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3661" r:id="rId2"/>
    <p:sldMasterId id="2147483674" r:id="rId3"/>
  </p:sldMasterIdLst>
  <p:notesMasterIdLst>
    <p:notesMasterId r:id="rId20"/>
  </p:notesMasterIdLst>
  <p:handoutMasterIdLst>
    <p:handoutMasterId r:id="rId21"/>
  </p:handoutMasterIdLst>
  <p:sldIdLst>
    <p:sldId id="280" r:id="rId4"/>
    <p:sldId id="398" r:id="rId5"/>
    <p:sldId id="339" r:id="rId6"/>
    <p:sldId id="407" r:id="rId7"/>
    <p:sldId id="392" r:id="rId8"/>
    <p:sldId id="340" r:id="rId9"/>
    <p:sldId id="393" r:id="rId10"/>
    <p:sldId id="342" r:id="rId11"/>
    <p:sldId id="341" r:id="rId12"/>
    <p:sldId id="408" r:id="rId13"/>
    <p:sldId id="367" r:id="rId14"/>
    <p:sldId id="344" r:id="rId15"/>
    <p:sldId id="343" r:id="rId16"/>
    <p:sldId id="345" r:id="rId17"/>
    <p:sldId id="406" r:id="rId18"/>
    <p:sldId id="413" r:id="rId19"/>
  </p:sldIdLst>
  <p:sldSz cx="9144000" cy="6858000" type="screen4x3"/>
  <p:notesSz cx="7099300" cy="102346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5">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000000"/>
    <a:srgbClr val="00CC99"/>
    <a:srgbClr val="00FFCC"/>
    <a:srgbClr val="996633"/>
    <a:srgbClr val="FFFFCC"/>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088" autoAdjust="0"/>
  </p:normalViewPr>
  <p:slideViewPr>
    <p:cSldViewPr snapToGrid="0">
      <p:cViewPr varScale="1">
        <p:scale>
          <a:sx n="79" d="100"/>
          <a:sy n="79" d="100"/>
        </p:scale>
        <p:origin x="1995" y="3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2885" y="110"/>
      </p:cViewPr>
      <p:guideLst>
        <p:guide orient="horz" pos="3225"/>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488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4563" y="4860925"/>
            <a:ext cx="52101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3" tIns="46874" rIns="95423" bIns="46874"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004888" y="776288"/>
            <a:ext cx="5092700" cy="38195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656204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fr.wikipedia.org/wiki/Attitude_(psychologie)"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fr.wikipedia.org/wiki/Auto-efficacit%C3%A9" TargetMode="External"/><Relationship Id="rId4" Type="http://schemas.openxmlformats.org/officeDocument/2006/relationships/hyperlink" Target="http://fr.wikipedia.org/wiki/Normes_sociales"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uvp5.univ-paris5.fr/staticmed/E-STAT/statistiques/Plan%20d%92exp%E9rience.pp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en.wikipedia.org/wiki/Literature_reviews" TargetMode="External"/><Relationship Id="rId3" Type="http://schemas.openxmlformats.org/officeDocument/2006/relationships/hyperlink" Target="http://en.wikipedia.org/wiki/Research_methods" TargetMode="External"/><Relationship Id="rId7" Type="http://schemas.openxmlformats.org/officeDocument/2006/relationships/hyperlink" Target="http://en.wikipedia.org/wiki/Ethnography"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Conversation_analysis" TargetMode="External"/><Relationship Id="rId11" Type="http://schemas.openxmlformats.org/officeDocument/2006/relationships/hyperlink" Target="http://en.wikipedia.org/wiki/NVivo" TargetMode="External"/><Relationship Id="rId5" Type="http://schemas.openxmlformats.org/officeDocument/2006/relationships/hyperlink" Target="http://en.wikipedia.org/wiki/Grounded_theory" TargetMode="External"/><Relationship Id="rId10" Type="http://schemas.openxmlformats.org/officeDocument/2006/relationships/hyperlink" Target="http://en.wikipedia.org/wiki/Mixed_methods_research" TargetMode="External"/><Relationship Id="rId4" Type="http://schemas.openxmlformats.org/officeDocument/2006/relationships/hyperlink" Target="http://en.wikipedia.org/wiki/Discourse_analysis" TargetMode="External"/><Relationship Id="rId9" Type="http://schemas.openxmlformats.org/officeDocument/2006/relationships/hyperlink" Target="http://en.wikipedia.org/wiki/Phenomenology_(science)"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865188" y="4867275"/>
            <a:ext cx="5368925" cy="4310063"/>
          </a:xfrm>
          <a:ln/>
        </p:spPr>
        <p:txBody>
          <a:bodyPr/>
          <a:lstStyle/>
          <a:p>
            <a:endParaRPr lang="fr-CH"/>
          </a:p>
        </p:txBody>
      </p:sp>
      <p:sp>
        <p:nvSpPr>
          <p:cNvPr id="30723" name="Rectangle 3"/>
          <p:cNvSpPr>
            <a:spLocks noGrp="1" noRot="1" noChangeAspect="1" noChangeArrowheads="1" noTextEdit="1"/>
          </p:cNvSpPr>
          <p:nvPr>
            <p:ph type="sldImg"/>
          </p:nvPr>
        </p:nvSpPr>
        <p:spPr>
          <a:xfrm>
            <a:off x="1152525" y="887413"/>
            <a:ext cx="4794250" cy="3595687"/>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xfrm>
            <a:off x="1003300" y="776288"/>
            <a:ext cx="5094288" cy="3821112"/>
          </a:xfrm>
        </p:spPr>
      </p:sp>
      <p:sp>
        <p:nvSpPr>
          <p:cNvPr id="14950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r>
              <a:rPr lang="fr-FR" sz="1200" b="0" i="0" kern="1200" dirty="0">
                <a:solidFill>
                  <a:schemeClr val="tx1"/>
                </a:solidFill>
                <a:effectLst/>
                <a:latin typeface="Arial" charset="0"/>
                <a:ea typeface="+mn-ea"/>
                <a:cs typeface="+mn-cs"/>
              </a:rPr>
              <a:t>Elle postule que le comportement humain, pour être effectif, doit d’abord être décidé/planifié, d’où le nom de </a:t>
            </a:r>
            <a:r>
              <a:rPr lang="fr-FR" sz="1200" b="0" i="1" kern="1200" dirty="0">
                <a:solidFill>
                  <a:schemeClr val="tx1"/>
                </a:solidFill>
                <a:effectLst/>
                <a:latin typeface="Arial" charset="0"/>
                <a:ea typeface="+mn-ea"/>
                <a:cs typeface="+mn-cs"/>
              </a:rPr>
              <a:t>théorie du comportement planifié</a:t>
            </a:r>
            <a:r>
              <a:rPr lang="fr-FR" sz="1200" b="0" i="0" kern="1200" dirty="0">
                <a:solidFill>
                  <a:schemeClr val="tx1"/>
                </a:solidFill>
                <a:effectLst/>
                <a:latin typeface="Arial" charset="0"/>
                <a:ea typeface="+mn-ea"/>
                <a:cs typeface="+mn-cs"/>
              </a:rPr>
              <a:t>. De plus pour être décidé, trois types de facteurs sont nécessaires :</a:t>
            </a:r>
          </a:p>
          <a:p>
            <a:r>
              <a:rPr lang="fr-FR" sz="1200" b="0" i="0" kern="1200" dirty="0">
                <a:solidFill>
                  <a:schemeClr val="tx1"/>
                </a:solidFill>
                <a:effectLst/>
                <a:latin typeface="Arial" charset="0"/>
                <a:ea typeface="+mn-ea"/>
                <a:cs typeface="+mn-cs"/>
              </a:rPr>
              <a:t>Des jugements sur la désirabilité du comportement et de ses conséquences (</a:t>
            </a:r>
            <a:r>
              <a:rPr lang="fr-FR" sz="1200" b="0" i="0" u="sng" kern="1200" dirty="0">
                <a:solidFill>
                  <a:schemeClr val="tx1"/>
                </a:solidFill>
                <a:effectLst/>
                <a:latin typeface="Arial" charset="0"/>
                <a:ea typeface="+mn-ea"/>
                <a:cs typeface="+mn-cs"/>
                <a:hlinkClick r:id="rId3" tooltip="Attitude (psychologie)"/>
              </a:rPr>
              <a:t>attitudes</a:t>
            </a:r>
            <a:r>
              <a:rPr lang="fr-FR" sz="1200" b="0" i="0" kern="1200" dirty="0">
                <a:solidFill>
                  <a:schemeClr val="tx1"/>
                </a:solidFill>
                <a:effectLst/>
                <a:latin typeface="Arial" charset="0"/>
                <a:ea typeface="+mn-ea"/>
                <a:cs typeface="+mn-cs"/>
              </a:rPr>
              <a:t> par rapport au comportement).</a:t>
            </a:r>
          </a:p>
          <a:p>
            <a:r>
              <a:rPr lang="fr-FR" sz="1200" b="0" i="0" kern="1200" dirty="0">
                <a:solidFill>
                  <a:schemeClr val="tx1"/>
                </a:solidFill>
                <a:effectLst/>
                <a:latin typeface="Arial" charset="0"/>
                <a:ea typeface="+mn-ea"/>
                <a:cs typeface="+mn-cs"/>
              </a:rPr>
              <a:t>Des considérations sur l’influence et l’opinion des proches sur le comportement (les </a:t>
            </a:r>
            <a:r>
              <a:rPr lang="fr-FR" sz="1200" b="0" i="0" u="sng" kern="1200" dirty="0">
                <a:solidFill>
                  <a:schemeClr val="tx1"/>
                </a:solidFill>
                <a:effectLst/>
                <a:latin typeface="Arial" charset="0"/>
                <a:ea typeface="+mn-ea"/>
                <a:cs typeface="+mn-cs"/>
                <a:hlinkClick r:id="rId4" tooltip="Normes sociales"/>
              </a:rPr>
              <a:t>normes sociales</a:t>
            </a:r>
            <a:r>
              <a:rPr lang="fr-FR" sz="1200" b="0" i="0" kern="1200" dirty="0">
                <a:solidFill>
                  <a:schemeClr val="tx1"/>
                </a:solidFill>
                <a:effectLst/>
                <a:latin typeface="Arial" charset="0"/>
                <a:ea typeface="+mn-ea"/>
                <a:cs typeface="+mn-cs"/>
              </a:rPr>
              <a:t>).</a:t>
            </a:r>
          </a:p>
          <a:p>
            <a:r>
              <a:rPr lang="fr-FR" sz="1200" b="0" i="0" kern="1200" dirty="0">
                <a:solidFill>
                  <a:schemeClr val="tx1"/>
                </a:solidFill>
                <a:effectLst/>
                <a:latin typeface="Arial" charset="0"/>
                <a:ea typeface="+mn-ea"/>
                <a:cs typeface="+mn-cs"/>
              </a:rPr>
              <a:t>Des croyances sur la capacité du sujet à réussir le comportement (</a:t>
            </a:r>
            <a:r>
              <a:rPr lang="fr-FR" sz="1200" b="0" i="0" u="sng" kern="1200" dirty="0">
                <a:solidFill>
                  <a:schemeClr val="tx1"/>
                </a:solidFill>
                <a:effectLst/>
                <a:latin typeface="Arial" charset="0"/>
                <a:ea typeface="+mn-ea"/>
                <a:cs typeface="+mn-cs"/>
                <a:hlinkClick r:id="rId5"/>
              </a:rPr>
              <a:t>auto-efficacité</a:t>
            </a:r>
            <a:r>
              <a:rPr lang="fr-FR" sz="1200" b="0" i="0" kern="1200" dirty="0">
                <a:solidFill>
                  <a:schemeClr val="tx1"/>
                </a:solidFill>
                <a:effectLst/>
                <a:latin typeface="Arial" charset="0"/>
                <a:ea typeface="+mn-ea"/>
                <a:cs typeface="+mn-cs"/>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r>
              <a:rPr lang="fr-FR"/>
              <a:t>hat matters is that it seems inappropriate to expect that a region occupies an </a:t>
            </a:r>
            <a:r>
              <a:rPr lang="fr-FR" i="1"/>
              <a:t>exclusive</a:t>
            </a:r>
            <a:r>
              <a:rPr lang="fr-FR"/>
              <a:t> position for each of the elements from which any indigenous culture is built. In other words, the culture indigenous to the region of Achtkarspelen, to the extent that it can be characterised by the factors discussed here, is a unique combination of the scores on characteristics which are rooted in social class (i.e. 'working class', in which case one is dealing with attitude with respect to school as an institution, the choice of profession and the work ethic), in Dutch society (attitude with regard to the position of man and woman, in which the region differs from FrysIân as a whole) and the countryside (rootedness in Fryslân </a:t>
            </a:r>
          </a:p>
          <a:p>
            <a:r>
              <a:rPr lang="fr-FR"/>
              <a:t>Regarding the discussion of the second objective of chapter 6, the starting point is the conclusion which De Goede et al. have drawn in their quest for a relationship between regional rootedness (Frisian identity) and attitudes and behaviour related to work: 'our study shows that there is in fact </a:t>
            </a:r>
            <a:r>
              <a:rPr lang="fr-FR" i="1"/>
              <a:t>no</a:t>
            </a:r>
            <a:r>
              <a:rPr lang="fr-FR"/>
              <a:t> relation between identification with language and culture of the Frisian region and attitudes to work related behaviour.' It looks as if their train of thought acquires further evidence through Jansma's finding that, for the Frisians, there is no more than a very modest effect from their score on Frisian identity and religiosity. </a:t>
            </a:r>
          </a:p>
          <a:p>
            <a:endParaRPr lang="fr-FR"/>
          </a:p>
          <a:p>
            <a:r>
              <a:rPr lang="fr-FR"/>
              <a:t>(..) However that may be, all in all our results show no (significant) relationship between 'identification with language and culture of the Frisian region and attitudes to work related behaviour.'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r>
              <a:rPr lang="fr-FR"/>
              <a:t>les "</a:t>
            </a:r>
            <a:r>
              <a:rPr lang="fr-FR" b="1"/>
              <a:t>5</a:t>
            </a:r>
            <a:r>
              <a:rPr lang="fr-FR"/>
              <a:t> </a:t>
            </a:r>
            <a:r>
              <a:rPr lang="fr-FR" b="1"/>
              <a:t>M</a:t>
            </a:r>
            <a:r>
              <a:rPr lang="fr-FR"/>
              <a:t>" = MaMeMiMo = Méthodes, Main d’oeuvre, Machine, Matière, Milieu + Mesure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r>
              <a:rPr lang="fr-FR">
                <a:hlinkClick r:id="rId3"/>
              </a:rPr>
              <a:t>http://www.uvp5.univ-paris5.fr/staticmed/E-STAT/statistiques/Plan%20d%92exp%E9rience.ppt</a:t>
            </a:r>
            <a:r>
              <a:rPr lang="fr-FR"/>
              <a:t>. </a:t>
            </a:r>
          </a:p>
          <a:p>
            <a:r>
              <a:rPr lang="fr-FR"/>
              <a:t> </a:t>
            </a:r>
            <a:endParaRPr lang="fr-FR" b="1"/>
          </a:p>
          <a:p>
            <a:r>
              <a:rPr lang="fr-FR" b="1"/>
              <a:t>Plan d’expérience</a:t>
            </a:r>
            <a:r>
              <a:rPr lang="fr-FR"/>
              <a:t> </a:t>
            </a:r>
          </a:p>
          <a:p>
            <a:r>
              <a:rPr lang="fr-FR"/>
              <a:t>F. KOHLER</a:t>
            </a:r>
          </a:p>
          <a:p>
            <a:r>
              <a:rPr lang="fr-FR"/>
              <a:t> </a:t>
            </a:r>
          </a:p>
          <a:p>
            <a:r>
              <a:rPr lang="fr-FR"/>
              <a:t>Notion de </a:t>
            </a:r>
            <a:r>
              <a:rPr lang="fr-FR" b="1"/>
              <a:t>plan d’expérience</a:t>
            </a:r>
            <a:r>
              <a:rPr lang="fr-FR"/>
              <a:t> </a:t>
            </a:r>
          </a:p>
          <a:p>
            <a:r>
              <a:rPr lang="fr-FR"/>
              <a:t>Expérience</a:t>
            </a:r>
          </a:p>
          <a:p>
            <a:r>
              <a:rPr lang="fr-FR"/>
              <a:t>« Épreuve, essai effectués pour étudier un phénomène »</a:t>
            </a:r>
          </a:p>
          <a:p>
            <a:r>
              <a:rPr lang="fr-FR"/>
              <a:t>« dans le langage scientifique, fait provoqué ou attendu pour vérifier une hypothèse, une loi, et arriver ainsi à une connaissance théorique de la façon dont se passent les choses »</a:t>
            </a:r>
          </a:p>
          <a:p>
            <a:r>
              <a:rPr lang="fr-FR"/>
              <a:t>La notion </a:t>
            </a:r>
            <a:r>
              <a:rPr lang="fr-FR" b="1"/>
              <a:t>d’expérience</a:t>
            </a:r>
            <a:r>
              <a:rPr lang="fr-FR"/>
              <a:t> s’oppose à celle d’enquête.</a:t>
            </a:r>
          </a:p>
          <a:p>
            <a:r>
              <a:rPr lang="fr-FR"/>
              <a:t>Enquête : on observe des phénomènes tels qu’il se présentent naturellement sans les influencer</a:t>
            </a:r>
          </a:p>
          <a:p>
            <a:r>
              <a:rPr lang="fr-FR"/>
              <a:t>Expérience : on provoque les phénomènes auquel on s’intéresse en maîtrisant certains facteurs</a:t>
            </a:r>
          </a:p>
          <a:p>
            <a:r>
              <a:rPr lang="fr-FR"/>
              <a:t> </a:t>
            </a:r>
          </a:p>
          <a:p>
            <a:r>
              <a:rPr lang="fr-FR"/>
              <a:t>Facteurs contrôlés et non contrôlés </a:t>
            </a:r>
          </a:p>
          <a:p>
            <a:r>
              <a:rPr lang="fr-FR"/>
              <a:t>On introduit la notion de </a:t>
            </a:r>
            <a:r>
              <a:rPr lang="fr-FR" b="1"/>
              <a:t>plan d’expérience</a:t>
            </a:r>
            <a:r>
              <a:rPr lang="fr-FR"/>
              <a:t> pour maîtriser quelques facteurs</a:t>
            </a:r>
          </a:p>
          <a:p>
            <a:r>
              <a:rPr lang="fr-FR"/>
              <a:t>Mais il reste de nombreux facteurs non maîtrisés, non contrôlés</a:t>
            </a:r>
          </a:p>
          <a:p>
            <a:r>
              <a:rPr lang="fr-FR"/>
              <a:t>Les concepts ont été introduits au début du siècle (1919)  en Angleterre par Ronald A Fisher dans le secteur agronomique puis dans l’industrie et dans le domaine biologique et médical</a:t>
            </a:r>
          </a:p>
          <a:p>
            <a:r>
              <a:rPr lang="fr-FR"/>
              <a:t>Le passage d’un domaine à l’autre est essentiellement une question de vocabulaire et d’équilibre entre les diverses composantes du </a:t>
            </a:r>
            <a:r>
              <a:rPr lang="fr-FR" b="1"/>
              <a:t>plan d’expérience</a:t>
            </a:r>
            <a:endParaRPr lang="fr-FR"/>
          </a:p>
          <a:p>
            <a:r>
              <a:rPr lang="fr-FR"/>
              <a:t> </a:t>
            </a:r>
          </a:p>
          <a:p>
            <a:r>
              <a:rPr lang="fr-FR"/>
              <a:t>Les types de facteurs </a:t>
            </a:r>
          </a:p>
          <a:p>
            <a:r>
              <a:rPr lang="fr-FR"/>
              <a:t>Maîtrise en attribution :</a:t>
            </a:r>
          </a:p>
          <a:p>
            <a:r>
              <a:rPr lang="fr-FR"/>
              <a:t>L’expérimentateur peut décider de l’attribution du facteur :</a:t>
            </a:r>
          </a:p>
          <a:p>
            <a:r>
              <a:rPr lang="fr-FR"/>
              <a:t>Pour un problème médical donné : Soins à domicile / Soins à l’hôpital</a:t>
            </a:r>
          </a:p>
          <a:p>
            <a:r>
              <a:rPr lang="fr-FR"/>
              <a:t>Maîtrise en niveau :</a:t>
            </a:r>
          </a:p>
          <a:p>
            <a:r>
              <a:rPr lang="fr-FR"/>
              <a:t>Le niveau du facteur peut être décidé par l’expérimentateur :</a:t>
            </a:r>
          </a:p>
          <a:p>
            <a:r>
              <a:rPr lang="fr-FR"/>
              <a:t>Pour un problème médical donné : Maîtrise de la dose de médicament administrée</a:t>
            </a:r>
          </a:p>
          <a:p>
            <a:r>
              <a:rPr lang="fr-FR"/>
              <a:t>Facteurs totalement contrôlés : </a:t>
            </a:r>
          </a:p>
          <a:p>
            <a:r>
              <a:rPr lang="fr-FR"/>
              <a:t>Maîtrisés en Attribution et en Niveau</a:t>
            </a:r>
          </a:p>
          <a:p>
            <a:r>
              <a:rPr lang="fr-FR"/>
              <a:t> </a:t>
            </a:r>
            <a:endParaRPr lang="fr-FR" b="1"/>
          </a:p>
          <a:p>
            <a:r>
              <a:rPr lang="fr-FR" b="1"/>
              <a:t>Plan d’expérience</a:t>
            </a:r>
            <a:r>
              <a:rPr lang="fr-FR"/>
              <a:t> ou protocole </a:t>
            </a:r>
          </a:p>
          <a:p>
            <a:r>
              <a:rPr lang="fr-FR"/>
              <a:t>Doit être écrit et comporter les éléments suivants :</a:t>
            </a:r>
          </a:p>
          <a:p>
            <a:r>
              <a:rPr lang="fr-FR"/>
              <a:t>La définition du ou des buts et des conditions de l’expérience</a:t>
            </a:r>
          </a:p>
          <a:p>
            <a:r>
              <a:rPr lang="fr-FR"/>
              <a:t>La définition du ou des facteurs dont on désire étudier l’influence, et de ses ou de leurs modalités, auxquelles on associe la notion d’objets</a:t>
            </a:r>
          </a:p>
          <a:p>
            <a:r>
              <a:rPr lang="fr-FR"/>
              <a:t>La définition des individus ou d’une manière plus générale, des unités expérimentales qu’on se propose d’observer</a:t>
            </a:r>
          </a:p>
          <a:p>
            <a:r>
              <a:rPr lang="fr-FR"/>
              <a:t>La définition des observations qui doivent être réalisées</a:t>
            </a:r>
          </a:p>
          <a:p>
            <a:r>
              <a:rPr lang="fr-FR"/>
              <a:t>La manière dont les différents objets devront être affectés aux différentes unités expérimentales, en constituant le dispositif expérimental</a:t>
            </a:r>
          </a:p>
          <a:p>
            <a:r>
              <a:rPr lang="fr-FR"/>
              <a:t>Des informations générales relatives à l’analyse des résultats</a:t>
            </a:r>
          </a:p>
          <a:p>
            <a:r>
              <a:rPr lang="fr-FR"/>
              <a:t> </a:t>
            </a:r>
          </a:p>
          <a:p>
            <a:r>
              <a:rPr lang="fr-FR"/>
              <a:t>Treatment design et experimental design </a:t>
            </a:r>
          </a:p>
          <a:p>
            <a:r>
              <a:rPr lang="fr-FR"/>
              <a:t>Il y a lieu de distinguer </a:t>
            </a:r>
          </a:p>
          <a:p>
            <a:r>
              <a:rPr lang="fr-FR"/>
              <a:t>Le choix des facteurs, leurs modalités et les combinaisons de modalités : </a:t>
            </a:r>
          </a:p>
          <a:p>
            <a:r>
              <a:rPr lang="fr-FR"/>
              <a:t>organisation des objets ou des traitements : « treatment design »</a:t>
            </a:r>
          </a:p>
          <a:p>
            <a:r>
              <a:rPr lang="fr-FR"/>
              <a:t>Le choix du dispositif expérimental</a:t>
            </a:r>
          </a:p>
          <a:p>
            <a:r>
              <a:rPr lang="fr-FR"/>
              <a:t>« experimental design »</a:t>
            </a:r>
          </a:p>
          <a:p>
            <a:r>
              <a:rPr lang="fr-FR"/>
              <a:t>Exemple : on désire étudier trois médicaments avec deux doses chacun</a:t>
            </a:r>
          </a:p>
          <a:p>
            <a:r>
              <a:rPr lang="fr-FR"/>
              <a:t>Treatment design (</a:t>
            </a:r>
            <a:r>
              <a:rPr lang="fr-FR" b="1"/>
              <a:t>plan</a:t>
            </a:r>
            <a:r>
              <a:rPr lang="fr-FR"/>
              <a:t>) : </a:t>
            </a:r>
          </a:p>
          <a:p>
            <a:r>
              <a:rPr lang="fr-FR"/>
              <a:t>Médicaments/Doses</a:t>
            </a:r>
          </a:p>
          <a:p>
            <a:r>
              <a:rPr lang="fr-FR"/>
              <a:t>Experimental design (dispositif) :</a:t>
            </a:r>
          </a:p>
          <a:p>
            <a:r>
              <a:rPr lang="fr-FR"/>
              <a:t>Chaque sujets peut recevoir toutes les modalités des traitements et des doses dans un </a:t>
            </a:r>
            <a:r>
              <a:rPr lang="fr-FR" b="1"/>
              <a:t>plan</a:t>
            </a:r>
            <a:r>
              <a:rPr lang="fr-FR"/>
              <a:t> adéquat</a:t>
            </a:r>
          </a:p>
          <a:p>
            <a:r>
              <a:rPr lang="fr-FR"/>
              <a:t>Chaque sujets peut ne recevoir qu’un médicament et qu’une dose dans un autre </a:t>
            </a:r>
            <a:r>
              <a:rPr lang="fr-FR" b="1"/>
              <a:t>plan</a:t>
            </a:r>
            <a:endParaRPr lang="fr-FR"/>
          </a:p>
          <a:p>
            <a:r>
              <a:rPr lang="fr-FR"/>
              <a:t>L’objectif du dispositif expérimental est d’obtenir un essai</a:t>
            </a:r>
          </a:p>
          <a:p>
            <a:r>
              <a:rPr lang="fr-FR"/>
              <a:t>D’une puissance maximale</a:t>
            </a:r>
          </a:p>
          <a:p>
            <a:r>
              <a:rPr lang="fr-FR"/>
              <a:t>D’une interprétation simple et permettant raisonnablement d’attribuer la causalité des phénomènes observés</a:t>
            </a:r>
          </a:p>
          <a:p>
            <a:r>
              <a:rPr lang="fr-FR"/>
              <a:t>D’un faisabilité pratique et éthique</a:t>
            </a:r>
          </a:p>
          <a:p>
            <a:r>
              <a:rPr lang="fr-FR"/>
              <a:t> </a:t>
            </a:r>
            <a:endParaRPr lang="fr-FR" b="1"/>
          </a:p>
          <a:p>
            <a:r>
              <a:rPr lang="fr-FR" b="1"/>
              <a:t>Plan</a:t>
            </a:r>
            <a:r>
              <a:rPr lang="fr-FR"/>
              <a:t> expérimentaux et analyse de la variance </a:t>
            </a:r>
          </a:p>
          <a:p>
            <a:r>
              <a:rPr lang="fr-FR"/>
              <a:t>L’objectif de l’analyse de la variance est de comparer des ensembles de deux ou plusieurs moyennes</a:t>
            </a:r>
          </a:p>
          <a:p>
            <a:r>
              <a:rPr lang="fr-FR"/>
              <a:t>Développée par R.A. Fisher pour l’interprétation des résultats </a:t>
            </a:r>
            <a:r>
              <a:rPr lang="fr-FR" b="1"/>
              <a:t>d’expérience</a:t>
            </a:r>
            <a:endParaRPr lang="fr-FR"/>
          </a:p>
          <a:p>
            <a:r>
              <a:rPr lang="fr-FR"/>
              <a:t>En fonction du nombre de facteurs ou de critères de classification pris en considération on parle d’analyse de la variance à un facteur ou une voie, à deux facteurs …</a:t>
            </a:r>
          </a:p>
          <a:p>
            <a:r>
              <a:rPr lang="fr-FR"/>
              <a:t>L’analyse de la variance peut être considérée comme un cas particulier de la régression linéaire ou du modèle linéaire général (Procédure GLM de SAS)</a:t>
            </a:r>
          </a:p>
          <a:p>
            <a:r>
              <a:rPr lang="fr-FR"/>
              <a:t> </a:t>
            </a:r>
          </a:p>
          <a:p>
            <a:r>
              <a:rPr lang="fr-FR"/>
              <a:t>Exemple agronomique </a:t>
            </a:r>
          </a:p>
          <a:p>
            <a:r>
              <a:rPr lang="fr-FR"/>
              <a:t>But : </a:t>
            </a:r>
          </a:p>
          <a:p>
            <a:r>
              <a:rPr lang="fr-FR"/>
              <a:t>comparer 4 produits fongicides avec un témoin ne subissant aucun traitement fongicide, et de comparer les traitements fongicides entre eux sur une culture de pomme de terre réalisée en petites parcelles</a:t>
            </a:r>
          </a:p>
          <a:p>
            <a:r>
              <a:rPr lang="fr-FR"/>
              <a:t>Objets : </a:t>
            </a:r>
          </a:p>
          <a:p>
            <a:r>
              <a:rPr lang="fr-FR"/>
              <a:t>les quatre fongicides sont désignés par les chiffres 1 à 4, le témoin par le chiffre 5</a:t>
            </a:r>
          </a:p>
          <a:p>
            <a:r>
              <a:rPr lang="fr-FR"/>
              <a:t>Unités expérimentales</a:t>
            </a:r>
          </a:p>
          <a:p>
            <a:r>
              <a:rPr lang="fr-FR"/>
              <a:t>Parcelle de 15m par 3m. Les cinq objets sont répétés 4 fois, l’expérience se fait sur 20 parcelles</a:t>
            </a:r>
          </a:p>
          <a:p>
            <a:r>
              <a:rPr lang="fr-FR"/>
              <a:t>Observations</a:t>
            </a:r>
          </a:p>
          <a:p>
            <a:r>
              <a:rPr lang="fr-FR"/>
              <a:t>Critère principal : rendement</a:t>
            </a:r>
          </a:p>
          <a:p>
            <a:r>
              <a:rPr lang="fr-FR"/>
              <a:t>Critère secondaire développement de la culture, incidents (maladies, parasites)</a:t>
            </a:r>
          </a:p>
          <a:p>
            <a:r>
              <a:rPr lang="fr-FR"/>
              <a:t> </a:t>
            </a:r>
          </a:p>
          <a:p>
            <a:r>
              <a:rPr lang="fr-FR"/>
              <a:t>Exemple agronomique </a:t>
            </a:r>
          </a:p>
          <a:p>
            <a:r>
              <a:rPr lang="fr-FR"/>
              <a:t>Dispositif expérimental </a:t>
            </a:r>
            <a:br>
              <a:rPr lang="fr-FR"/>
            </a:br>
            <a:r>
              <a:rPr lang="fr-FR"/>
              <a:t> </a:t>
            </a:r>
            <a:br>
              <a:rPr lang="fr-FR"/>
            </a:br>
            <a:r>
              <a:rPr lang="fr-FR"/>
              <a:t> </a:t>
            </a:r>
          </a:p>
          <a:p>
            <a:r>
              <a:rPr lang="fr-FR"/>
              <a:t>                           Dispositif en blocs aléatoires complets </a:t>
            </a:r>
          </a:p>
          <a:p>
            <a:r>
              <a:rPr lang="fr-FR"/>
              <a:t>Analyse des résultats</a:t>
            </a:r>
          </a:p>
          <a:p>
            <a:r>
              <a:rPr lang="fr-FR"/>
              <a:t>Analyse de la variance à 2 critères de classification avec interaction (Traitements, Blocs)</a:t>
            </a:r>
          </a:p>
          <a:p>
            <a:r>
              <a:rPr lang="fr-FR"/>
              <a:t>Complétée si nécessaire par un test de Dunnett pour comparer les 4 fongicides au témoin et de Newman et Keuls pour la comparaison des 4 fongicides entre eux</a:t>
            </a:r>
          </a:p>
          <a:p>
            <a:r>
              <a:rPr lang="fr-FR"/>
              <a:t> </a:t>
            </a:r>
          </a:p>
          <a:p>
            <a:r>
              <a:rPr lang="fr-FR"/>
              <a:t>Buts et conditions de réalisation </a:t>
            </a:r>
          </a:p>
          <a:p>
            <a:r>
              <a:rPr lang="fr-FR"/>
              <a:t>Les buts peuvent être variés :</a:t>
            </a:r>
          </a:p>
          <a:p>
            <a:r>
              <a:rPr lang="fr-FR"/>
              <a:t>Étudier un certain nombre de facteurs en vue d’identifier celui ou ceux qui s’avèrent les plus influents</a:t>
            </a:r>
          </a:p>
          <a:p>
            <a:r>
              <a:rPr lang="fr-FR"/>
              <a:t>Étudier un ou plusieurs facteurs en vue de déterminer des conditions optimales de production ou de fabrication</a:t>
            </a:r>
          </a:p>
          <a:p>
            <a:r>
              <a:rPr lang="fr-FR"/>
              <a:t>…</a:t>
            </a:r>
          </a:p>
          <a:p>
            <a:r>
              <a:rPr lang="fr-FR"/>
              <a:t>Mais :</a:t>
            </a:r>
          </a:p>
          <a:p>
            <a:r>
              <a:rPr lang="fr-FR"/>
              <a:t>De telles définitions ne sont pas suffisantes</a:t>
            </a:r>
          </a:p>
          <a:p>
            <a:r>
              <a:rPr lang="fr-FR"/>
              <a:t>Étudier un ou plusieurs facteurs avec ou sans leurs interactions ?</a:t>
            </a:r>
          </a:p>
          <a:p>
            <a:r>
              <a:rPr lang="fr-FR"/>
              <a:t>Comparer plusieurs moyennes s’agit-il de comparer un certain nombre de traitements entre eux ou s’agit-il de comparer un certain nombre de traitements avec un ou plusieurs témoins</a:t>
            </a:r>
          </a:p>
          <a:p>
            <a:r>
              <a:rPr lang="fr-FR"/>
              <a:t>Quand plusieurs objectifs sont poursuivis, il est nécessaire d’établir un ordre de priorité.</a:t>
            </a:r>
          </a:p>
          <a:p>
            <a:r>
              <a:rPr lang="fr-FR"/>
              <a:t> </a:t>
            </a:r>
          </a:p>
          <a:p>
            <a:r>
              <a:rPr lang="fr-FR"/>
              <a:t>Conditions de réalisation </a:t>
            </a:r>
          </a:p>
          <a:p>
            <a:r>
              <a:rPr lang="fr-FR"/>
              <a:t>L’expérience est conduite :</a:t>
            </a:r>
          </a:p>
          <a:p>
            <a:r>
              <a:rPr lang="fr-FR"/>
              <a:t>A l’échelle du laboratoire exemple CIC</a:t>
            </a:r>
          </a:p>
          <a:p>
            <a:r>
              <a:rPr lang="fr-FR"/>
              <a:t>A l’échelle de la pratique hospitalière</a:t>
            </a:r>
          </a:p>
          <a:p>
            <a:r>
              <a:rPr lang="fr-FR"/>
              <a:t>A l’échelle de la pratique de ville</a:t>
            </a:r>
          </a:p>
          <a:p>
            <a:r>
              <a:rPr lang="fr-FR"/>
              <a:t>L’expérience est elle isolée ou s’insère-t- elle dans un ensemble d’expériences de même nature poursuivant le même objectif en même temps ou à des temps différents</a:t>
            </a:r>
          </a:p>
          <a:p>
            <a:r>
              <a:rPr lang="fr-FR"/>
              <a:t> </a:t>
            </a:r>
          </a:p>
          <a:p>
            <a:r>
              <a:rPr lang="fr-FR"/>
              <a:t>Facteurs et objets </a:t>
            </a:r>
          </a:p>
          <a:p>
            <a:r>
              <a:rPr lang="fr-FR"/>
              <a:t>Un facteur est constitué d’une série d’éléments : différents produits ou différentes doses d’un produit par exemple</a:t>
            </a:r>
          </a:p>
          <a:p>
            <a:r>
              <a:rPr lang="fr-FR"/>
              <a:t>Un facteur est qualitatif : exemple diurétique, anti enzyme de conversion…</a:t>
            </a:r>
          </a:p>
          <a:p>
            <a:r>
              <a:rPr lang="fr-FR"/>
              <a:t>Un facteur est quantitatif : exemple dose d’un médicament, poids du foie d’un individu</a:t>
            </a:r>
          </a:p>
          <a:p>
            <a:r>
              <a:rPr lang="fr-FR"/>
              <a:t>Les différents éléments individuels qui constituent un même facteur sont appelés modalités. On peut introduire la notion de variantes pour les facteurs qualitatifs et de niveaux pour les facteurs quantitatifs</a:t>
            </a:r>
          </a:p>
          <a:p>
            <a:r>
              <a:rPr lang="fr-FR"/>
              <a:t> </a:t>
            </a:r>
          </a:p>
          <a:p>
            <a:r>
              <a:rPr lang="fr-FR"/>
              <a:t>Facteurs et objets </a:t>
            </a:r>
          </a:p>
          <a:p>
            <a:r>
              <a:rPr lang="fr-FR"/>
              <a:t>Un, deux, plusieurs facteurs peuvent être pris en compte au cours de la même expérience</a:t>
            </a:r>
          </a:p>
          <a:p>
            <a:r>
              <a:rPr lang="fr-FR"/>
              <a:t>Le terme d’objet désigne </a:t>
            </a:r>
          </a:p>
          <a:p>
            <a:r>
              <a:rPr lang="fr-FR"/>
              <a:t>soit les différentes modalités d’une expérience qui ne fait intervenir qu’un facteur</a:t>
            </a:r>
          </a:p>
          <a:p>
            <a:r>
              <a:rPr lang="fr-FR"/>
              <a:t>soit les différentes combinaisons des différentes modalités des différents facteurs qui interviennent</a:t>
            </a:r>
          </a:p>
          <a:p>
            <a:r>
              <a:rPr lang="fr-FR"/>
              <a:t>Dans l’expérience des fongicides</a:t>
            </a:r>
          </a:p>
          <a:p>
            <a:r>
              <a:rPr lang="fr-FR"/>
              <a:t>Traitements : 5 modalités =&gt; 5 objets</a:t>
            </a:r>
          </a:p>
          <a:p>
            <a:r>
              <a:rPr lang="fr-FR"/>
              <a:t>Blocs : 4 modalités =&gt; 4 blocs</a:t>
            </a:r>
          </a:p>
          <a:p>
            <a:r>
              <a:rPr lang="fr-FR"/>
              <a:t>Ce concept global est souvent désigné comme traitement</a:t>
            </a:r>
          </a:p>
          <a:p>
            <a:r>
              <a:rPr lang="fr-FR"/>
              <a:t> </a:t>
            </a:r>
          </a:p>
          <a:p>
            <a:r>
              <a:rPr lang="fr-FR"/>
              <a:t>Notion de placebo, simple aveugle double aveugle </a:t>
            </a:r>
          </a:p>
          <a:p>
            <a:r>
              <a:rPr lang="fr-FR"/>
              <a:t>Placebo</a:t>
            </a:r>
          </a:p>
          <a:p>
            <a:r>
              <a:rPr lang="fr-FR"/>
              <a:t>Dans le domaine médical, l’évaluation d’un traitement se fait par rapport à une substance inactive appelée placebo</a:t>
            </a:r>
          </a:p>
          <a:p>
            <a:r>
              <a:rPr lang="fr-FR"/>
              <a:t>Simple aveugle :</a:t>
            </a:r>
          </a:p>
          <a:p>
            <a:r>
              <a:rPr lang="fr-FR"/>
              <a:t>Dans cette procédure, le malade ne connaît pas la modalité du traitement qui lui est administré. (En France la réglementation oblige à un consentement libre et éclairé du patient à participer à l’essai)</a:t>
            </a:r>
          </a:p>
          <a:p>
            <a:r>
              <a:rPr lang="fr-FR"/>
              <a:t>Double aveugle</a:t>
            </a:r>
          </a:p>
          <a:p>
            <a:r>
              <a:rPr lang="fr-FR"/>
              <a:t>Dans cette procédure, ni le médecin, ni le patient ne connaissent la modalité du traitement qui est administré.</a:t>
            </a:r>
          </a:p>
          <a:p>
            <a:r>
              <a:rPr lang="fr-FR"/>
              <a:t>Double aveugle – double placebo</a:t>
            </a:r>
          </a:p>
          <a:p>
            <a:r>
              <a:rPr lang="fr-FR"/>
              <a:t>Quand des raisons pratiques permettent d’identifier le traitement, on peut avoir recours à cette technique : le patient reçoit en même temps les deux traitements dont dans une modalité, le premier est le placebo du premier et le second le produit actif et réciproquement.</a:t>
            </a:r>
          </a:p>
          <a:p>
            <a:r>
              <a:rPr lang="fr-FR"/>
              <a:t>Exemple essai de comparaison d’un produit disponible uniquement en IV et d’un comprimé. On réalise un essai dans lequel la première modalité de traitement associe [IV placebo et comprimé actif] et la deuxième [IV actif et comprimé placebo]</a:t>
            </a:r>
          </a:p>
          <a:p>
            <a:r>
              <a:rPr lang="fr-FR"/>
              <a:t>A noter que non seulement l’administration peut se faire en aveugle mais également la lecture et l’interprétation des examens</a:t>
            </a:r>
          </a:p>
          <a:p>
            <a:r>
              <a:rPr lang="fr-FR"/>
              <a:t> </a:t>
            </a:r>
          </a:p>
          <a:p>
            <a:r>
              <a:rPr lang="fr-FR"/>
              <a:t>Plans factoriels complets </a:t>
            </a:r>
          </a:p>
          <a:p>
            <a:r>
              <a:rPr lang="fr-FR"/>
              <a:t>Le </a:t>
            </a:r>
            <a:r>
              <a:rPr lang="fr-FR" b="1"/>
              <a:t>plan</a:t>
            </a:r>
            <a:r>
              <a:rPr lang="fr-FR"/>
              <a:t> factoriel est complet quand chacune des modalités de chacun des facteurs est associée à chacune des modalités des autres facteurs.</a:t>
            </a:r>
          </a:p>
          <a:p>
            <a:r>
              <a:rPr lang="fr-FR"/>
              <a:t>L’ensemble des objets ainsi défini constitue un maillage carré ou rectangulaire dans un </a:t>
            </a:r>
            <a:r>
              <a:rPr lang="fr-FR" b="1"/>
              <a:t>plan</a:t>
            </a:r>
            <a:r>
              <a:rPr lang="fr-FR"/>
              <a:t> à 2 facteurs et cubique ou parallélépipédique dans le cadre de 3 facteurs</a:t>
            </a:r>
          </a:p>
          <a:p>
            <a:r>
              <a:rPr lang="fr-FR"/>
              <a:t>Autrement dit, toutes les combinaisons de toutes les modalités des différents facteurs sont examinées.</a:t>
            </a:r>
          </a:p>
          <a:p>
            <a:r>
              <a:rPr lang="fr-FR"/>
              <a:t>Dans l’exemple des fongicides </a:t>
            </a:r>
          </a:p>
          <a:p>
            <a:r>
              <a:rPr lang="fr-FR"/>
              <a:t>Chaque bloc comporte les 4 modalités des fongicides et le placebo</a:t>
            </a:r>
          </a:p>
          <a:p>
            <a:r>
              <a:rPr lang="fr-FR"/>
              <a:t>Les 4 modalités des fongicides et le placebo se retrouvent dans chaque bloc</a:t>
            </a:r>
          </a:p>
          <a:p>
            <a:r>
              <a:rPr lang="fr-FR"/>
              <a:t> </a:t>
            </a:r>
          </a:p>
          <a:p>
            <a:r>
              <a:rPr lang="fr-FR"/>
              <a:t>Plans factoriels complets </a:t>
            </a:r>
          </a:p>
          <a:p>
            <a:r>
              <a:rPr lang="fr-FR"/>
              <a:t>La structure générale de l’ensemble des objets des plans factoriels est représentée par des expressions du type : </a:t>
            </a:r>
            <a:br>
              <a:rPr lang="fr-FR"/>
            </a:br>
            <a:r>
              <a:rPr lang="fr-FR"/>
              <a:t> </a:t>
            </a:r>
            <a:br>
              <a:rPr lang="fr-FR"/>
            </a:br>
            <a:r>
              <a:rPr lang="fr-FR"/>
              <a:t> </a:t>
            </a:r>
            <a:br>
              <a:rPr lang="fr-FR"/>
            </a:br>
            <a:r>
              <a:rPr lang="fr-FR"/>
              <a:t> </a:t>
            </a:r>
          </a:p>
          <a:p>
            <a:r>
              <a:rPr lang="fr-FR"/>
              <a:t>Où P1, P2, … désignent les nombres des différentes  modalités des différents facteurs et h1, h2, … les nombres de facteurs correspondant. </a:t>
            </a:r>
          </a:p>
          <a:p>
            <a:r>
              <a:rPr lang="fr-FR"/>
              <a:t>Exemple 324 désigne un </a:t>
            </a:r>
            <a:r>
              <a:rPr lang="fr-FR" b="1"/>
              <a:t>plan</a:t>
            </a:r>
            <a:r>
              <a:rPr lang="fr-FR"/>
              <a:t> ou deux facteurs font intervenir 3 modalités et 1 facteur 4 modalités</a:t>
            </a:r>
          </a:p>
          <a:p>
            <a:r>
              <a:rPr lang="fr-FR"/>
              <a:t>La somme h1+ h2 + …Correspond aux nombre de facteurs tendis que le produit P1 ^ h1 * p2 ^h2 *… donne le nombre total d’objets </a:t>
            </a:r>
          </a:p>
          <a:p>
            <a:r>
              <a:rPr lang="fr-FR"/>
              <a:t>soit 36 dans le cas 324 </a:t>
            </a:r>
          </a:p>
          <a:p>
            <a:r>
              <a:rPr lang="fr-FR"/>
              <a:t>Les différents objets peuvent être représentés par la combinaison des modalités des différents facteurs</a:t>
            </a:r>
          </a:p>
          <a:p>
            <a:r>
              <a:rPr lang="fr-FR"/>
              <a:t> </a:t>
            </a:r>
          </a:p>
          <a:p>
            <a:r>
              <a:rPr lang="fr-FR"/>
              <a:t>Exemple </a:t>
            </a:r>
          </a:p>
          <a:p>
            <a:r>
              <a:rPr lang="fr-FR"/>
              <a:t>Dans un </a:t>
            </a:r>
            <a:r>
              <a:rPr lang="fr-FR" b="1"/>
              <a:t>plan</a:t>
            </a:r>
            <a:r>
              <a:rPr lang="fr-FR"/>
              <a:t> à 2 facteurs 22</a:t>
            </a:r>
          </a:p>
          <a:p>
            <a:r>
              <a:rPr lang="fr-FR"/>
              <a:t>Traitement :diurétique, anti-enzyme de conversion</a:t>
            </a:r>
          </a:p>
          <a:p>
            <a:r>
              <a:rPr lang="fr-FR"/>
              <a:t>Dose : dose 1 et dose 2</a:t>
            </a:r>
          </a:p>
          <a:p>
            <a:r>
              <a:rPr lang="fr-FR"/>
              <a:t>Les différents objets sont :</a:t>
            </a:r>
          </a:p>
          <a:p>
            <a:r>
              <a:rPr lang="fr-FR"/>
              <a:t>                        11, 12, 21, 22</a:t>
            </a:r>
          </a:p>
          <a:p>
            <a:r>
              <a:rPr lang="fr-FR"/>
              <a:t>C’est ainsi qu’il doivent être identifié dans un fichier qui doit être traité pas SAS</a:t>
            </a:r>
          </a:p>
          <a:p>
            <a:r>
              <a:rPr lang="fr-FR"/>
              <a:t> </a:t>
            </a:r>
          </a:p>
          <a:p>
            <a:r>
              <a:rPr lang="fr-FR"/>
              <a:t>Plans factoriel factionnaires </a:t>
            </a:r>
          </a:p>
          <a:p>
            <a:r>
              <a:rPr lang="fr-FR"/>
              <a:t>Ils ont constitués d’un sous ensemble d’objets judicieusement choisis d’un </a:t>
            </a:r>
            <a:r>
              <a:rPr lang="fr-FR" b="1"/>
              <a:t>plan</a:t>
            </a:r>
            <a:r>
              <a:rPr lang="fr-FR"/>
              <a:t> complets</a:t>
            </a:r>
          </a:p>
          <a:p>
            <a:r>
              <a:rPr lang="fr-FR"/>
              <a:t>Il y a perte d’information notamment de l’interaction</a:t>
            </a:r>
          </a:p>
          <a:p>
            <a:r>
              <a:rPr lang="fr-FR"/>
              <a:t> </a:t>
            </a:r>
            <a:endParaRPr lang="fr-FR" b="1"/>
          </a:p>
          <a:p>
            <a:r>
              <a:rPr lang="fr-FR" b="1"/>
              <a:t>Plan</a:t>
            </a:r>
            <a:r>
              <a:rPr lang="fr-FR"/>
              <a:t> non factoriel </a:t>
            </a:r>
          </a:p>
          <a:p>
            <a:r>
              <a:rPr lang="fr-FR"/>
              <a:t>Utilisé pour déterminer les relations qui expriment au mieux la ou les caractéristiques observées en fonction des facteurs mis en expérience.</a:t>
            </a:r>
          </a:p>
          <a:p>
            <a:r>
              <a:rPr lang="fr-FR"/>
              <a:t>Les relations sont le plus souvent des équations de régression quadratique</a:t>
            </a:r>
          </a:p>
          <a:p>
            <a:r>
              <a:rPr lang="fr-FR"/>
              <a:t>L’objectif final est de déterminer des conditions optimales de production</a:t>
            </a:r>
          </a:p>
          <a:p>
            <a:r>
              <a:rPr lang="fr-FR"/>
              <a:t> </a:t>
            </a:r>
          </a:p>
          <a:p>
            <a:r>
              <a:rPr lang="fr-FR"/>
              <a:t>Unité expérimentale </a:t>
            </a:r>
          </a:p>
          <a:p>
            <a:r>
              <a:rPr lang="fr-FR"/>
              <a:t>L’unité expérimentale est l’élément de base de l’expérience qui est considéré individuellement durant tout le processus expérimental</a:t>
            </a:r>
          </a:p>
          <a:p>
            <a:r>
              <a:rPr lang="fr-FR"/>
              <a:t>Exemple</a:t>
            </a:r>
          </a:p>
          <a:p>
            <a:r>
              <a:rPr lang="fr-FR"/>
              <a:t>Un animal, un lot , un patient, un lot de patient, une partie de patient (lame)</a:t>
            </a:r>
          </a:p>
          <a:p>
            <a:r>
              <a:rPr lang="fr-FR"/>
              <a:t> </a:t>
            </a:r>
          </a:p>
          <a:p>
            <a:r>
              <a:rPr lang="fr-FR"/>
              <a:t>Nombre de sujets nécessaires, précision des résultats </a:t>
            </a:r>
          </a:p>
          <a:p>
            <a:r>
              <a:rPr lang="fr-FR"/>
              <a:t>Pour une expérience donnée, en fonction de différents paramètres (risques alpha, beta, variabilité attendue du phénomène, différence minimale…) on peut déterminer le nombre de patients devant constituer un groupe de patient</a:t>
            </a:r>
          </a:p>
          <a:p>
            <a:r>
              <a:rPr lang="fr-FR"/>
              <a:t>Pour une expérience donnée, on peut calculer la précision des résultats</a:t>
            </a:r>
          </a:p>
          <a:p>
            <a:r>
              <a:rPr lang="fr-FR"/>
              <a:t> </a:t>
            </a:r>
          </a:p>
          <a:p>
            <a:r>
              <a:rPr lang="fr-FR"/>
              <a:t>Dispositif complètement aléatoire </a:t>
            </a:r>
          </a:p>
          <a:p>
            <a:r>
              <a:rPr lang="fr-FR"/>
              <a:t>Principe :</a:t>
            </a:r>
          </a:p>
          <a:p>
            <a:r>
              <a:rPr lang="fr-FR"/>
              <a:t>Affecter les différents objets ou unités expérimentales de manière totalement aléatoire à l’aide d’une table de nombre aléatoire</a:t>
            </a:r>
          </a:p>
          <a:p>
            <a:r>
              <a:rPr lang="fr-FR"/>
              <a:t>D’une manière générale,l’analyse de la variance comporte autant de critères de classification qu’il y a de facteurs</a:t>
            </a:r>
          </a:p>
          <a:p>
            <a:r>
              <a:rPr lang="fr-FR"/>
              <a:t> </a:t>
            </a:r>
          </a:p>
          <a:p>
            <a:r>
              <a:rPr lang="fr-FR"/>
              <a:t>Dispositif en blocs aléatoires complets </a:t>
            </a:r>
          </a:p>
          <a:p>
            <a:r>
              <a:rPr lang="fr-FR"/>
              <a:t>Principe :</a:t>
            </a:r>
          </a:p>
          <a:p>
            <a:r>
              <a:rPr lang="fr-FR"/>
              <a:t>Constituer des groupes d’unités expérimentales aussi homogènes que possible. Les effectifs des différents groupes étant tous égaux au nombre d’objets</a:t>
            </a:r>
          </a:p>
          <a:p>
            <a:r>
              <a:rPr lang="fr-FR"/>
              <a:t>Répartir ensuite tous les objets de manière aléatoire à l’intérieur de chacun des groupes et indépendamment d’un groupe à l’autre</a:t>
            </a:r>
          </a:p>
          <a:p>
            <a:r>
              <a:rPr lang="fr-FR"/>
              <a:t>Les groupes ainsi constitués sont appelés blocs. Ils correspondent à des répétitions</a:t>
            </a:r>
          </a:p>
          <a:p>
            <a:r>
              <a:rPr lang="fr-FR"/>
              <a:t>Il peut s’agir :</a:t>
            </a:r>
          </a:p>
          <a:p>
            <a:r>
              <a:rPr lang="fr-FR"/>
              <a:t>De patients ayant les mêmes antécédents</a:t>
            </a:r>
          </a:p>
          <a:p>
            <a:r>
              <a:rPr lang="fr-FR"/>
              <a:t>De patients de même tranche d’âge</a:t>
            </a:r>
          </a:p>
          <a:p>
            <a:r>
              <a:rPr lang="fr-FR"/>
              <a:t>…</a:t>
            </a:r>
          </a:p>
          <a:p>
            <a:r>
              <a:rPr lang="fr-FR"/>
              <a:t> </a:t>
            </a:r>
          </a:p>
          <a:p>
            <a:r>
              <a:rPr lang="fr-FR"/>
              <a:t>Dispositif en blocs aléatoires complets </a:t>
            </a:r>
          </a:p>
          <a:p>
            <a:r>
              <a:rPr lang="fr-FR"/>
              <a:t>L’analyse de la variance comprend toujours un critère de classification (facteur bloc) de plus que le nombre de facteur étudiés</a:t>
            </a:r>
          </a:p>
          <a:p>
            <a:r>
              <a:rPr lang="fr-FR"/>
              <a:t>L’objectif et de gagner en précision ou en puissance en réduisant la variabilité aléatoire : moindre variabilité intra bloc par comparaison à la variabilité de l’ensemble du matériel disponible.  </a:t>
            </a:r>
          </a:p>
          <a:p>
            <a:r>
              <a:rPr lang="fr-FR"/>
              <a:t>=&gt; Intra bloc aussi homogène que possible et grande variabilité inter blocs</a:t>
            </a:r>
          </a:p>
          <a:p>
            <a:r>
              <a:rPr lang="fr-FR"/>
              <a:t> </a:t>
            </a:r>
          </a:p>
          <a:p>
            <a:r>
              <a:rPr lang="fr-FR"/>
              <a:t>Dispositifs en carré latin </a:t>
            </a:r>
          </a:p>
          <a:p>
            <a:r>
              <a:rPr lang="fr-FR"/>
              <a:t>C’est un double réseau de bloc</a:t>
            </a:r>
          </a:p>
          <a:p>
            <a:r>
              <a:rPr lang="fr-FR"/>
              <a:t>Ensemble de lignes et de colonnes tel que chacun des objets est présent une seule fois dans chacune des lignes et chacune des colonnes</a:t>
            </a:r>
          </a:p>
          <a:p>
            <a:r>
              <a:rPr lang="fr-FR"/>
              <a:t> </a:t>
            </a:r>
          </a:p>
          <a:p>
            <a:r>
              <a:rPr lang="fr-FR"/>
              <a:t>Dispositifs en Cross-Over </a:t>
            </a:r>
          </a:p>
          <a:p>
            <a:r>
              <a:rPr lang="fr-FR"/>
              <a:t>C’est une extension du carré latin</a:t>
            </a:r>
          </a:p>
          <a:p>
            <a:r>
              <a:rPr lang="fr-FR"/>
              <a:t>Le nombre de ligne est égal au nombre d’objets, le nombre de colonnes est un multiple du nombre de lignes</a:t>
            </a:r>
          </a:p>
          <a:p>
            <a:r>
              <a:rPr lang="fr-FR"/>
              <a:t>Exemple :</a:t>
            </a:r>
          </a:p>
          <a:p>
            <a:r>
              <a:rPr lang="fr-FR"/>
              <a:t>4 objets =&gt; 4 lignes et 8 colonnes (8 répétitions) chaque objet figure une fois dans chaque colonne et deux fois dans chaque ligne</a:t>
            </a:r>
          </a:p>
          <a:p>
            <a:r>
              <a:rPr lang="fr-FR"/>
              <a:t> </a:t>
            </a:r>
          </a:p>
          <a:p>
            <a:r>
              <a:rPr lang="fr-FR"/>
              <a:t>Dispositifs en Cross-Over </a:t>
            </a:r>
          </a:p>
          <a:p>
            <a:r>
              <a:rPr lang="fr-FR"/>
              <a:t>En médecine, les colonnes correspondent à des patients et les lignes à des périodes successives au cours desquelles différents traitements sont administrés aux même individus. En général on utilise un cross-over à deux lignes</a:t>
            </a:r>
          </a:p>
          <a:p>
            <a:r>
              <a:rPr lang="fr-FR"/>
              <a:t>L’analyse de la variance comporte deux critères de classification de plus (les lignes et les colonnes) que le nombre de facteurs envisagés</a:t>
            </a:r>
          </a:p>
          <a:p>
            <a:r>
              <a:rPr lang="fr-FR"/>
              <a:t>Les dispositifs en carré latin et cross-over sont souvent plus précis que les dispositifs en bloc complets mais leurs possibilités de réalisation sont plus limitées en particulier pour le cross-over du fait de des interférences possibles de deux traitements consécutifs</a:t>
            </a:r>
          </a:p>
          <a:p>
            <a:r>
              <a:rPr lang="fr-FR"/>
              <a:t> </a:t>
            </a:r>
          </a:p>
          <a:p>
            <a:r>
              <a:rPr lang="fr-FR"/>
              <a:t>Autres dispositifs </a:t>
            </a:r>
          </a:p>
          <a:p>
            <a:r>
              <a:rPr lang="fr-FR"/>
              <a:t>Blocs incomplet équilibrés</a:t>
            </a:r>
          </a:p>
          <a:p>
            <a:r>
              <a:rPr lang="fr-FR"/>
              <a:t>Sont utiles quand le nombre d’objets est élevé et quand le nombre d’objets est réduit mais que le nombre d’unités expérimentales par bloc est néanmoins inférieur au nombre d’objets</a:t>
            </a:r>
          </a:p>
          <a:p>
            <a:r>
              <a:rPr lang="fr-FR"/>
              <a:t>Carré gréco-latin</a:t>
            </a:r>
          </a:p>
          <a:p>
            <a:r>
              <a:rPr lang="fr-FR"/>
              <a:t>Carré de Youden (carré latin incomplets)</a:t>
            </a:r>
          </a:p>
          <a:p>
            <a:r>
              <a:rPr lang="fr-FR"/>
              <a:t>…</a:t>
            </a:r>
          </a:p>
          <a:p>
            <a:r>
              <a:rPr lang="fr-FR"/>
              <a:t> </a:t>
            </a:r>
          </a:p>
          <a:p>
            <a:r>
              <a:rPr lang="fr-FR"/>
              <a:t>Quelques plans classiques </a:t>
            </a:r>
            <a:endParaRPr lang="fr-FR" b="1"/>
          </a:p>
          <a:p>
            <a:r>
              <a:rPr lang="fr-FR" b="1"/>
              <a:t>Plan</a:t>
            </a:r>
            <a:r>
              <a:rPr lang="fr-FR"/>
              <a:t> à un facteur</a:t>
            </a:r>
          </a:p>
          <a:p>
            <a:r>
              <a:rPr lang="fr-FR"/>
              <a:t>On désire comparer l’efficacité de 2 traitements antimigraineux et d’un placebo. Le critère de jugement est le nombre de crises de migraine dans le mois qui suit la mise sous traitement. L’essai doit porter sur 90 sujets</a:t>
            </a:r>
          </a:p>
          <a:p>
            <a:r>
              <a:rPr lang="fr-FR"/>
              <a:t>1 facteur 3 modalités</a:t>
            </a:r>
          </a:p>
          <a:p>
            <a:r>
              <a:rPr lang="fr-FR"/>
              <a:t>On attribue aux différents patients un numéro de 1 à 90. Aléatoirement par une table de nombre au hasard on attribue les 3 modalités de traitements</a:t>
            </a:r>
          </a:p>
          <a:p>
            <a:r>
              <a:rPr lang="fr-FR"/>
              <a:t> </a:t>
            </a:r>
          </a:p>
          <a:p>
            <a:r>
              <a:rPr lang="fr-FR"/>
              <a:t>Table de randomisation</a:t>
            </a:r>
          </a:p>
          <a:p>
            <a:r>
              <a:rPr lang="fr-FR"/>
              <a:t> </a:t>
            </a:r>
            <a:endParaRPr lang="fr-FR" b="1"/>
          </a:p>
          <a:p>
            <a:r>
              <a:rPr lang="fr-FR" b="1"/>
              <a:t>Plan</a:t>
            </a:r>
            <a:r>
              <a:rPr lang="fr-FR"/>
              <a:t> avec deux facteurs sans répétition </a:t>
            </a:r>
          </a:p>
          <a:p>
            <a:r>
              <a:rPr lang="fr-FR"/>
              <a:t>On désire connaître l’effet de 1 antihypertenseur chez 20 patients en mesurant la tension artérielle systolique au moment de la mise sous traitement (J0), à 1 mois et à 2 mois de traitement</a:t>
            </a:r>
          </a:p>
          <a:p>
            <a:r>
              <a:rPr lang="fr-FR"/>
              <a:t>2 facteurs : Temps avec 3 modalités, Sujets avec 20 modalités</a:t>
            </a:r>
          </a:p>
          <a:p>
            <a:r>
              <a:rPr lang="fr-FR"/>
              <a:t> </a:t>
            </a:r>
          </a:p>
          <a:p>
            <a:r>
              <a:rPr lang="fr-FR"/>
              <a:t>Tableau des résultats et fichier de données </a:t>
            </a:r>
          </a:p>
          <a:p>
            <a:r>
              <a:rPr lang="fr-FR"/>
              <a:t>Extrait du fichier de données</a:t>
            </a:r>
          </a:p>
          <a:p>
            <a:r>
              <a:rPr lang="fr-FR"/>
              <a:t> </a:t>
            </a:r>
            <a:endParaRPr lang="fr-FR" b="1"/>
          </a:p>
          <a:p>
            <a:r>
              <a:rPr lang="fr-FR" b="1"/>
              <a:t>Plan</a:t>
            </a:r>
            <a:r>
              <a:rPr lang="fr-FR"/>
              <a:t> à deux facteurs avec répétitions </a:t>
            </a:r>
          </a:p>
          <a:p>
            <a:r>
              <a:rPr lang="fr-FR"/>
              <a:t>On désire connaître l’effet de 1 antihypertenseur chez 6 patients en mesurant la tension artérielle systolique 3 fois au moment de la mise sous traitement, à 1 mois et à 2 mois de traitement</a:t>
            </a:r>
          </a:p>
          <a:p>
            <a:r>
              <a:rPr lang="fr-FR"/>
              <a:t>2 facteurs + 1 facteur bloc : Temps avec 3 modalités, Sujets avec 6 modalités, Bloc avec 18 modalités</a:t>
            </a:r>
          </a:p>
          <a:p>
            <a:r>
              <a:rPr lang="fr-FR"/>
              <a:t> </a:t>
            </a:r>
          </a:p>
          <a:p>
            <a:r>
              <a:rPr lang="fr-FR"/>
              <a:t>Tableau des données</a:t>
            </a:r>
          </a:p>
          <a:p>
            <a:r>
              <a:rPr lang="fr-FR"/>
              <a:t> </a:t>
            </a:r>
            <a:endParaRPr lang="fr-FR" b="1"/>
          </a:p>
          <a:p>
            <a:r>
              <a:rPr lang="fr-FR" b="1"/>
              <a:t>Plan</a:t>
            </a:r>
            <a:r>
              <a:rPr lang="fr-FR"/>
              <a:t> en carré latin </a:t>
            </a:r>
          </a:p>
          <a:p>
            <a:r>
              <a:rPr lang="fr-FR"/>
              <a:t>On administre 4 doses (A, B, C, D) d’un traitement à 4 sujets </a:t>
            </a:r>
          </a:p>
          <a:p>
            <a:r>
              <a:rPr lang="fr-FR"/>
              <a:t> </a:t>
            </a:r>
            <a:endParaRPr lang="fr-FR" b="1"/>
          </a:p>
          <a:p>
            <a:r>
              <a:rPr lang="fr-FR" b="1"/>
              <a:t>Plan</a:t>
            </a:r>
            <a:r>
              <a:rPr lang="fr-FR"/>
              <a:t> à 3 facteurs sans répétition </a:t>
            </a:r>
          </a:p>
          <a:p>
            <a:r>
              <a:rPr lang="fr-FR"/>
              <a:t>On désire connaître l’effet de 3 traitements antihypertenseurs à 4 temps différents sur 10 sujets en mesurant la TAS</a:t>
            </a:r>
          </a:p>
          <a:p>
            <a:r>
              <a:rPr lang="fr-FR"/>
              <a:t>3 facteurs :</a:t>
            </a:r>
          </a:p>
          <a:p>
            <a:r>
              <a:rPr lang="fr-FR"/>
              <a:t>Traitements : 3 modalités</a:t>
            </a:r>
          </a:p>
          <a:p>
            <a:r>
              <a:rPr lang="fr-FR"/>
              <a:t>Sujets : 10 modalités</a:t>
            </a:r>
          </a:p>
          <a:p>
            <a:r>
              <a:rPr lang="fr-FR"/>
              <a:t>Temps : 4 modalités</a:t>
            </a:r>
          </a:p>
          <a:p>
            <a:r>
              <a:rPr lang="fr-FR"/>
              <a:t>Tous les sujets reçoivent tous les traitements et sont examinés à tous les temps</a:t>
            </a:r>
          </a:p>
          <a:p>
            <a:r>
              <a:rPr lang="fr-FR"/>
              <a:t> </a:t>
            </a:r>
          </a:p>
          <a:p>
            <a:r>
              <a:rPr lang="fr-FR"/>
              <a:t>Tableau des données</a:t>
            </a:r>
          </a:p>
          <a:p>
            <a:r>
              <a:rPr lang="fr-FR"/>
              <a:t> </a:t>
            </a:r>
            <a:endParaRPr lang="fr-FR" b="1"/>
          </a:p>
          <a:p>
            <a:r>
              <a:rPr lang="fr-FR" b="1"/>
              <a:t>Plan</a:t>
            </a:r>
            <a:r>
              <a:rPr lang="fr-FR"/>
              <a:t> à 3 facteurs avec répétition </a:t>
            </a:r>
          </a:p>
          <a:p>
            <a:r>
              <a:rPr lang="fr-FR"/>
              <a:t>On désire connaître l’effet de 3 traitements antihypertenseurs à 4 temps différents sur 5 sujets en mesurant la TAS 2 fois.</a:t>
            </a:r>
          </a:p>
          <a:p>
            <a:r>
              <a:rPr lang="fr-FR"/>
              <a:t>3 facteurs + 1 facteur bloc</a:t>
            </a:r>
          </a:p>
          <a:p>
            <a:r>
              <a:rPr lang="fr-FR"/>
              <a:t>Traitements : 3 modalités</a:t>
            </a:r>
          </a:p>
          <a:p>
            <a:r>
              <a:rPr lang="fr-FR"/>
              <a:t>Sujets : 5 modalités</a:t>
            </a:r>
          </a:p>
          <a:p>
            <a:r>
              <a:rPr lang="fr-FR"/>
              <a:t>Temps : 4 modalités</a:t>
            </a:r>
          </a:p>
          <a:p>
            <a:r>
              <a:rPr lang="fr-FR"/>
              <a:t>Bloc : 60 modalités</a:t>
            </a:r>
          </a:p>
          <a:p>
            <a:r>
              <a:rPr lang="fr-FR"/>
              <a:t> </a:t>
            </a:r>
          </a:p>
          <a:p>
            <a:r>
              <a:rPr lang="fr-FR"/>
              <a:t>Tableau des données</a:t>
            </a:r>
          </a:p>
          <a:p>
            <a:r>
              <a:rPr lang="fr-FR"/>
              <a:t> </a:t>
            </a:r>
            <a:endParaRPr lang="fr-FR" b="1"/>
          </a:p>
          <a:p>
            <a:r>
              <a:rPr lang="fr-FR" b="1"/>
              <a:t>Plan</a:t>
            </a:r>
            <a:r>
              <a:rPr lang="fr-FR"/>
              <a:t> à 3 facteurs, facteur sujet emboîté dans le facteur traitement </a:t>
            </a:r>
          </a:p>
          <a:p>
            <a:r>
              <a:rPr lang="fr-FR"/>
              <a:t>On désire connaître l’effet de 3 traitements antihypertenseurs à 4 temps différents sur 30 sujets mais si tous les sujets sont examinés à tous les temps, chaque groupe de 10 sujets ne reçoit qu’un traitement</a:t>
            </a:r>
          </a:p>
          <a:p>
            <a:r>
              <a:rPr lang="fr-FR"/>
              <a:t>3 facteurs</a:t>
            </a:r>
          </a:p>
          <a:p>
            <a:r>
              <a:rPr lang="fr-FR"/>
              <a:t>Facteur traitement : 3 modalités, croisé avec le facteur temps</a:t>
            </a:r>
          </a:p>
          <a:p>
            <a:r>
              <a:rPr lang="fr-FR"/>
              <a:t>Facteur temps : 4 modalités, croisé avec le facteur sujet et le facteur traitement</a:t>
            </a:r>
          </a:p>
          <a:p>
            <a:r>
              <a:rPr lang="fr-FR"/>
              <a:t>Facteur sujet : 30 modalités croisé avec le facteur temps et inclut dans le facteur traitement</a:t>
            </a:r>
          </a:p>
          <a:p>
            <a:r>
              <a:rPr lang="fr-FR"/>
              <a:t>Tous les sujets sont examinés à tous les temps mais ne reçoivent pas tous les traitements</a:t>
            </a:r>
          </a:p>
          <a:p>
            <a:r>
              <a:rPr lang="fr-FR"/>
              <a:t> </a:t>
            </a:r>
          </a:p>
          <a:p>
            <a:r>
              <a:rPr lang="fr-FR"/>
              <a:t>Tableau des données</a:t>
            </a:r>
          </a:p>
          <a:p>
            <a:r>
              <a:rPr lang="fr-FR"/>
              <a:t> </a:t>
            </a:r>
          </a:p>
          <a:p>
            <a:r>
              <a:rPr lang="fr-FR"/>
              <a:t>Cross – over </a:t>
            </a:r>
          </a:p>
          <a:p>
            <a:r>
              <a:rPr lang="fr-FR"/>
              <a:t>On désire comparer un placebo à un produit actif en cross-over chez 10 sujets</a:t>
            </a:r>
          </a:p>
          <a:p>
            <a:r>
              <a:rPr lang="fr-FR"/>
              <a:t> </a:t>
            </a:r>
          </a:p>
          <a:p>
            <a:r>
              <a:rPr lang="fr-FR"/>
              <a:t>Bibliographie </a:t>
            </a:r>
          </a:p>
          <a:p>
            <a:r>
              <a:rPr lang="fr-FR"/>
              <a:t>Plans d’expériences. Application à l’entreprise. Jean Jacques DROESBEKE, Jeanne Fine, Gibert Saporta. Edition TECHNIP 1997</a:t>
            </a:r>
          </a:p>
          <a:p>
            <a:r>
              <a:rPr lang="fr-FR"/>
              <a:t>Théorie et méthodes statistiques. Pierre Dagnelie Vol 2. edition Presse agronomique de Gembloux 1986</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Rot="1" noChangeAspect="1" noChangeArrowheads="1" noTextEdit="1"/>
          </p:cNvSpPr>
          <p:nvPr>
            <p:ph type="sldImg"/>
          </p:nvPr>
        </p:nvSpPr>
        <p:spPr>
          <a:xfrm>
            <a:off x="1004888" y="776288"/>
            <a:ext cx="5095875" cy="3821112"/>
          </a:xfrm>
          <a:ln/>
        </p:spPr>
      </p:sp>
      <p:sp>
        <p:nvSpPr>
          <p:cNvPr id="442371" name="Rectangle 3"/>
          <p:cNvSpPr>
            <a:spLocks noGrp="1" noChangeArrowheads="1"/>
          </p:cNvSpPr>
          <p:nvPr>
            <p:ph type="body" idx="1"/>
          </p:nvPr>
        </p:nvSpPr>
        <p:spPr>
          <a:xfrm>
            <a:off x="946150" y="4860925"/>
            <a:ext cx="5207000" cy="4603750"/>
          </a:xfrm>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xfrm>
            <a:off x="1003300" y="776288"/>
            <a:ext cx="5094288" cy="3821112"/>
          </a:xfrm>
        </p:spPr>
      </p:sp>
      <p:sp>
        <p:nvSpPr>
          <p:cNvPr id="14950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r>
              <a:rPr lang="en-US" sz="1200" b="0" i="0" kern="1200" dirty="0" err="1">
                <a:solidFill>
                  <a:schemeClr val="tx1"/>
                </a:solidFill>
                <a:effectLst/>
                <a:latin typeface="Arial" charset="0"/>
                <a:ea typeface="+mn-ea"/>
                <a:cs typeface="+mn-cs"/>
              </a:rPr>
              <a:t>NVivo</a:t>
            </a:r>
            <a:r>
              <a:rPr lang="en-US" sz="1200" b="0" i="0" kern="1200" dirty="0">
                <a:solidFill>
                  <a:schemeClr val="tx1"/>
                </a:solidFill>
                <a:effectLst/>
                <a:latin typeface="Arial" charset="0"/>
                <a:ea typeface="+mn-ea"/>
                <a:cs typeface="+mn-cs"/>
              </a:rPr>
              <a:t> accommodates a wide range of </a:t>
            </a:r>
            <a:r>
              <a:rPr lang="en-US" sz="1200" b="0" i="0" u="none" strike="noStrike" kern="1200" dirty="0">
                <a:solidFill>
                  <a:schemeClr val="tx1"/>
                </a:solidFill>
                <a:effectLst/>
                <a:latin typeface="Arial" charset="0"/>
                <a:ea typeface="+mn-ea"/>
                <a:cs typeface="+mn-cs"/>
                <a:hlinkClick r:id="rId3"/>
              </a:rPr>
              <a:t>research methods</a:t>
            </a:r>
            <a:r>
              <a:rPr lang="en-US" sz="1200" b="0" i="0" kern="1200" dirty="0">
                <a:solidFill>
                  <a:schemeClr val="tx1"/>
                </a:solidFill>
                <a:effectLst/>
                <a:latin typeface="Arial" charset="0"/>
                <a:ea typeface="+mn-ea"/>
                <a:cs typeface="+mn-cs"/>
              </a:rPr>
              <a:t>, including network and organizational analysis, action or evidence-based research, </a:t>
            </a:r>
            <a:r>
              <a:rPr lang="en-US" sz="1200" b="0" i="0" u="none" strike="noStrike" kern="1200" dirty="0">
                <a:solidFill>
                  <a:schemeClr val="tx1"/>
                </a:solidFill>
                <a:effectLst/>
                <a:latin typeface="Arial" charset="0"/>
                <a:ea typeface="+mn-ea"/>
                <a:cs typeface="+mn-cs"/>
                <a:hlinkClick r:id="rId4"/>
              </a:rPr>
              <a:t>discourse analysis</a:t>
            </a:r>
            <a:r>
              <a:rPr lang="en-US" sz="1200" b="0" i="0" kern="1200" dirty="0">
                <a:solidFill>
                  <a:schemeClr val="tx1"/>
                </a:solidFill>
                <a:effectLst/>
                <a:latin typeface="Arial" charset="0"/>
                <a:ea typeface="+mn-ea"/>
                <a:cs typeface="+mn-cs"/>
              </a:rPr>
              <a:t>, </a:t>
            </a:r>
            <a:r>
              <a:rPr lang="en-US" sz="1200" b="0" i="0" u="none" strike="noStrike" kern="1200" dirty="0">
                <a:solidFill>
                  <a:schemeClr val="tx1"/>
                </a:solidFill>
                <a:effectLst/>
                <a:latin typeface="Arial" charset="0"/>
                <a:ea typeface="+mn-ea"/>
                <a:cs typeface="+mn-cs"/>
                <a:hlinkClick r:id="rId5"/>
              </a:rPr>
              <a:t>grounded theory</a:t>
            </a:r>
            <a:r>
              <a:rPr lang="en-US" sz="1200" b="0" i="0" kern="1200" dirty="0">
                <a:solidFill>
                  <a:schemeClr val="tx1"/>
                </a:solidFill>
                <a:effectLst/>
                <a:latin typeface="Arial" charset="0"/>
                <a:ea typeface="+mn-ea"/>
                <a:cs typeface="+mn-cs"/>
              </a:rPr>
              <a:t>, </a:t>
            </a:r>
            <a:r>
              <a:rPr lang="en-US" sz="1200" b="0" i="0" u="none" strike="noStrike" kern="1200" dirty="0">
                <a:solidFill>
                  <a:schemeClr val="tx1"/>
                </a:solidFill>
                <a:effectLst/>
                <a:latin typeface="Arial" charset="0"/>
                <a:ea typeface="+mn-ea"/>
                <a:cs typeface="+mn-cs"/>
                <a:hlinkClick r:id="rId6" tooltip="Conversation analysis"/>
              </a:rPr>
              <a:t>conversation analysis</a:t>
            </a:r>
            <a:r>
              <a:rPr lang="en-US" sz="1200" b="0" i="0" kern="1200" dirty="0">
                <a:solidFill>
                  <a:schemeClr val="tx1"/>
                </a:solidFill>
                <a:effectLst/>
                <a:latin typeface="Arial" charset="0"/>
                <a:ea typeface="+mn-ea"/>
                <a:cs typeface="+mn-cs"/>
              </a:rPr>
              <a:t>, </a:t>
            </a:r>
            <a:r>
              <a:rPr lang="en-US" sz="1200" b="0" i="0" u="none" strike="noStrike" kern="1200" dirty="0">
                <a:solidFill>
                  <a:schemeClr val="tx1"/>
                </a:solidFill>
                <a:effectLst/>
                <a:latin typeface="Arial" charset="0"/>
                <a:ea typeface="+mn-ea"/>
                <a:cs typeface="+mn-cs"/>
                <a:hlinkClick r:id="rId7" tooltip="Ethnography"/>
              </a:rPr>
              <a:t>ethnography</a:t>
            </a:r>
            <a:r>
              <a:rPr lang="en-US" sz="1200" b="0" i="0" kern="1200" dirty="0">
                <a:solidFill>
                  <a:schemeClr val="tx1"/>
                </a:solidFill>
                <a:effectLst/>
                <a:latin typeface="Arial" charset="0"/>
                <a:ea typeface="+mn-ea"/>
                <a:cs typeface="+mn-cs"/>
              </a:rPr>
              <a:t>, </a:t>
            </a:r>
            <a:r>
              <a:rPr lang="en-US" sz="1200" b="0" i="0" u="none" strike="noStrike" kern="1200" dirty="0">
                <a:solidFill>
                  <a:schemeClr val="tx1"/>
                </a:solidFill>
                <a:effectLst/>
                <a:latin typeface="Arial" charset="0"/>
                <a:ea typeface="+mn-ea"/>
                <a:cs typeface="+mn-cs"/>
                <a:hlinkClick r:id="rId8" tooltip="Literature reviews"/>
              </a:rPr>
              <a:t>literature </a:t>
            </a:r>
            <a:r>
              <a:rPr lang="en-US" sz="1200" b="0" i="0" u="none" strike="noStrike" kern="1200" dirty="0" err="1">
                <a:solidFill>
                  <a:schemeClr val="tx1"/>
                </a:solidFill>
                <a:effectLst/>
                <a:latin typeface="Arial" charset="0"/>
                <a:ea typeface="+mn-ea"/>
                <a:cs typeface="+mn-cs"/>
                <a:hlinkClick r:id="rId8" tooltip="Literature reviews"/>
              </a:rPr>
              <a:t>reviews</a:t>
            </a:r>
            <a:r>
              <a:rPr lang="en-US" sz="1200" b="0" i="0" kern="1200" dirty="0" err="1">
                <a:solidFill>
                  <a:schemeClr val="tx1"/>
                </a:solidFill>
                <a:effectLst/>
                <a:latin typeface="Arial" charset="0"/>
                <a:ea typeface="+mn-ea"/>
                <a:cs typeface="+mn-cs"/>
              </a:rPr>
              <a:t>,</a:t>
            </a:r>
            <a:r>
              <a:rPr lang="en-US" sz="1200" b="0" i="0" u="none" strike="noStrike" kern="1200" dirty="0" err="1">
                <a:solidFill>
                  <a:schemeClr val="tx1"/>
                </a:solidFill>
                <a:effectLst/>
                <a:latin typeface="Arial" charset="0"/>
                <a:ea typeface="+mn-ea"/>
                <a:cs typeface="+mn-cs"/>
                <a:hlinkClick r:id="rId9" tooltip="Phenomenology (science)"/>
              </a:rPr>
              <a:t>phenomenology</a:t>
            </a:r>
            <a:r>
              <a:rPr lang="en-US" sz="1200" b="0" i="0" kern="1200" dirty="0">
                <a:solidFill>
                  <a:schemeClr val="tx1"/>
                </a:solidFill>
                <a:effectLst/>
                <a:latin typeface="Arial" charset="0"/>
                <a:ea typeface="+mn-ea"/>
                <a:cs typeface="+mn-cs"/>
              </a:rPr>
              <a:t>, </a:t>
            </a:r>
            <a:r>
              <a:rPr lang="en-US" sz="1200" b="0" i="0" u="none" strike="noStrike" kern="1200" dirty="0">
                <a:solidFill>
                  <a:schemeClr val="tx1"/>
                </a:solidFill>
                <a:effectLst/>
                <a:latin typeface="Arial" charset="0"/>
                <a:ea typeface="+mn-ea"/>
                <a:cs typeface="+mn-cs"/>
                <a:hlinkClick r:id="rId10"/>
              </a:rPr>
              <a:t>mixed methods research</a:t>
            </a:r>
            <a:r>
              <a:rPr lang="en-US" sz="1200" b="0" i="0" kern="1200" dirty="0">
                <a:solidFill>
                  <a:schemeClr val="tx1"/>
                </a:solidFill>
                <a:effectLst/>
                <a:latin typeface="Arial" charset="0"/>
                <a:ea typeface="+mn-ea"/>
                <a:cs typeface="+mn-cs"/>
              </a:rPr>
              <a:t> and the Framework methodology.</a:t>
            </a:r>
            <a:r>
              <a:rPr lang="en-US" sz="1200" b="0" i="0" u="none" strike="noStrike" kern="1200" baseline="30000" dirty="0">
                <a:solidFill>
                  <a:schemeClr val="tx1"/>
                </a:solidFill>
                <a:effectLst/>
                <a:latin typeface="Arial" charset="0"/>
                <a:ea typeface="+mn-ea"/>
                <a:cs typeface="+mn-cs"/>
                <a:hlinkClick r:id="rId11"/>
              </a:rPr>
              <a:t>[3]</a:t>
            </a:r>
            <a:r>
              <a:rPr lang="en-US" sz="1200" b="0" i="0" kern="1200" dirty="0">
                <a:solidFill>
                  <a:schemeClr val="tx1"/>
                </a:solidFill>
                <a:effectLst/>
                <a:latin typeface="Arial" charset="0"/>
                <a:ea typeface="+mn-ea"/>
                <a:cs typeface="+mn-cs"/>
              </a:rPr>
              <a:t> </a:t>
            </a:r>
            <a:r>
              <a:rPr lang="en-US" sz="1200" b="0" i="0" kern="1200" dirty="0" err="1">
                <a:solidFill>
                  <a:schemeClr val="tx1"/>
                </a:solidFill>
                <a:effectLst/>
                <a:latin typeface="Arial" charset="0"/>
                <a:ea typeface="+mn-ea"/>
                <a:cs typeface="+mn-cs"/>
              </a:rPr>
              <a:t>NVivo</a:t>
            </a:r>
            <a:r>
              <a:rPr lang="en-US" sz="1200" b="0" i="0" kern="1200" dirty="0">
                <a:solidFill>
                  <a:schemeClr val="tx1"/>
                </a:solidFill>
                <a:effectLst/>
                <a:latin typeface="Arial" charset="0"/>
                <a:ea typeface="+mn-ea"/>
                <a:cs typeface="+mn-cs"/>
              </a:rPr>
              <a:t> supports data formats such as audio files, videos, digital photos, Word, PDF, spreadsheets, rich text, plain text and web and social media data.</a:t>
            </a:r>
            <a:r>
              <a:rPr lang="en-US" sz="1200" b="0" i="0" u="none" strike="noStrike" kern="1200" baseline="30000" dirty="0">
                <a:solidFill>
                  <a:schemeClr val="tx1"/>
                </a:solidFill>
                <a:effectLst/>
                <a:latin typeface="Arial" charset="0"/>
                <a:ea typeface="+mn-ea"/>
                <a:cs typeface="+mn-cs"/>
                <a:hlinkClick r:id="rId11"/>
              </a:rPr>
              <a:t>[4]</a:t>
            </a:r>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pPr lvl="0"/>
            <a:r>
              <a:rPr lang="fr-CH" noProof="0"/>
              <a:t>Cliquez pour modifier le style du titre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fr-CH" noProof="0"/>
              <a:t>Cliquez pour modifier le style des sous-titres du masque</a:t>
            </a:r>
          </a:p>
        </p:txBody>
      </p:sp>
      <p:sp>
        <p:nvSpPr>
          <p:cNvPr id="149510" name="Text Box 6"/>
          <p:cNvSpPr txBox="1">
            <a:spLocks noChangeArrowheads="1"/>
          </p:cNvSpPr>
          <p:nvPr/>
        </p:nvSpPr>
        <p:spPr bwMode="auto">
          <a:xfrm>
            <a:off x="0" y="6543675"/>
            <a:ext cx="26717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1200">
                <a:solidFill>
                  <a:srgbClr val="000000"/>
                </a:solidFill>
              </a:rPr>
              <a:t>Rémi BACHELET – Centrale Lille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78325BDD-A600-4A7E-A419-9D836BFE37F0}" type="slidenum">
              <a:rPr lang="fr-FR"/>
              <a:pPr/>
              <a:t>‹N°›</a:t>
            </a:fld>
            <a:endParaRPr lang="fr-FR"/>
          </a:p>
        </p:txBody>
      </p:sp>
    </p:spTree>
    <p:extLst>
      <p:ext uri="{BB962C8B-B14F-4D97-AF65-F5344CB8AC3E}">
        <p14:creationId xmlns:p14="http://schemas.microsoft.com/office/powerpoint/2010/main" val="202343134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7338" y="371475"/>
            <a:ext cx="2084387" cy="58769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81000" y="371475"/>
            <a:ext cx="6103938" cy="58769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53E4B846-F156-4A54-B2A6-1D0700A0E490}" type="slidenum">
              <a:rPr lang="fr-FR"/>
              <a:pPr/>
              <a:t>‹N°›</a:t>
            </a:fld>
            <a:endParaRPr lang="fr-FR"/>
          </a:p>
        </p:txBody>
      </p:sp>
    </p:spTree>
    <p:extLst>
      <p:ext uri="{BB962C8B-B14F-4D97-AF65-F5344CB8AC3E}">
        <p14:creationId xmlns:p14="http://schemas.microsoft.com/office/powerpoint/2010/main" val="270457144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Tree>
    <p:extLst>
      <p:ext uri="{BB962C8B-B14F-4D97-AF65-F5344CB8AC3E}">
        <p14:creationId xmlns:p14="http://schemas.microsoft.com/office/powerpoint/2010/main" val="2056994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1024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extLst>
      <p:ext uri="{BB962C8B-B14F-4D97-AF65-F5344CB8AC3E}">
        <p14:creationId xmlns:p14="http://schemas.microsoft.com/office/powerpoint/2010/main" val="2807104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81000" y="1524000"/>
            <a:ext cx="407035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03750" y="1524000"/>
            <a:ext cx="4071938"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110028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246258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226949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6808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371238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0F6E2A66-B71D-41FC-85B3-73758409365B}" type="slidenum">
              <a:rPr lang="fr-FR"/>
              <a:pPr/>
              <a:t>‹N°›</a:t>
            </a:fld>
            <a:endParaRPr lang="fr-FR"/>
          </a:p>
        </p:txBody>
      </p:sp>
    </p:spTree>
    <p:extLst>
      <p:ext uri="{BB962C8B-B14F-4D97-AF65-F5344CB8AC3E}">
        <p14:creationId xmlns:p14="http://schemas.microsoft.com/office/powerpoint/2010/main" val="413139131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1018044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7461873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62750" y="0"/>
            <a:ext cx="2125663" cy="62484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81000" y="0"/>
            <a:ext cx="6229350" cy="62484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220586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619250" y="0"/>
            <a:ext cx="7269163" cy="1133475"/>
          </a:xfrm>
        </p:spPr>
        <p:txBody>
          <a:bodyPr/>
          <a:lstStyle/>
          <a:p>
            <a:r>
              <a:rPr lang="fr-FR"/>
              <a:t>Modifiez le style du titre</a:t>
            </a:r>
          </a:p>
        </p:txBody>
      </p:sp>
      <p:sp>
        <p:nvSpPr>
          <p:cNvPr id="3" name="Espace réservé du tableau 2"/>
          <p:cNvSpPr>
            <a:spLocks noGrp="1"/>
          </p:cNvSpPr>
          <p:nvPr>
            <p:ph type="tbl" idx="1"/>
          </p:nvPr>
        </p:nvSpPr>
        <p:spPr>
          <a:xfrm>
            <a:off x="381000" y="1524000"/>
            <a:ext cx="8294688" cy="4724400"/>
          </a:xfrm>
        </p:spPr>
        <p:txBody>
          <a:bodyPr/>
          <a:lstStyle/>
          <a:p>
            <a:endParaRPr lang="fr-FR"/>
          </a:p>
        </p:txBody>
      </p:sp>
    </p:spTree>
    <p:extLst>
      <p:ext uri="{BB962C8B-B14F-4D97-AF65-F5344CB8AC3E}">
        <p14:creationId xmlns:p14="http://schemas.microsoft.com/office/powerpoint/2010/main" val="21966178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Tree>
    <p:extLst>
      <p:ext uri="{BB962C8B-B14F-4D97-AF65-F5344CB8AC3E}">
        <p14:creationId xmlns:p14="http://schemas.microsoft.com/office/powerpoint/2010/main" val="20569941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1024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extLst>
      <p:ext uri="{BB962C8B-B14F-4D97-AF65-F5344CB8AC3E}">
        <p14:creationId xmlns:p14="http://schemas.microsoft.com/office/powerpoint/2010/main" val="28071046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81000" y="1524000"/>
            <a:ext cx="407035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03750" y="1524000"/>
            <a:ext cx="4071938"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1100289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2462585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226949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A9136D82-D8CB-40E3-954E-5545130995C7}" type="slidenum">
              <a:rPr lang="fr-FR"/>
              <a:pPr/>
              <a:t>‹N°›</a:t>
            </a:fld>
            <a:endParaRPr lang="fr-FR"/>
          </a:p>
        </p:txBody>
      </p:sp>
    </p:spTree>
    <p:extLst>
      <p:ext uri="{BB962C8B-B14F-4D97-AF65-F5344CB8AC3E}">
        <p14:creationId xmlns:p14="http://schemas.microsoft.com/office/powerpoint/2010/main" val="172589662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68085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3712381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1018044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7461873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62750" y="0"/>
            <a:ext cx="2125663" cy="62484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81000" y="0"/>
            <a:ext cx="6229350" cy="62484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220586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619250" y="0"/>
            <a:ext cx="7269163" cy="1133475"/>
          </a:xfrm>
        </p:spPr>
        <p:txBody>
          <a:bodyPr/>
          <a:lstStyle/>
          <a:p>
            <a:r>
              <a:rPr lang="fr-FR"/>
              <a:t>Modifiez le style du titre</a:t>
            </a:r>
          </a:p>
        </p:txBody>
      </p:sp>
      <p:sp>
        <p:nvSpPr>
          <p:cNvPr id="3" name="Espace réservé du tableau 2"/>
          <p:cNvSpPr>
            <a:spLocks noGrp="1"/>
          </p:cNvSpPr>
          <p:nvPr>
            <p:ph type="tbl" idx="1"/>
          </p:nvPr>
        </p:nvSpPr>
        <p:spPr>
          <a:xfrm>
            <a:off x="381000" y="1524000"/>
            <a:ext cx="8294688" cy="4724400"/>
          </a:xfrm>
        </p:spPr>
        <p:txBody>
          <a:bodyPr/>
          <a:lstStyle/>
          <a:p>
            <a:endParaRPr lang="fr-FR"/>
          </a:p>
        </p:txBody>
      </p:sp>
    </p:spTree>
    <p:extLst>
      <p:ext uri="{BB962C8B-B14F-4D97-AF65-F5344CB8AC3E}">
        <p14:creationId xmlns:p14="http://schemas.microsoft.com/office/powerpoint/2010/main" val="219661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81000" y="1524000"/>
            <a:ext cx="4073525"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06925" y="1524000"/>
            <a:ext cx="4073525"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numéro de diapositive 4"/>
          <p:cNvSpPr>
            <a:spLocks noGrp="1"/>
          </p:cNvSpPr>
          <p:nvPr>
            <p:ph type="sldNum" sz="quarter" idx="10"/>
          </p:nvPr>
        </p:nvSpPr>
        <p:spPr/>
        <p:txBody>
          <a:bodyPr/>
          <a:lstStyle>
            <a:lvl1pPr>
              <a:defRPr/>
            </a:lvl1pPr>
          </a:lstStyle>
          <a:p>
            <a:fld id="{BD80A7E8-8A1F-4838-8066-C70969909C84}" type="slidenum">
              <a:rPr lang="fr-FR"/>
              <a:pPr/>
              <a:t>‹N°›</a:t>
            </a:fld>
            <a:endParaRPr lang="fr-FR"/>
          </a:p>
        </p:txBody>
      </p:sp>
    </p:spTree>
    <p:extLst>
      <p:ext uri="{BB962C8B-B14F-4D97-AF65-F5344CB8AC3E}">
        <p14:creationId xmlns:p14="http://schemas.microsoft.com/office/powerpoint/2010/main" val="35477298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p:cNvSpPr>
            <a:spLocks noGrp="1"/>
          </p:cNvSpPr>
          <p:nvPr>
            <p:ph type="sldNum" sz="quarter" idx="10"/>
          </p:nvPr>
        </p:nvSpPr>
        <p:spPr/>
        <p:txBody>
          <a:bodyPr/>
          <a:lstStyle>
            <a:lvl1pPr>
              <a:defRPr/>
            </a:lvl1pPr>
          </a:lstStyle>
          <a:p>
            <a:fld id="{89FA6763-59CD-4D53-B010-F175BF4CA645}" type="slidenum">
              <a:rPr lang="fr-FR"/>
              <a:pPr/>
              <a:t>‹N°›</a:t>
            </a:fld>
            <a:endParaRPr lang="fr-FR"/>
          </a:p>
        </p:txBody>
      </p:sp>
    </p:spTree>
    <p:extLst>
      <p:ext uri="{BB962C8B-B14F-4D97-AF65-F5344CB8AC3E}">
        <p14:creationId xmlns:p14="http://schemas.microsoft.com/office/powerpoint/2010/main" val="21824461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numéro de diapositive 2"/>
          <p:cNvSpPr>
            <a:spLocks noGrp="1"/>
          </p:cNvSpPr>
          <p:nvPr>
            <p:ph type="sldNum" sz="quarter" idx="10"/>
          </p:nvPr>
        </p:nvSpPr>
        <p:spPr/>
        <p:txBody>
          <a:bodyPr/>
          <a:lstStyle>
            <a:lvl1pPr>
              <a:defRPr/>
            </a:lvl1pPr>
          </a:lstStyle>
          <a:p>
            <a:fld id="{94C2C77B-5650-4DEF-AAAD-71BF77D85832}" type="slidenum">
              <a:rPr lang="fr-FR"/>
              <a:pPr/>
              <a:t>‹N°›</a:t>
            </a:fld>
            <a:endParaRPr lang="fr-FR"/>
          </a:p>
        </p:txBody>
      </p:sp>
    </p:spTree>
    <p:extLst>
      <p:ext uri="{BB962C8B-B14F-4D97-AF65-F5344CB8AC3E}">
        <p14:creationId xmlns:p14="http://schemas.microsoft.com/office/powerpoint/2010/main" val="274087537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3B60A7EE-2D1E-4B12-8DB6-1FB802CEC24B}" type="slidenum">
              <a:rPr lang="fr-FR"/>
              <a:pPr/>
              <a:t>‹N°›</a:t>
            </a:fld>
            <a:endParaRPr lang="fr-FR"/>
          </a:p>
        </p:txBody>
      </p:sp>
    </p:spTree>
    <p:extLst>
      <p:ext uri="{BB962C8B-B14F-4D97-AF65-F5344CB8AC3E}">
        <p14:creationId xmlns:p14="http://schemas.microsoft.com/office/powerpoint/2010/main" val="112510448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1707A164-D1EE-4219-A50E-C80B1359F5F3}" type="slidenum">
              <a:rPr lang="fr-FR"/>
              <a:pPr/>
              <a:t>‹N°›</a:t>
            </a:fld>
            <a:endParaRPr lang="fr-FR"/>
          </a:p>
        </p:txBody>
      </p:sp>
    </p:spTree>
    <p:extLst>
      <p:ext uri="{BB962C8B-B14F-4D97-AF65-F5344CB8AC3E}">
        <p14:creationId xmlns:p14="http://schemas.microsoft.com/office/powerpoint/2010/main" val="294224482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BA76AE0E-553D-4FA1-8B6F-4B27AC92986B}" type="slidenum">
              <a:rPr lang="fr-FR"/>
              <a:pPr/>
              <a:t>‹N°›</a:t>
            </a:fld>
            <a:endParaRPr lang="fr-FR"/>
          </a:p>
        </p:txBody>
      </p:sp>
    </p:spTree>
    <p:extLst>
      <p:ext uri="{BB962C8B-B14F-4D97-AF65-F5344CB8AC3E}">
        <p14:creationId xmlns:p14="http://schemas.microsoft.com/office/powerpoint/2010/main" val="77308054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creativecommons.org/licenses/by-nc-sa/2.5/deed.fr"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hyperlink" Target="http://creativecommons.org/licenses/by-nc-sa/2.5/deed.fr" TargetMode="Externa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hyperlink" Target="http://creativecommons.org/licenses/by-nc-sa/2.5/deed.fr"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741363" y="371475"/>
            <a:ext cx="79803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t>Click to edit Master title style</a:t>
            </a:r>
          </a:p>
        </p:txBody>
      </p:sp>
      <p:sp>
        <p:nvSpPr>
          <p:cNvPr id="28675" name="Rectangle 3"/>
          <p:cNvSpPr>
            <a:spLocks noGrp="1" noChangeArrowheads="1"/>
          </p:cNvSpPr>
          <p:nvPr>
            <p:ph type="body" idx="1"/>
          </p:nvPr>
        </p:nvSpPr>
        <p:spPr bwMode="auto">
          <a:xfrm>
            <a:off x="381000" y="1524000"/>
            <a:ext cx="829945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28679" name="Line 7"/>
          <p:cNvSpPr>
            <a:spLocks noChangeShapeType="1"/>
          </p:cNvSpPr>
          <p:nvPr/>
        </p:nvSpPr>
        <p:spPr bwMode="auto">
          <a:xfrm>
            <a:off x="492125" y="1255713"/>
            <a:ext cx="8229600"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8685" name="Text Box 13"/>
          <p:cNvSpPr txBox="1">
            <a:spLocks noChangeArrowheads="1"/>
          </p:cNvSpPr>
          <p:nvPr/>
        </p:nvSpPr>
        <p:spPr bwMode="auto">
          <a:xfrm>
            <a:off x="0" y="6583363"/>
            <a:ext cx="1459684"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sz="1200" dirty="0">
                <a:solidFill>
                  <a:srgbClr val="000000"/>
                </a:solidFill>
              </a:rPr>
              <a:t>Rémi BACHELET</a:t>
            </a:r>
          </a:p>
        </p:txBody>
      </p:sp>
      <p:sp>
        <p:nvSpPr>
          <p:cNvPr id="28689" name="Text Box 17"/>
          <p:cNvSpPr txBox="1">
            <a:spLocks noChangeArrowheads="1"/>
          </p:cNvSpPr>
          <p:nvPr/>
        </p:nvSpPr>
        <p:spPr bwMode="auto">
          <a:xfrm>
            <a:off x="6372225" y="6629400"/>
            <a:ext cx="218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fr-FR" sz="900"/>
              <a:t>Utilisation ou copie interdites sans citation</a:t>
            </a:r>
          </a:p>
        </p:txBody>
      </p:sp>
      <p:pic>
        <p:nvPicPr>
          <p:cNvPr id="28690" name="Picture 18">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489950" y="6657975"/>
            <a:ext cx="179388"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91" name="Rectangle 19"/>
          <p:cNvSpPr>
            <a:spLocks noGrp="1" noChangeArrowheads="1"/>
          </p:cNvSpPr>
          <p:nvPr>
            <p:ph type="sldNum" sz="quarter" idx="4"/>
          </p:nvPr>
        </p:nvSpPr>
        <p:spPr bwMode="auto">
          <a:xfrm>
            <a:off x="8675688" y="6400800"/>
            <a:ext cx="468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5BB26A10-8E5A-48A0-8FFF-B3641792C13B}" type="slidenum">
              <a:rPr lang="fr-FR"/>
              <a:pPr/>
              <a:t>‹N°›</a:t>
            </a:fld>
            <a:endParaRPr lang="fr-FR"/>
          </a:p>
        </p:txBody>
      </p:sp>
      <p:sp>
        <p:nvSpPr>
          <p:cNvPr id="28692" name="Text Box 20"/>
          <p:cNvSpPr txBox="1">
            <a:spLocks noChangeArrowheads="1"/>
          </p:cNvSpPr>
          <p:nvPr/>
        </p:nvSpPr>
        <p:spPr bwMode="auto">
          <a:xfrm>
            <a:off x="4211638" y="6608763"/>
            <a:ext cx="1008062" cy="2492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6000"/>
              </a:lnSpc>
              <a:spcBef>
                <a:spcPct val="50000"/>
              </a:spcBef>
              <a:buClr>
                <a:srgbClr val="000099"/>
              </a:buClr>
              <a:buSzPct val="100000"/>
              <a:buFont typeface="Times New Roman" pitchFamily="18" charset="0"/>
              <a:buNone/>
            </a:pPr>
            <a:fld id="{95871D36-BC67-4EC5-8A02-C788735C598F}" type="datetime6">
              <a:rPr lang="fr-FR" sz="1200">
                <a:solidFill>
                  <a:srgbClr val="008080"/>
                </a:solidFill>
                <a:cs typeface="Lucida Sans Unicode" pitchFamily="34" charset="0"/>
              </a:rPr>
              <a:pPr>
                <a:lnSpc>
                  <a:spcPct val="86000"/>
                </a:lnSpc>
                <a:spcBef>
                  <a:spcPct val="50000"/>
                </a:spcBef>
                <a:buClr>
                  <a:srgbClr val="000099"/>
                </a:buClr>
                <a:buSzPct val="100000"/>
                <a:buFont typeface="Times New Roman" pitchFamily="18" charset="0"/>
                <a:buNone/>
              </a:pPr>
              <a:t>août 20</a:t>
            </a:fld>
            <a:endParaRPr lang="fr-FR" sz="1200">
              <a:solidFill>
                <a:srgbClr val="008080"/>
              </a:solidFill>
              <a:cs typeface="Lucida Sans Unicode"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ftr="0" dt="0"/>
  <p:txStyles>
    <p:titleStyle>
      <a:lvl1pPr algn="r" rtl="0" eaLnBrk="0" fontAlgn="base" hangingPunct="0">
        <a:spcBef>
          <a:spcPct val="0"/>
        </a:spcBef>
        <a:spcAft>
          <a:spcPct val="0"/>
        </a:spcAft>
        <a:defRPr sz="3600">
          <a:solidFill>
            <a:srgbClr val="000099"/>
          </a:solidFill>
          <a:latin typeface="+mj-lt"/>
          <a:ea typeface="+mj-ea"/>
          <a:cs typeface="+mj-cs"/>
        </a:defRPr>
      </a:lvl1pPr>
      <a:lvl2pPr algn="r" rtl="0" eaLnBrk="0" fontAlgn="base" hangingPunct="0">
        <a:spcBef>
          <a:spcPct val="0"/>
        </a:spcBef>
        <a:spcAft>
          <a:spcPct val="0"/>
        </a:spcAft>
        <a:defRPr sz="3600">
          <a:solidFill>
            <a:srgbClr val="000099"/>
          </a:solidFill>
          <a:latin typeface="Times New Roman" pitchFamily="18" charset="0"/>
        </a:defRPr>
      </a:lvl2pPr>
      <a:lvl3pPr algn="r" rtl="0" eaLnBrk="0" fontAlgn="base" hangingPunct="0">
        <a:spcBef>
          <a:spcPct val="0"/>
        </a:spcBef>
        <a:spcAft>
          <a:spcPct val="0"/>
        </a:spcAft>
        <a:defRPr sz="3600">
          <a:solidFill>
            <a:srgbClr val="000099"/>
          </a:solidFill>
          <a:latin typeface="Times New Roman" pitchFamily="18" charset="0"/>
        </a:defRPr>
      </a:lvl3pPr>
      <a:lvl4pPr algn="r" rtl="0" eaLnBrk="0" fontAlgn="base" hangingPunct="0">
        <a:spcBef>
          <a:spcPct val="0"/>
        </a:spcBef>
        <a:spcAft>
          <a:spcPct val="0"/>
        </a:spcAft>
        <a:defRPr sz="3600">
          <a:solidFill>
            <a:srgbClr val="000099"/>
          </a:solidFill>
          <a:latin typeface="Times New Roman" pitchFamily="18" charset="0"/>
        </a:defRPr>
      </a:lvl4pPr>
      <a:lvl5pPr algn="r" rtl="0" eaLnBrk="0" fontAlgn="base" hangingPunct="0">
        <a:spcBef>
          <a:spcPct val="0"/>
        </a:spcBef>
        <a:spcAft>
          <a:spcPct val="0"/>
        </a:spcAft>
        <a:defRPr sz="3600">
          <a:solidFill>
            <a:srgbClr val="000099"/>
          </a:solidFill>
          <a:latin typeface="Times New Roman" pitchFamily="18" charset="0"/>
        </a:defRPr>
      </a:lvl5pPr>
      <a:lvl6pPr marL="457200" algn="r" rtl="0" eaLnBrk="0" fontAlgn="base" hangingPunct="0">
        <a:spcBef>
          <a:spcPct val="0"/>
        </a:spcBef>
        <a:spcAft>
          <a:spcPct val="0"/>
        </a:spcAft>
        <a:defRPr sz="3600">
          <a:solidFill>
            <a:srgbClr val="000099"/>
          </a:solidFill>
          <a:latin typeface="Times New Roman" pitchFamily="18" charset="0"/>
        </a:defRPr>
      </a:lvl6pPr>
      <a:lvl7pPr marL="914400" algn="r" rtl="0" eaLnBrk="0" fontAlgn="base" hangingPunct="0">
        <a:spcBef>
          <a:spcPct val="0"/>
        </a:spcBef>
        <a:spcAft>
          <a:spcPct val="0"/>
        </a:spcAft>
        <a:defRPr sz="3600">
          <a:solidFill>
            <a:srgbClr val="000099"/>
          </a:solidFill>
          <a:latin typeface="Times New Roman" pitchFamily="18" charset="0"/>
        </a:defRPr>
      </a:lvl7pPr>
      <a:lvl8pPr marL="1371600" algn="r" rtl="0" eaLnBrk="0" fontAlgn="base" hangingPunct="0">
        <a:spcBef>
          <a:spcPct val="0"/>
        </a:spcBef>
        <a:spcAft>
          <a:spcPct val="0"/>
        </a:spcAft>
        <a:defRPr sz="3600">
          <a:solidFill>
            <a:srgbClr val="000099"/>
          </a:solidFill>
          <a:latin typeface="Times New Roman" pitchFamily="18" charset="0"/>
        </a:defRPr>
      </a:lvl8pPr>
      <a:lvl9pPr marL="1828800" algn="r" rtl="0" eaLnBrk="0" fontAlgn="base" hangingPunct="0">
        <a:spcBef>
          <a:spcPct val="0"/>
        </a:spcBef>
        <a:spcAft>
          <a:spcPct val="0"/>
        </a:spcAft>
        <a:defRPr sz="3600">
          <a:solidFill>
            <a:srgbClr val="000099"/>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000">
          <a:solidFill>
            <a:schemeClr val="tx1"/>
          </a:solidFill>
          <a:latin typeface="+mn-lt"/>
        </a:defRPr>
      </a:lvl2pPr>
      <a:lvl3pPr marL="1143000" indent="-228600" algn="l" rtl="0" eaLnBrk="0" fontAlgn="base" hangingPunct="0">
        <a:spcBef>
          <a:spcPct val="20000"/>
        </a:spcBef>
        <a:spcAft>
          <a:spcPct val="0"/>
        </a:spcAft>
        <a:buClr>
          <a:srgbClr val="03059F"/>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0" fontAlgn="base" hangingPunct="0">
        <a:spcBef>
          <a:spcPct val="20000"/>
        </a:spcBef>
        <a:spcAft>
          <a:spcPct val="0"/>
        </a:spcAft>
        <a:buChar char="»"/>
        <a:defRPr sz="1400">
          <a:solidFill>
            <a:schemeClr val="tx1"/>
          </a:solidFill>
          <a:latin typeface="+mn-lt"/>
        </a:defRPr>
      </a:lvl6pPr>
      <a:lvl7pPr marL="2971800" indent="-228600" algn="l" rtl="0" eaLnBrk="0" fontAlgn="base" hangingPunct="0">
        <a:spcBef>
          <a:spcPct val="20000"/>
        </a:spcBef>
        <a:spcAft>
          <a:spcPct val="0"/>
        </a:spcAft>
        <a:buChar char="»"/>
        <a:defRPr sz="1400">
          <a:solidFill>
            <a:schemeClr val="tx1"/>
          </a:solidFill>
          <a:latin typeface="+mn-lt"/>
        </a:defRPr>
      </a:lvl7pPr>
      <a:lvl8pPr marL="3429000" indent="-228600" algn="l" rtl="0" eaLnBrk="0" fontAlgn="base" hangingPunct="0">
        <a:spcBef>
          <a:spcPct val="20000"/>
        </a:spcBef>
        <a:spcAft>
          <a:spcPct val="0"/>
        </a:spcAft>
        <a:buChar char="»"/>
        <a:defRPr sz="1400">
          <a:solidFill>
            <a:schemeClr val="tx1"/>
          </a:solidFill>
          <a:latin typeface="+mn-lt"/>
        </a:defRPr>
      </a:lvl8pPr>
      <a:lvl9pPr marL="3886200" indent="-228600" algn="l" rtl="0" eaLnBrk="0" fontAlgn="base" hangingPunct="0">
        <a:spcBef>
          <a:spcPct val="20000"/>
        </a:spcBef>
        <a:spcAft>
          <a:spcPct val="0"/>
        </a:spcAft>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619250" y="0"/>
            <a:ext cx="7269163"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Cliquez pour éditer le format du texte-titre</a:t>
            </a:r>
          </a:p>
        </p:txBody>
      </p:sp>
      <p:sp>
        <p:nvSpPr>
          <p:cNvPr id="1026" name="Rectangle 2"/>
          <p:cNvSpPr>
            <a:spLocks noGrp="1" noChangeArrowheads="1"/>
          </p:cNvSpPr>
          <p:nvPr>
            <p:ph type="body" idx="1"/>
          </p:nvPr>
        </p:nvSpPr>
        <p:spPr bwMode="auto">
          <a:xfrm>
            <a:off x="381000" y="1524000"/>
            <a:ext cx="8294688"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Cliquez pour éditer le format du plan de texte</a:t>
            </a:r>
          </a:p>
          <a:p>
            <a:pPr lvl="1"/>
            <a:r>
              <a:rPr lang="en-GB"/>
              <a:t>Second niveau de plan</a:t>
            </a:r>
          </a:p>
          <a:p>
            <a:pPr lvl="2"/>
            <a:r>
              <a:rPr lang="en-GB"/>
              <a:t>Troisième niveau de plan</a:t>
            </a:r>
          </a:p>
          <a:p>
            <a:pPr lvl="3"/>
            <a:r>
              <a:rPr lang="en-GB"/>
              <a:t>Quatrième niveau de plan</a:t>
            </a:r>
          </a:p>
          <a:p>
            <a:pPr lvl="4"/>
            <a:r>
              <a:rPr lang="en-GB"/>
              <a:t>Cinquième niveau de plan</a:t>
            </a:r>
          </a:p>
        </p:txBody>
      </p:sp>
      <p:sp>
        <p:nvSpPr>
          <p:cNvPr id="1029" name="Text Box 5"/>
          <p:cNvSpPr txBox="1">
            <a:spLocks noChangeArrowheads="1"/>
          </p:cNvSpPr>
          <p:nvPr/>
        </p:nvSpPr>
        <p:spPr bwMode="auto">
          <a:xfrm>
            <a:off x="6469505" y="6629400"/>
            <a:ext cx="21844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99"/>
                </a:solidFill>
                <a:latin typeface="Times New Roman" pitchFamily="18" charset="0"/>
                <a:cs typeface="Lucida Sans Unicode"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5pPr>
            <a:lvl6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6pPr>
            <a:lvl7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7pPr>
            <a:lvl8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8pPr>
            <a:lvl9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9pPr>
          </a:lstStyle>
          <a:p>
            <a:pPr algn="r" defTabSz="449263">
              <a:lnSpc>
                <a:spcPct val="95000"/>
              </a:lnSpc>
              <a:spcBef>
                <a:spcPts val="563"/>
              </a:spcBef>
              <a:buClr>
                <a:srgbClr val="000099"/>
              </a:buClr>
              <a:buSzPct val="100000"/>
              <a:buFont typeface="Times New Roman" pitchFamily="18" charset="0"/>
              <a:buNone/>
            </a:pPr>
            <a:r>
              <a:rPr lang="en-GB" sz="900" dirty="0">
                <a:solidFill>
                  <a:srgbClr val="000000"/>
                </a:solidFill>
              </a:rPr>
              <a:t>Utilisation </a:t>
            </a:r>
            <a:r>
              <a:rPr lang="en-GB" sz="900" dirty="0" err="1">
                <a:solidFill>
                  <a:srgbClr val="000000"/>
                </a:solidFill>
              </a:rPr>
              <a:t>ou</a:t>
            </a:r>
            <a:r>
              <a:rPr lang="en-GB" sz="900" dirty="0">
                <a:solidFill>
                  <a:srgbClr val="000000"/>
                </a:solidFill>
              </a:rPr>
              <a:t> </a:t>
            </a:r>
            <a:r>
              <a:rPr lang="en-GB" sz="900" dirty="0" err="1">
                <a:solidFill>
                  <a:srgbClr val="000000"/>
                </a:solidFill>
              </a:rPr>
              <a:t>copie</a:t>
            </a:r>
            <a:r>
              <a:rPr lang="en-GB" sz="900" dirty="0">
                <a:solidFill>
                  <a:srgbClr val="000000"/>
                </a:solidFill>
              </a:rPr>
              <a:t> </a:t>
            </a:r>
            <a:r>
              <a:rPr lang="en-GB" sz="900" dirty="0" err="1">
                <a:solidFill>
                  <a:srgbClr val="000000"/>
                </a:solidFill>
              </a:rPr>
              <a:t>interdites</a:t>
            </a:r>
            <a:r>
              <a:rPr lang="en-GB" sz="900" dirty="0">
                <a:solidFill>
                  <a:srgbClr val="000000"/>
                </a:solidFill>
              </a:rPr>
              <a:t> sans citation</a:t>
            </a:r>
          </a:p>
        </p:txBody>
      </p:sp>
      <p:pic>
        <p:nvPicPr>
          <p:cNvPr id="1030" name="Picture 6">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587230" y="6657975"/>
            <a:ext cx="179388" cy="1793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1" name="Rectangle 7"/>
          <p:cNvSpPr>
            <a:spLocks noChangeArrowheads="1"/>
          </p:cNvSpPr>
          <p:nvPr/>
        </p:nvSpPr>
        <p:spPr bwMode="auto">
          <a:xfrm>
            <a:off x="8675688" y="6597650"/>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r" defTabSz="449263">
              <a:lnSpc>
                <a:spcPct val="95000"/>
              </a:lnSpc>
              <a:buClr>
                <a:srgbClr val="000099"/>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6EA8637-1BB6-434A-A053-40E0344F18EC}" type="slidenum">
              <a:rPr lang="en-GB" sz="1200">
                <a:solidFill>
                  <a:srgbClr val="000000"/>
                </a:solidFill>
              </a:rPr>
              <a:pPr algn="r" defTabSz="449263">
                <a:lnSpc>
                  <a:spcPct val="95000"/>
                </a:lnSpc>
                <a:buClr>
                  <a:srgbClr val="000099"/>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‹N°›</a:t>
            </a:fld>
            <a:endParaRPr lang="en-GB" sz="1200">
              <a:solidFill>
                <a:srgbClr val="000000"/>
              </a:solidFill>
            </a:endParaRPr>
          </a:p>
        </p:txBody>
      </p:sp>
      <p:sp>
        <p:nvSpPr>
          <p:cNvPr id="1032" name="Text Box 8"/>
          <p:cNvSpPr txBox="1">
            <a:spLocks noChangeArrowheads="1"/>
          </p:cNvSpPr>
          <p:nvPr/>
        </p:nvSpPr>
        <p:spPr bwMode="auto">
          <a:xfrm>
            <a:off x="-8731" y="6570663"/>
            <a:ext cx="1412379" cy="268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99"/>
                </a:solidFill>
                <a:latin typeface="Times New Roman" pitchFamily="18" charset="0"/>
                <a:cs typeface="Lucida Sans Unicode"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5pPr>
            <a:lvl6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6pPr>
            <a:lvl7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7pPr>
            <a:lvl8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8pPr>
            <a:lvl9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9pPr>
          </a:lstStyle>
          <a:p>
            <a:pPr defTabSz="449263">
              <a:lnSpc>
                <a:spcPct val="95000"/>
              </a:lnSpc>
              <a:spcBef>
                <a:spcPts val="750"/>
              </a:spcBef>
              <a:buClr>
                <a:srgbClr val="000099"/>
              </a:buClr>
              <a:buSzPct val="100000"/>
              <a:buFont typeface="Times New Roman" pitchFamily="18" charset="0"/>
              <a:buNone/>
            </a:pPr>
            <a:r>
              <a:rPr lang="en-GB" sz="1200" dirty="0">
                <a:solidFill>
                  <a:srgbClr val="000000"/>
                </a:solidFill>
              </a:rPr>
              <a:t>Rémi BACHELET</a:t>
            </a:r>
          </a:p>
        </p:txBody>
      </p:sp>
    </p:spTree>
    <p:extLst>
      <p:ext uri="{BB962C8B-B14F-4D97-AF65-F5344CB8AC3E}">
        <p14:creationId xmlns:p14="http://schemas.microsoft.com/office/powerpoint/2010/main" val="14769531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r" defTabSz="449263" rtl="0" eaLnBrk="0" fontAlgn="base" hangingPunct="0">
        <a:lnSpc>
          <a:spcPct val="86000"/>
        </a:lnSpc>
        <a:spcBef>
          <a:spcPct val="0"/>
        </a:spcBef>
        <a:spcAft>
          <a:spcPct val="0"/>
        </a:spcAft>
        <a:buClr>
          <a:srgbClr val="000099"/>
        </a:buClr>
        <a:buSzPct val="100000"/>
        <a:buFont typeface="Times New Roman" pitchFamily="18" charset="0"/>
        <a:defRPr sz="3600">
          <a:solidFill>
            <a:srgbClr val="000099"/>
          </a:solidFill>
          <a:latin typeface="+mj-lt"/>
          <a:ea typeface="+mj-ea"/>
          <a:cs typeface="+mj-cs"/>
        </a:defRPr>
      </a:lvl1pPr>
      <a:lvl2pPr marL="4318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2pPr>
      <a:lvl3pPr marL="6477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3pPr>
      <a:lvl4pPr marL="8636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4pPr>
      <a:lvl5pPr marL="10795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5pPr>
      <a:lvl6pPr marL="15367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6pPr>
      <a:lvl7pPr marL="19939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7pPr>
      <a:lvl8pPr marL="24511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8pPr>
      <a:lvl9pPr marL="29083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9pPr>
    </p:titleStyle>
    <p:bodyStyle>
      <a:lvl1pPr marL="338138" indent="-338138" algn="l" defTabSz="449263" rtl="0" eaLnBrk="0" fontAlgn="base" hangingPunct="0">
        <a:lnSpc>
          <a:spcPct val="86000"/>
        </a:lnSpc>
        <a:spcBef>
          <a:spcPts val="600"/>
        </a:spcBef>
        <a:spcAft>
          <a:spcPct val="0"/>
        </a:spcAft>
        <a:buClr>
          <a:srgbClr val="FF0000"/>
        </a:buClr>
        <a:buSzPct val="100000"/>
        <a:buFont typeface="Times New Roman" pitchFamily="18" charset="0"/>
        <a:buChar char="•"/>
        <a:defRPr sz="2400">
          <a:solidFill>
            <a:srgbClr val="000000"/>
          </a:solidFill>
          <a:latin typeface="+mn-lt"/>
          <a:ea typeface="+mn-ea"/>
          <a:cs typeface="+mn-cs"/>
        </a:defRPr>
      </a:lvl1pPr>
      <a:lvl2pPr marL="738188" indent="-280988" algn="l" defTabSz="449263" rtl="0" eaLnBrk="0" fontAlgn="base" hangingPunct="0">
        <a:lnSpc>
          <a:spcPct val="86000"/>
        </a:lnSpc>
        <a:spcBef>
          <a:spcPts val="500"/>
        </a:spcBef>
        <a:spcAft>
          <a:spcPct val="0"/>
        </a:spcAft>
        <a:buClr>
          <a:srgbClr val="FF0000"/>
        </a:buClr>
        <a:buSzPct val="100000"/>
        <a:buFont typeface="Times New Roman" pitchFamily="18" charset="0"/>
        <a:buChar char="–"/>
        <a:defRPr sz="2000">
          <a:solidFill>
            <a:srgbClr val="000099"/>
          </a:solidFill>
          <a:latin typeface="+mn-lt"/>
          <a:cs typeface="+mn-cs"/>
        </a:defRPr>
      </a:lvl2pPr>
      <a:lvl3pPr marL="1143000" indent="-228600" algn="l" defTabSz="449263" rtl="0" eaLnBrk="0" fontAlgn="base" hangingPunct="0">
        <a:lnSpc>
          <a:spcPct val="86000"/>
        </a:lnSpc>
        <a:spcBef>
          <a:spcPts val="450"/>
        </a:spcBef>
        <a:spcAft>
          <a:spcPct val="0"/>
        </a:spcAft>
        <a:buClr>
          <a:srgbClr val="03059F"/>
        </a:buClr>
        <a:buSzPct val="100000"/>
        <a:buFont typeface="Times New Roman" pitchFamily="18" charset="0"/>
        <a:buChar char="•"/>
        <a:defRPr>
          <a:solidFill>
            <a:srgbClr val="339933"/>
          </a:solidFill>
          <a:latin typeface="+mn-lt"/>
          <a:cs typeface="+mn-cs"/>
        </a:defRPr>
      </a:lvl3pPr>
      <a:lvl4pPr marL="16002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00"/>
          </a:solidFill>
          <a:latin typeface="+mn-lt"/>
          <a:cs typeface="+mn-cs"/>
        </a:defRPr>
      </a:lvl4pPr>
      <a:lvl5pPr marL="20574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5pPr>
      <a:lvl6pPr marL="25146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6pPr>
      <a:lvl7pPr marL="29718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7pPr>
      <a:lvl8pPr marL="34290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8pPr>
      <a:lvl9pPr marL="38862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619250" y="0"/>
            <a:ext cx="7269163"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Cliquez pour éditer le format du texte-titre</a:t>
            </a:r>
          </a:p>
        </p:txBody>
      </p:sp>
      <p:sp>
        <p:nvSpPr>
          <p:cNvPr id="1026" name="Rectangle 2"/>
          <p:cNvSpPr>
            <a:spLocks noGrp="1" noChangeArrowheads="1"/>
          </p:cNvSpPr>
          <p:nvPr>
            <p:ph type="body" idx="1"/>
          </p:nvPr>
        </p:nvSpPr>
        <p:spPr bwMode="auto">
          <a:xfrm>
            <a:off x="381000" y="1524000"/>
            <a:ext cx="8294688"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Cliquez pour éditer le format du plan de texte</a:t>
            </a:r>
          </a:p>
          <a:p>
            <a:pPr lvl="1"/>
            <a:r>
              <a:rPr lang="en-GB"/>
              <a:t>Second niveau de plan</a:t>
            </a:r>
          </a:p>
          <a:p>
            <a:pPr lvl="2"/>
            <a:r>
              <a:rPr lang="en-GB"/>
              <a:t>Troisième niveau de plan</a:t>
            </a:r>
          </a:p>
          <a:p>
            <a:pPr lvl="3"/>
            <a:r>
              <a:rPr lang="en-GB"/>
              <a:t>Quatrième niveau de plan</a:t>
            </a:r>
          </a:p>
          <a:p>
            <a:pPr lvl="4"/>
            <a:r>
              <a:rPr lang="en-GB"/>
              <a:t>Cinquième niveau de plan</a:t>
            </a:r>
          </a:p>
        </p:txBody>
      </p:sp>
      <p:sp>
        <p:nvSpPr>
          <p:cNvPr id="1029" name="Text Box 5"/>
          <p:cNvSpPr txBox="1">
            <a:spLocks noChangeArrowheads="1"/>
          </p:cNvSpPr>
          <p:nvPr/>
        </p:nvSpPr>
        <p:spPr bwMode="auto">
          <a:xfrm>
            <a:off x="6469505" y="6629400"/>
            <a:ext cx="218440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99"/>
                </a:solidFill>
                <a:latin typeface="Times New Roman" pitchFamily="18" charset="0"/>
                <a:cs typeface="Lucida Sans Unicode"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5pPr>
            <a:lvl6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6pPr>
            <a:lvl7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7pPr>
            <a:lvl8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8pPr>
            <a:lvl9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9pPr>
          </a:lstStyle>
          <a:p>
            <a:pPr algn="r" defTabSz="449263">
              <a:lnSpc>
                <a:spcPct val="95000"/>
              </a:lnSpc>
              <a:spcBef>
                <a:spcPts val="563"/>
              </a:spcBef>
              <a:buClr>
                <a:srgbClr val="000099"/>
              </a:buClr>
              <a:buSzPct val="100000"/>
              <a:buFont typeface="Times New Roman" pitchFamily="18" charset="0"/>
              <a:buNone/>
            </a:pPr>
            <a:r>
              <a:rPr lang="en-GB" sz="900" dirty="0">
                <a:solidFill>
                  <a:srgbClr val="000000"/>
                </a:solidFill>
              </a:rPr>
              <a:t>Utilisation </a:t>
            </a:r>
            <a:r>
              <a:rPr lang="en-GB" sz="900" dirty="0" err="1">
                <a:solidFill>
                  <a:srgbClr val="000000"/>
                </a:solidFill>
              </a:rPr>
              <a:t>ou</a:t>
            </a:r>
            <a:r>
              <a:rPr lang="en-GB" sz="900" dirty="0">
                <a:solidFill>
                  <a:srgbClr val="000000"/>
                </a:solidFill>
              </a:rPr>
              <a:t> </a:t>
            </a:r>
            <a:r>
              <a:rPr lang="en-GB" sz="900" dirty="0" err="1">
                <a:solidFill>
                  <a:srgbClr val="000000"/>
                </a:solidFill>
              </a:rPr>
              <a:t>copie</a:t>
            </a:r>
            <a:r>
              <a:rPr lang="en-GB" sz="900" dirty="0">
                <a:solidFill>
                  <a:srgbClr val="000000"/>
                </a:solidFill>
              </a:rPr>
              <a:t> </a:t>
            </a:r>
            <a:r>
              <a:rPr lang="en-GB" sz="900" dirty="0" err="1">
                <a:solidFill>
                  <a:srgbClr val="000000"/>
                </a:solidFill>
              </a:rPr>
              <a:t>interdites</a:t>
            </a:r>
            <a:r>
              <a:rPr lang="en-GB" sz="900" dirty="0">
                <a:solidFill>
                  <a:srgbClr val="000000"/>
                </a:solidFill>
              </a:rPr>
              <a:t> sans citation</a:t>
            </a:r>
          </a:p>
        </p:txBody>
      </p:sp>
      <p:pic>
        <p:nvPicPr>
          <p:cNvPr id="1030" name="Picture 6">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587230" y="6657975"/>
            <a:ext cx="179388" cy="1793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1" name="Rectangle 7"/>
          <p:cNvSpPr>
            <a:spLocks noChangeArrowheads="1"/>
          </p:cNvSpPr>
          <p:nvPr/>
        </p:nvSpPr>
        <p:spPr bwMode="auto">
          <a:xfrm>
            <a:off x="8675688" y="6597650"/>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r" defTabSz="449263">
              <a:lnSpc>
                <a:spcPct val="95000"/>
              </a:lnSpc>
              <a:buClr>
                <a:srgbClr val="000099"/>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6EA8637-1BB6-434A-A053-40E0344F18EC}" type="slidenum">
              <a:rPr lang="en-GB" sz="1200">
                <a:solidFill>
                  <a:srgbClr val="000000"/>
                </a:solidFill>
              </a:rPr>
              <a:pPr algn="r" defTabSz="449263">
                <a:lnSpc>
                  <a:spcPct val="95000"/>
                </a:lnSpc>
                <a:buClr>
                  <a:srgbClr val="000099"/>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‹N°›</a:t>
            </a:fld>
            <a:endParaRPr lang="en-GB" sz="1200">
              <a:solidFill>
                <a:srgbClr val="000000"/>
              </a:solidFill>
            </a:endParaRPr>
          </a:p>
        </p:txBody>
      </p:sp>
      <p:sp>
        <p:nvSpPr>
          <p:cNvPr id="1032" name="Text Box 8"/>
          <p:cNvSpPr txBox="1">
            <a:spLocks noChangeArrowheads="1"/>
          </p:cNvSpPr>
          <p:nvPr/>
        </p:nvSpPr>
        <p:spPr bwMode="auto">
          <a:xfrm>
            <a:off x="-8731" y="6570663"/>
            <a:ext cx="1412379" cy="268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99"/>
                </a:solidFill>
                <a:latin typeface="Times New Roman" pitchFamily="18" charset="0"/>
                <a:cs typeface="Lucida Sans Unicode"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5pPr>
            <a:lvl6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6pPr>
            <a:lvl7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7pPr>
            <a:lvl8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8pPr>
            <a:lvl9pPr defTabSz="449263" eaLnBrk="0" fontAlgn="base" hangingPunct="0">
              <a:spcBef>
                <a:spcPct val="0"/>
              </a:spcBef>
              <a:spcAft>
                <a:spcPct val="0"/>
              </a:spcAft>
              <a:buClr>
                <a:srgbClr val="000099"/>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cs typeface="Lucida Sans Unicode" pitchFamily="34" charset="0"/>
              </a:defRPr>
            </a:lvl9pPr>
          </a:lstStyle>
          <a:p>
            <a:pPr defTabSz="449263">
              <a:lnSpc>
                <a:spcPct val="95000"/>
              </a:lnSpc>
              <a:spcBef>
                <a:spcPts val="750"/>
              </a:spcBef>
              <a:buClr>
                <a:srgbClr val="000099"/>
              </a:buClr>
              <a:buSzPct val="100000"/>
              <a:buFont typeface="Times New Roman" pitchFamily="18" charset="0"/>
              <a:buNone/>
            </a:pPr>
            <a:r>
              <a:rPr lang="en-GB" sz="1200" dirty="0">
                <a:solidFill>
                  <a:srgbClr val="000000"/>
                </a:solidFill>
              </a:rPr>
              <a:t>Rémi BACHELET</a:t>
            </a:r>
          </a:p>
        </p:txBody>
      </p:sp>
    </p:spTree>
    <p:extLst>
      <p:ext uri="{BB962C8B-B14F-4D97-AF65-F5344CB8AC3E}">
        <p14:creationId xmlns:p14="http://schemas.microsoft.com/office/powerpoint/2010/main" val="147695319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r" defTabSz="449263" rtl="0" eaLnBrk="0" fontAlgn="base" hangingPunct="0">
        <a:lnSpc>
          <a:spcPct val="86000"/>
        </a:lnSpc>
        <a:spcBef>
          <a:spcPct val="0"/>
        </a:spcBef>
        <a:spcAft>
          <a:spcPct val="0"/>
        </a:spcAft>
        <a:buClr>
          <a:srgbClr val="000099"/>
        </a:buClr>
        <a:buSzPct val="100000"/>
        <a:buFont typeface="Times New Roman" pitchFamily="18" charset="0"/>
        <a:defRPr sz="3600">
          <a:solidFill>
            <a:srgbClr val="000099"/>
          </a:solidFill>
          <a:latin typeface="+mj-lt"/>
          <a:ea typeface="+mj-ea"/>
          <a:cs typeface="+mj-cs"/>
        </a:defRPr>
      </a:lvl1pPr>
      <a:lvl2pPr marL="4318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2pPr>
      <a:lvl3pPr marL="6477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3pPr>
      <a:lvl4pPr marL="8636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4pPr>
      <a:lvl5pPr marL="10795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5pPr>
      <a:lvl6pPr marL="15367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6pPr>
      <a:lvl7pPr marL="19939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7pPr>
      <a:lvl8pPr marL="24511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8pPr>
      <a:lvl9pPr marL="2908300" indent="-215900" algn="l" defTabSz="449263" rtl="0" eaLnBrk="0" fontAlgn="base" hangingPunct="0">
        <a:spcBef>
          <a:spcPct val="0"/>
        </a:spcBef>
        <a:spcAft>
          <a:spcPct val="0"/>
        </a:spcAft>
        <a:buClr>
          <a:srgbClr val="000000"/>
        </a:buClr>
        <a:buSzPct val="45000"/>
        <a:buFont typeface="StarSymbol" charset="0"/>
        <a:defRPr sz="4400">
          <a:solidFill>
            <a:srgbClr val="000000"/>
          </a:solidFill>
          <a:latin typeface="Times New Roman" pitchFamily="18" charset="0"/>
          <a:cs typeface="Lucida Sans Unicode" pitchFamily="34" charset="0"/>
        </a:defRPr>
      </a:lvl9pPr>
    </p:titleStyle>
    <p:bodyStyle>
      <a:lvl1pPr marL="338138" indent="-338138" algn="l" defTabSz="449263" rtl="0" eaLnBrk="0" fontAlgn="base" hangingPunct="0">
        <a:lnSpc>
          <a:spcPct val="86000"/>
        </a:lnSpc>
        <a:spcBef>
          <a:spcPts val="600"/>
        </a:spcBef>
        <a:spcAft>
          <a:spcPct val="0"/>
        </a:spcAft>
        <a:buClr>
          <a:srgbClr val="FF0000"/>
        </a:buClr>
        <a:buSzPct val="100000"/>
        <a:buFont typeface="Times New Roman" pitchFamily="18" charset="0"/>
        <a:buChar char="•"/>
        <a:defRPr sz="2400">
          <a:solidFill>
            <a:srgbClr val="000000"/>
          </a:solidFill>
          <a:latin typeface="+mn-lt"/>
          <a:ea typeface="+mn-ea"/>
          <a:cs typeface="+mn-cs"/>
        </a:defRPr>
      </a:lvl1pPr>
      <a:lvl2pPr marL="738188" indent="-280988" algn="l" defTabSz="449263" rtl="0" eaLnBrk="0" fontAlgn="base" hangingPunct="0">
        <a:lnSpc>
          <a:spcPct val="86000"/>
        </a:lnSpc>
        <a:spcBef>
          <a:spcPts val="500"/>
        </a:spcBef>
        <a:spcAft>
          <a:spcPct val="0"/>
        </a:spcAft>
        <a:buClr>
          <a:srgbClr val="FF0000"/>
        </a:buClr>
        <a:buSzPct val="100000"/>
        <a:buFont typeface="Times New Roman" pitchFamily="18" charset="0"/>
        <a:buChar char="–"/>
        <a:defRPr sz="2000">
          <a:solidFill>
            <a:srgbClr val="000099"/>
          </a:solidFill>
          <a:latin typeface="+mn-lt"/>
          <a:cs typeface="+mn-cs"/>
        </a:defRPr>
      </a:lvl2pPr>
      <a:lvl3pPr marL="1143000" indent="-228600" algn="l" defTabSz="449263" rtl="0" eaLnBrk="0" fontAlgn="base" hangingPunct="0">
        <a:lnSpc>
          <a:spcPct val="86000"/>
        </a:lnSpc>
        <a:spcBef>
          <a:spcPts val="450"/>
        </a:spcBef>
        <a:spcAft>
          <a:spcPct val="0"/>
        </a:spcAft>
        <a:buClr>
          <a:srgbClr val="03059F"/>
        </a:buClr>
        <a:buSzPct val="100000"/>
        <a:buFont typeface="Times New Roman" pitchFamily="18" charset="0"/>
        <a:buChar char="•"/>
        <a:defRPr>
          <a:solidFill>
            <a:srgbClr val="339933"/>
          </a:solidFill>
          <a:latin typeface="+mn-lt"/>
          <a:cs typeface="+mn-cs"/>
        </a:defRPr>
      </a:lvl3pPr>
      <a:lvl4pPr marL="16002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00"/>
          </a:solidFill>
          <a:latin typeface="+mn-lt"/>
          <a:cs typeface="+mn-cs"/>
        </a:defRPr>
      </a:lvl4pPr>
      <a:lvl5pPr marL="20574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5pPr>
      <a:lvl6pPr marL="25146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6pPr>
      <a:lvl7pPr marL="29718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7pPr>
      <a:lvl8pPr marL="34290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8pPr>
      <a:lvl9pPr marL="3886200" indent="-228600" algn="l" defTabSz="449263" rtl="0" eaLnBrk="0" fontAlgn="base" hangingPunct="0">
        <a:lnSpc>
          <a:spcPct val="86000"/>
        </a:lnSpc>
        <a:spcBef>
          <a:spcPts val="350"/>
        </a:spcBef>
        <a:spcAft>
          <a:spcPct val="0"/>
        </a:spcAft>
        <a:buClr>
          <a:srgbClr val="000099"/>
        </a:buClr>
        <a:buSzPct val="100000"/>
        <a:buFont typeface="Times New Roman" pitchFamily="18" charset="0"/>
        <a:buChar char="»"/>
        <a:defRPr sz="1400">
          <a:solidFill>
            <a:srgbClr val="000099"/>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2.5/deed.fr"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rb.ec-lille.fr/Cours_de_recueil_analyse_et_traitement_de_donnees.htm" TargetMode="External"/><Relationship Id="rId5" Type="http://schemas.openxmlformats.org/officeDocument/2006/relationships/hyperlink" Target="http://blog.sweetcareersconsulting.com/wp-content/uploads/2012/08/explore.jpg"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library.wur.nl/wda/abstracts/ab2320.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http://en.wikipedia.org/wiki/Structural_equation_modeli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gestiondeprojet.pm/diagramme-cause-effet/" TargetMode="External"/><Relationship Id="rId4" Type="http://schemas.openxmlformats.org/officeDocument/2006/relationships/hyperlink" Target="http://www.francestat.com/6sigma/cause_and_effect.htm"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zoonek2.free.fr/UNIX/48_R_2004/g447.png" TargetMode="External"/><Relationship Id="rId3" Type="http://schemas.openxmlformats.org/officeDocument/2006/relationships/hyperlink" Target="http://fr.wikipedia.org/wiki/Plan_d'exp%C3%A9rience" TargetMode="External"/><Relationship Id="rId7"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ecosante.fr/QUEBFRA/images/gt_78-1.png" TargetMode="External"/><Relationship Id="rId5" Type="http://schemas.openxmlformats.org/officeDocument/2006/relationships/image" Target="../media/image14.png"/><Relationship Id="rId4" Type="http://schemas.openxmlformats.org/officeDocument/2006/relationships/hyperlink" Target="http://www.ecosante.fr/QUEBFRA/images/gt_67-1.png" TargetMode="External"/><Relationship Id="rId9"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rb.ec-lille.fr/Cours_de_recueil_analyse_et_traitement_de_donnees.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hez.com/livresenligne/livres/053.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8.xml"/><Relationship Id="rId7" Type="http://schemas.openxmlformats.org/officeDocument/2006/relationships/hyperlink" Target="http://en.wikipedia.org/wiki/NVivo"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oleObject" Target="../embeddings/oleObject2.bin"/><Relationship Id="rId4" Type="http://schemas.openxmlformats.org/officeDocument/2006/relationships/hyperlink" Target="http://www.grimmersoft.com/grimmersoft/pub/plaquettewordmapperpro.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fao.org/DOCREP/005/Y4340F/y4340f02.gif" TargetMode="External"/><Relationship Id="rId3" Type="http://schemas.openxmlformats.org/officeDocument/2006/relationships/hyperlink" Target="http://www.youtube.com/playlist?list=PL02D3C245C7AAD789&amp;feature=viewall" TargetMode="External"/><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portals.wi.wur.nl/files/images/ppmefr/ExempleB2tableaudanalysedesavantages.gif" TargetMode="External"/><Relationship Id="rId5" Type="http://schemas.openxmlformats.org/officeDocument/2006/relationships/hyperlink" Target="http://www.youtube.com/playlist?list=PL7023107BB3A88376&amp;feature=mh_lolz" TargetMode="External"/><Relationship Id="rId4" Type="http://schemas.openxmlformats.org/officeDocument/2006/relationships/hyperlink" Target="http://goo.gl/z4zTF"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801" name="Text Box 105"/>
          <p:cNvSpPr txBox="1">
            <a:spLocks noChangeArrowheads="1"/>
          </p:cNvSpPr>
          <p:nvPr/>
        </p:nvSpPr>
        <p:spPr bwMode="auto">
          <a:xfrm>
            <a:off x="1058863" y="2136775"/>
            <a:ext cx="25225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2000" b="1">
                <a:solidFill>
                  <a:srgbClr val="000000"/>
                </a:solidFill>
                <a:latin typeface="Tahoma" pitchFamily="34" charset="0"/>
              </a:rPr>
              <a:t>Rémi Bachelet</a:t>
            </a:r>
          </a:p>
        </p:txBody>
      </p:sp>
      <p:sp>
        <p:nvSpPr>
          <p:cNvPr id="29875" name="Rectangle 179"/>
          <p:cNvSpPr>
            <a:spLocks noGrp="1" noChangeArrowheads="1"/>
          </p:cNvSpPr>
          <p:nvPr>
            <p:ph type="title" idx="4294967295"/>
          </p:nvPr>
        </p:nvSpPr>
        <p:spPr>
          <a:xfrm>
            <a:off x="376518" y="185738"/>
            <a:ext cx="8345207" cy="1403350"/>
          </a:xfrm>
        </p:spPr>
        <p:txBody>
          <a:bodyPr/>
          <a:lstStyle/>
          <a:p>
            <a:r>
              <a:rPr lang="fr-CH" sz="3200" i="1"/>
              <a:t>Explorer </a:t>
            </a:r>
            <a:r>
              <a:rPr lang="fr-CH" sz="3200" i="1" dirty="0"/>
              <a:t>ou vérifier – les critères de scientificité</a:t>
            </a:r>
            <a:endParaRPr lang="fr-FR" sz="3200" i="1" dirty="0"/>
          </a:p>
        </p:txBody>
      </p:sp>
      <p:sp>
        <p:nvSpPr>
          <p:cNvPr id="29880" name="Text Box 184"/>
          <p:cNvSpPr txBox="1">
            <a:spLocks noChangeArrowheads="1"/>
          </p:cNvSpPr>
          <p:nvPr/>
        </p:nvSpPr>
        <p:spPr bwMode="auto">
          <a:xfrm>
            <a:off x="0" y="4945063"/>
            <a:ext cx="4608513" cy="73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50000"/>
              </a:lnSpc>
              <a:spcBef>
                <a:spcPct val="50000"/>
              </a:spcBef>
            </a:pPr>
            <a:r>
              <a:rPr lang="fr-FR" sz="1600">
                <a:solidFill>
                  <a:srgbClr val="008000"/>
                </a:solidFill>
              </a:rPr>
              <a:t>Cours distribué sous licence</a:t>
            </a:r>
            <a:r>
              <a:rPr lang="fr-FR" sz="1600" b="1">
                <a:solidFill>
                  <a:srgbClr val="008000"/>
                </a:solidFill>
              </a:rPr>
              <a:t> </a:t>
            </a:r>
          </a:p>
          <a:p>
            <a:pPr eaLnBrk="1" hangingPunct="1">
              <a:lnSpc>
                <a:spcPct val="50000"/>
              </a:lnSpc>
              <a:spcBef>
                <a:spcPct val="50000"/>
              </a:spcBef>
            </a:pPr>
            <a:r>
              <a:rPr lang="fr-FR" sz="1600" b="1">
                <a:solidFill>
                  <a:srgbClr val="008000"/>
                </a:solidFill>
              </a:rPr>
              <a:t>Creative Commons, </a:t>
            </a:r>
          </a:p>
          <a:p>
            <a:pPr eaLnBrk="1" hangingPunct="1">
              <a:lnSpc>
                <a:spcPct val="50000"/>
              </a:lnSpc>
              <a:spcBef>
                <a:spcPct val="50000"/>
              </a:spcBef>
            </a:pPr>
            <a:r>
              <a:rPr lang="fr-FR" sz="1400">
                <a:solidFill>
                  <a:srgbClr val="008000"/>
                </a:solidFill>
              </a:rPr>
              <a:t>selon les conditions suivantes :</a:t>
            </a:r>
            <a:r>
              <a:rPr lang="fr-FR" sz="1800">
                <a:solidFill>
                  <a:srgbClr val="008000"/>
                </a:solidFill>
              </a:rPr>
              <a:t> </a:t>
            </a:r>
          </a:p>
        </p:txBody>
      </p:sp>
      <p:pic>
        <p:nvPicPr>
          <p:cNvPr id="29882" name="Picture 186">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3625" y="5391150"/>
            <a:ext cx="83820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884" name="Text Box 188"/>
          <p:cNvSpPr txBox="1">
            <a:spLocks noChangeArrowheads="1"/>
          </p:cNvSpPr>
          <p:nvPr/>
        </p:nvSpPr>
        <p:spPr bwMode="auto">
          <a:xfrm>
            <a:off x="5292725" y="2182813"/>
            <a:ext cx="3851275" cy="3667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fr-FR" sz="1800">
                <a:solidFill>
                  <a:srgbClr val="008080"/>
                </a:solidFill>
              </a:rPr>
              <a:t>Mise à jour du </a:t>
            </a:r>
            <a:fld id="{51F5AF0F-9A2F-42D3-916E-CFBFB25B5913}" type="datetimed MMMM yyyy">
              <a:rPr lang="fr-FR" sz="1800">
                <a:solidFill>
                  <a:srgbClr val="008080"/>
                </a:solidFill>
              </a:rPr>
              <a:pPr algn="r"/>
              <a:t>26 août 2020</a:t>
            </a:fld>
            <a:endParaRPr lang="fr-FR"/>
          </a:p>
        </p:txBody>
      </p:sp>
      <p:sp>
        <p:nvSpPr>
          <p:cNvPr id="29886" name="Text Box 190"/>
          <p:cNvSpPr txBox="1">
            <a:spLocks noChangeArrowheads="1"/>
          </p:cNvSpPr>
          <p:nvPr/>
        </p:nvSpPr>
        <p:spPr bwMode="auto">
          <a:xfrm>
            <a:off x="7153835" y="6315075"/>
            <a:ext cx="1453590" cy="3048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sz="1400" dirty="0"/>
              <a:t>Image: </a:t>
            </a:r>
            <a:r>
              <a:rPr lang="fr-FR" sz="1400" dirty="0">
                <a:hlinkClick r:id="rId5"/>
              </a:rPr>
              <a:t>source</a:t>
            </a:r>
            <a:endParaRPr lang="fr-FR" sz="1400" dirty="0"/>
          </a:p>
        </p:txBody>
      </p:sp>
      <p:sp>
        <p:nvSpPr>
          <p:cNvPr id="29887" name="Text Box 191"/>
          <p:cNvSpPr txBox="1">
            <a:spLocks noChangeArrowheads="1"/>
          </p:cNvSpPr>
          <p:nvPr/>
        </p:nvSpPr>
        <p:spPr bwMode="auto">
          <a:xfrm>
            <a:off x="134938" y="3544888"/>
            <a:ext cx="44910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1800" dirty="0"/>
              <a:t>Dernière version des diapos disponible ici : </a:t>
            </a:r>
            <a:r>
              <a:rPr lang="fr-FR" sz="1800" dirty="0">
                <a:hlinkClick r:id="rId6"/>
              </a:rPr>
              <a:t>explorer ou vérifier : critères de scientificité </a:t>
            </a:r>
            <a:endParaRPr lang="fr-FR" sz="1800" dirty="0"/>
          </a:p>
        </p:txBody>
      </p:sp>
      <p:pic>
        <p:nvPicPr>
          <p:cNvPr id="372738" name="Picture 2" descr="http://blog.sweetcareersconsulting.com/wp-content/uploads/2012/08/explore.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83741" y="2664647"/>
            <a:ext cx="4523722" cy="36189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403350" y="2194897"/>
            <a:ext cx="6337300" cy="2232025"/>
          </a:xfrm>
        </p:spPr>
        <p:txBody>
          <a:bodyPr/>
          <a:lstStyle/>
          <a:p>
            <a:pPr algn="ctr"/>
            <a:r>
              <a:rPr lang="fr-FR" sz="4800" dirty="0"/>
              <a:t>Cas d’une étude confirmatoire </a:t>
            </a:r>
            <a:br>
              <a:rPr lang="fr-FR" sz="4800" dirty="0"/>
            </a:br>
            <a:endParaRPr lang="fr-FR" sz="4800" noProof="0" dirty="0"/>
          </a:p>
        </p:txBody>
      </p:sp>
      <p:sp>
        <p:nvSpPr>
          <p:cNvPr id="148488" name="Text Box 8"/>
          <p:cNvSpPr txBox="1">
            <a:spLocks noChangeArrowheads="1"/>
          </p:cNvSpPr>
          <p:nvPr/>
        </p:nvSpPr>
        <p:spPr bwMode="auto">
          <a:xfrm>
            <a:off x="5543550" y="0"/>
            <a:ext cx="3600450" cy="51584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defTabSz="449263">
              <a:lnSpc>
                <a:spcPct val="86000"/>
              </a:lnSpc>
              <a:spcBef>
                <a:spcPct val="50000"/>
              </a:spcBef>
              <a:buClr>
                <a:srgbClr val="000099"/>
              </a:buClr>
              <a:buSzPct val="100000"/>
              <a:buFont typeface="Times New Roman" pitchFamily="18" charset="0"/>
              <a:buNone/>
            </a:pPr>
            <a:r>
              <a:rPr lang="fr-FR" sz="3200" dirty="0">
                <a:solidFill>
                  <a:srgbClr val="0099CC"/>
                </a:solidFill>
              </a:rPr>
              <a:t>Chapitre 2/2</a:t>
            </a:r>
          </a:p>
        </p:txBody>
      </p:sp>
      <p:sp>
        <p:nvSpPr>
          <p:cNvPr id="2" name="Espace réservé du contenu 1"/>
          <p:cNvSpPr>
            <a:spLocks noGrp="1"/>
          </p:cNvSpPr>
          <p:nvPr>
            <p:ph idx="1"/>
          </p:nvPr>
        </p:nvSpPr>
        <p:spPr/>
        <p:txBody>
          <a:bodyPr/>
          <a:lstStyle/>
          <a:p>
            <a:endParaRPr lang="fr-FR"/>
          </a:p>
        </p:txBody>
      </p:sp>
    </p:spTree>
    <p:extLst>
      <p:ext uri="{BB962C8B-B14F-4D97-AF65-F5344CB8AC3E}">
        <p14:creationId xmlns:p14="http://schemas.microsoft.com/office/powerpoint/2010/main" val="56911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BCD01D37-D57F-4C8C-9F73-17E3D637E98D}" type="slidenum">
              <a:rPr lang="fr-FR"/>
              <a:pPr/>
              <a:t>11</a:t>
            </a:fld>
            <a:endParaRPr lang="fr-FR"/>
          </a:p>
        </p:txBody>
      </p:sp>
      <p:sp>
        <p:nvSpPr>
          <p:cNvPr id="280578" name="Rectangle 1026"/>
          <p:cNvSpPr>
            <a:spLocks noGrp="1" noChangeArrowheads="1"/>
          </p:cNvSpPr>
          <p:nvPr>
            <p:ph type="title"/>
          </p:nvPr>
        </p:nvSpPr>
        <p:spPr/>
        <p:txBody>
          <a:bodyPr/>
          <a:lstStyle/>
          <a:p>
            <a:r>
              <a:rPr lang="fr-FR" sz="3200" dirty="0"/>
              <a:t>Causalité : théorie du comportement planifié</a:t>
            </a:r>
          </a:p>
        </p:txBody>
      </p:sp>
      <p:pic>
        <p:nvPicPr>
          <p:cNvPr id="372738" name="Picture 2" descr="http://people.umass.edu/aizen/images/tp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586" y="1683618"/>
            <a:ext cx="8706264" cy="44756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fr-FR"/>
              <a:t>Causalité : modèle et hypothèses</a:t>
            </a:r>
          </a:p>
        </p:txBody>
      </p:sp>
      <p:sp>
        <p:nvSpPr>
          <p:cNvPr id="257029" name="Text Box 5"/>
          <p:cNvSpPr txBox="1">
            <a:spLocks noChangeArrowheads="1"/>
          </p:cNvSpPr>
          <p:nvPr/>
        </p:nvSpPr>
        <p:spPr bwMode="auto">
          <a:xfrm>
            <a:off x="3451225" y="6410325"/>
            <a:ext cx="5519738" cy="4572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1200">
                <a:cs typeface="Times New Roman" pitchFamily="18" charset="0"/>
              </a:rPr>
              <a:t>Auteur : C.H.A. Verhaar 97 </a:t>
            </a:r>
            <a:r>
              <a:rPr lang="en-US" sz="1200">
                <a:cs typeface="Times New Roman" pitchFamily="18" charset="0"/>
              </a:rPr>
              <a:t>local-regional cultural factors influence in work </a:t>
            </a:r>
            <a:r>
              <a:rPr lang="fr-FR" sz="1200">
                <a:cs typeface="Times New Roman" pitchFamily="18" charset="0"/>
                <a:hlinkClick r:id="rId3"/>
              </a:rPr>
              <a:t>http://library.wur.nl/wda/abstracts/ab2320.html</a:t>
            </a:r>
            <a:r>
              <a:rPr lang="fr-FR" sz="1200">
                <a:cs typeface="Times New Roman" pitchFamily="18" charset="0"/>
              </a:rPr>
              <a:t> </a:t>
            </a:r>
          </a:p>
        </p:txBody>
      </p:sp>
      <p:sp>
        <p:nvSpPr>
          <p:cNvPr id="257030" name="Rectangle 6"/>
          <p:cNvSpPr>
            <a:spLocks noChangeArrowheads="1"/>
          </p:cNvSpPr>
          <p:nvPr/>
        </p:nvSpPr>
        <p:spPr bwMode="auto">
          <a:xfrm>
            <a:off x="5845175" y="5313363"/>
            <a:ext cx="2651125" cy="26511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57031" name="Rectangle 7"/>
          <p:cNvSpPr>
            <a:spLocks noChangeArrowheads="1"/>
          </p:cNvSpPr>
          <p:nvPr/>
        </p:nvSpPr>
        <p:spPr bwMode="auto">
          <a:xfrm>
            <a:off x="1216025" y="5546725"/>
            <a:ext cx="2651125" cy="26511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49189" name="AutoShape 1029" descr="i2320_1"/>
          <p:cNvSpPr>
            <a:spLocks noChangeAspect="1" noChangeArrowheads="1"/>
          </p:cNvSpPr>
          <p:nvPr/>
        </p:nvSpPr>
        <p:spPr bwMode="auto">
          <a:xfrm>
            <a:off x="1962150" y="-14288"/>
            <a:ext cx="5219700" cy="6886576"/>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fr-FR"/>
          </a:p>
        </p:txBody>
      </p:sp>
      <p:sp>
        <p:nvSpPr>
          <p:cNvPr id="349191" name="AutoShape 1031" descr="i2320_1"/>
          <p:cNvSpPr>
            <a:spLocks noChangeAspect="1" noChangeArrowheads="1"/>
          </p:cNvSpPr>
          <p:nvPr/>
        </p:nvSpPr>
        <p:spPr bwMode="auto">
          <a:xfrm>
            <a:off x="1962150" y="-14288"/>
            <a:ext cx="5219700" cy="6886576"/>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fr-FR"/>
          </a:p>
        </p:txBody>
      </p:sp>
      <p:sp>
        <p:nvSpPr>
          <p:cNvPr id="349193" name="AutoShape 1033" descr="i2320_1"/>
          <p:cNvSpPr>
            <a:spLocks noChangeAspect="1" noChangeArrowheads="1"/>
          </p:cNvSpPr>
          <p:nvPr/>
        </p:nvSpPr>
        <p:spPr bwMode="auto">
          <a:xfrm>
            <a:off x="1962150" y="-14288"/>
            <a:ext cx="5219700" cy="6886576"/>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fr-FR"/>
          </a:p>
        </p:txBody>
      </p:sp>
      <p:sp>
        <p:nvSpPr>
          <p:cNvPr id="349195" name="Text Box 1035"/>
          <p:cNvSpPr txBox="1">
            <a:spLocks noChangeArrowheads="1"/>
          </p:cNvSpPr>
          <p:nvPr/>
        </p:nvSpPr>
        <p:spPr bwMode="auto">
          <a:xfrm>
            <a:off x="6588125" y="3065463"/>
            <a:ext cx="22542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1600" dirty="0"/>
              <a:t>Modèle d’</a:t>
            </a:r>
            <a:r>
              <a:rPr lang="fr-FR" sz="1600" dirty="0">
                <a:hlinkClick r:id="rId4"/>
              </a:rPr>
              <a:t>équations structurelles</a:t>
            </a:r>
            <a:endParaRPr lang="fr-FR" sz="1600" dirty="0"/>
          </a:p>
        </p:txBody>
      </p:sp>
      <p:grpSp>
        <p:nvGrpSpPr>
          <p:cNvPr id="349197" name="Group 1037"/>
          <p:cNvGrpSpPr>
            <a:grpSpLocks/>
          </p:cNvGrpSpPr>
          <p:nvPr/>
        </p:nvGrpSpPr>
        <p:grpSpPr bwMode="auto">
          <a:xfrm>
            <a:off x="1554163" y="1347788"/>
            <a:ext cx="4478337" cy="4926012"/>
            <a:chOff x="1400" y="1013"/>
            <a:chExt cx="2108" cy="2738"/>
          </a:xfrm>
        </p:grpSpPr>
        <p:pic>
          <p:nvPicPr>
            <p:cNvPr id="349194" name="Picture 1034" descr="i2320_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0" y="1024"/>
              <a:ext cx="2068" cy="2727"/>
            </a:xfrm>
            <a:prstGeom prst="rect">
              <a:avLst/>
            </a:prstGeom>
            <a:noFill/>
            <a:extLst>
              <a:ext uri="{909E8E84-426E-40DD-AFC4-6F175D3DCCD1}">
                <a14:hiddenFill xmlns:a14="http://schemas.microsoft.com/office/drawing/2010/main">
                  <a:solidFill>
                    <a:srgbClr val="FFFFFF"/>
                  </a:solidFill>
                </a14:hiddenFill>
              </a:ext>
            </a:extLst>
          </p:spPr>
        </p:pic>
        <p:sp>
          <p:nvSpPr>
            <p:cNvPr id="349196" name="Rectangle 1036"/>
            <p:cNvSpPr>
              <a:spLocks noChangeArrowheads="1"/>
            </p:cNvSpPr>
            <p:nvPr/>
          </p:nvSpPr>
          <p:spPr bwMode="auto">
            <a:xfrm>
              <a:off x="1400" y="1013"/>
              <a:ext cx="860" cy="175"/>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9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fld id="{7E22B048-D848-4278-B8EC-4BBC69EF2CF9}" type="slidenum">
              <a:rPr lang="fr-FR"/>
              <a:pPr/>
              <a:t>13</a:t>
            </a:fld>
            <a:endParaRPr lang="fr-FR"/>
          </a:p>
        </p:txBody>
      </p:sp>
      <p:sp>
        <p:nvSpPr>
          <p:cNvPr id="256002" name="Rectangle 2"/>
          <p:cNvSpPr>
            <a:spLocks noGrp="1" noChangeArrowheads="1"/>
          </p:cNvSpPr>
          <p:nvPr>
            <p:ph type="title"/>
          </p:nvPr>
        </p:nvSpPr>
        <p:spPr/>
        <p:txBody>
          <a:bodyPr/>
          <a:lstStyle/>
          <a:p>
            <a:r>
              <a:rPr lang="fr-FR"/>
              <a:t>Causalité : diagramme causes-effet</a:t>
            </a:r>
          </a:p>
        </p:txBody>
      </p:sp>
      <p:pic>
        <p:nvPicPr>
          <p:cNvPr id="256005" name="Picture 5" descr="cause1.gif (7160 octe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826" y="1046740"/>
            <a:ext cx="8308242" cy="4819221"/>
          </a:xfrm>
          <a:prstGeom prst="rect">
            <a:avLst/>
          </a:prstGeom>
          <a:noFill/>
          <a:extLst>
            <a:ext uri="{909E8E84-426E-40DD-AFC4-6F175D3DCCD1}">
              <a14:hiddenFill xmlns:a14="http://schemas.microsoft.com/office/drawing/2010/main">
                <a:solidFill>
                  <a:srgbClr val="FFFFFF"/>
                </a:solidFill>
              </a14:hiddenFill>
            </a:ext>
          </a:extLst>
        </p:spPr>
      </p:pic>
      <p:sp>
        <p:nvSpPr>
          <p:cNvPr id="256006" name="Text Box 6"/>
          <p:cNvSpPr txBox="1">
            <a:spLocks noChangeArrowheads="1"/>
          </p:cNvSpPr>
          <p:nvPr/>
        </p:nvSpPr>
        <p:spPr bwMode="auto">
          <a:xfrm>
            <a:off x="3624263" y="6583363"/>
            <a:ext cx="5519737" cy="276999"/>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fr-FR" sz="1200" dirty="0">
                <a:cs typeface="Times New Roman" pitchFamily="18" charset="0"/>
              </a:rPr>
              <a:t>Image : </a:t>
            </a:r>
            <a:r>
              <a:rPr lang="fr-FR" sz="1200" dirty="0">
                <a:cs typeface="Times New Roman" pitchFamily="18" charset="0"/>
                <a:hlinkClick r:id="rId4"/>
              </a:rPr>
              <a:t>source :</a:t>
            </a:r>
            <a:endParaRPr lang="fr-FR" sz="1200" dirty="0">
              <a:cs typeface="Times New Roman" pitchFamily="18" charset="0"/>
            </a:endParaRPr>
          </a:p>
        </p:txBody>
      </p:sp>
      <p:sp>
        <p:nvSpPr>
          <p:cNvPr id="2" name="ZoneTexte 1"/>
          <p:cNvSpPr txBox="1"/>
          <p:nvPr/>
        </p:nvSpPr>
        <p:spPr>
          <a:xfrm>
            <a:off x="4105835" y="5999167"/>
            <a:ext cx="4473389" cy="369332"/>
          </a:xfrm>
          <a:prstGeom prst="rect">
            <a:avLst/>
          </a:prstGeom>
          <a:noFill/>
        </p:spPr>
        <p:txBody>
          <a:bodyPr wrap="square" rtlCol="0">
            <a:spAutoFit/>
          </a:bodyPr>
          <a:lstStyle/>
          <a:p>
            <a:r>
              <a:rPr lang="fr-FR" sz="1800" dirty="0"/>
              <a:t>Voir le cours sur les </a:t>
            </a:r>
            <a:r>
              <a:rPr lang="fr-FR" sz="1800" dirty="0">
                <a:hlinkClick r:id="rId5"/>
              </a:rPr>
              <a:t>diagrammes cause-effet</a:t>
            </a:r>
            <a:endParaRPr lang="fr-FR" sz="18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3"/>
          <p:cNvSpPr>
            <a:spLocks noGrp="1"/>
          </p:cNvSpPr>
          <p:nvPr>
            <p:ph type="sldNum" sz="quarter" idx="10"/>
          </p:nvPr>
        </p:nvSpPr>
        <p:spPr/>
        <p:txBody>
          <a:bodyPr/>
          <a:lstStyle/>
          <a:p>
            <a:fld id="{41CD35E9-6C11-49E5-9DEE-25E616890F83}" type="slidenum">
              <a:rPr lang="fr-FR"/>
              <a:pPr/>
              <a:t>14</a:t>
            </a:fld>
            <a:endParaRPr lang="fr-FR"/>
          </a:p>
        </p:txBody>
      </p:sp>
      <p:sp>
        <p:nvSpPr>
          <p:cNvPr id="258050" name="Rectangle 4098"/>
          <p:cNvSpPr>
            <a:spLocks noGrp="1" noChangeArrowheads="1"/>
          </p:cNvSpPr>
          <p:nvPr>
            <p:ph type="title"/>
          </p:nvPr>
        </p:nvSpPr>
        <p:spPr/>
        <p:txBody>
          <a:bodyPr/>
          <a:lstStyle/>
          <a:p>
            <a:r>
              <a:rPr lang="fr-FR"/>
              <a:t>En somme, pour étude de confirmation d’un modèle</a:t>
            </a:r>
          </a:p>
        </p:txBody>
      </p:sp>
      <p:sp>
        <p:nvSpPr>
          <p:cNvPr id="258051" name="Rectangle 4099"/>
          <p:cNvSpPr>
            <a:spLocks noGrp="1" noChangeArrowheads="1"/>
          </p:cNvSpPr>
          <p:nvPr>
            <p:ph type="body" idx="1"/>
          </p:nvPr>
        </p:nvSpPr>
        <p:spPr>
          <a:xfrm>
            <a:off x="381000" y="1836738"/>
            <a:ext cx="8299450" cy="4411662"/>
          </a:xfrm>
        </p:spPr>
        <p:txBody>
          <a:bodyPr/>
          <a:lstStyle/>
          <a:p>
            <a:r>
              <a:rPr lang="fr-FR"/>
              <a:t>L’objectif est de </a:t>
            </a:r>
          </a:p>
          <a:p>
            <a:pPr lvl="1"/>
            <a:r>
              <a:rPr lang="fr-FR"/>
              <a:t>Tester une corrélation entre </a:t>
            </a:r>
            <a:r>
              <a:rPr lang="fr-FR" i="1"/>
              <a:t>n</a:t>
            </a:r>
            <a:r>
              <a:rPr lang="fr-FR"/>
              <a:t> variables</a:t>
            </a:r>
          </a:p>
          <a:p>
            <a:pPr lvl="1"/>
            <a:r>
              <a:rPr lang="fr-FR"/>
              <a:t>Valider un modèle défini par la théorie</a:t>
            </a:r>
          </a:p>
          <a:p>
            <a:pPr lvl="1"/>
            <a:endParaRPr lang="fr-FR"/>
          </a:p>
          <a:p>
            <a:r>
              <a:rPr lang="fr-FR"/>
              <a:t>On utilise </a:t>
            </a:r>
          </a:p>
          <a:p>
            <a:pPr lvl="1"/>
            <a:r>
              <a:rPr lang="fr-FR"/>
              <a:t>Des tests statistiques : corrélation, analyse de la variance (ANOVA)…</a:t>
            </a:r>
            <a:endParaRPr lang="fr-FR" sz="1800"/>
          </a:p>
          <a:p>
            <a:pPr lvl="1"/>
            <a:r>
              <a:rPr lang="fr-FR"/>
              <a:t>Des </a:t>
            </a:r>
            <a:r>
              <a:rPr lang="fr-FR">
                <a:hlinkClick r:id="rId3"/>
              </a:rPr>
              <a:t>plans d’expériences</a:t>
            </a:r>
            <a:endParaRPr lang="fr-FR"/>
          </a:p>
        </p:txBody>
      </p:sp>
      <p:sp>
        <p:nvSpPr>
          <p:cNvPr id="270341" name="Text Box 4101"/>
          <p:cNvSpPr txBox="1">
            <a:spLocks noChangeArrowheads="1"/>
          </p:cNvSpPr>
          <p:nvPr/>
        </p:nvSpPr>
        <p:spPr bwMode="auto">
          <a:xfrm>
            <a:off x="4840288" y="6583363"/>
            <a:ext cx="4303712" cy="2746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fr-FR" sz="1200">
                <a:cs typeface="Times New Roman" pitchFamily="18" charset="0"/>
              </a:rPr>
              <a:t>Sources des images : cliquer dessus</a:t>
            </a:r>
          </a:p>
        </p:txBody>
      </p:sp>
      <p:grpSp>
        <p:nvGrpSpPr>
          <p:cNvPr id="270345" name="Group 4105"/>
          <p:cNvGrpSpPr>
            <a:grpSpLocks/>
          </p:cNvGrpSpPr>
          <p:nvPr/>
        </p:nvGrpSpPr>
        <p:grpSpPr bwMode="auto">
          <a:xfrm>
            <a:off x="3800475" y="1330325"/>
            <a:ext cx="5213350" cy="5527675"/>
            <a:chOff x="2394" y="838"/>
            <a:chExt cx="3284" cy="3482"/>
          </a:xfrm>
        </p:grpSpPr>
        <p:pic>
          <p:nvPicPr>
            <p:cNvPr id="270340" name="Picture 4100">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34" y="2683"/>
              <a:ext cx="1344" cy="1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0342" name="Picture 4102">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71" y="838"/>
              <a:ext cx="1440" cy="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0344" name="Picture 4104">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94" y="2644"/>
              <a:ext cx="1676" cy="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8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8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80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805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805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703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0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40D5C700-0C76-48CE-8630-98ED71381B60}" type="slidenum">
              <a:rPr lang="fr-FR"/>
              <a:pPr/>
              <a:t>15</a:t>
            </a:fld>
            <a:endParaRPr lang="fr-FR"/>
          </a:p>
        </p:txBody>
      </p:sp>
      <p:sp>
        <p:nvSpPr>
          <p:cNvPr id="444418" name="Rectangle 2"/>
          <p:cNvSpPr>
            <a:spLocks noGrp="1" noChangeArrowheads="1"/>
          </p:cNvSpPr>
          <p:nvPr>
            <p:ph type="title"/>
          </p:nvPr>
        </p:nvSpPr>
        <p:spPr/>
        <p:txBody>
          <a:bodyPr/>
          <a:lstStyle/>
          <a:p>
            <a:r>
              <a:rPr lang="fr-FR"/>
              <a:t>Questions ?</a:t>
            </a:r>
          </a:p>
        </p:txBody>
      </p:sp>
      <p:sp>
        <p:nvSpPr>
          <p:cNvPr id="444419" name="Rectangle 3"/>
          <p:cNvSpPr>
            <a:spLocks noGrp="1" noChangeArrowheads="1"/>
          </p:cNvSpPr>
          <p:nvPr>
            <p:ph type="body" idx="1"/>
          </p:nvPr>
        </p:nvSpPr>
        <p:spPr/>
        <p:txBody>
          <a:bodyPr/>
          <a:lstStyle/>
          <a:p>
            <a:endParaRPr lang="fr-F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8024EA0D-0876-4666-9B1F-3D191366524B}" type="slidenum">
              <a:rPr lang="fr-FR"/>
              <a:pPr/>
              <a:t>16</a:t>
            </a:fld>
            <a:endParaRPr lang="fr-FR"/>
          </a:p>
        </p:txBody>
      </p:sp>
      <p:sp>
        <p:nvSpPr>
          <p:cNvPr id="441346" name="Rectangle 2"/>
          <p:cNvSpPr>
            <a:spLocks noGrp="1" noChangeArrowheads="1"/>
          </p:cNvSpPr>
          <p:nvPr>
            <p:ph type="title"/>
          </p:nvPr>
        </p:nvSpPr>
        <p:spPr/>
        <p:txBody>
          <a:bodyPr/>
          <a:lstStyle/>
          <a:p>
            <a:r>
              <a:rPr lang="fr-FR"/>
              <a:t>Autres cours :</a:t>
            </a:r>
          </a:p>
        </p:txBody>
      </p:sp>
      <p:sp>
        <p:nvSpPr>
          <p:cNvPr id="441347" name="Rectangle 3"/>
          <p:cNvSpPr>
            <a:spLocks noGrp="1" noChangeArrowheads="1"/>
          </p:cNvSpPr>
          <p:nvPr>
            <p:ph type="body" idx="1"/>
          </p:nvPr>
        </p:nvSpPr>
        <p:spPr>
          <a:xfrm>
            <a:off x="381000" y="1917700"/>
            <a:ext cx="8299450" cy="4330700"/>
          </a:xfrm>
        </p:spPr>
        <p:txBody>
          <a:bodyPr/>
          <a:lstStyle/>
          <a:p>
            <a:pPr marL="457200" indent="-457200">
              <a:buFontTx/>
              <a:buAutoNum type="arabicPeriod"/>
            </a:pPr>
            <a:r>
              <a:rPr lang="fr-FR" sz="2800" dirty="0">
                <a:hlinkClick r:id="rId3"/>
              </a:rPr>
              <a:t>Explorer ou vérifier ?</a:t>
            </a:r>
            <a:r>
              <a:rPr lang="fr-FR" sz="2800" dirty="0"/>
              <a:t> Deux catégories d’approches</a:t>
            </a:r>
          </a:p>
          <a:p>
            <a:pPr marL="457200" indent="-457200">
              <a:buFontTx/>
              <a:buAutoNum type="arabicPeriod"/>
            </a:pPr>
            <a:r>
              <a:rPr lang="fr-FR" sz="2800" dirty="0"/>
              <a:t>Éventails des </a:t>
            </a:r>
            <a:r>
              <a:rPr lang="fr-FR" sz="2800" dirty="0">
                <a:hlinkClick r:id="rId3"/>
              </a:rPr>
              <a:t>démarches de recueil de données</a:t>
            </a:r>
            <a:endParaRPr lang="fr-FR" sz="2800" dirty="0"/>
          </a:p>
          <a:p>
            <a:pPr marL="457200" indent="-457200">
              <a:buFontTx/>
              <a:buAutoNum type="arabicPeriod"/>
            </a:pPr>
            <a:r>
              <a:rPr lang="fr-FR" sz="2800" dirty="0">
                <a:hlinkClick r:id="rId3"/>
              </a:rPr>
              <a:t>Conception de questionnaires</a:t>
            </a:r>
            <a:endParaRPr lang="fr-FR" sz="2800" dirty="0"/>
          </a:p>
          <a:p>
            <a:pPr marL="457200" indent="-457200">
              <a:buFontTx/>
              <a:buAutoNum type="arabicPeriod"/>
            </a:pPr>
            <a:r>
              <a:rPr lang="fr-FR" sz="2800" dirty="0">
                <a:hlinkClick r:id="rId3"/>
              </a:rPr>
              <a:t>Techniques d’entretien</a:t>
            </a:r>
            <a:r>
              <a:rPr lang="fr-FR" sz="2800" dirty="0"/>
              <a:t> et reformulation</a:t>
            </a:r>
          </a:p>
          <a:p>
            <a:pPr marL="457200" indent="-457200">
              <a:buFontTx/>
              <a:buAutoNum type="arabicPeriod"/>
            </a:pPr>
            <a:r>
              <a:rPr lang="fr-FR" sz="2800" dirty="0">
                <a:hlinkClick r:id="rId3"/>
              </a:rPr>
              <a:t>L'Analyse Factorielle des Correspondances</a:t>
            </a:r>
            <a:r>
              <a:rPr lang="fr-FR" sz="2800" dirty="0"/>
              <a:t> pour les nuls</a:t>
            </a:r>
          </a:p>
          <a:p>
            <a:pPr marL="457200" indent="-457200">
              <a:buFontTx/>
              <a:buAutoNum type="arabicPeriod"/>
            </a:pPr>
            <a:r>
              <a:rPr lang="fr-FR" sz="2800" dirty="0">
                <a:hlinkClick r:id="rId3"/>
              </a:rPr>
              <a:t>Validité et Fiabilité</a:t>
            </a:r>
            <a:r>
              <a:rPr lang="fr-FR" sz="2800" dirty="0"/>
              <a:t> des données</a:t>
            </a:r>
          </a:p>
          <a:p>
            <a:pPr marL="457200" indent="-457200"/>
            <a:endParaRPr lang="fr-FR" sz="28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59F4CA8B-5AF5-4D74-B214-F3D08B38C1F9}" type="slidenum">
              <a:rPr lang="fr-FR"/>
              <a:pPr/>
              <a:t>2</a:t>
            </a:fld>
            <a:endParaRPr lang="fr-FR"/>
          </a:p>
        </p:txBody>
      </p:sp>
      <p:sp>
        <p:nvSpPr>
          <p:cNvPr id="420866" name="Rectangle 2"/>
          <p:cNvSpPr>
            <a:spLocks noGrp="1" noChangeArrowheads="1"/>
          </p:cNvSpPr>
          <p:nvPr>
            <p:ph type="title"/>
          </p:nvPr>
        </p:nvSpPr>
        <p:spPr>
          <a:xfrm>
            <a:off x="741363" y="195309"/>
            <a:ext cx="7980362" cy="861966"/>
          </a:xfrm>
        </p:spPr>
        <p:txBody>
          <a:bodyPr/>
          <a:lstStyle/>
          <a:p>
            <a:r>
              <a:rPr lang="fr-CH" i="1" dirty="0"/>
              <a:t>Quand on commence une recherche, a première question à poser :</a:t>
            </a:r>
            <a:endParaRPr lang="fr-FR" i="1" dirty="0"/>
          </a:p>
        </p:txBody>
      </p:sp>
      <p:sp>
        <p:nvSpPr>
          <p:cNvPr id="420867" name="Rectangle 3"/>
          <p:cNvSpPr>
            <a:spLocks noGrp="1" noChangeArrowheads="1"/>
          </p:cNvSpPr>
          <p:nvPr>
            <p:ph type="body" idx="1"/>
          </p:nvPr>
        </p:nvSpPr>
        <p:spPr/>
        <p:txBody>
          <a:bodyPr/>
          <a:lstStyle/>
          <a:p>
            <a:pPr algn="ctr">
              <a:lnSpc>
                <a:spcPct val="90000"/>
              </a:lnSpc>
              <a:buFontTx/>
              <a:buNone/>
            </a:pPr>
            <a:r>
              <a:rPr lang="fr-FR" sz="3600"/>
              <a:t>Conduit-on une étude </a:t>
            </a:r>
            <a:br>
              <a:rPr lang="fr-FR" sz="3600"/>
            </a:br>
            <a:r>
              <a:rPr lang="fr-FR" sz="3600"/>
              <a:t>exploratoire</a:t>
            </a:r>
          </a:p>
          <a:p>
            <a:pPr algn="ctr">
              <a:lnSpc>
                <a:spcPct val="90000"/>
              </a:lnSpc>
              <a:buFontTx/>
              <a:buNone/>
            </a:pPr>
            <a:r>
              <a:rPr lang="fr-FR" sz="3200" i="1">
                <a:solidFill>
                  <a:srgbClr val="996633"/>
                </a:solidFill>
              </a:rPr>
              <a:t>(décrire, expliciter une situation)</a:t>
            </a:r>
            <a:br>
              <a:rPr lang="fr-FR" sz="3600"/>
            </a:br>
            <a:endParaRPr lang="fr-FR" sz="3600"/>
          </a:p>
          <a:p>
            <a:pPr algn="ctr">
              <a:lnSpc>
                <a:spcPct val="90000"/>
              </a:lnSpc>
              <a:buFontTx/>
              <a:buNone/>
            </a:pPr>
            <a:r>
              <a:rPr lang="fr-FR" sz="4400">
                <a:solidFill>
                  <a:srgbClr val="008000"/>
                </a:solidFill>
              </a:rPr>
              <a:t>ou</a:t>
            </a:r>
            <a:br>
              <a:rPr lang="fr-FR" sz="3600"/>
            </a:br>
            <a:endParaRPr lang="fr-FR" sz="3600"/>
          </a:p>
          <a:p>
            <a:pPr algn="ctr">
              <a:lnSpc>
                <a:spcPct val="90000"/>
              </a:lnSpc>
              <a:buFontTx/>
              <a:buNone/>
            </a:pPr>
            <a:r>
              <a:rPr lang="fr-FR" sz="3600"/>
              <a:t>d’une étude confirmatoire</a:t>
            </a:r>
          </a:p>
          <a:p>
            <a:pPr algn="ctr">
              <a:lnSpc>
                <a:spcPct val="90000"/>
              </a:lnSpc>
              <a:buFontTx/>
              <a:buNone/>
            </a:pPr>
            <a:r>
              <a:rPr lang="fr-FR" sz="3200" i="1">
                <a:solidFill>
                  <a:srgbClr val="996633"/>
                </a:solidFill>
              </a:rPr>
              <a:t>(vérifier une idée, un modèle)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20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20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20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208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20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511C7EC7-90BF-486B-BCCA-4CFFDEE9097E}" type="slidenum">
              <a:rPr lang="fr-FR"/>
              <a:pPr/>
              <a:t>3</a:t>
            </a:fld>
            <a:endParaRPr lang="fr-FR"/>
          </a:p>
        </p:txBody>
      </p:sp>
      <p:sp>
        <p:nvSpPr>
          <p:cNvPr id="251906" name="Rectangle 2"/>
          <p:cNvSpPr>
            <a:spLocks noGrp="1" noChangeArrowheads="1"/>
          </p:cNvSpPr>
          <p:nvPr>
            <p:ph type="title"/>
          </p:nvPr>
        </p:nvSpPr>
        <p:spPr/>
        <p:txBody>
          <a:bodyPr/>
          <a:lstStyle/>
          <a:p>
            <a:r>
              <a:rPr lang="fr-FR"/>
              <a:t>Une premier aperçu : il existe deux familles d’approches</a:t>
            </a:r>
          </a:p>
        </p:txBody>
      </p:sp>
      <p:sp>
        <p:nvSpPr>
          <p:cNvPr id="251907" name="Rectangle 3"/>
          <p:cNvSpPr>
            <a:spLocks noGrp="1" noChangeArrowheads="1"/>
          </p:cNvSpPr>
          <p:nvPr>
            <p:ph type="body" idx="1"/>
          </p:nvPr>
        </p:nvSpPr>
        <p:spPr>
          <a:xfrm>
            <a:off x="381000" y="2033588"/>
            <a:ext cx="8299450" cy="4214812"/>
          </a:xfrm>
        </p:spPr>
        <p:txBody>
          <a:bodyPr/>
          <a:lstStyle/>
          <a:p>
            <a:r>
              <a:rPr lang="fr-FR" dirty="0"/>
              <a:t>Démarches de recueil différentes</a:t>
            </a:r>
          </a:p>
          <a:p>
            <a:pPr marL="914400" lvl="1" indent="-457200">
              <a:buFont typeface="+mj-lt"/>
              <a:buAutoNum type="alphaUcPeriod"/>
            </a:pPr>
            <a:r>
              <a:rPr lang="fr-FR" dirty="0"/>
              <a:t>Plutôt ouvertes et ayant pour objectif la </a:t>
            </a:r>
            <a:r>
              <a:rPr lang="fr-FR" u="sng" dirty="0"/>
              <a:t>richesse</a:t>
            </a:r>
            <a:r>
              <a:rPr lang="fr-FR" dirty="0"/>
              <a:t> de la représentation</a:t>
            </a:r>
          </a:p>
          <a:p>
            <a:pPr marL="914400" lvl="1" indent="-457200">
              <a:buFont typeface="+mj-lt"/>
              <a:buAutoNum type="alphaUcPeriod"/>
            </a:pPr>
            <a:r>
              <a:rPr lang="fr-FR" dirty="0"/>
              <a:t>Plutôt fermées et ayant pour objectif la </a:t>
            </a:r>
            <a:r>
              <a:rPr lang="fr-FR" u="sng" dirty="0"/>
              <a:t>validation</a:t>
            </a:r>
            <a:r>
              <a:rPr lang="fr-FR" dirty="0"/>
              <a:t> d’une théorie</a:t>
            </a:r>
          </a:p>
          <a:p>
            <a:pPr lvl="1"/>
            <a:endParaRPr lang="fr-FR" dirty="0"/>
          </a:p>
          <a:p>
            <a:r>
              <a:rPr lang="fr-FR" dirty="0"/>
              <a:t>Outils d’analyse différents</a:t>
            </a:r>
          </a:p>
          <a:p>
            <a:pPr marL="914400" lvl="1" indent="-457200">
              <a:buFont typeface="+mj-lt"/>
              <a:buAutoNum type="alphaUcPeriod"/>
            </a:pPr>
            <a:r>
              <a:rPr lang="fr-FR" dirty="0"/>
              <a:t>Exploratoires, descriptifs : permettent de décrire un phénomène</a:t>
            </a:r>
          </a:p>
          <a:p>
            <a:pPr marL="914400" lvl="1" indent="-457200">
              <a:buFont typeface="+mj-lt"/>
              <a:buAutoNum type="alphaUcPeriod"/>
            </a:pPr>
            <a:r>
              <a:rPr lang="fr-FR" dirty="0"/>
              <a:t>Confirmatoires, explicatifs : permettent de tester des relations entre variables</a:t>
            </a:r>
          </a:p>
          <a:p>
            <a:pPr lvl="1"/>
            <a:endParaRPr lang="fr-FR" dirty="0"/>
          </a:p>
          <a:p>
            <a:pPr algn="ctr">
              <a:buFontTx/>
              <a:buNone/>
            </a:pPr>
            <a:r>
              <a:rPr lang="fr-FR" dirty="0">
                <a:solidFill>
                  <a:srgbClr val="FF3300"/>
                </a:solidFill>
              </a:rPr>
              <a:t>Regardons cela de plus près…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19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19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19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190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190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19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358961" y="2319184"/>
            <a:ext cx="6337300" cy="2232025"/>
          </a:xfrm>
        </p:spPr>
        <p:txBody>
          <a:bodyPr/>
          <a:lstStyle/>
          <a:p>
            <a:pPr algn="ctr"/>
            <a:r>
              <a:rPr lang="fr-FR" sz="4800" dirty="0"/>
              <a:t>Cas d’une étude exploratoire</a:t>
            </a:r>
            <a:endParaRPr lang="fr-FR" sz="4800" noProof="0" dirty="0"/>
          </a:p>
        </p:txBody>
      </p:sp>
      <p:sp>
        <p:nvSpPr>
          <p:cNvPr id="148488" name="Text Box 8"/>
          <p:cNvSpPr txBox="1">
            <a:spLocks noChangeArrowheads="1"/>
          </p:cNvSpPr>
          <p:nvPr/>
        </p:nvSpPr>
        <p:spPr bwMode="auto">
          <a:xfrm>
            <a:off x="5543550" y="0"/>
            <a:ext cx="3600450" cy="5111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defTabSz="449263">
              <a:lnSpc>
                <a:spcPct val="86000"/>
              </a:lnSpc>
              <a:spcBef>
                <a:spcPct val="50000"/>
              </a:spcBef>
              <a:buClr>
                <a:srgbClr val="000099"/>
              </a:buClr>
              <a:buSzPct val="100000"/>
              <a:buFont typeface="Times New Roman" pitchFamily="18" charset="0"/>
              <a:buNone/>
            </a:pPr>
            <a:r>
              <a:rPr lang="fr-FR" sz="3200" dirty="0">
                <a:solidFill>
                  <a:srgbClr val="0099CC"/>
                </a:solidFill>
              </a:rPr>
              <a:t>Chapitre 1/2</a:t>
            </a:r>
          </a:p>
        </p:txBody>
      </p:sp>
    </p:spTree>
    <p:extLst>
      <p:ext uri="{BB962C8B-B14F-4D97-AF65-F5344CB8AC3E}">
        <p14:creationId xmlns:p14="http://schemas.microsoft.com/office/powerpoint/2010/main" val="56911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3BC5B3B9-5853-4C17-A22A-3999ADA0E80D}" type="slidenum">
              <a:rPr lang="fr-FR"/>
              <a:pPr/>
              <a:t>5</a:t>
            </a:fld>
            <a:endParaRPr lang="fr-FR"/>
          </a:p>
        </p:txBody>
      </p:sp>
      <p:sp>
        <p:nvSpPr>
          <p:cNvPr id="371714" name="Rectangle 2050"/>
          <p:cNvSpPr>
            <a:spLocks noGrp="1" noChangeArrowheads="1"/>
          </p:cNvSpPr>
          <p:nvPr>
            <p:ph type="title"/>
          </p:nvPr>
        </p:nvSpPr>
        <p:spPr/>
        <p:txBody>
          <a:bodyPr/>
          <a:lstStyle/>
          <a:p>
            <a:r>
              <a:rPr lang="fr-FR"/>
              <a:t>Exploration de données de type tableau croisé</a:t>
            </a:r>
          </a:p>
        </p:txBody>
      </p:sp>
      <p:graphicFrame>
        <p:nvGraphicFramePr>
          <p:cNvPr id="371717" name="Object 2053"/>
          <p:cNvGraphicFramePr>
            <a:graphicFrameLocks noChangeAspect="1"/>
          </p:cNvGraphicFramePr>
          <p:nvPr/>
        </p:nvGraphicFramePr>
        <p:xfrm>
          <a:off x="1160463" y="1255713"/>
          <a:ext cx="6800850" cy="4638675"/>
        </p:xfrm>
        <a:graphic>
          <a:graphicData uri="http://schemas.openxmlformats.org/presentationml/2006/ole">
            <mc:AlternateContent xmlns:mc="http://schemas.openxmlformats.org/markup-compatibility/2006">
              <mc:Choice xmlns:v="urn:schemas-microsoft-com:vml" Requires="v">
                <p:oleObj spid="_x0000_s371743" name="Feuille de calcul" r:id="rId4" imgW="6801231" imgH="4639056" progId="Excel.Sheet.8">
                  <p:embed/>
                </p:oleObj>
              </mc:Choice>
              <mc:Fallback>
                <p:oleObj name="Feuille de calcul" r:id="rId4" imgW="6801231" imgH="4639056" progId="Excel.Sheet.8">
                  <p:embed/>
                  <p:pic>
                    <p:nvPicPr>
                      <p:cNvPr id="0" name="Object 20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0463" y="1255713"/>
                        <a:ext cx="6800850" cy="463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0"/>
          </p:nvPr>
        </p:nvSpPr>
        <p:spPr/>
        <p:txBody>
          <a:bodyPr/>
          <a:lstStyle/>
          <a:p>
            <a:fld id="{02FEDEBE-E606-41ED-B402-4F0671E9F8DD}" type="slidenum">
              <a:rPr lang="fr-FR"/>
              <a:pPr/>
              <a:t>6</a:t>
            </a:fld>
            <a:endParaRPr lang="fr-FR"/>
          </a:p>
        </p:txBody>
      </p:sp>
      <p:sp>
        <p:nvSpPr>
          <p:cNvPr id="252930" name="Rectangle 2"/>
          <p:cNvSpPr>
            <a:spLocks noGrp="1" noChangeArrowheads="1"/>
          </p:cNvSpPr>
          <p:nvPr>
            <p:ph type="title"/>
          </p:nvPr>
        </p:nvSpPr>
        <p:spPr>
          <a:xfrm>
            <a:off x="741363" y="371475"/>
            <a:ext cx="7972425" cy="685800"/>
          </a:xfrm>
        </p:spPr>
        <p:txBody>
          <a:bodyPr/>
          <a:lstStyle/>
          <a:p>
            <a:r>
              <a:rPr lang="fr-FR"/>
              <a:t>Méthode correspondante : l’AFC </a:t>
            </a:r>
            <a:r>
              <a:rPr lang="fr-FR" sz="2800"/>
              <a:t>(Analyse Factorielle des Correspondances )</a:t>
            </a:r>
          </a:p>
        </p:txBody>
      </p:sp>
      <p:pic>
        <p:nvPicPr>
          <p:cNvPr id="2529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25" y="1339850"/>
            <a:ext cx="7980363"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2933" name="Text Box 5"/>
          <p:cNvSpPr txBox="1">
            <a:spLocks noChangeArrowheads="1"/>
          </p:cNvSpPr>
          <p:nvPr/>
        </p:nvSpPr>
        <p:spPr bwMode="auto">
          <a:xfrm>
            <a:off x="4826000" y="6430963"/>
            <a:ext cx="361156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p>
        </p:txBody>
      </p:sp>
      <p:sp>
        <p:nvSpPr>
          <p:cNvPr id="252934" name="Text Box 6"/>
          <p:cNvSpPr txBox="1">
            <a:spLocks noChangeArrowheads="1"/>
          </p:cNvSpPr>
          <p:nvPr/>
        </p:nvSpPr>
        <p:spPr bwMode="auto">
          <a:xfrm>
            <a:off x="3798888" y="6410325"/>
            <a:ext cx="51720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1200">
                <a:cs typeface="Times New Roman" pitchFamily="18" charset="0"/>
              </a:rPr>
              <a:t>Premiers choix de génie / filière des 147 G2 en 2003 : 60% de la variance</a:t>
            </a:r>
            <a:endParaRPr lang="fr-FR" sz="20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29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fld id="{ABB5087E-4935-4BE8-ADFC-CF1C998D7A90}" type="slidenum">
              <a:rPr lang="fr-FR"/>
              <a:pPr/>
              <a:t>7</a:t>
            </a:fld>
            <a:endParaRPr lang="fr-FR"/>
          </a:p>
        </p:txBody>
      </p:sp>
      <p:sp>
        <p:nvSpPr>
          <p:cNvPr id="372738" name="Rectangle 2"/>
          <p:cNvSpPr>
            <a:spLocks noGrp="1" noChangeArrowheads="1"/>
          </p:cNvSpPr>
          <p:nvPr>
            <p:ph type="title"/>
          </p:nvPr>
        </p:nvSpPr>
        <p:spPr/>
        <p:txBody>
          <a:bodyPr/>
          <a:lstStyle/>
          <a:p>
            <a:r>
              <a:rPr lang="fr-FR"/>
              <a:t>Exploration de données de type textuel</a:t>
            </a:r>
          </a:p>
        </p:txBody>
      </p:sp>
      <p:sp>
        <p:nvSpPr>
          <p:cNvPr id="372739" name="Rectangle 3"/>
          <p:cNvSpPr>
            <a:spLocks noGrp="1" noChangeArrowheads="1"/>
          </p:cNvSpPr>
          <p:nvPr>
            <p:ph type="body" idx="1"/>
          </p:nvPr>
        </p:nvSpPr>
        <p:spPr/>
        <p:txBody>
          <a:bodyPr/>
          <a:lstStyle/>
          <a:p>
            <a:pPr indent="-53975">
              <a:lnSpc>
                <a:spcPct val="90000"/>
              </a:lnSpc>
              <a:buFontTx/>
              <a:buNone/>
            </a:pPr>
            <a:r>
              <a:rPr lang="fr-FR" sz="900"/>
              <a:t>Le premier fleuve dont les eaux écumèrent sous les roues d'un bateau à vapeur fut la Clyde. C'était en 1812. Ce bateau se nommait la Comète et il faisait un service régulier entre Glasgow et Greenock, avec une vitesse de six milles à l'heure. Depuis cette époque, plus d'un million de steamers ou de pocket-boats ont remonté ou descendu le courant de la rivière écossaise, et les habitants de la grande cité commerçante doivent être singulièrement familiarisés avec les prodiges de la navigation à vapeur. </a:t>
            </a:r>
          </a:p>
          <a:p>
            <a:pPr indent="-53975">
              <a:lnSpc>
                <a:spcPct val="90000"/>
              </a:lnSpc>
              <a:buFontTx/>
              <a:buNone/>
            </a:pPr>
            <a:r>
              <a:rPr lang="fr-FR" sz="900"/>
              <a:t>Cependant, le 3 décembre 1862, une foule énorme, composée d'armateurs, de négociants, de manufacturiers, d'ouvriers, de marins, de femmes, d'enfants, encombrait les rues boueuses de Glasgow et se dirigeait vers Kelvin-Dock, vaste établissement de constructions navales, appartenant à MM. Tod et Mac Grégor. Ce dernier nom prouve surabondamment que les fameux descendants des Highlanders sont devenus industriels, et que de tous ces vassaux des vieux clans ils ont fait des ouvriers d'usine. </a:t>
            </a:r>
          </a:p>
          <a:p>
            <a:pPr indent="-53975">
              <a:lnSpc>
                <a:spcPct val="90000"/>
              </a:lnSpc>
              <a:buFontTx/>
              <a:buNone/>
            </a:pPr>
            <a:r>
              <a:rPr lang="fr-FR" sz="900"/>
              <a:t>Kelvin-Dock est situé à quelques minutes de la ville, sur la rive droite de la Clyde ; bientôt ses immenses chantiers furent envahis par les curieux ; pas un bout de quai, pas un mur de wharf, pas un toit de magasin qui offrît une place inoccupée ; la rivière elle-même était sillonnée d'embarcations, et, sur la rive gauche, les hauteurs de Govan fourmillaient de spectateurs. </a:t>
            </a:r>
          </a:p>
          <a:p>
            <a:pPr indent="-53975">
              <a:lnSpc>
                <a:spcPct val="90000"/>
              </a:lnSpc>
              <a:buFontTx/>
              <a:buNone/>
            </a:pPr>
            <a:r>
              <a:rPr lang="fr-FR" sz="900"/>
              <a:t>Il ne s'agissait pas, cependant, d'une cérémonie extraordinaire, mais tout simplement de la mise à flot d'un navire. Le public de Glasgow ne pouvait manquer d'être fort blasé sur les incidents d'une pareille opération. Le Delphin -- c'était le nom du bâtiment construit par MM. Tod et Mac Grégor -- offrait-il donc quelque particularité ? Non, à vrai dire. C'était un grand navire de quinze cents tonneaux, en tôle d'acier, et dans lequel tout avait été combiné pour obtenir une marche supérieure. Sa machine, sortie des ateliers de Lancefield-Forge, était à haute pression, et possédait une force effective de cinq cents chevaux. Elle mettait en mouvement deux hélices jumelles, situées de chaque côté de l'étambot, dans les parties fines de l'arrière, et complètement indépendantes l'une de l'autre -- application toute nouvelle du système de MM. Dudgeon de Millwal, qui donne une grande vitesse aux navires et leur permet d'évoluer dans un cercle excessivement restreint. Quant au tirant d'eau du Delphin, il devait être peu considérable. Les connaisseurs ne s'y trompaient pas, et ils en concluaient avec raison que ce navire était destiné à fréquenter les passes d'une moyenne profondeur. Mais enfin toutes ces particularités ne pouvaient justifier en aucune façon l'empressement public. En somme, le Delphin n'avait rien de plus, rien de moins qu'un autre navire. Son lancement présentait-il donc quelque difficulté mécanique à surmonter ? Pas davantage. La Clyde avait déjà reçu dans ses eaux maint bâtiment d'un tonnage plus considérable, et la mise à flot du Delphin devait s'opérer de la façon la plus ordinaire. </a:t>
            </a:r>
          </a:p>
          <a:p>
            <a:pPr indent="-53975">
              <a:lnSpc>
                <a:spcPct val="90000"/>
              </a:lnSpc>
              <a:buFontTx/>
              <a:buNone/>
            </a:pPr>
            <a:r>
              <a:rPr lang="fr-FR" sz="900"/>
              <a:t>En effet, quand la mer fut étale, au moment où le jusant se faisait sentir, les manoeuvres commencèrent ; les coups de maillet retentirent avec un ensemble parfait sur les coins destinés à soulever la quille du navire. Bientôt un tressaillement courut dans toute la massive construction ; si peu qu'elle eût été soulevée, on sentit qu'elle s'ébranlait ; le glissement se détermina, s'accéléra, et, en quelques instants, le Delphin, abandonnant la cale soigneusement suiffée, se plongea dans la Clyde au milieu d'épaisses volutes de vapeurs blanches. Son arrière buta contre le fond de vase de la rivière, puis il se releva sur le dos d'une vague géante, et le magnifique steamer, emporté par son élan, aurait été se briser sur les quais des chantiers de Govan, si toutes ses ancres, mouillant à la fois avec un bruit formidable, n'eussent enrayé sa course. </a:t>
            </a:r>
          </a:p>
          <a:p>
            <a:pPr indent="-53975">
              <a:lnSpc>
                <a:spcPct val="90000"/>
              </a:lnSpc>
              <a:buFontTx/>
              <a:buNone/>
            </a:pPr>
            <a:r>
              <a:rPr lang="fr-FR" sz="900"/>
              <a:t>Le lancement avait parfaitement réussi. Le Delphin se balançait tranquillement sur les eaux de la Clyde. Tous les spectateurs battirent des mains, quand il prit possession de son élément naturel, et des hurrahs immenses s'élevèrent sur les deux rives. </a:t>
            </a:r>
          </a:p>
          <a:p>
            <a:pPr indent="-53975">
              <a:lnSpc>
                <a:spcPct val="90000"/>
              </a:lnSpc>
              <a:buFontTx/>
              <a:buNone/>
            </a:pPr>
            <a:r>
              <a:rPr lang="fr-FR" sz="900"/>
              <a:t>Mais pourquoi ces cris et ces applaudissements ? Sans doute les plus passionnés des spectateurs auraient été fort empêchés d'expliquer leur enthousiasme. D'où venait donc l'intérêt tout particulier excité par ce navire ? Du mystère qui couvrait sa destination, tout simplement. On ne savait à quel genre de commerce il allait se livrer, et, en interrogeant les divers groupes de curieux, on se fût étonné à bon droit de la diversité des opinions émises sur ce grave sujet. </a:t>
            </a:r>
          </a:p>
          <a:p>
            <a:pPr indent="-53975">
              <a:lnSpc>
                <a:spcPct val="90000"/>
              </a:lnSpc>
              <a:buFontTx/>
              <a:buNone/>
            </a:pPr>
            <a:r>
              <a:rPr lang="fr-FR" sz="900"/>
              <a:t>Cependant les mieux informés, ou ceux qui se prétendaient tels, s'accordaient à reconnaître que ce steamer allait jouer un rôle dans cette guerre terrible qui décimait alors les Etats-Unis d'Amérique. Mais ils n'en savaient pas davantage, et si le Delphin était un corsaire, un transport, un navire confédéré ou un bâtiment de la marine fédérale, c'est ce que personne n'aurait pu dire. </a:t>
            </a:r>
          </a:p>
        </p:txBody>
      </p:sp>
      <p:sp>
        <p:nvSpPr>
          <p:cNvPr id="381957" name="Text Box 5"/>
          <p:cNvSpPr txBox="1">
            <a:spLocks noChangeArrowheads="1"/>
          </p:cNvSpPr>
          <p:nvPr/>
        </p:nvSpPr>
        <p:spPr bwMode="auto">
          <a:xfrm>
            <a:off x="5418138" y="6553200"/>
            <a:ext cx="3725862" cy="3048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fr-FR" sz="1400">
                <a:hlinkClick r:id="rId3"/>
              </a:rPr>
              <a:t>Jules Verne - Les forceurs de blocus</a:t>
            </a:r>
            <a:r>
              <a:rPr lang="fr-FR" sz="14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2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27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27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27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27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273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27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27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0"/>
          </p:nvPr>
        </p:nvSpPr>
        <p:spPr/>
        <p:txBody>
          <a:bodyPr/>
          <a:lstStyle/>
          <a:p>
            <a:fld id="{5DAF1FAD-0349-4D12-AD7F-0D2E08B4CEC9}" type="slidenum">
              <a:rPr lang="fr-FR"/>
              <a:pPr/>
              <a:t>8</a:t>
            </a:fld>
            <a:endParaRPr lang="fr-FR"/>
          </a:p>
        </p:txBody>
      </p:sp>
      <p:sp>
        <p:nvSpPr>
          <p:cNvPr id="254978" name="Rectangle 2"/>
          <p:cNvSpPr>
            <a:spLocks noGrp="1" noChangeArrowheads="1"/>
          </p:cNvSpPr>
          <p:nvPr>
            <p:ph type="title"/>
          </p:nvPr>
        </p:nvSpPr>
        <p:spPr/>
        <p:txBody>
          <a:bodyPr/>
          <a:lstStyle/>
          <a:p>
            <a:r>
              <a:rPr lang="fr-FR"/>
              <a:t>Méthode correspondante : l’analyse sémantique et relationnelle</a:t>
            </a:r>
          </a:p>
        </p:txBody>
      </p:sp>
      <p:sp>
        <p:nvSpPr>
          <p:cNvPr id="254981" name="Text Box 5"/>
          <p:cNvSpPr txBox="1">
            <a:spLocks noChangeArrowheads="1"/>
          </p:cNvSpPr>
          <p:nvPr/>
        </p:nvSpPr>
        <p:spPr bwMode="auto">
          <a:xfrm>
            <a:off x="3624263" y="6583363"/>
            <a:ext cx="5519737" cy="2746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sz="1200">
                <a:cs typeface="Times New Roman" pitchFamily="18" charset="0"/>
              </a:rPr>
              <a:t>Source : </a:t>
            </a:r>
            <a:r>
              <a:rPr lang="fr-FR" sz="1200">
                <a:cs typeface="Times New Roman" pitchFamily="18" charset="0"/>
                <a:hlinkClick r:id="rId4"/>
              </a:rPr>
              <a:t>http://www.grimmersoft.com/grimmersoft/pub/plaquettewordmapperpro.pdf</a:t>
            </a:r>
            <a:r>
              <a:rPr lang="fr-FR" sz="1200">
                <a:cs typeface="Times New Roman" pitchFamily="18" charset="0"/>
              </a:rPr>
              <a:t> </a:t>
            </a:r>
          </a:p>
        </p:txBody>
      </p:sp>
      <p:grpSp>
        <p:nvGrpSpPr>
          <p:cNvPr id="344070" name="Group 2054"/>
          <p:cNvGrpSpPr>
            <a:grpSpLocks/>
          </p:cNvGrpSpPr>
          <p:nvPr/>
        </p:nvGrpSpPr>
        <p:grpSpPr bwMode="auto">
          <a:xfrm>
            <a:off x="801688" y="1513971"/>
            <a:ext cx="7624762" cy="2924175"/>
            <a:chOff x="505" y="1203"/>
            <a:chExt cx="4803" cy="1842"/>
          </a:xfrm>
        </p:grpSpPr>
        <p:graphicFrame>
          <p:nvGraphicFramePr>
            <p:cNvPr id="254980" name="Object 4"/>
            <p:cNvGraphicFramePr>
              <a:graphicFrameLocks noChangeAspect="1"/>
            </p:cNvGraphicFramePr>
            <p:nvPr/>
          </p:nvGraphicFramePr>
          <p:xfrm>
            <a:off x="505" y="1275"/>
            <a:ext cx="4751" cy="1770"/>
          </p:xfrm>
          <a:graphic>
            <a:graphicData uri="http://schemas.openxmlformats.org/presentationml/2006/ole">
              <mc:AlternateContent xmlns:mc="http://schemas.openxmlformats.org/markup-compatibility/2006">
                <mc:Choice xmlns:v="urn:schemas-microsoft-com:vml" Requires="v">
                  <p:oleObj spid="_x0000_s344097" name="Image bitmap" r:id="rId5" imgW="7542857" imgH="2809524" progId="Paint.Picture">
                    <p:embed/>
                  </p:oleObj>
                </mc:Choice>
                <mc:Fallback>
                  <p:oleObj name="Image bitmap" r:id="rId5" imgW="7542857" imgH="2809524" progId="Paint.Picture">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 y="1275"/>
                          <a:ext cx="4751" cy="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4069" name="Rectangle 2053"/>
            <p:cNvSpPr>
              <a:spLocks noChangeArrowheads="1"/>
            </p:cNvSpPr>
            <p:nvPr/>
          </p:nvSpPr>
          <p:spPr bwMode="auto">
            <a:xfrm>
              <a:off x="4287" y="1203"/>
              <a:ext cx="1021" cy="42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nvGrpSpPr>
          <p:cNvPr id="3" name="Groupe 2"/>
          <p:cNvGrpSpPr/>
          <p:nvPr/>
        </p:nvGrpSpPr>
        <p:grpSpPr>
          <a:xfrm>
            <a:off x="545911" y="2307040"/>
            <a:ext cx="8259279" cy="4066464"/>
            <a:chOff x="545911" y="2307040"/>
            <a:chExt cx="8259279" cy="4066464"/>
          </a:xfrm>
        </p:grpSpPr>
        <p:sp>
          <p:nvSpPr>
            <p:cNvPr id="2" name="ZoneTexte 1"/>
            <p:cNvSpPr txBox="1"/>
            <p:nvPr/>
          </p:nvSpPr>
          <p:spPr>
            <a:xfrm>
              <a:off x="545911" y="5122796"/>
              <a:ext cx="2415653" cy="584775"/>
            </a:xfrm>
            <a:prstGeom prst="rect">
              <a:avLst/>
            </a:prstGeom>
            <a:noFill/>
          </p:spPr>
          <p:txBody>
            <a:bodyPr wrap="square" rtlCol="0">
              <a:spAutoFit/>
            </a:bodyPr>
            <a:lstStyle/>
            <a:p>
              <a:pPr algn="r"/>
              <a:r>
                <a:rPr lang="fr-FR" sz="3200" dirty="0" err="1">
                  <a:hlinkClick r:id="rId7"/>
                </a:rPr>
                <a:t>NVivo</a:t>
              </a:r>
              <a:endParaRPr lang="fr-FR" dirty="0"/>
            </a:p>
          </p:txBody>
        </p:sp>
        <p:pic>
          <p:nvPicPr>
            <p:cNvPr id="344089" name="Picture 2073" descr="http://onlineqda.hud.ac.uk/Step_by_step_software/NVivo/NVivo8/images/Coding2.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94561" y="2307040"/>
              <a:ext cx="5510629" cy="4066464"/>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3"/>
          <p:cNvSpPr>
            <a:spLocks noGrp="1"/>
          </p:cNvSpPr>
          <p:nvPr>
            <p:ph type="sldNum" sz="quarter" idx="10"/>
          </p:nvPr>
        </p:nvSpPr>
        <p:spPr/>
        <p:txBody>
          <a:bodyPr/>
          <a:lstStyle/>
          <a:p>
            <a:fld id="{852FA8CC-40F4-41EB-BF4E-4CAF94C74C63}" type="slidenum">
              <a:rPr lang="fr-FR"/>
              <a:pPr/>
              <a:t>9</a:t>
            </a:fld>
            <a:endParaRPr lang="fr-FR"/>
          </a:p>
        </p:txBody>
      </p:sp>
      <p:sp>
        <p:nvSpPr>
          <p:cNvPr id="253954" name="Rectangle 1026"/>
          <p:cNvSpPr>
            <a:spLocks noGrp="1" noChangeArrowheads="1"/>
          </p:cNvSpPr>
          <p:nvPr>
            <p:ph type="title"/>
          </p:nvPr>
        </p:nvSpPr>
        <p:spPr/>
        <p:txBody>
          <a:bodyPr/>
          <a:lstStyle/>
          <a:p>
            <a:r>
              <a:rPr lang="fr-FR"/>
              <a:t>Donc en somme …, pour une étude exploratoire ou descriptive</a:t>
            </a:r>
          </a:p>
        </p:txBody>
      </p:sp>
      <p:sp>
        <p:nvSpPr>
          <p:cNvPr id="253955" name="Rectangle 1027"/>
          <p:cNvSpPr>
            <a:spLocks noGrp="1" noChangeArrowheads="1"/>
          </p:cNvSpPr>
          <p:nvPr>
            <p:ph type="body" idx="1"/>
          </p:nvPr>
        </p:nvSpPr>
        <p:spPr>
          <a:xfrm>
            <a:off x="315912" y="1751012"/>
            <a:ext cx="8618538" cy="4832351"/>
          </a:xfrm>
        </p:spPr>
        <p:txBody>
          <a:bodyPr/>
          <a:lstStyle/>
          <a:p>
            <a:pPr>
              <a:lnSpc>
                <a:spcPct val="90000"/>
              </a:lnSpc>
            </a:pPr>
            <a:r>
              <a:rPr lang="fr-FR" dirty="0"/>
              <a:t>L’objectif est de </a:t>
            </a:r>
          </a:p>
          <a:p>
            <a:pPr lvl="1">
              <a:lnSpc>
                <a:spcPct val="90000"/>
              </a:lnSpc>
            </a:pPr>
            <a:r>
              <a:rPr lang="fr-FR" dirty="0"/>
              <a:t>décrire un phénomène, </a:t>
            </a:r>
          </a:p>
          <a:p>
            <a:pPr lvl="1">
              <a:lnSpc>
                <a:spcPct val="90000"/>
              </a:lnSpc>
            </a:pPr>
            <a:r>
              <a:rPr lang="fr-FR" dirty="0"/>
              <a:t>de l’explorer, </a:t>
            </a:r>
          </a:p>
          <a:p>
            <a:pPr lvl="1">
              <a:lnSpc>
                <a:spcPct val="90000"/>
              </a:lnSpc>
            </a:pPr>
            <a:r>
              <a:rPr lang="fr-FR" dirty="0"/>
              <a:t>de bâtir une typologie…</a:t>
            </a:r>
          </a:p>
          <a:p>
            <a:pPr lvl="1">
              <a:lnSpc>
                <a:spcPct val="90000"/>
              </a:lnSpc>
            </a:pPr>
            <a:endParaRPr lang="fr-FR" dirty="0"/>
          </a:p>
          <a:p>
            <a:pPr>
              <a:lnSpc>
                <a:spcPct val="90000"/>
              </a:lnSpc>
            </a:pPr>
            <a:r>
              <a:rPr lang="fr-FR" dirty="0"/>
              <a:t>On utilise </a:t>
            </a:r>
          </a:p>
          <a:p>
            <a:pPr lvl="1">
              <a:lnSpc>
                <a:spcPct val="90000"/>
              </a:lnSpc>
            </a:pPr>
            <a:r>
              <a:rPr lang="fr-FR" dirty="0"/>
              <a:t>Des statistiques descriptives, par exemple : </a:t>
            </a:r>
          </a:p>
          <a:p>
            <a:pPr lvl="2">
              <a:lnSpc>
                <a:spcPct val="90000"/>
              </a:lnSpc>
            </a:pPr>
            <a:r>
              <a:rPr lang="fr-FR" dirty="0"/>
              <a:t>AFC </a:t>
            </a:r>
            <a:r>
              <a:rPr lang="fr-FR" sz="1600" dirty="0"/>
              <a:t>(</a:t>
            </a:r>
            <a:r>
              <a:rPr lang="fr-FR" sz="1600" dirty="0">
                <a:hlinkClick r:id="rId3"/>
              </a:rPr>
              <a:t>Analyse Factorielle des Correspondances </a:t>
            </a:r>
            <a:r>
              <a:rPr lang="fr-FR" sz="1600" dirty="0"/>
              <a:t>&lt;= données nominales/catégorielles)</a:t>
            </a:r>
            <a:r>
              <a:rPr lang="fr-FR" dirty="0"/>
              <a:t>, </a:t>
            </a:r>
            <a:r>
              <a:rPr lang="fr-FR" sz="1400" dirty="0">
                <a:solidFill>
                  <a:srgbClr val="000000"/>
                </a:solidFill>
                <a:hlinkClick r:id="rId3"/>
              </a:rPr>
              <a:t>cours d’analyse factorielle des correspondances en vidéo)</a:t>
            </a:r>
            <a:r>
              <a:rPr lang="fr-FR" dirty="0"/>
              <a:t> </a:t>
            </a:r>
          </a:p>
          <a:p>
            <a:pPr lvl="2">
              <a:lnSpc>
                <a:spcPct val="90000"/>
              </a:lnSpc>
            </a:pPr>
            <a:r>
              <a:rPr lang="fr-FR" dirty="0"/>
              <a:t>ACP </a:t>
            </a:r>
            <a:r>
              <a:rPr lang="fr-FR" sz="1600" dirty="0"/>
              <a:t>(Analyse en Composantes Principales &lt;= données métriques)</a:t>
            </a:r>
          </a:p>
          <a:p>
            <a:pPr lvl="1">
              <a:lnSpc>
                <a:spcPct val="90000"/>
              </a:lnSpc>
            </a:pPr>
            <a:r>
              <a:rPr lang="fr-FR" dirty="0"/>
              <a:t>L’analyse de contenu des entretiens ou documents : analyse sémantique et relationnelle</a:t>
            </a:r>
          </a:p>
          <a:p>
            <a:pPr lvl="1">
              <a:lnSpc>
                <a:spcPct val="90000"/>
              </a:lnSpc>
            </a:pPr>
            <a:r>
              <a:rPr lang="fr-FR" dirty="0"/>
              <a:t>Pas forcément un ordinateur (</a:t>
            </a:r>
            <a:r>
              <a:rPr lang="fr-FR" dirty="0" err="1"/>
              <a:t>pe</a:t>
            </a:r>
            <a:r>
              <a:rPr lang="fr-FR" dirty="0"/>
              <a:t> pour une analyse de contenu …. </a:t>
            </a:r>
            <a:r>
              <a:rPr lang="fr-FR" i="1" dirty="0">
                <a:solidFill>
                  <a:srgbClr val="000000"/>
                </a:solidFill>
              </a:rPr>
              <a:t>construire son analyse avec un crayon …et un cerveau</a:t>
            </a:r>
            <a:r>
              <a:rPr lang="fr-FR" dirty="0"/>
              <a:t>). Voir le cours sur les </a:t>
            </a:r>
            <a:r>
              <a:rPr lang="fr-FR" dirty="0">
                <a:hlinkClick r:id="rId4"/>
              </a:rPr>
              <a:t>cartes conceptuelles</a:t>
            </a:r>
            <a:r>
              <a:rPr lang="fr-FR" dirty="0"/>
              <a:t> </a:t>
            </a:r>
            <a:r>
              <a:rPr lang="fr-FR" sz="1600" dirty="0">
                <a:solidFill>
                  <a:srgbClr val="000000"/>
                </a:solidFill>
              </a:rPr>
              <a:t>(</a:t>
            </a:r>
            <a:r>
              <a:rPr lang="fr-FR" sz="1600" dirty="0">
                <a:solidFill>
                  <a:srgbClr val="000000"/>
                </a:solidFill>
                <a:hlinkClick r:id="rId5"/>
              </a:rPr>
              <a:t>cours sur les cartes conceptuelles en vidéo</a:t>
            </a:r>
            <a:r>
              <a:rPr lang="fr-FR" sz="1600" dirty="0">
                <a:solidFill>
                  <a:srgbClr val="000000"/>
                </a:solidFill>
              </a:rPr>
              <a:t>) </a:t>
            </a:r>
            <a:r>
              <a:rPr lang="fr-FR" dirty="0"/>
              <a:t>.</a:t>
            </a:r>
          </a:p>
        </p:txBody>
      </p:sp>
      <p:pic>
        <p:nvPicPr>
          <p:cNvPr id="342020" name="Picture 2052">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4763" y="1498600"/>
            <a:ext cx="2306637"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2021" name="Picture 2053">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56338" y="1800225"/>
            <a:ext cx="2678112" cy="227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2022" name="Text Box 2054"/>
          <p:cNvSpPr txBox="1">
            <a:spLocks noChangeArrowheads="1"/>
          </p:cNvSpPr>
          <p:nvPr/>
        </p:nvSpPr>
        <p:spPr bwMode="auto">
          <a:xfrm>
            <a:off x="4840288" y="6583363"/>
            <a:ext cx="4303712" cy="2746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fr-FR" sz="1200">
                <a:cs typeface="Times New Roman" pitchFamily="18" charset="0"/>
              </a:rPr>
              <a:t>Sources des images : cliquer dessus</a:t>
            </a:r>
          </a:p>
        </p:txBody>
      </p:sp>
      <p:sp>
        <p:nvSpPr>
          <p:cNvPr id="342023" name="Line 2055"/>
          <p:cNvSpPr>
            <a:spLocks noChangeShapeType="1"/>
          </p:cNvSpPr>
          <p:nvPr/>
        </p:nvSpPr>
        <p:spPr bwMode="auto">
          <a:xfrm flipV="1">
            <a:off x="2270125" y="3644900"/>
            <a:ext cx="3413125" cy="2309813"/>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3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39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39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395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395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395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53955">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53955">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53955">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202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4202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420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42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2" grpId="0" animBg="1"/>
      <p:bldP spid="342023" grpId="0" animBg="1"/>
    </p:bldLst>
  </p:timing>
</p:sld>
</file>

<file path=ppt/theme/theme1.xml><?xml version="1.0" encoding="utf-8"?>
<a:theme xmlns:a="http://schemas.openxmlformats.org/drawingml/2006/main" name="eivd-GP">
  <a:themeElements>
    <a:clrScheme name="eivd-GP 9">
      <a:dk1>
        <a:srgbClr val="000099"/>
      </a:dk1>
      <a:lt1>
        <a:srgbClr val="FFFFFF"/>
      </a:lt1>
      <a:dk2>
        <a:srgbClr val="000099"/>
      </a:dk2>
      <a:lt2>
        <a:srgbClr val="B2B2B2"/>
      </a:lt2>
      <a:accent1>
        <a:srgbClr val="CCCCFF"/>
      </a:accent1>
      <a:accent2>
        <a:srgbClr val="00CCFF"/>
      </a:accent2>
      <a:accent3>
        <a:srgbClr val="FFFFFF"/>
      </a:accent3>
      <a:accent4>
        <a:srgbClr val="000082"/>
      </a:accent4>
      <a:accent5>
        <a:srgbClr val="E2E2FF"/>
      </a:accent5>
      <a:accent6>
        <a:srgbClr val="00B9E7"/>
      </a:accent6>
      <a:hlink>
        <a:srgbClr val="0066FF"/>
      </a:hlink>
      <a:folHlink>
        <a:srgbClr val="B2B2B2"/>
      </a:folHlink>
    </a:clrScheme>
    <a:fontScheme name="eivd-GP">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ivd-G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vd-G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ivd-G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vd-G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vd-G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vd-G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vd-G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vd-GP 8">
        <a:dk1>
          <a:srgbClr val="000099"/>
        </a:dk1>
        <a:lt1>
          <a:srgbClr val="FFFFFF"/>
        </a:lt1>
        <a:dk2>
          <a:srgbClr val="000099"/>
        </a:dk2>
        <a:lt2>
          <a:srgbClr val="B2B2B2"/>
        </a:lt2>
        <a:accent1>
          <a:srgbClr val="CCCCFF"/>
        </a:accent1>
        <a:accent2>
          <a:srgbClr val="00CCFF"/>
        </a:accent2>
        <a:accent3>
          <a:srgbClr val="FFFFFF"/>
        </a:accent3>
        <a:accent4>
          <a:srgbClr val="000082"/>
        </a:accent4>
        <a:accent5>
          <a:srgbClr val="E2E2FF"/>
        </a:accent5>
        <a:accent6>
          <a:srgbClr val="00B9E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vd-GP 9">
        <a:dk1>
          <a:srgbClr val="000099"/>
        </a:dk1>
        <a:lt1>
          <a:srgbClr val="FFFFFF"/>
        </a:lt1>
        <a:dk2>
          <a:srgbClr val="000099"/>
        </a:dk2>
        <a:lt2>
          <a:srgbClr val="B2B2B2"/>
        </a:lt2>
        <a:accent1>
          <a:srgbClr val="CCCCFF"/>
        </a:accent1>
        <a:accent2>
          <a:srgbClr val="00CCFF"/>
        </a:accent2>
        <a:accent3>
          <a:srgbClr val="FFFFFF"/>
        </a:accent3>
        <a:accent4>
          <a:srgbClr val="000082"/>
        </a:accent4>
        <a:accent5>
          <a:srgbClr val="E2E2FF"/>
        </a:accent5>
        <a:accent6>
          <a:srgbClr val="00B9E7"/>
        </a:accent6>
        <a:hlink>
          <a:srgbClr val="0066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dèle par défaut">
  <a:themeElements>
    <a:clrScheme name="Modèle par défau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fontScheme name="Modèle par défaut">
      <a:majorFont>
        <a:latin typeface="Times New Roman"/>
        <a:ea typeface=""/>
        <a:cs typeface="Lucida Sans Unicode"/>
      </a:majorFont>
      <a:minorFont>
        <a:latin typeface="Times New Roman"/>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6000"/>
          </a:lnSpc>
          <a:spcBef>
            <a:spcPct val="0"/>
          </a:spcBef>
          <a:spcAft>
            <a:spcPct val="0"/>
          </a:spcAft>
          <a:buClr>
            <a:srgbClr val="000099"/>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6000"/>
          </a:lnSpc>
          <a:spcBef>
            <a:spcPct val="0"/>
          </a:spcBef>
          <a:spcAft>
            <a:spcPct val="0"/>
          </a:spcAft>
          <a:buClr>
            <a:srgbClr val="000099"/>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cs typeface="Lucida Sans Unicode" pitchFamily="34"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odèle par défau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odèle par défaut">
  <a:themeElements>
    <a:clrScheme name="Modèle par défau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fontScheme name="Modèle par défaut">
      <a:majorFont>
        <a:latin typeface="Times New Roman"/>
        <a:ea typeface=""/>
        <a:cs typeface="Lucida Sans Unicode"/>
      </a:majorFont>
      <a:minorFont>
        <a:latin typeface="Times New Roman"/>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6000"/>
          </a:lnSpc>
          <a:spcBef>
            <a:spcPct val="0"/>
          </a:spcBef>
          <a:spcAft>
            <a:spcPct val="0"/>
          </a:spcAft>
          <a:buClr>
            <a:srgbClr val="000099"/>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6000"/>
          </a:lnSpc>
          <a:spcBef>
            <a:spcPct val="0"/>
          </a:spcBef>
          <a:spcAft>
            <a:spcPct val="0"/>
          </a:spcAft>
          <a:buClr>
            <a:srgbClr val="000099"/>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cs typeface="Lucida Sans Unicode" pitchFamily="34"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odèle par défau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Office\Modèles\eicd-GP.pot</Template>
  <TotalTime>3583</TotalTime>
  <Words>4604</Words>
  <Application>Microsoft Office PowerPoint</Application>
  <PresentationFormat>Affichage à l'écran (4:3)</PresentationFormat>
  <Paragraphs>372</Paragraphs>
  <Slides>16</Slides>
  <Notes>16</Notes>
  <HiddenSlides>0</HiddenSlides>
  <MMClips>0</MMClips>
  <ScaleCrop>false</ScaleCrop>
  <HeadingPairs>
    <vt:vector size="8" baseType="variant">
      <vt:variant>
        <vt:lpstr>Polices utilisées</vt:lpstr>
      </vt:variant>
      <vt:variant>
        <vt:i4>4</vt:i4>
      </vt:variant>
      <vt:variant>
        <vt:lpstr>Thème</vt:lpstr>
      </vt:variant>
      <vt:variant>
        <vt:i4>3</vt:i4>
      </vt:variant>
      <vt:variant>
        <vt:lpstr>Serveurs OLE incorporés</vt:lpstr>
      </vt:variant>
      <vt:variant>
        <vt:i4>2</vt:i4>
      </vt:variant>
      <vt:variant>
        <vt:lpstr>Titres des diapositives</vt:lpstr>
      </vt:variant>
      <vt:variant>
        <vt:i4>16</vt:i4>
      </vt:variant>
    </vt:vector>
  </HeadingPairs>
  <TitlesOfParts>
    <vt:vector size="25" baseType="lpstr">
      <vt:lpstr>Arial</vt:lpstr>
      <vt:lpstr>StarSymbol</vt:lpstr>
      <vt:lpstr>Tahoma</vt:lpstr>
      <vt:lpstr>Times New Roman</vt:lpstr>
      <vt:lpstr>eivd-GP</vt:lpstr>
      <vt:lpstr>Modèle par défaut</vt:lpstr>
      <vt:lpstr>1_Modèle par défaut</vt:lpstr>
      <vt:lpstr>Feuille de calcul</vt:lpstr>
      <vt:lpstr>Image bitmap</vt:lpstr>
      <vt:lpstr>Explorer ou vérifier – les critères de scientificité</vt:lpstr>
      <vt:lpstr>Quand on commence une recherche, a première question à poser :</vt:lpstr>
      <vt:lpstr>Une premier aperçu : il existe deux familles d’approches</vt:lpstr>
      <vt:lpstr>Cas d’une étude exploratoire</vt:lpstr>
      <vt:lpstr>Exploration de données de type tableau croisé</vt:lpstr>
      <vt:lpstr>Méthode correspondante : l’AFC (Analyse Factorielle des Correspondances )</vt:lpstr>
      <vt:lpstr>Exploration de données de type textuel</vt:lpstr>
      <vt:lpstr>Méthode correspondante : l’analyse sémantique et relationnelle</vt:lpstr>
      <vt:lpstr>Donc en somme …, pour une étude exploratoire ou descriptive</vt:lpstr>
      <vt:lpstr>Cas d’une étude confirmatoire  </vt:lpstr>
      <vt:lpstr>Causalité : théorie du comportement planifié</vt:lpstr>
      <vt:lpstr>Causalité : modèle et hypothèses</vt:lpstr>
      <vt:lpstr>Causalité : diagramme causes-effet</vt:lpstr>
      <vt:lpstr>En somme, pour étude de confirmation d’un modèle</vt:lpstr>
      <vt:lpstr>Questions ?</vt:lpstr>
      <vt:lpstr>Autres cours :</vt:lpstr>
    </vt:vector>
  </TitlesOfParts>
  <Company>Ecole centrale de Lille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Methodologie_Explorer_ou_verifier</dc:title>
  <dc:creator>Rémi BACHELET</dc:creator>
  <cp:lastModifiedBy>remi Bachelet</cp:lastModifiedBy>
  <cp:revision>386</cp:revision>
  <cp:lastPrinted>1999-08-28T17:04:51Z</cp:lastPrinted>
  <dcterms:created xsi:type="dcterms:W3CDTF">1999-08-01T14:23:12Z</dcterms:created>
  <dcterms:modified xsi:type="dcterms:W3CDTF">2020-08-26T08:56:46Z</dcterms:modified>
</cp:coreProperties>
</file>