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4.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3"/>
  </p:notesMasterIdLst>
  <p:sldIdLst>
    <p:sldId id="393" r:id="rId2"/>
    <p:sldId id="369" r:id="rId3"/>
    <p:sldId id="311" r:id="rId4"/>
    <p:sldId id="370" r:id="rId5"/>
    <p:sldId id="312" r:id="rId6"/>
    <p:sldId id="313" r:id="rId7"/>
    <p:sldId id="257" r:id="rId8"/>
    <p:sldId id="299" r:id="rId9"/>
    <p:sldId id="367" r:id="rId10"/>
    <p:sldId id="308" r:id="rId11"/>
    <p:sldId id="300" r:id="rId12"/>
    <p:sldId id="301" r:id="rId13"/>
    <p:sldId id="261" r:id="rId14"/>
    <p:sldId id="371" r:id="rId15"/>
    <p:sldId id="373" r:id="rId16"/>
    <p:sldId id="372" r:id="rId17"/>
    <p:sldId id="304" r:id="rId18"/>
    <p:sldId id="305" r:id="rId19"/>
    <p:sldId id="332" r:id="rId20"/>
    <p:sldId id="265" r:id="rId21"/>
    <p:sldId id="266" r:id="rId22"/>
    <p:sldId id="262" r:id="rId23"/>
    <p:sldId id="302" r:id="rId24"/>
    <p:sldId id="350" r:id="rId25"/>
    <p:sldId id="263" r:id="rId26"/>
    <p:sldId id="351" r:id="rId27"/>
    <p:sldId id="368" r:id="rId28"/>
    <p:sldId id="289" r:id="rId29"/>
    <p:sldId id="267" r:id="rId30"/>
    <p:sldId id="268" r:id="rId31"/>
    <p:sldId id="269" r:id="rId32"/>
    <p:sldId id="285" r:id="rId33"/>
    <p:sldId id="286" r:id="rId34"/>
    <p:sldId id="287" r:id="rId35"/>
    <p:sldId id="288" r:id="rId36"/>
    <p:sldId id="315" r:id="rId37"/>
    <p:sldId id="270" r:id="rId38"/>
    <p:sldId id="264" r:id="rId39"/>
    <p:sldId id="271" r:id="rId40"/>
    <p:sldId id="316" r:id="rId41"/>
    <p:sldId id="272" r:id="rId42"/>
    <p:sldId id="273" r:id="rId43"/>
    <p:sldId id="375" r:id="rId44"/>
    <p:sldId id="329" r:id="rId45"/>
    <p:sldId id="337" r:id="rId46"/>
    <p:sldId id="374" r:id="rId47"/>
    <p:sldId id="293" r:id="rId48"/>
    <p:sldId id="348" r:id="rId49"/>
    <p:sldId id="388" r:id="rId50"/>
    <p:sldId id="389" r:id="rId51"/>
    <p:sldId id="390" r:id="rId52"/>
    <p:sldId id="376" r:id="rId53"/>
    <p:sldId id="392" r:id="rId54"/>
    <p:sldId id="378" r:id="rId55"/>
    <p:sldId id="359" r:id="rId56"/>
    <p:sldId id="360" r:id="rId57"/>
    <p:sldId id="362" r:id="rId58"/>
    <p:sldId id="349" r:id="rId59"/>
    <p:sldId id="363" r:id="rId60"/>
    <p:sldId id="314" r:id="rId61"/>
    <p:sldId id="361" r:id="rId62"/>
    <p:sldId id="366" r:id="rId63"/>
    <p:sldId id="385" r:id="rId64"/>
    <p:sldId id="384" r:id="rId65"/>
    <p:sldId id="380" r:id="rId66"/>
    <p:sldId id="295" r:id="rId67"/>
    <p:sldId id="386" r:id="rId68"/>
    <p:sldId id="297" r:id="rId69"/>
    <p:sldId id="283" r:id="rId70"/>
    <p:sldId id="277" r:id="rId71"/>
    <p:sldId id="284" r:id="rId7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C569D-7397-42B0-B7D8-718E1504D2C8}">
          <p14:sldIdLst/>
        </p14:section>
        <p14:section name="Introduction" id="{23BA2243-0BF1-4BE7-921C-97611EC52478}">
          <p14:sldIdLst>
            <p14:sldId id="393"/>
            <p14:sldId id="369"/>
            <p14:sldId id="311"/>
            <p14:sldId id="370"/>
            <p14:sldId id="312"/>
            <p14:sldId id="313"/>
            <p14:sldId id="257"/>
            <p14:sldId id="299"/>
            <p14:sldId id="367"/>
            <p14:sldId id="308"/>
          </p14:sldIdLst>
        </p14:section>
        <p14:section name="Chapitre 1" id="{CA92F04E-6609-4A62-A196-0C0C834B4488}">
          <p14:sldIdLst>
            <p14:sldId id="300"/>
            <p14:sldId id="301"/>
            <p14:sldId id="261"/>
            <p14:sldId id="371"/>
            <p14:sldId id="373"/>
            <p14:sldId id="372"/>
            <p14:sldId id="304"/>
            <p14:sldId id="305"/>
            <p14:sldId id="332"/>
            <p14:sldId id="265"/>
            <p14:sldId id="266"/>
          </p14:sldIdLst>
        </p14:section>
        <p14:section name="Chapitre 2" id="{A2BE7731-0807-4D9D-8E13-AE7CECC170FF}">
          <p14:sldIdLst>
            <p14:sldId id="262"/>
            <p14:sldId id="302"/>
            <p14:sldId id="350"/>
            <p14:sldId id="263"/>
            <p14:sldId id="351"/>
            <p14:sldId id="368"/>
            <p14:sldId id="289"/>
            <p14:sldId id="267"/>
            <p14:sldId id="268"/>
          </p14:sldIdLst>
        </p14:section>
        <p14:section name="Chapitre 3" id="{B0CE5993-5CA8-4037-8189-A14196643384}">
          <p14:sldIdLst>
            <p14:sldId id="269"/>
            <p14:sldId id="285"/>
            <p14:sldId id="286"/>
            <p14:sldId id="287"/>
            <p14:sldId id="288"/>
            <p14:sldId id="315"/>
            <p14:sldId id="270"/>
            <p14:sldId id="264"/>
          </p14:sldIdLst>
        </p14:section>
        <p14:section name="Chapitre 4" id="{B07859E2-7114-41CA-8163-D685B4C8C27F}">
          <p14:sldIdLst>
            <p14:sldId id="271"/>
            <p14:sldId id="316"/>
            <p14:sldId id="272"/>
            <p14:sldId id="273"/>
            <p14:sldId id="375"/>
            <p14:sldId id="329"/>
            <p14:sldId id="337"/>
            <p14:sldId id="374"/>
            <p14:sldId id="293"/>
          </p14:sldIdLst>
        </p14:section>
        <p14:section name="Chapitre 5" id="{C0F136E5-8D4D-4B9A-B079-41CAD16FBD9E}">
          <p14:sldIdLst>
            <p14:sldId id="348"/>
            <p14:sldId id="388"/>
            <p14:sldId id="389"/>
            <p14:sldId id="390"/>
            <p14:sldId id="376"/>
            <p14:sldId id="392"/>
            <p14:sldId id="378"/>
            <p14:sldId id="359"/>
            <p14:sldId id="360"/>
            <p14:sldId id="362"/>
            <p14:sldId id="349"/>
            <p14:sldId id="363"/>
            <p14:sldId id="314"/>
            <p14:sldId id="361"/>
            <p14:sldId id="366"/>
            <p14:sldId id="385"/>
            <p14:sldId id="384"/>
            <p14:sldId id="380"/>
            <p14:sldId id="295"/>
            <p14:sldId id="386"/>
            <p14:sldId id="297"/>
          </p14:sldIdLst>
        </p14:section>
        <p14:section name="Conclusion" id="{70AAB6CA-BFA4-45AF-978B-FA282B6F165D}">
          <p14:sldIdLst>
            <p14:sldId id="283"/>
            <p14:sldId id="277"/>
            <p14:sldId id="284"/>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chVan H." initials="BH" lastIdx="64" clrIdx="0">
    <p:extLst/>
  </p:cmAuthor>
  <p:cmAuthor id="2" name="mongin" initials="m" lastIdx="30" clrIdx="1"/>
  <p:cmAuthor id="3" name="Ghislaine PARA" initials="Gp"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95"/>
    <a:srgbClr val="0079BE"/>
    <a:srgbClr val="95C8FD"/>
    <a:srgbClr val="2E5D9E"/>
    <a:srgbClr val="B8B2F2"/>
    <a:srgbClr val="B9C7D0"/>
    <a:srgbClr val="96C7FF"/>
    <a:srgbClr val="5B9BD5"/>
    <a:srgbClr val="79B554"/>
    <a:srgbClr val="E85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1" autoAdjust="0"/>
    <p:restoredTop sz="72711" autoAdjust="0"/>
  </p:normalViewPr>
  <p:slideViewPr>
    <p:cSldViewPr snapToGrid="0">
      <p:cViewPr varScale="1">
        <p:scale>
          <a:sx n="64" d="100"/>
          <a:sy n="64" d="100"/>
        </p:scale>
        <p:origin x="1686" y="60"/>
      </p:cViewPr>
      <p:guideLst>
        <p:guide orient="horz" pos="1800"/>
        <p:guide pos="2880"/>
      </p:guideLst>
    </p:cSldViewPr>
  </p:slideViewPr>
  <p:notesTextViewPr>
    <p:cViewPr>
      <p:scale>
        <a:sx n="1" d="1"/>
        <a:sy n="1" d="1"/>
      </p:scale>
      <p:origin x="0" y="0"/>
    </p:cViewPr>
  </p:notesTextViewPr>
  <p:sorterViewPr>
    <p:cViewPr>
      <p:scale>
        <a:sx n="66" d="100"/>
        <a:sy n="66" d="100"/>
      </p:scale>
      <p:origin x="0" y="4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02-22T18:55:23.638" idx="2">
    <p:pos x="10" y="10"/>
    <p:text>sans panneau indicateur, je l'aurai mis au singulier! mais j'ai un petit doute...</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5-02-22T19:04:32.895" idx="3">
    <p:pos x="10" y="10"/>
    <p:text>pour le script ...juste à la fin je dirais plutot : "un maximum d epoints de vue et enfin la ligne bleue nous fera ....</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5-02-22T20:09:43.019" idx="11">
    <p:pos x="10" y="10"/>
    <p:text>Proposition pour limiter l'expression orale aux essentiels ; j'oterais par (..)
...sont (à peu près) de la bonne taille
...rapidement déplacées (et recollées ..à supprimer puisqu'on l'a dit par restent en place et repositionnables)</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5-02-22T20:50:05.411" idx="12">
    <p:pos x="106" y="106"/>
    <p:text>Proposition de racourci [par (..)] dans le script
(Au total,) les 4C:.....
 </p:tex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7C173-D87E-49CB-A646-33C3D0682B44}"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de-DE"/>
        </a:p>
      </dgm:t>
    </dgm:pt>
    <dgm:pt modelId="{4D8AD020-EA29-417D-9B4A-D597D7540D1F}">
      <dgm:prSet phldrT="[Text]" custT="1"/>
      <dgm:spPr>
        <a:solidFill>
          <a:schemeClr val="bg1">
            <a:lumMod val="75000"/>
          </a:schemeClr>
        </a:solidFill>
        <a:ln>
          <a:noFill/>
        </a:ln>
        <a:effectLst>
          <a:outerShdw blurRad="50800" dist="38100" dir="2700000" algn="tl" rotWithShape="0">
            <a:prstClr val="black">
              <a:alpha val="40000"/>
            </a:prstClr>
          </a:outerShdw>
        </a:effectLst>
      </dgm:spPr>
      <dgm:t>
        <a:bodyPr/>
        <a:lstStyle/>
        <a:p>
          <a:endParaRPr lang="de-DE" sz="1600" dirty="0" smtClean="0"/>
        </a:p>
        <a:p>
          <a:endParaRPr lang="de-DE" sz="1600" b="1" dirty="0" smtClean="0"/>
        </a:p>
        <a:p>
          <a:r>
            <a:rPr lang="de-DE" sz="1600" b="1" dirty="0" smtClean="0"/>
            <a:t>ÉQUIPES</a:t>
          </a:r>
          <a:endParaRPr lang="de-DE" sz="1600" b="1" dirty="0"/>
        </a:p>
      </dgm:t>
    </dgm:pt>
    <dgm:pt modelId="{9F735A14-2F21-4FA2-9145-12828BDBCCAB}" type="parTrans" cxnId="{CCD02CD3-9661-4155-AF52-F9E8A97F11B6}">
      <dgm:prSet/>
      <dgm:spPr/>
      <dgm:t>
        <a:bodyPr/>
        <a:lstStyle/>
        <a:p>
          <a:endParaRPr lang="de-DE"/>
        </a:p>
      </dgm:t>
    </dgm:pt>
    <dgm:pt modelId="{90E70094-EFCD-4643-89E3-9CE6DD62DF1A}" type="sibTrans" cxnId="{CCD02CD3-9661-4155-AF52-F9E8A97F11B6}">
      <dgm:prSet/>
      <dgm:spPr/>
      <dgm:t>
        <a:bodyPr/>
        <a:lstStyle/>
        <a:p>
          <a:endParaRPr lang="de-DE"/>
        </a:p>
      </dgm:t>
    </dgm:pt>
    <dgm:pt modelId="{01666B50-4882-43DE-81A7-8E5252BEB9EA}">
      <dgm:prSet phldrT="[Text]" custT="1"/>
      <dgm:spPr>
        <a:solidFill>
          <a:srgbClr val="99E451"/>
        </a:solidFill>
        <a:ln>
          <a:noFill/>
        </a:ln>
        <a:effectLst>
          <a:outerShdw blurRad="50800" dist="38100" dir="2700000" algn="tl" rotWithShape="0">
            <a:prstClr val="black">
              <a:alpha val="40000"/>
            </a:prstClr>
          </a:outerShdw>
        </a:effectLst>
      </dgm:spPr>
      <dgm:t>
        <a:bodyPr/>
        <a:lstStyle/>
        <a:p>
          <a:r>
            <a:rPr lang="de-DE" sz="1200" b="1" dirty="0" smtClean="0"/>
            <a:t>SUPPORT ENTRE PAIRS</a:t>
          </a:r>
          <a:endParaRPr lang="de-DE" sz="1200" b="1" dirty="0"/>
        </a:p>
      </dgm:t>
    </dgm:pt>
    <dgm:pt modelId="{E9D0AAAE-B5C4-496E-9E34-DA912CD3231E}" type="parTrans" cxnId="{6937EA1D-1D4A-4F53-BEE2-6F139A2369A1}">
      <dgm:prSet/>
      <dgm:spPr>
        <a:ln>
          <a:headEnd type="arrow" w="med" len="med"/>
          <a:tailEnd type="arrow" w="med" len="med"/>
        </a:ln>
      </dgm:spPr>
      <dgm:t>
        <a:bodyPr/>
        <a:lstStyle/>
        <a:p>
          <a:endParaRPr lang="de-DE"/>
        </a:p>
      </dgm:t>
    </dgm:pt>
    <dgm:pt modelId="{B004D6A7-4DD4-4FA4-8BCD-BA24A0947E3B}" type="sibTrans" cxnId="{6937EA1D-1D4A-4F53-BEE2-6F139A2369A1}">
      <dgm:prSet/>
      <dgm:spPr/>
      <dgm:t>
        <a:bodyPr/>
        <a:lstStyle/>
        <a:p>
          <a:endParaRPr lang="de-DE"/>
        </a:p>
      </dgm:t>
    </dgm:pt>
    <dgm:pt modelId="{483D39B1-0BF3-4899-B551-CC7DDE14DF1C}">
      <dgm:prSet phldrT="[Text]" custT="1"/>
      <dgm:spPr>
        <a:solidFill>
          <a:srgbClr val="FFFF00"/>
        </a:solidFill>
        <a:ln>
          <a:noFill/>
        </a:ln>
        <a:effectLst>
          <a:outerShdw blurRad="50800" dist="38100" dir="2700000" algn="tl" rotWithShape="0">
            <a:prstClr val="black">
              <a:alpha val="40000"/>
            </a:prstClr>
          </a:outerShdw>
        </a:effectLst>
      </dgm:spPr>
      <dgm:t>
        <a:bodyPr/>
        <a:lstStyle/>
        <a:p>
          <a:pPr>
            <a:lnSpc>
              <a:spcPct val="100000"/>
            </a:lnSpc>
          </a:pPr>
          <a:r>
            <a:rPr lang="de-DE" sz="1200" b="1" dirty="0" smtClean="0"/>
            <a:t>ORGANIGRAMME PLAT</a:t>
          </a:r>
          <a:endParaRPr lang="de-DE" sz="1200" b="1" dirty="0"/>
        </a:p>
      </dgm:t>
    </dgm:pt>
    <dgm:pt modelId="{6CDDE1D9-B562-486B-A846-B24648136FE3}" type="parTrans" cxnId="{B3D1AF8C-70D5-4F3D-8DB9-8080646159FF}">
      <dgm:prSet/>
      <dgm:spPr>
        <a:ln>
          <a:headEnd type="arrow" w="med" len="med"/>
          <a:tailEnd type="arrow" w="med" len="med"/>
        </a:ln>
      </dgm:spPr>
      <dgm:t>
        <a:bodyPr/>
        <a:lstStyle/>
        <a:p>
          <a:endParaRPr lang="de-DE"/>
        </a:p>
      </dgm:t>
    </dgm:pt>
    <dgm:pt modelId="{78E30EC8-180C-4D9A-A190-0D2F34E565CD}" type="sibTrans" cxnId="{B3D1AF8C-70D5-4F3D-8DB9-8080646159FF}">
      <dgm:prSet/>
      <dgm:spPr/>
      <dgm:t>
        <a:bodyPr/>
        <a:lstStyle/>
        <a:p>
          <a:endParaRPr lang="de-DE"/>
        </a:p>
      </dgm:t>
    </dgm:pt>
    <dgm:pt modelId="{CB823DBD-A390-4922-8D9B-F8D7B7225A0B}">
      <dgm:prSet phldrT="[Text]" custT="1"/>
      <dgm:spPr>
        <a:solidFill>
          <a:srgbClr val="F7712A"/>
        </a:solidFill>
        <a:ln>
          <a:noFill/>
        </a:ln>
        <a:effectLst>
          <a:outerShdw blurRad="50800" dist="38100" dir="2700000" algn="tl" rotWithShape="0">
            <a:prstClr val="black">
              <a:alpha val="40000"/>
            </a:prstClr>
          </a:outerShdw>
        </a:effectLst>
      </dgm:spPr>
      <dgm:t>
        <a:bodyPr/>
        <a:lstStyle/>
        <a:p>
          <a:r>
            <a:rPr lang="de-DE" sz="1200" b="1" dirty="0" smtClean="0"/>
            <a:t>VISUALISATION DES OBJECTIFS</a:t>
          </a:r>
          <a:endParaRPr lang="de-DE" sz="1200" b="1" dirty="0"/>
        </a:p>
      </dgm:t>
    </dgm:pt>
    <dgm:pt modelId="{4308C3A4-BE35-4260-9FDD-01044E69C333}" type="parTrans" cxnId="{EBEBDCFD-F066-4071-9C2F-F3A9AAB3DAB3}">
      <dgm:prSet/>
      <dgm:spPr>
        <a:ln>
          <a:headEnd type="arrow" w="med" len="med"/>
          <a:tailEnd type="arrow" w="med" len="med"/>
        </a:ln>
      </dgm:spPr>
      <dgm:t>
        <a:bodyPr/>
        <a:lstStyle/>
        <a:p>
          <a:endParaRPr lang="de-DE"/>
        </a:p>
      </dgm:t>
    </dgm:pt>
    <dgm:pt modelId="{88CD25AF-2A6A-43F9-881B-DD21E5C77A7E}" type="sibTrans" cxnId="{EBEBDCFD-F066-4071-9C2F-F3A9AAB3DAB3}">
      <dgm:prSet/>
      <dgm:spPr/>
      <dgm:t>
        <a:bodyPr/>
        <a:lstStyle/>
        <a:p>
          <a:endParaRPr lang="de-DE"/>
        </a:p>
      </dgm:t>
    </dgm:pt>
    <dgm:pt modelId="{1518CCDC-26E9-448F-9AC5-61E1B67D8824}">
      <dgm:prSet/>
      <dgm:spPr>
        <a:solidFill>
          <a:srgbClr val="00C8FE"/>
        </a:solidFill>
        <a:ln>
          <a:noFill/>
        </a:ln>
        <a:effectLst>
          <a:outerShdw blurRad="50800" dist="38100" dir="2700000" algn="tl" rotWithShape="0">
            <a:prstClr val="black">
              <a:alpha val="40000"/>
            </a:prstClr>
          </a:outerShdw>
        </a:effectLst>
      </dgm:spPr>
      <dgm:t>
        <a:bodyPr/>
        <a:lstStyle/>
        <a:p>
          <a:r>
            <a:rPr lang="de-DE" b="1" dirty="0" smtClean="0"/>
            <a:t>COMMUNICATON TRANSPARENTE</a:t>
          </a:r>
          <a:endParaRPr lang="de-DE" b="1" dirty="0"/>
        </a:p>
      </dgm:t>
    </dgm:pt>
    <dgm:pt modelId="{B0FEBA22-F82B-4A69-8B9A-2920444DE199}" type="parTrans" cxnId="{FFC39293-7914-4831-ACF6-A8674A6A64D3}">
      <dgm:prSet/>
      <dgm:spPr>
        <a:ln>
          <a:headEnd type="arrow" w="med" len="med"/>
          <a:tailEnd type="arrow" w="med" len="med"/>
        </a:ln>
      </dgm:spPr>
      <dgm:t>
        <a:bodyPr/>
        <a:lstStyle/>
        <a:p>
          <a:endParaRPr lang="de-DE"/>
        </a:p>
      </dgm:t>
    </dgm:pt>
    <dgm:pt modelId="{6EF5C973-4FB1-458B-9FCF-1E2BED87B47C}" type="sibTrans" cxnId="{FFC39293-7914-4831-ACF6-A8674A6A64D3}">
      <dgm:prSet/>
      <dgm:spPr/>
      <dgm:t>
        <a:bodyPr/>
        <a:lstStyle/>
        <a:p>
          <a:endParaRPr lang="de-DE"/>
        </a:p>
      </dgm:t>
    </dgm:pt>
    <dgm:pt modelId="{877A8611-A42F-4B5E-A1D7-007246AF22EA}">
      <dgm:prSet custT="1"/>
      <dgm:spPr>
        <a:solidFill>
          <a:srgbClr val="FFC000"/>
        </a:solidFill>
        <a:ln>
          <a:noFill/>
        </a:ln>
        <a:effectLst>
          <a:outerShdw blurRad="50800" dist="38100" dir="2700000" algn="tl" rotWithShape="0">
            <a:prstClr val="black">
              <a:alpha val="40000"/>
            </a:prstClr>
          </a:outerShdw>
        </a:effectLst>
      </dgm:spPr>
      <dgm:t>
        <a:bodyPr/>
        <a:lstStyle/>
        <a:p>
          <a:r>
            <a:rPr lang="de-DE" sz="1200" b="1" dirty="0" smtClean="0"/>
            <a:t>APPRENTISSAGE CONTINU</a:t>
          </a:r>
          <a:endParaRPr lang="de-DE" sz="1200" b="1" dirty="0"/>
        </a:p>
      </dgm:t>
    </dgm:pt>
    <dgm:pt modelId="{5F084E00-306C-4FEC-98A0-FD8E083160CD}" type="parTrans" cxnId="{16ECFB35-DF72-46DD-A09D-BAE9377597D3}">
      <dgm:prSet/>
      <dgm:spPr>
        <a:ln>
          <a:headEnd type="arrow" w="med" len="med"/>
          <a:tailEnd type="arrow" w="med" len="med"/>
        </a:ln>
      </dgm:spPr>
      <dgm:t>
        <a:bodyPr/>
        <a:lstStyle/>
        <a:p>
          <a:endParaRPr lang="de-DE"/>
        </a:p>
      </dgm:t>
    </dgm:pt>
    <dgm:pt modelId="{5288295A-1C5E-45B3-9808-B09FE7C86AD0}" type="sibTrans" cxnId="{16ECFB35-DF72-46DD-A09D-BAE9377597D3}">
      <dgm:prSet/>
      <dgm:spPr/>
      <dgm:t>
        <a:bodyPr/>
        <a:lstStyle/>
        <a:p>
          <a:endParaRPr lang="de-DE"/>
        </a:p>
      </dgm:t>
    </dgm:pt>
    <dgm:pt modelId="{70BEDC88-AD79-4EB9-B815-383C8A38C0DE}" type="pres">
      <dgm:prSet presAssocID="{E697C173-D87E-49CB-A646-33C3D0682B44}" presName="Name0" presStyleCnt="0">
        <dgm:presLayoutVars>
          <dgm:chMax val="1"/>
          <dgm:chPref val="1"/>
          <dgm:dir/>
          <dgm:animOne val="branch"/>
          <dgm:animLvl val="lvl"/>
        </dgm:presLayoutVars>
      </dgm:prSet>
      <dgm:spPr/>
      <dgm:t>
        <a:bodyPr/>
        <a:lstStyle/>
        <a:p>
          <a:endParaRPr lang="fr-FR"/>
        </a:p>
      </dgm:t>
    </dgm:pt>
    <dgm:pt modelId="{1DEF1CE4-B8E6-40D1-92A8-7C2529D55662}" type="pres">
      <dgm:prSet presAssocID="{4D8AD020-EA29-417D-9B4A-D597D7540D1F}" presName="singleCycle" presStyleCnt="0"/>
      <dgm:spPr/>
    </dgm:pt>
    <dgm:pt modelId="{1B4ADAFF-47C0-483E-9AB1-73F3499B4CA6}" type="pres">
      <dgm:prSet presAssocID="{4D8AD020-EA29-417D-9B4A-D597D7540D1F}" presName="singleCenter" presStyleLbl="node1" presStyleIdx="0" presStyleCnt="6" custScaleX="82133" custScaleY="72814">
        <dgm:presLayoutVars>
          <dgm:chMax val="7"/>
          <dgm:chPref val="7"/>
        </dgm:presLayoutVars>
      </dgm:prSet>
      <dgm:spPr/>
      <dgm:t>
        <a:bodyPr/>
        <a:lstStyle/>
        <a:p>
          <a:endParaRPr lang="de-DE"/>
        </a:p>
      </dgm:t>
    </dgm:pt>
    <dgm:pt modelId="{A1D6F842-2CB1-4F79-AC86-088C32A83D7E}" type="pres">
      <dgm:prSet presAssocID="{B0FEBA22-F82B-4A69-8B9A-2920444DE199}" presName="Name56" presStyleLbl="parChTrans1D2" presStyleIdx="0" presStyleCnt="5"/>
      <dgm:spPr/>
      <dgm:t>
        <a:bodyPr/>
        <a:lstStyle/>
        <a:p>
          <a:endParaRPr lang="fr-FR"/>
        </a:p>
      </dgm:t>
    </dgm:pt>
    <dgm:pt modelId="{F4E5DBEA-4F89-4524-BF7E-383C98CAAEAA}" type="pres">
      <dgm:prSet presAssocID="{1518CCDC-26E9-448F-9AC5-61E1B67D8824}" presName="text0" presStyleLbl="node1" presStyleIdx="1" presStyleCnt="6" custScaleX="159495" custScaleY="54022" custRadScaleRad="111578" custRadScaleInc="-2977">
        <dgm:presLayoutVars>
          <dgm:bulletEnabled val="1"/>
        </dgm:presLayoutVars>
      </dgm:prSet>
      <dgm:spPr/>
      <dgm:t>
        <a:bodyPr/>
        <a:lstStyle/>
        <a:p>
          <a:endParaRPr lang="de-DE"/>
        </a:p>
      </dgm:t>
    </dgm:pt>
    <dgm:pt modelId="{C968ACDE-0697-4564-AD4B-A9B9E4BC207B}" type="pres">
      <dgm:prSet presAssocID="{5F084E00-306C-4FEC-98A0-FD8E083160CD}" presName="Name56" presStyleLbl="parChTrans1D2" presStyleIdx="1" presStyleCnt="5"/>
      <dgm:spPr/>
      <dgm:t>
        <a:bodyPr/>
        <a:lstStyle/>
        <a:p>
          <a:endParaRPr lang="fr-FR"/>
        </a:p>
      </dgm:t>
    </dgm:pt>
    <dgm:pt modelId="{A0E72BB7-6A67-4D24-9576-57B52048AFEA}" type="pres">
      <dgm:prSet presAssocID="{877A8611-A42F-4B5E-A1D7-007246AF22EA}" presName="text0" presStyleLbl="node1" presStyleIdx="2" presStyleCnt="6" custScaleX="143531" custScaleY="57326" custRadScaleRad="135822" custRadScaleInc="1858">
        <dgm:presLayoutVars>
          <dgm:bulletEnabled val="1"/>
        </dgm:presLayoutVars>
      </dgm:prSet>
      <dgm:spPr/>
      <dgm:t>
        <a:bodyPr/>
        <a:lstStyle/>
        <a:p>
          <a:endParaRPr lang="de-DE"/>
        </a:p>
      </dgm:t>
    </dgm:pt>
    <dgm:pt modelId="{C1B378F9-587E-4D38-9BAF-FC349E2FEE90}" type="pres">
      <dgm:prSet presAssocID="{E9D0AAAE-B5C4-496E-9E34-DA912CD3231E}" presName="Name56" presStyleLbl="parChTrans1D2" presStyleIdx="2" presStyleCnt="5"/>
      <dgm:spPr/>
      <dgm:t>
        <a:bodyPr/>
        <a:lstStyle/>
        <a:p>
          <a:endParaRPr lang="fr-FR"/>
        </a:p>
      </dgm:t>
    </dgm:pt>
    <dgm:pt modelId="{3FBE6857-DF5B-422C-AC20-5259BE9C0966}" type="pres">
      <dgm:prSet presAssocID="{01666B50-4882-43DE-81A7-8E5252BEB9EA}" presName="text0" presStyleLbl="node1" presStyleIdx="3" presStyleCnt="6" custScaleX="147946" custScaleY="51636" custRadScaleRad="124609" custRadScaleInc="-24549">
        <dgm:presLayoutVars>
          <dgm:bulletEnabled val="1"/>
        </dgm:presLayoutVars>
      </dgm:prSet>
      <dgm:spPr/>
      <dgm:t>
        <a:bodyPr/>
        <a:lstStyle/>
        <a:p>
          <a:endParaRPr lang="de-DE"/>
        </a:p>
      </dgm:t>
    </dgm:pt>
    <dgm:pt modelId="{3F86DF3D-55AD-4AAD-B9FC-D2B4BCFE776C}" type="pres">
      <dgm:prSet presAssocID="{6CDDE1D9-B562-486B-A846-B24648136FE3}" presName="Name56" presStyleLbl="parChTrans1D2" presStyleIdx="3" presStyleCnt="5"/>
      <dgm:spPr/>
      <dgm:t>
        <a:bodyPr/>
        <a:lstStyle/>
        <a:p>
          <a:endParaRPr lang="fr-FR"/>
        </a:p>
      </dgm:t>
    </dgm:pt>
    <dgm:pt modelId="{7620C02C-F14C-419F-9729-C30D430FD89F}" type="pres">
      <dgm:prSet presAssocID="{483D39B1-0BF3-4899-B551-CC7DDE14DF1C}" presName="text0" presStyleLbl="node1" presStyleIdx="4" presStyleCnt="6" custScaleX="153836" custScaleY="51191" custRadScaleRad="122539" custRadScaleInc="14486">
        <dgm:presLayoutVars>
          <dgm:bulletEnabled val="1"/>
        </dgm:presLayoutVars>
      </dgm:prSet>
      <dgm:spPr/>
      <dgm:t>
        <a:bodyPr/>
        <a:lstStyle/>
        <a:p>
          <a:endParaRPr lang="de-DE"/>
        </a:p>
      </dgm:t>
    </dgm:pt>
    <dgm:pt modelId="{FA6D2402-F71B-44D4-AAD4-8803586B6715}" type="pres">
      <dgm:prSet presAssocID="{4308C3A4-BE35-4260-9FDD-01044E69C333}" presName="Name56" presStyleLbl="parChTrans1D2" presStyleIdx="4" presStyleCnt="5"/>
      <dgm:spPr/>
      <dgm:t>
        <a:bodyPr/>
        <a:lstStyle/>
        <a:p>
          <a:endParaRPr lang="fr-FR"/>
        </a:p>
      </dgm:t>
    </dgm:pt>
    <dgm:pt modelId="{C3C48199-6BE5-4362-A30A-98D63EAACB20}" type="pres">
      <dgm:prSet presAssocID="{CB823DBD-A390-4922-8D9B-F8D7B7225A0B}" presName="text0" presStyleLbl="node1" presStyleIdx="5" presStyleCnt="6" custScaleX="150624" custScaleY="59806" custRadScaleRad="134668" custRadScaleInc="-1026">
        <dgm:presLayoutVars>
          <dgm:bulletEnabled val="1"/>
        </dgm:presLayoutVars>
      </dgm:prSet>
      <dgm:spPr/>
      <dgm:t>
        <a:bodyPr/>
        <a:lstStyle/>
        <a:p>
          <a:endParaRPr lang="fr-FR"/>
        </a:p>
      </dgm:t>
    </dgm:pt>
  </dgm:ptLst>
  <dgm:cxnLst>
    <dgm:cxn modelId="{A823F640-395A-4393-9C34-37146E22F79E}" type="presOf" srcId="{1518CCDC-26E9-448F-9AC5-61E1B67D8824}" destId="{F4E5DBEA-4F89-4524-BF7E-383C98CAAEAA}" srcOrd="0" destOrd="0" presId="urn:microsoft.com/office/officeart/2008/layout/RadialCluster"/>
    <dgm:cxn modelId="{D10A7035-A2A3-453B-AAA8-940682018AFF}" type="presOf" srcId="{B0FEBA22-F82B-4A69-8B9A-2920444DE199}" destId="{A1D6F842-2CB1-4F79-AC86-088C32A83D7E}" srcOrd="0" destOrd="0" presId="urn:microsoft.com/office/officeart/2008/layout/RadialCluster"/>
    <dgm:cxn modelId="{8B44DE7E-432A-42DE-8E0E-BB09CDA9FB11}" type="presOf" srcId="{E9D0AAAE-B5C4-496E-9E34-DA912CD3231E}" destId="{C1B378F9-587E-4D38-9BAF-FC349E2FEE90}" srcOrd="0" destOrd="0" presId="urn:microsoft.com/office/officeart/2008/layout/RadialCluster"/>
    <dgm:cxn modelId="{DBA4ECC4-2877-4F95-B2DC-183ADFA5B2C8}" type="presOf" srcId="{CB823DBD-A390-4922-8D9B-F8D7B7225A0B}" destId="{C3C48199-6BE5-4362-A30A-98D63EAACB20}" srcOrd="0" destOrd="0" presId="urn:microsoft.com/office/officeart/2008/layout/RadialCluster"/>
    <dgm:cxn modelId="{B3D1AF8C-70D5-4F3D-8DB9-8080646159FF}" srcId="{4D8AD020-EA29-417D-9B4A-D597D7540D1F}" destId="{483D39B1-0BF3-4899-B551-CC7DDE14DF1C}" srcOrd="3" destOrd="0" parTransId="{6CDDE1D9-B562-486B-A846-B24648136FE3}" sibTransId="{78E30EC8-180C-4D9A-A190-0D2F34E565CD}"/>
    <dgm:cxn modelId="{CCD02CD3-9661-4155-AF52-F9E8A97F11B6}" srcId="{E697C173-D87E-49CB-A646-33C3D0682B44}" destId="{4D8AD020-EA29-417D-9B4A-D597D7540D1F}" srcOrd="0" destOrd="0" parTransId="{9F735A14-2F21-4FA2-9145-12828BDBCCAB}" sibTransId="{90E70094-EFCD-4643-89E3-9CE6DD62DF1A}"/>
    <dgm:cxn modelId="{24A8D790-5878-4AF9-BB10-F533B8C8997F}" type="presOf" srcId="{877A8611-A42F-4B5E-A1D7-007246AF22EA}" destId="{A0E72BB7-6A67-4D24-9576-57B52048AFEA}" srcOrd="0" destOrd="0" presId="urn:microsoft.com/office/officeart/2008/layout/RadialCluster"/>
    <dgm:cxn modelId="{8AF2C2C0-2FAA-48BF-8BA7-41291EBFA68F}" type="presOf" srcId="{5F084E00-306C-4FEC-98A0-FD8E083160CD}" destId="{C968ACDE-0697-4564-AD4B-A9B9E4BC207B}" srcOrd="0" destOrd="0" presId="urn:microsoft.com/office/officeart/2008/layout/RadialCluster"/>
    <dgm:cxn modelId="{FFC39293-7914-4831-ACF6-A8674A6A64D3}" srcId="{4D8AD020-EA29-417D-9B4A-D597D7540D1F}" destId="{1518CCDC-26E9-448F-9AC5-61E1B67D8824}" srcOrd="0" destOrd="0" parTransId="{B0FEBA22-F82B-4A69-8B9A-2920444DE199}" sibTransId="{6EF5C973-4FB1-458B-9FCF-1E2BED87B47C}"/>
    <dgm:cxn modelId="{91708BBC-C3B8-49D5-970E-F29BAA4968F9}" type="presOf" srcId="{E697C173-D87E-49CB-A646-33C3D0682B44}" destId="{70BEDC88-AD79-4EB9-B815-383C8A38C0DE}" srcOrd="0" destOrd="0" presId="urn:microsoft.com/office/officeart/2008/layout/RadialCluster"/>
    <dgm:cxn modelId="{6937EA1D-1D4A-4F53-BEE2-6F139A2369A1}" srcId="{4D8AD020-EA29-417D-9B4A-D597D7540D1F}" destId="{01666B50-4882-43DE-81A7-8E5252BEB9EA}" srcOrd="2" destOrd="0" parTransId="{E9D0AAAE-B5C4-496E-9E34-DA912CD3231E}" sibTransId="{B004D6A7-4DD4-4FA4-8BCD-BA24A0947E3B}"/>
    <dgm:cxn modelId="{16ECFB35-DF72-46DD-A09D-BAE9377597D3}" srcId="{4D8AD020-EA29-417D-9B4A-D597D7540D1F}" destId="{877A8611-A42F-4B5E-A1D7-007246AF22EA}" srcOrd="1" destOrd="0" parTransId="{5F084E00-306C-4FEC-98A0-FD8E083160CD}" sibTransId="{5288295A-1C5E-45B3-9808-B09FE7C86AD0}"/>
    <dgm:cxn modelId="{7816E923-98AE-4F47-AA7C-FDBD7ADC4E44}" type="presOf" srcId="{4308C3A4-BE35-4260-9FDD-01044E69C333}" destId="{FA6D2402-F71B-44D4-AAD4-8803586B6715}" srcOrd="0" destOrd="0" presId="urn:microsoft.com/office/officeart/2008/layout/RadialCluster"/>
    <dgm:cxn modelId="{DFA193DA-5AF4-484D-84EE-0C5348813C17}" type="presOf" srcId="{01666B50-4882-43DE-81A7-8E5252BEB9EA}" destId="{3FBE6857-DF5B-422C-AC20-5259BE9C0966}" srcOrd="0" destOrd="0" presId="urn:microsoft.com/office/officeart/2008/layout/RadialCluster"/>
    <dgm:cxn modelId="{54EF94AD-2C63-4369-B52C-C756C4133782}" type="presOf" srcId="{4D8AD020-EA29-417D-9B4A-D597D7540D1F}" destId="{1B4ADAFF-47C0-483E-9AB1-73F3499B4CA6}" srcOrd="0" destOrd="0" presId="urn:microsoft.com/office/officeart/2008/layout/RadialCluster"/>
    <dgm:cxn modelId="{EBEBDCFD-F066-4071-9C2F-F3A9AAB3DAB3}" srcId="{4D8AD020-EA29-417D-9B4A-D597D7540D1F}" destId="{CB823DBD-A390-4922-8D9B-F8D7B7225A0B}" srcOrd="4" destOrd="0" parTransId="{4308C3A4-BE35-4260-9FDD-01044E69C333}" sibTransId="{88CD25AF-2A6A-43F9-881B-DD21E5C77A7E}"/>
    <dgm:cxn modelId="{08FCF2DE-77B6-4079-8639-403CA82D4722}" type="presOf" srcId="{6CDDE1D9-B562-486B-A846-B24648136FE3}" destId="{3F86DF3D-55AD-4AAD-B9FC-D2B4BCFE776C}" srcOrd="0" destOrd="0" presId="urn:microsoft.com/office/officeart/2008/layout/RadialCluster"/>
    <dgm:cxn modelId="{5B4BB5E2-2736-4B87-9FC6-3191C9318154}" type="presOf" srcId="{483D39B1-0BF3-4899-B551-CC7DDE14DF1C}" destId="{7620C02C-F14C-419F-9729-C30D430FD89F}" srcOrd="0" destOrd="0" presId="urn:microsoft.com/office/officeart/2008/layout/RadialCluster"/>
    <dgm:cxn modelId="{3A3D49B7-790D-4379-BC78-EB1CD5338CF6}" type="presParOf" srcId="{70BEDC88-AD79-4EB9-B815-383C8A38C0DE}" destId="{1DEF1CE4-B8E6-40D1-92A8-7C2529D55662}" srcOrd="0" destOrd="0" presId="urn:microsoft.com/office/officeart/2008/layout/RadialCluster"/>
    <dgm:cxn modelId="{07DBB78E-3F49-41A6-A392-76B0B41E20FF}" type="presParOf" srcId="{1DEF1CE4-B8E6-40D1-92A8-7C2529D55662}" destId="{1B4ADAFF-47C0-483E-9AB1-73F3499B4CA6}" srcOrd="0" destOrd="0" presId="urn:microsoft.com/office/officeart/2008/layout/RadialCluster"/>
    <dgm:cxn modelId="{AA0CD8CE-EBC1-4EC7-BB6C-729840EEF9B5}" type="presParOf" srcId="{1DEF1CE4-B8E6-40D1-92A8-7C2529D55662}" destId="{A1D6F842-2CB1-4F79-AC86-088C32A83D7E}" srcOrd="1" destOrd="0" presId="urn:microsoft.com/office/officeart/2008/layout/RadialCluster"/>
    <dgm:cxn modelId="{339D49C0-FA33-48E5-863F-74505F637948}" type="presParOf" srcId="{1DEF1CE4-B8E6-40D1-92A8-7C2529D55662}" destId="{F4E5DBEA-4F89-4524-BF7E-383C98CAAEAA}" srcOrd="2" destOrd="0" presId="urn:microsoft.com/office/officeart/2008/layout/RadialCluster"/>
    <dgm:cxn modelId="{FBA3F27B-1A5C-4D35-9E3F-7FBF01E6C501}" type="presParOf" srcId="{1DEF1CE4-B8E6-40D1-92A8-7C2529D55662}" destId="{C968ACDE-0697-4564-AD4B-A9B9E4BC207B}" srcOrd="3" destOrd="0" presId="urn:microsoft.com/office/officeart/2008/layout/RadialCluster"/>
    <dgm:cxn modelId="{91AC39E0-7B65-4758-9A3C-A3831C6E8B31}" type="presParOf" srcId="{1DEF1CE4-B8E6-40D1-92A8-7C2529D55662}" destId="{A0E72BB7-6A67-4D24-9576-57B52048AFEA}" srcOrd="4" destOrd="0" presId="urn:microsoft.com/office/officeart/2008/layout/RadialCluster"/>
    <dgm:cxn modelId="{1E3F55D1-13D1-42CC-9C92-3D82714F886F}" type="presParOf" srcId="{1DEF1CE4-B8E6-40D1-92A8-7C2529D55662}" destId="{C1B378F9-587E-4D38-9BAF-FC349E2FEE90}" srcOrd="5" destOrd="0" presId="urn:microsoft.com/office/officeart/2008/layout/RadialCluster"/>
    <dgm:cxn modelId="{D16F5D7D-F3B3-4A22-B633-7CC403F29941}" type="presParOf" srcId="{1DEF1CE4-B8E6-40D1-92A8-7C2529D55662}" destId="{3FBE6857-DF5B-422C-AC20-5259BE9C0966}" srcOrd="6" destOrd="0" presId="urn:microsoft.com/office/officeart/2008/layout/RadialCluster"/>
    <dgm:cxn modelId="{935DDCA5-2E86-40E2-82C2-1C1106474B94}" type="presParOf" srcId="{1DEF1CE4-B8E6-40D1-92A8-7C2529D55662}" destId="{3F86DF3D-55AD-4AAD-B9FC-D2B4BCFE776C}" srcOrd="7" destOrd="0" presId="urn:microsoft.com/office/officeart/2008/layout/RadialCluster"/>
    <dgm:cxn modelId="{F5B3CCB4-1CBF-4B47-97C9-0939D39CF2A5}" type="presParOf" srcId="{1DEF1CE4-B8E6-40D1-92A8-7C2529D55662}" destId="{7620C02C-F14C-419F-9729-C30D430FD89F}" srcOrd="8" destOrd="0" presId="urn:microsoft.com/office/officeart/2008/layout/RadialCluster"/>
    <dgm:cxn modelId="{140102DF-6AEF-44A0-8D2F-851D53DEB31B}" type="presParOf" srcId="{1DEF1CE4-B8E6-40D1-92A8-7C2529D55662}" destId="{FA6D2402-F71B-44D4-AAD4-8803586B6715}" srcOrd="9" destOrd="0" presId="urn:microsoft.com/office/officeart/2008/layout/RadialCluster"/>
    <dgm:cxn modelId="{FE408A71-7B62-466A-8F7D-AFC078330D30}" type="presParOf" srcId="{1DEF1CE4-B8E6-40D1-92A8-7C2529D55662}" destId="{C3C48199-6BE5-4362-A30A-98D63EAACB20}"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ADAFF-47C0-483E-9AB1-73F3499B4CA6}">
      <dsp:nvSpPr>
        <dsp:cNvPr id="0" name=""/>
        <dsp:cNvSpPr/>
      </dsp:nvSpPr>
      <dsp:spPr>
        <a:xfrm>
          <a:off x="2720623" y="1957012"/>
          <a:ext cx="1116018" cy="989392"/>
        </a:xfrm>
        <a:prstGeom prst="roundRect">
          <a:avLst/>
        </a:prstGeom>
        <a:solidFill>
          <a:schemeClr val="bg1">
            <a:lumMod val="75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endParaRPr lang="de-DE" sz="1600" kern="1200" dirty="0" smtClean="0"/>
        </a:p>
        <a:p>
          <a:pPr lvl="0" algn="ctr" defTabSz="711200">
            <a:lnSpc>
              <a:spcPct val="90000"/>
            </a:lnSpc>
            <a:spcBef>
              <a:spcPct val="0"/>
            </a:spcBef>
            <a:spcAft>
              <a:spcPct val="35000"/>
            </a:spcAft>
          </a:pPr>
          <a:endParaRPr lang="de-DE" sz="1600" b="1" kern="1200" dirty="0" smtClean="0"/>
        </a:p>
        <a:p>
          <a:pPr lvl="0" algn="ctr" defTabSz="711200">
            <a:lnSpc>
              <a:spcPct val="90000"/>
            </a:lnSpc>
            <a:spcBef>
              <a:spcPct val="0"/>
            </a:spcBef>
            <a:spcAft>
              <a:spcPct val="35000"/>
            </a:spcAft>
          </a:pPr>
          <a:r>
            <a:rPr lang="de-DE" sz="1600" b="1" kern="1200" dirty="0" smtClean="0"/>
            <a:t>ÉQUIPES</a:t>
          </a:r>
          <a:endParaRPr lang="de-DE" sz="1600" b="1" kern="1200" dirty="0"/>
        </a:p>
      </dsp:txBody>
      <dsp:txXfrm>
        <a:off x="2768921" y="2005310"/>
        <a:ext cx="1019422" cy="892796"/>
      </dsp:txXfrm>
    </dsp:sp>
    <dsp:sp modelId="{A1D6F842-2CB1-4F79-AC86-088C32A83D7E}">
      <dsp:nvSpPr>
        <dsp:cNvPr id="0" name=""/>
        <dsp:cNvSpPr/>
      </dsp:nvSpPr>
      <dsp:spPr>
        <a:xfrm rot="16135697">
          <a:off x="2565741" y="1266415"/>
          <a:ext cx="1381435" cy="0"/>
        </a:xfrm>
        <a:custGeom>
          <a:avLst/>
          <a:gdLst/>
          <a:ahLst/>
          <a:cxnLst/>
          <a:rect l="0" t="0" r="0" b="0"/>
          <a:pathLst>
            <a:path>
              <a:moveTo>
                <a:pt x="0" y="0"/>
              </a:moveTo>
              <a:lnTo>
                <a:pt x="1381435" y="0"/>
              </a:lnTo>
            </a:path>
          </a:pathLst>
        </a:custGeom>
        <a:noFill/>
        <a:ln w="12700" cap="flat" cmpd="sng" algn="ctr">
          <a:solidFill>
            <a:scrgbClr r="0" g="0" b="0"/>
          </a:solidFill>
          <a:prstDash val="solid"/>
          <a:miter lim="800000"/>
          <a:headEnd type="arrow" w="med" len="med"/>
          <a:tailEnd type="arrow" w="med" len="med"/>
        </a:ln>
        <a:effectLst/>
      </dsp:spPr>
      <dsp:style>
        <a:lnRef idx="2">
          <a:scrgbClr r="0" g="0" b="0"/>
        </a:lnRef>
        <a:fillRef idx="0">
          <a:scrgbClr r="0" g="0" b="0"/>
        </a:fillRef>
        <a:effectRef idx="0">
          <a:scrgbClr r="0" g="0" b="0"/>
        </a:effectRef>
        <a:fontRef idx="minor"/>
      </dsp:style>
    </dsp:sp>
    <dsp:sp modelId="{F4E5DBEA-4F89-4524-BF7E-383C98CAAEAA}">
      <dsp:nvSpPr>
        <dsp:cNvPr id="0" name=""/>
        <dsp:cNvSpPr/>
      </dsp:nvSpPr>
      <dsp:spPr>
        <a:xfrm>
          <a:off x="2512924" y="84006"/>
          <a:ext cx="1452030" cy="491812"/>
        </a:xfrm>
        <a:prstGeom prst="roundRect">
          <a:avLst/>
        </a:prstGeom>
        <a:solidFill>
          <a:srgbClr val="00C8F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de-DE" sz="1200" b="1" kern="1200" dirty="0" smtClean="0"/>
            <a:t>COMMUNICATON TRANSPARENTE</a:t>
          </a:r>
          <a:endParaRPr lang="de-DE" sz="1200" b="1" kern="1200" dirty="0"/>
        </a:p>
      </dsp:txBody>
      <dsp:txXfrm>
        <a:off x="2536932" y="108014"/>
        <a:ext cx="1404014" cy="443796"/>
      </dsp:txXfrm>
    </dsp:sp>
    <dsp:sp modelId="{C968ACDE-0697-4564-AD4B-A9B9E4BC207B}">
      <dsp:nvSpPr>
        <dsp:cNvPr id="0" name=""/>
        <dsp:cNvSpPr/>
      </dsp:nvSpPr>
      <dsp:spPr>
        <a:xfrm rot="20560133">
          <a:off x="3806806" y="2081813"/>
          <a:ext cx="1314308" cy="0"/>
        </a:xfrm>
        <a:custGeom>
          <a:avLst/>
          <a:gdLst/>
          <a:ahLst/>
          <a:cxnLst/>
          <a:rect l="0" t="0" r="0" b="0"/>
          <a:pathLst>
            <a:path>
              <a:moveTo>
                <a:pt x="0" y="0"/>
              </a:moveTo>
              <a:lnTo>
                <a:pt x="1314308" y="0"/>
              </a:lnTo>
            </a:path>
          </a:pathLst>
        </a:custGeom>
        <a:noFill/>
        <a:ln w="12700" cap="flat" cmpd="sng" algn="ctr">
          <a:solidFill>
            <a:scrgbClr r="0" g="0" b="0"/>
          </a:solidFill>
          <a:prstDash val="solid"/>
          <a:miter lim="800000"/>
          <a:headEnd type="arrow" w="med" len="med"/>
          <a:tailEnd type="arrow" w="med" len="med"/>
        </a:ln>
        <a:effectLst/>
      </dsp:spPr>
      <dsp:style>
        <a:lnRef idx="2">
          <a:scrgbClr r="0" g="0" b="0"/>
        </a:lnRef>
        <a:fillRef idx="0">
          <a:scrgbClr r="0" g="0" b="0"/>
        </a:fillRef>
        <a:effectRef idx="0">
          <a:scrgbClr r="0" g="0" b="0"/>
        </a:effectRef>
        <a:fontRef idx="minor"/>
      </dsp:style>
    </dsp:sp>
    <dsp:sp modelId="{A0E72BB7-6A67-4D24-9576-57B52048AFEA}">
      <dsp:nvSpPr>
        <dsp:cNvPr id="0" name=""/>
        <dsp:cNvSpPr/>
      </dsp:nvSpPr>
      <dsp:spPr>
        <a:xfrm>
          <a:off x="5091279" y="1421221"/>
          <a:ext cx="1306695" cy="521891"/>
        </a:xfrm>
        <a:prstGeom prst="roundRect">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de-DE" sz="1200" b="1" kern="1200" dirty="0" smtClean="0"/>
            <a:t>APPRENTISSAGE CONTINU</a:t>
          </a:r>
          <a:endParaRPr lang="de-DE" sz="1200" b="1" kern="1200" dirty="0"/>
        </a:p>
      </dsp:txBody>
      <dsp:txXfrm>
        <a:off x="5116756" y="1446698"/>
        <a:ext cx="1255741" cy="470937"/>
      </dsp:txXfrm>
    </dsp:sp>
    <dsp:sp modelId="{C1B378F9-587E-4D38-9BAF-FC349E2FEE90}">
      <dsp:nvSpPr>
        <dsp:cNvPr id="0" name=""/>
        <dsp:cNvSpPr/>
      </dsp:nvSpPr>
      <dsp:spPr>
        <a:xfrm rot="2709742">
          <a:off x="3572815" y="3421831"/>
          <a:ext cx="1340913" cy="0"/>
        </a:xfrm>
        <a:custGeom>
          <a:avLst/>
          <a:gdLst/>
          <a:ahLst/>
          <a:cxnLst/>
          <a:rect l="0" t="0" r="0" b="0"/>
          <a:pathLst>
            <a:path>
              <a:moveTo>
                <a:pt x="0" y="0"/>
              </a:moveTo>
              <a:lnTo>
                <a:pt x="1340913" y="0"/>
              </a:lnTo>
            </a:path>
          </a:pathLst>
        </a:custGeom>
        <a:noFill/>
        <a:ln w="12700" cap="flat" cmpd="sng" algn="ctr">
          <a:solidFill>
            <a:scrgbClr r="0" g="0" b="0"/>
          </a:solidFill>
          <a:prstDash val="solid"/>
          <a:miter lim="800000"/>
          <a:headEnd type="arrow" w="med" len="med"/>
          <a:tailEnd type="arrow" w="med" len="med"/>
        </a:ln>
        <a:effectLst/>
      </dsp:spPr>
      <dsp:style>
        <a:lnRef idx="2">
          <a:scrgbClr r="0" g="0" b="0"/>
        </a:lnRef>
        <a:fillRef idx="0">
          <a:scrgbClr r="0" g="0" b="0"/>
        </a:fillRef>
        <a:effectRef idx="0">
          <a:scrgbClr r="0" g="0" b="0"/>
        </a:effectRef>
        <a:fontRef idx="minor"/>
      </dsp:style>
    </dsp:sp>
    <dsp:sp modelId="{3FBE6857-DF5B-422C-AC20-5259BE9C0966}">
      <dsp:nvSpPr>
        <dsp:cNvPr id="0" name=""/>
        <dsp:cNvSpPr/>
      </dsp:nvSpPr>
      <dsp:spPr>
        <a:xfrm>
          <a:off x="4276283" y="3897257"/>
          <a:ext cx="1346889" cy="470090"/>
        </a:xfrm>
        <a:prstGeom prst="roundRect">
          <a:avLst/>
        </a:prstGeom>
        <a:solidFill>
          <a:srgbClr val="99E451"/>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de-DE" sz="1200" b="1" kern="1200" dirty="0" smtClean="0"/>
            <a:t>SUPPORT ENTRE PAIRS</a:t>
          </a:r>
          <a:endParaRPr lang="de-DE" sz="1200" b="1" kern="1200" dirty="0"/>
        </a:p>
      </dsp:txBody>
      <dsp:txXfrm>
        <a:off x="4299231" y="3920205"/>
        <a:ext cx="1300993" cy="424194"/>
      </dsp:txXfrm>
    </dsp:sp>
    <dsp:sp modelId="{3F86DF3D-55AD-4AAD-B9FC-D2B4BCFE776C}">
      <dsp:nvSpPr>
        <dsp:cNvPr id="0" name=""/>
        <dsp:cNvSpPr/>
      </dsp:nvSpPr>
      <dsp:spPr>
        <a:xfrm rot="7872898">
          <a:off x="1714595" y="3459151"/>
          <a:ext cx="1363246" cy="0"/>
        </a:xfrm>
        <a:custGeom>
          <a:avLst/>
          <a:gdLst/>
          <a:ahLst/>
          <a:cxnLst/>
          <a:rect l="0" t="0" r="0" b="0"/>
          <a:pathLst>
            <a:path>
              <a:moveTo>
                <a:pt x="0" y="0"/>
              </a:moveTo>
              <a:lnTo>
                <a:pt x="1363246" y="0"/>
              </a:lnTo>
            </a:path>
          </a:pathLst>
        </a:custGeom>
        <a:noFill/>
        <a:ln w="12700" cap="flat" cmpd="sng" algn="ctr">
          <a:solidFill>
            <a:scrgbClr r="0" g="0" b="0"/>
          </a:solidFill>
          <a:prstDash val="solid"/>
          <a:miter lim="800000"/>
          <a:headEnd type="arrow" w="med" len="med"/>
          <a:tailEnd type="arrow" w="med" len="med"/>
        </a:ln>
        <a:effectLst/>
      </dsp:spPr>
      <dsp:style>
        <a:lnRef idx="2">
          <a:scrgbClr r="0" g="0" b="0"/>
        </a:lnRef>
        <a:fillRef idx="0">
          <a:scrgbClr r="0" g="0" b="0"/>
        </a:fillRef>
        <a:effectRef idx="0">
          <a:scrgbClr r="0" g="0" b="0"/>
        </a:effectRef>
        <a:fontRef idx="minor"/>
      </dsp:style>
    </dsp:sp>
    <dsp:sp modelId="{7620C02C-F14C-419F-9729-C30D430FD89F}">
      <dsp:nvSpPr>
        <dsp:cNvPr id="0" name=""/>
        <dsp:cNvSpPr/>
      </dsp:nvSpPr>
      <dsp:spPr>
        <a:xfrm>
          <a:off x="1042750" y="3971897"/>
          <a:ext cx="1400511" cy="466038"/>
        </a:xfrm>
        <a:prstGeom prst="roundRect">
          <a:avLst/>
        </a:prstGeom>
        <a:solidFill>
          <a:srgbClr val="FFFF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ct val="35000"/>
            </a:spcAft>
          </a:pPr>
          <a:r>
            <a:rPr lang="de-DE" sz="1200" b="1" kern="1200" dirty="0" smtClean="0"/>
            <a:t>ORGANIGRAMME PLAT</a:t>
          </a:r>
          <a:endParaRPr lang="de-DE" sz="1200" b="1" kern="1200" dirty="0"/>
        </a:p>
      </dsp:txBody>
      <dsp:txXfrm>
        <a:off x="1065500" y="3994647"/>
        <a:ext cx="1355011" cy="420538"/>
      </dsp:txXfrm>
    </dsp:sp>
    <dsp:sp modelId="{FA6D2402-F71B-44D4-AAD4-8803586B6715}">
      <dsp:nvSpPr>
        <dsp:cNvPr id="0" name=""/>
        <dsp:cNvSpPr/>
      </dsp:nvSpPr>
      <dsp:spPr>
        <a:xfrm rot="11857838">
          <a:off x="1493739" y="2084101"/>
          <a:ext cx="1256390" cy="0"/>
        </a:xfrm>
        <a:custGeom>
          <a:avLst/>
          <a:gdLst/>
          <a:ahLst/>
          <a:cxnLst/>
          <a:rect l="0" t="0" r="0" b="0"/>
          <a:pathLst>
            <a:path>
              <a:moveTo>
                <a:pt x="0" y="0"/>
              </a:moveTo>
              <a:lnTo>
                <a:pt x="1256390" y="0"/>
              </a:lnTo>
            </a:path>
          </a:pathLst>
        </a:custGeom>
        <a:noFill/>
        <a:ln w="12700" cap="flat" cmpd="sng" algn="ctr">
          <a:solidFill>
            <a:scrgbClr r="0" g="0" b="0"/>
          </a:solidFill>
          <a:prstDash val="solid"/>
          <a:miter lim="800000"/>
          <a:headEnd type="arrow" w="med" len="med"/>
          <a:tailEnd type="arrow" w="med" len="med"/>
        </a:ln>
        <a:effectLst/>
      </dsp:spPr>
      <dsp:style>
        <a:lnRef idx="2">
          <a:scrgbClr r="0" g="0" b="0"/>
        </a:lnRef>
        <a:fillRef idx="0">
          <a:scrgbClr r="0" g="0" b="0"/>
        </a:fillRef>
        <a:effectRef idx="0">
          <a:scrgbClr r="0" g="0" b="0"/>
        </a:effectRef>
        <a:fontRef idx="minor"/>
      </dsp:style>
    </dsp:sp>
    <dsp:sp modelId="{C3C48199-6BE5-4362-A30A-98D63EAACB20}">
      <dsp:nvSpPr>
        <dsp:cNvPr id="0" name=""/>
        <dsp:cNvSpPr/>
      </dsp:nvSpPr>
      <dsp:spPr>
        <a:xfrm>
          <a:off x="151977" y="1403699"/>
          <a:ext cx="1371269" cy="544469"/>
        </a:xfrm>
        <a:prstGeom prst="roundRect">
          <a:avLst/>
        </a:prstGeom>
        <a:solidFill>
          <a:srgbClr val="F7712A"/>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de-DE" sz="1200" b="1" kern="1200" dirty="0" smtClean="0"/>
            <a:t>VISUALISATION DES OBJECTIFS</a:t>
          </a:r>
          <a:endParaRPr lang="de-DE" sz="1200" b="1" kern="1200" dirty="0"/>
        </a:p>
      </dsp:txBody>
      <dsp:txXfrm>
        <a:off x="178556" y="1430278"/>
        <a:ext cx="1318111" cy="49131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E65A9-6377-41A4-8A8A-E8A73BD06BD6}" type="datetimeFigureOut">
              <a:rPr lang="fr-FR" smtClean="0"/>
              <a:pPr/>
              <a:t>22/03/2015</a:t>
            </a:fld>
            <a:endParaRPr lang="fr-FR"/>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B99E7-AE7A-48CF-B366-283F7707A02C}" type="slidenum">
              <a:rPr lang="fr-FR" smtClean="0"/>
              <a:pPr/>
              <a:t>‹#›</a:t>
            </a:fld>
            <a:endParaRPr lang="fr-FR"/>
          </a:p>
        </p:txBody>
      </p:sp>
    </p:spTree>
    <p:extLst>
      <p:ext uri="{BB962C8B-B14F-4D97-AF65-F5344CB8AC3E}">
        <p14:creationId xmlns:p14="http://schemas.microsoft.com/office/powerpoint/2010/main" val="294306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goo.gl/LJNnYz"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a:t>
            </a:r>
            <a:r>
              <a:rPr lang="fr-FR" baseline="0" dirty="0" smtClean="0"/>
              <a:t> module va vous aider à utiliser la visualisation dans vos projets. En effet pour qu’un projet réussisse, il faut que les acteurs se synchronisent en permanence. Dans u</a:t>
            </a:r>
            <a:r>
              <a:rPr lang="fr-FR" dirty="0" smtClean="0"/>
              <a:t>n projet, 80% du temps est donc consacré à la circulation des données entre les parties prenantes. Il faut donc bien connaître les acteurs</a:t>
            </a:r>
            <a:r>
              <a:rPr lang="fr-FR" baseline="0" dirty="0" smtClean="0"/>
              <a:t> et </a:t>
            </a:r>
            <a:r>
              <a:rPr lang="fr-FR" dirty="0" smtClean="0"/>
              <a:t>les conflits potentiels qui pourraient</a:t>
            </a:r>
            <a:r>
              <a:rPr lang="fr-FR" baseline="0" dirty="0" smtClean="0"/>
              <a:t> intervenir</a:t>
            </a:r>
            <a:r>
              <a:rPr lang="fr-FR" dirty="0" smtClean="0"/>
              <a:t>. Pour mener à bien ce projet, les différents acteurs</a:t>
            </a:r>
            <a:r>
              <a:rPr lang="fr-FR" baseline="0" dirty="0" smtClean="0"/>
              <a:t> doivent être</a:t>
            </a:r>
            <a:r>
              <a:rPr lang="fr-FR" dirty="0" smtClean="0"/>
              <a:t> informés en permanence pour que le projet devienne LEUR projet. Et c’est là que le management visuel </a:t>
            </a:r>
            <a:r>
              <a:rPr lang="fr-FR" baseline="0" dirty="0" smtClean="0"/>
              <a:t> </a:t>
            </a:r>
            <a:r>
              <a:rPr lang="fr-FR" dirty="0" smtClean="0"/>
              <a:t>prend toute son importance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Slide Number Placeholder 3"/>
          <p:cNvSpPr>
            <a:spLocks noGrp="1"/>
          </p:cNvSpPr>
          <p:nvPr>
            <p:ph type="sldNum" sz="quarter" idx="10"/>
          </p:nvPr>
        </p:nvSpPr>
        <p:spPr/>
        <p:txBody>
          <a:bodyPr/>
          <a:lstStyle/>
          <a:p>
            <a:fld id="{192B99E7-AE7A-48CF-B366-283F7707A02C}" type="slidenum">
              <a:rPr lang="fr-FR" smtClean="0"/>
              <a:pPr/>
              <a:t>2</a:t>
            </a:fld>
            <a:endParaRPr lang="fr-FR"/>
          </a:p>
        </p:txBody>
      </p:sp>
    </p:spTree>
    <p:extLst>
      <p:ext uri="{BB962C8B-B14F-4D97-AF65-F5344CB8AC3E}">
        <p14:creationId xmlns:p14="http://schemas.microsoft.com/office/powerpoint/2010/main" val="57943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Nous allons découvrir maintenant</a:t>
            </a:r>
            <a:r>
              <a:rPr lang="de-DE" baseline="0" dirty="0" smtClean="0"/>
              <a:t> le premier CHAPITRE </a:t>
            </a:r>
            <a:r>
              <a:rPr lang="fr-FR" sz="1200" b="0" i="0" kern="1200" baseline="0" dirty="0" smtClean="0">
                <a:solidFill>
                  <a:schemeClr val="tx1"/>
                </a:solidFill>
                <a:effectLst/>
                <a:latin typeface="+mn-lt"/>
                <a:ea typeface="+mn-ea"/>
                <a:cs typeface="+mn-cs"/>
              </a:rPr>
              <a:t>. C’est la </a:t>
            </a:r>
            <a:r>
              <a:rPr lang="fr-FR" sz="1200" b="0" i="0" kern="1200" dirty="0" smtClean="0">
                <a:solidFill>
                  <a:schemeClr val="tx1"/>
                </a:solidFill>
                <a:effectLst/>
                <a:latin typeface="+mn-lt"/>
                <a:ea typeface="+mn-ea"/>
                <a:cs typeface="+mn-cs"/>
              </a:rPr>
              <a:t>ligne de couleur verte : </a:t>
            </a:r>
            <a:r>
              <a:rPr lang="de-DE" baseline="0" dirty="0" err="1" smtClean="0"/>
              <a:t>Pourquoi</a:t>
            </a:r>
            <a:r>
              <a:rPr lang="de-DE" baseline="0" dirty="0" smtClean="0"/>
              <a:t> le </a:t>
            </a:r>
            <a:r>
              <a:rPr lang="de-DE" baseline="0" dirty="0" err="1" smtClean="0"/>
              <a:t>management</a:t>
            </a:r>
            <a:r>
              <a:rPr lang="de-DE" baseline="0" dirty="0" smtClean="0"/>
              <a:t> </a:t>
            </a:r>
            <a:r>
              <a:rPr lang="de-DE" baseline="0" dirty="0" err="1" smtClean="0"/>
              <a:t>visuel</a:t>
            </a:r>
            <a:r>
              <a:rPr lang="de-DE" baseline="0" dirty="0" smtClean="0"/>
              <a:t> ? </a:t>
            </a: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2B99E7-AE7A-48CF-B366-283F7707A02C}" type="slidenum">
              <a:rPr lang="fr-FR" smtClean="0"/>
              <a:pPr/>
              <a:t>11</a:t>
            </a:fld>
            <a:endParaRPr lang="fr-FR"/>
          </a:p>
        </p:txBody>
      </p:sp>
    </p:spTree>
    <p:extLst>
      <p:ext uri="{BB962C8B-B14F-4D97-AF65-F5344CB8AC3E}">
        <p14:creationId xmlns:p14="http://schemas.microsoft.com/office/powerpoint/2010/main" val="8130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otre cerveau reconnaît un message plus rapidement par le visuel que par les mots ou les chiffres.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Si nous voulons retenir quelque chose, un dessin sera infiniment plus efficace qu’un ensemble de mots.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Voici donc un modèle,</a:t>
            </a:r>
            <a:r>
              <a:rPr lang="fr-FR" sz="1200" b="0" i="0" kern="1200" baseline="0" dirty="0" smtClean="0">
                <a:solidFill>
                  <a:schemeClr val="tx1"/>
                </a:solidFill>
                <a:latin typeface="+mn-lt"/>
                <a:ea typeface="+mn-ea"/>
                <a:cs typeface="+mn-cs"/>
              </a:rPr>
              <a:t> présentant </a:t>
            </a:r>
            <a:r>
              <a:rPr lang="fr-FR" sz="1200" b="0" i="0" kern="1200" dirty="0" smtClean="0">
                <a:solidFill>
                  <a:schemeClr val="tx1"/>
                </a:solidFill>
                <a:latin typeface="+mn-lt"/>
                <a:ea typeface="+mn-ea"/>
                <a:cs typeface="+mn-cs"/>
              </a:rPr>
              <a:t>les 8 phases d’un projet selon  images, phase 1:</a:t>
            </a:r>
            <a:r>
              <a:rPr lang="fr-FR" sz="1200" b="0" i="0" kern="1200" baseline="0" dirty="0" smtClean="0">
                <a:solidFill>
                  <a:schemeClr val="tx1"/>
                </a:solidFill>
                <a:latin typeface="+mn-lt"/>
                <a:ea typeface="+mn-ea"/>
                <a:cs typeface="+mn-cs"/>
              </a:rPr>
              <a:t> c’est la conception , </a:t>
            </a:r>
            <a:r>
              <a:rPr lang="fr-FR" sz="1200" b="0" i="0" kern="1200" dirty="0" smtClean="0">
                <a:solidFill>
                  <a:schemeClr val="tx1"/>
                </a:solidFill>
                <a:latin typeface="+mn-lt"/>
                <a:ea typeface="+mn-ea"/>
                <a:cs typeface="+mn-cs"/>
              </a:rPr>
              <a:t> l'idée  est invisible</a:t>
            </a:r>
            <a:r>
              <a:rPr lang="fr-FR" sz="1200" b="0" i="0" kern="1200" baseline="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dans ma tête,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 Phase</a:t>
            </a:r>
            <a:r>
              <a:rPr lang="fr-FR" sz="1200" b="0" i="0" kern="1200" baseline="0" dirty="0" smtClean="0">
                <a:solidFill>
                  <a:schemeClr val="tx1"/>
                </a:solidFill>
                <a:latin typeface="+mn-lt"/>
                <a:ea typeface="+mn-ea"/>
                <a:cs typeface="+mn-cs"/>
              </a:rPr>
              <a:t> 2, c’est la </a:t>
            </a:r>
            <a:r>
              <a:rPr lang="fr-FR" sz="1200" b="0" i="0" kern="1200" dirty="0" smtClean="0">
                <a:solidFill>
                  <a:schemeClr val="tx1"/>
                </a:solidFill>
                <a:latin typeface="+mn-lt"/>
                <a:ea typeface="+mn-ea"/>
                <a:cs typeface="+mn-cs"/>
              </a:rPr>
              <a:t> formulation qui me rend capable de l'exprimer, au téléphone par exemple</a:t>
            </a:r>
            <a:r>
              <a:rPr lang="fr-FR" dirty="0" smtClean="0"/>
              <a:t> . C’est la phase d’extériorisation</a:t>
            </a: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Phase</a:t>
            </a:r>
            <a:r>
              <a:rPr lang="fr-FR" sz="1200" b="0" i="0" kern="1200" baseline="0" dirty="0" smtClean="0">
                <a:solidFill>
                  <a:schemeClr val="tx1"/>
                </a:solidFill>
                <a:latin typeface="+mn-lt"/>
                <a:ea typeface="+mn-ea"/>
                <a:cs typeface="+mn-cs"/>
              </a:rPr>
              <a:t> 3, nous passons à </a:t>
            </a:r>
            <a:r>
              <a:rPr lang="fr-FR" sz="1200" b="0" i="0" kern="1200" dirty="0" smtClean="0">
                <a:solidFill>
                  <a:schemeClr val="tx1"/>
                </a:solidFill>
                <a:latin typeface="+mn-lt"/>
                <a:ea typeface="+mn-ea"/>
                <a:cs typeface="+mn-cs"/>
              </a:rPr>
              <a:t>l'analyse pour tester différentes hypothèses,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puis la phase 4 quand le</a:t>
            </a:r>
            <a:r>
              <a:rPr lang="fr-FR" sz="1200" b="0" i="0" kern="1200" baseline="0" dirty="0" smtClean="0">
                <a:solidFill>
                  <a:schemeClr val="tx1"/>
                </a:solidFill>
                <a:latin typeface="+mn-lt"/>
                <a:ea typeface="+mn-ea"/>
                <a:cs typeface="+mn-cs"/>
              </a:rPr>
              <a:t> décideur ou les décideurs </a:t>
            </a:r>
            <a:r>
              <a:rPr lang="fr-FR" sz="1200" b="0" i="0" kern="1200" dirty="0" smtClean="0">
                <a:solidFill>
                  <a:schemeClr val="tx1"/>
                </a:solidFill>
                <a:latin typeface="+mn-lt"/>
                <a:ea typeface="+mn-ea"/>
                <a:cs typeface="+mn-cs"/>
              </a:rPr>
              <a:t>passe(nt) à la décision,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puis  la phase 5 de  mise en œuvre,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puis  la phase 6 de  l'appropriation,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puis vient la phase 7 des rapports  qui </a:t>
            </a:r>
            <a:r>
              <a:rPr lang="fr-FR" sz="1200" b="0" i="0" kern="1200" baseline="0" dirty="0" smtClean="0">
                <a:solidFill>
                  <a:schemeClr val="tx1"/>
                </a:solidFill>
                <a:latin typeface="+mn-lt"/>
                <a:ea typeface="+mn-ea"/>
                <a:cs typeface="+mn-cs"/>
              </a:rPr>
              <a:t> informent </a:t>
            </a:r>
            <a:r>
              <a:rPr lang="fr-FR" sz="1200" b="0" i="0" kern="1200" dirty="0" smtClean="0">
                <a:solidFill>
                  <a:schemeClr val="tx1"/>
                </a:solidFill>
                <a:latin typeface="+mn-lt"/>
                <a:ea typeface="+mn-ea"/>
                <a:cs typeface="+mn-cs"/>
              </a:rPr>
              <a:t>toutes les parties prenantes tout au long du projet,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avant de terminer par la</a:t>
            </a:r>
            <a:r>
              <a:rPr lang="fr-FR" sz="1200" b="0" i="0" kern="1200" baseline="0" dirty="0" smtClean="0">
                <a:solidFill>
                  <a:schemeClr val="tx1"/>
                </a:solidFill>
                <a:latin typeface="+mn-lt"/>
                <a:ea typeface="+mn-ea"/>
                <a:cs typeface="+mn-cs"/>
              </a:rPr>
              <a:t> phase 8 de l’</a:t>
            </a:r>
            <a:r>
              <a:rPr lang="fr-FR" sz="1200" b="0" i="0" kern="1200" dirty="0" smtClean="0">
                <a:solidFill>
                  <a:schemeClr val="tx1"/>
                </a:solidFill>
                <a:latin typeface="+mn-lt"/>
                <a:ea typeface="+mn-ea"/>
                <a:cs typeface="+mn-cs"/>
              </a:rPr>
              <a:t>évaluation finale de ce qui a bien marché ou non.</a:t>
            </a:r>
            <a:endParaRPr lang="fr-FR" dirty="0" smtClean="0"/>
          </a:p>
        </p:txBody>
      </p:sp>
      <p:sp>
        <p:nvSpPr>
          <p:cNvPr id="4" name="Slide Number Placeholder 3"/>
          <p:cNvSpPr>
            <a:spLocks noGrp="1"/>
          </p:cNvSpPr>
          <p:nvPr>
            <p:ph type="sldNum" sz="quarter" idx="10"/>
          </p:nvPr>
        </p:nvSpPr>
        <p:spPr/>
        <p:txBody>
          <a:bodyPr/>
          <a:lstStyle/>
          <a:p>
            <a:fld id="{192B99E7-AE7A-48CF-B366-283F7707A02C}" type="slidenum">
              <a:rPr lang="fr-FR" smtClean="0"/>
              <a:pPr/>
              <a:t>12</a:t>
            </a:fld>
            <a:endParaRPr lang="fr-FR"/>
          </a:p>
        </p:txBody>
      </p:sp>
    </p:spTree>
    <p:extLst>
      <p:ext uri="{BB962C8B-B14F-4D97-AF65-F5344CB8AC3E}">
        <p14:creationId xmlns:p14="http://schemas.microsoft.com/office/powerpoint/2010/main" val="267991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Parlons maintenant de notre mémoire de</a:t>
            </a:r>
            <a:r>
              <a:rPr lang="fr-FR" baseline="0" dirty="0" smtClean="0"/>
              <a:t> travail. Toutes les études le montrent nous avons tous  u</a:t>
            </a:r>
            <a:r>
              <a:rPr lang="fr-FR" dirty="0" smtClean="0"/>
              <a:t>ne toute petite mémoire à court terme : faites donc le test avec quelqu’un de votre entourage. Donnez lui </a:t>
            </a:r>
            <a:r>
              <a:rPr lang="fr-FR" b="1" dirty="0" smtClean="0"/>
              <a:t>une série de deux numéros de téléphone </a:t>
            </a:r>
            <a:r>
              <a:rPr lang="fr-FR" dirty="0" smtClean="0"/>
              <a:t>et observez ce qui se passe </a:t>
            </a:r>
            <a:r>
              <a:rPr lang="fr-FR" b="1" dirty="0" smtClean="0"/>
              <a:t>au bout de 20 secondes </a:t>
            </a:r>
            <a:r>
              <a:rPr lang="fr-FR" dirty="0" smtClean="0"/>
              <a:t>. </a:t>
            </a:r>
          </a:p>
          <a:p>
            <a:r>
              <a:rPr lang="fr-FR" dirty="0" smtClean="0"/>
              <a:t>Effectivement, notre mémoire à court terme ne peut retenir qu’environ 7 éléments plus ou moins 2 durant 20 secondes.  Deux numéros de téléphones sont donc déjà de trop pour notre mémoire !</a:t>
            </a:r>
          </a:p>
          <a:p>
            <a:endParaRPr lang="fr-FR" dirty="0" smtClean="0"/>
          </a:p>
          <a:p>
            <a:endParaRPr lang="fr-FR" baseline="0" dirty="0" smtClean="0"/>
          </a:p>
          <a:p>
            <a:endParaRPr lang="de-DE" dirty="0" smtClean="0"/>
          </a:p>
          <a:p>
            <a:r>
              <a:rPr lang="de-DE" dirty="0" smtClean="0"/>
              <a:t>Crédits images</a:t>
            </a:r>
            <a:r>
              <a:rPr lang="de-DE" baseline="0" dirty="0" smtClean="0"/>
              <a:t> : </a:t>
            </a:r>
          </a:p>
          <a:p>
            <a:r>
              <a:rPr lang="de-DE" dirty="0" smtClean="0"/>
              <a:t>http://pixabay.com/en/brain-head-science-human-biology-296508/</a:t>
            </a:r>
          </a:p>
          <a:p>
            <a:r>
              <a:rPr lang="de-DE" dirty="0" smtClean="0"/>
              <a:t>http://pixabay.com/en/icon-stopwatch-clock-time-black-157350/</a:t>
            </a:r>
          </a:p>
          <a:p>
            <a:r>
              <a:rPr lang="de-DE" dirty="0" smtClean="0"/>
              <a:t>http://pixabay.com/en/presentation-present-person-human-224108/</a:t>
            </a: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13</a:t>
            </a:fld>
            <a:endParaRPr lang="fr-FR"/>
          </a:p>
        </p:txBody>
      </p:sp>
    </p:spTree>
    <p:extLst>
      <p:ext uri="{BB962C8B-B14F-4D97-AF65-F5344CB8AC3E}">
        <p14:creationId xmlns:p14="http://schemas.microsoft.com/office/powerpoint/2010/main" val="428870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Selon nos styles d’apprentissages préférés les supports visuels augmentent notre écoute, notre compréhension, notre mémoire et notre créativité. D’où l’intérêt de les utiliser pour manager visuellement vos projets. </a:t>
            </a:r>
          </a:p>
          <a:p>
            <a:r>
              <a:rPr lang="fr-FR" baseline="0" dirty="0" smtClean="0"/>
              <a:t>Par exemple</a:t>
            </a:r>
            <a:r>
              <a:rPr lang="fr-FR" b="1" baseline="0" dirty="0" smtClean="0"/>
              <a:t>, 3 jours après une réunion , la rétention d’informations est six fois plus importante lorsque l’information a été présentée visuellement  et oralement que lorsqu’elle est présentée seulement à l’oral.</a:t>
            </a:r>
          </a:p>
          <a:p>
            <a:endParaRPr lang="fr-FR" dirty="0" smtClean="0"/>
          </a:p>
          <a:p>
            <a:r>
              <a:rPr lang="de-DE" dirty="0" smtClean="0"/>
              <a:t>Crédit image</a:t>
            </a:r>
            <a:r>
              <a:rPr lang="de-DE" baseline="0" dirty="0" smtClean="0"/>
              <a:t> : </a:t>
            </a:r>
          </a:p>
          <a:p>
            <a:r>
              <a:rPr lang="de-DE" dirty="0" smtClean="0"/>
              <a:t>http://pixabay.com/en/presentation-present-person-human-224108/</a:t>
            </a:r>
          </a:p>
          <a:p>
            <a:endParaRPr lang="fr-FR"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14</a:t>
            </a:fld>
            <a:endParaRPr lang="fr-FR"/>
          </a:p>
        </p:txBody>
      </p:sp>
    </p:spTree>
    <p:extLst>
      <p:ext uri="{BB962C8B-B14F-4D97-AF65-F5344CB8AC3E}">
        <p14:creationId xmlns:p14="http://schemas.microsoft.com/office/powerpoint/2010/main" val="10319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Le management visuel</a:t>
            </a:r>
            <a:r>
              <a:rPr lang="de-DE" baseline="0" dirty="0" smtClean="0"/>
              <a:t> </a:t>
            </a:r>
            <a:r>
              <a:rPr lang="de-DE" dirty="0" smtClean="0"/>
              <a:t>aide </a:t>
            </a:r>
            <a:r>
              <a:rPr lang="de-DE" dirty="0" smtClean="0"/>
              <a:t>l‘audience à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comprendre </a:t>
            </a:r>
            <a:r>
              <a:rPr lang="de-DE" dirty="0" smtClean="0"/>
              <a:t>des données </a:t>
            </a:r>
            <a:r>
              <a:rPr lang="de-DE" dirty="0" smtClean="0"/>
              <a:t>complexes</a:t>
            </a:r>
            <a:endParaRPr lang="de-DE"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smtClean="0"/>
              <a:t> </a:t>
            </a:r>
            <a:r>
              <a:rPr lang="de-DE" baseline="0" dirty="0" smtClean="0"/>
              <a:t>renforce </a:t>
            </a:r>
            <a:r>
              <a:rPr lang="de-DE" baseline="0" dirty="0" smtClean="0"/>
              <a:t>la communication </a:t>
            </a:r>
            <a:endParaRPr lang="de-DE"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smtClean="0"/>
              <a:t> cibler </a:t>
            </a:r>
            <a:r>
              <a:rPr lang="de-DE" baseline="0" dirty="0" smtClean="0"/>
              <a:t>un public spécifique et des groupes </a:t>
            </a:r>
            <a:r>
              <a:rPr lang="de-DE" baseline="0" dirty="0" smtClean="0"/>
              <a:t>d‘utilisateurs.</a:t>
            </a:r>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smtClean="0"/>
              <a:t> rassembler </a:t>
            </a:r>
            <a:r>
              <a:rPr lang="de-DE" baseline="0" dirty="0" smtClean="0"/>
              <a:t>des points de vue individuels sur des  cartes creées collectivement.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15</a:t>
            </a:fld>
            <a:endParaRPr lang="fr-FR"/>
          </a:p>
        </p:txBody>
      </p:sp>
    </p:spTree>
    <p:extLst>
      <p:ext uri="{BB962C8B-B14F-4D97-AF65-F5344CB8AC3E}">
        <p14:creationId xmlns:p14="http://schemas.microsoft.com/office/powerpoint/2010/main" val="4293861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management visuel raccourcit les réunions de 24% d’après les études de la Wharton </a:t>
            </a:r>
            <a:r>
              <a:rPr lang="fr-FR" baseline="0" dirty="0" err="1" smtClean="0"/>
              <a:t>School</a:t>
            </a:r>
            <a:r>
              <a:rPr lang="fr-FR" baseline="0" dirty="0" smtClean="0"/>
              <a:t> of Business 2007.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La prise de décisions</a:t>
            </a:r>
            <a:r>
              <a:rPr lang="fr-FR" baseline="0" dirty="0" smtClean="0"/>
              <a:t> est par contre accélérée, car </a:t>
            </a:r>
            <a:r>
              <a:rPr lang="fr-FR" dirty="0" smtClean="0"/>
              <a:t>64%</a:t>
            </a:r>
            <a:r>
              <a:rPr lang="fr-FR" baseline="0" dirty="0" smtClean="0"/>
              <a:t> dans un groupe prennent des décisions immédiatement après une présentation visuelle</a:t>
            </a:r>
          </a:p>
        </p:txBody>
      </p:sp>
      <p:sp>
        <p:nvSpPr>
          <p:cNvPr id="4" name="Slide Number Placeholder 3"/>
          <p:cNvSpPr>
            <a:spLocks noGrp="1"/>
          </p:cNvSpPr>
          <p:nvPr>
            <p:ph type="sldNum" sz="quarter" idx="10"/>
          </p:nvPr>
        </p:nvSpPr>
        <p:spPr/>
        <p:txBody>
          <a:bodyPr/>
          <a:lstStyle/>
          <a:p>
            <a:fld id="{192B99E7-AE7A-48CF-B366-283F7707A02C}" type="slidenum">
              <a:rPr lang="fr-FR" smtClean="0"/>
              <a:pPr/>
              <a:t>16</a:t>
            </a:fld>
            <a:endParaRPr lang="fr-FR"/>
          </a:p>
        </p:txBody>
      </p:sp>
    </p:spTree>
    <p:extLst>
      <p:ext uri="{BB962C8B-B14F-4D97-AF65-F5344CB8AC3E}">
        <p14:creationId xmlns:p14="http://schemas.microsoft.com/office/powerpoint/2010/main" val="244439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Comme piloter un projet, c'est 80% de communication. Le management visuel est basé sur un principe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L'information est mieux traitée et conservée lorsqu’elle est présentée en mots, en images et en sons plutôt qu’avec des mots seuls.</a:t>
            </a:r>
            <a:br>
              <a:rPr lang="fr-FR" sz="1200" b="1"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Nous allons voir comment, le management visuel des projets améliore leur réussite.</a:t>
            </a:r>
          </a:p>
          <a:p>
            <a:endParaRPr lang="fr-FR"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2B99E7-AE7A-48CF-B366-283F7707A02C}" type="slidenum">
              <a:rPr lang="fr-FR" smtClean="0"/>
              <a:pPr/>
              <a:t>17</a:t>
            </a:fld>
            <a:endParaRPr lang="fr-FR"/>
          </a:p>
        </p:txBody>
      </p:sp>
    </p:spTree>
    <p:extLst>
      <p:ext uri="{BB962C8B-B14F-4D97-AF65-F5344CB8AC3E}">
        <p14:creationId xmlns:p14="http://schemas.microsoft.com/office/powerpoint/2010/main" val="45581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acteurs d’un</a:t>
            </a:r>
            <a:r>
              <a:rPr lang="fr-FR" baseline="0" dirty="0" smtClean="0"/>
              <a:t> projet demandent à utiliser le visuel pour expliquer leurs idées, faire des connexions, argumenter. Ils veulent aussi faire avancer leur projet alors que l’attention devient de plus en plus rare.</a:t>
            </a:r>
          </a:p>
          <a:p>
            <a:endParaRPr lang="fr-FR" baseline="0" dirty="0" smtClean="0"/>
          </a:p>
          <a:p>
            <a:r>
              <a:rPr lang="fr-FR" baseline="0" dirty="0" smtClean="0"/>
              <a:t>Selon </a:t>
            </a:r>
            <a:r>
              <a:rPr lang="fr-FR" baseline="0" dirty="0" smtClean="0"/>
              <a:t>la théorie de </a:t>
            </a:r>
            <a:r>
              <a:rPr lang="fr-FR" baseline="0" dirty="0" err="1" smtClean="0"/>
              <a:t>Boulding</a:t>
            </a:r>
            <a:r>
              <a:rPr lang="fr-FR" baseline="0" dirty="0" smtClean="0"/>
              <a:t> , sans changer les images, rien ne change. Or un projet, c’est bien changer une situation insatisfaisante. Pour changer,  il faut donc modifier les images. Par exemple, le terrain en friches avec un superbe panneau publicitaire où les arbres ont 20 ans d’âge, les personnages sourient, les enfants jouent dans le jardin, est totalement transformé dans notre imaginaire . Il devient sacré, je me vois bien habiter là, je me projette. </a:t>
            </a:r>
          </a:p>
          <a:p>
            <a:endParaRPr lang="fr-FR" baseline="0" dirty="0" smtClean="0"/>
          </a:p>
          <a:p>
            <a:r>
              <a:rPr lang="fr-FR" baseline="0" dirty="0" smtClean="0"/>
              <a:t>Référence bibliographique : Kenneth </a:t>
            </a:r>
            <a:r>
              <a:rPr lang="fr-FR" baseline="0" dirty="0" err="1" smtClean="0"/>
              <a:t>Boulding</a:t>
            </a:r>
            <a:r>
              <a:rPr lang="fr-FR" baseline="0" dirty="0" smtClean="0"/>
              <a:t> L’image UGE Paris 1966 collection 10/18</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18</a:t>
            </a:fld>
            <a:endParaRPr lang="fr-FR"/>
          </a:p>
        </p:txBody>
      </p:sp>
    </p:spTree>
    <p:extLst>
      <p:ext uri="{BB962C8B-B14F-4D97-AF65-F5344CB8AC3E}">
        <p14:creationId xmlns:p14="http://schemas.microsoft.com/office/powerpoint/2010/main" val="348551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b="0" i="0" kern="1200" dirty="0" smtClean="0">
                <a:solidFill>
                  <a:schemeClr val="tx1"/>
                </a:solidFill>
                <a:latin typeface="+mn-lt"/>
                <a:ea typeface="+mn-ea"/>
                <a:cs typeface="+mn-cs"/>
              </a:rPr>
              <a:t>Sur </a:t>
            </a:r>
            <a:r>
              <a:rPr lang="fr-FR" sz="1200" b="0" i="0" kern="1200" dirty="0" smtClean="0">
                <a:solidFill>
                  <a:schemeClr val="tx1"/>
                </a:solidFill>
                <a:latin typeface="+mn-lt"/>
                <a:ea typeface="+mn-ea"/>
                <a:cs typeface="+mn-cs"/>
              </a:rPr>
              <a:t>l’image, nous voyons réunies plusieurs supports</a:t>
            </a:r>
            <a:r>
              <a:rPr lang="fr-FR" sz="1200" b="0" i="0" kern="1200" baseline="0" dirty="0" smtClean="0">
                <a:solidFill>
                  <a:schemeClr val="tx1"/>
                </a:solidFill>
                <a:latin typeface="+mn-lt"/>
                <a:ea typeface="+mn-ea"/>
                <a:cs typeface="+mn-cs"/>
              </a:rPr>
              <a:t> du management visuel</a:t>
            </a:r>
            <a:r>
              <a:rPr lang="fr-FR" sz="1200" b="0" i="0" kern="1200" dirty="0" smtClean="0">
                <a:solidFill>
                  <a:schemeClr val="tx1"/>
                </a:solidFill>
                <a:latin typeface="+mn-lt"/>
                <a:ea typeface="+mn-ea"/>
                <a:cs typeface="+mn-cs"/>
              </a:rPr>
              <a:t> : règles du jeu, vision du projet, carte</a:t>
            </a:r>
            <a:r>
              <a:rPr lang="fr-FR" sz="1200" b="0" i="0" kern="1200" baseline="0" dirty="0" smtClean="0">
                <a:solidFill>
                  <a:schemeClr val="tx1"/>
                </a:solidFill>
                <a:latin typeface="+mn-lt"/>
                <a:ea typeface="+mn-ea"/>
                <a:cs typeface="+mn-cs"/>
              </a:rPr>
              <a:t> mentale, carte conceptuelle, planning. </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Comme</a:t>
            </a:r>
            <a:r>
              <a:rPr lang="fr-FR" sz="1200" b="0" i="0" kern="1200" baseline="0" dirty="0" smtClean="0">
                <a:solidFill>
                  <a:schemeClr val="tx1"/>
                </a:solidFill>
                <a:latin typeface="+mn-lt"/>
                <a:ea typeface="+mn-ea"/>
                <a:cs typeface="+mn-cs"/>
              </a:rPr>
              <a:t> n</a:t>
            </a:r>
            <a:r>
              <a:rPr lang="fr-FR" sz="1200" b="0" i="0" kern="1200" dirty="0" smtClean="0">
                <a:solidFill>
                  <a:schemeClr val="tx1"/>
                </a:solidFill>
                <a:latin typeface="+mn-lt"/>
                <a:ea typeface="+mn-ea"/>
                <a:cs typeface="+mn-cs"/>
              </a:rPr>
              <a:t>ous passons prés de 25% de notre temps de travail en </a:t>
            </a:r>
            <a:r>
              <a:rPr lang="fr-FR" sz="1200" b="0" i="0" kern="1200" dirty="0" smtClean="0">
                <a:solidFill>
                  <a:schemeClr val="tx1"/>
                </a:solidFill>
                <a:latin typeface="+mn-lt"/>
                <a:ea typeface="+mn-ea"/>
                <a:cs typeface="+mn-cs"/>
              </a:rPr>
              <a:t>réunion, </a:t>
            </a:r>
            <a:r>
              <a:rPr lang="fr-FR" sz="1200" b="0" i="0" kern="1200" dirty="0" smtClean="0">
                <a:solidFill>
                  <a:schemeClr val="tx1"/>
                </a:solidFill>
                <a:latin typeface="+mn-lt"/>
                <a:ea typeface="+mn-ea"/>
                <a:cs typeface="+mn-cs"/>
              </a:rPr>
              <a:t>tout ce qui peut les améliorer est bon à prendre. De</a:t>
            </a:r>
            <a:r>
              <a:rPr lang="fr-FR" sz="1200" b="0" i="0" kern="1200" baseline="0" dirty="0" smtClean="0">
                <a:solidFill>
                  <a:schemeClr val="tx1"/>
                </a:solidFill>
                <a:latin typeface="+mn-lt"/>
                <a:ea typeface="+mn-ea"/>
                <a:cs typeface="+mn-cs"/>
              </a:rPr>
              <a:t> simples P</a:t>
            </a:r>
            <a:r>
              <a:rPr lang="fr-FR" sz="1200" b="0" i="0" kern="1200" dirty="0" smtClean="0">
                <a:solidFill>
                  <a:schemeClr val="tx1"/>
                </a:solidFill>
                <a:latin typeface="+mn-lt"/>
                <a:ea typeface="+mn-ea"/>
                <a:cs typeface="+mn-cs"/>
              </a:rPr>
              <a:t>ost-</a:t>
            </a:r>
            <a:r>
              <a:rPr lang="fr-FR" sz="1200" b="0" i="0" kern="1200" dirty="0" err="1" smtClean="0">
                <a:solidFill>
                  <a:schemeClr val="tx1"/>
                </a:solidFill>
                <a:latin typeface="+mn-lt"/>
                <a:ea typeface="+mn-ea"/>
                <a:cs typeface="+mn-cs"/>
              </a:rPr>
              <a:t>it</a:t>
            </a:r>
            <a:r>
              <a:rPr lang="fr-FR" sz="1200" b="0" i="0" kern="1200" dirty="0" smtClean="0">
                <a:solidFill>
                  <a:schemeClr val="tx1"/>
                </a:solidFill>
                <a:latin typeface="+mn-lt"/>
                <a:ea typeface="+mn-ea"/>
                <a:cs typeface="+mn-cs"/>
              </a:rPr>
              <a:t> peuvent soulager la mémoire des participants.</a:t>
            </a:r>
            <a:r>
              <a:rPr lang="fr-FR" sz="1200" b="0" i="0" kern="1200" baseline="0" dirty="0" smtClean="0">
                <a:solidFill>
                  <a:schemeClr val="tx1"/>
                </a:solidFill>
                <a:latin typeface="+mn-lt"/>
                <a:ea typeface="+mn-ea"/>
                <a:cs typeface="+mn-cs"/>
              </a:rPr>
              <a:t> Ils</a:t>
            </a:r>
            <a:r>
              <a:rPr lang="fr-FR" sz="1200" b="0" i="0" kern="1200" dirty="0" smtClean="0">
                <a:solidFill>
                  <a:schemeClr val="tx1"/>
                </a:solidFill>
                <a:latin typeface="+mn-lt"/>
                <a:ea typeface="+mn-ea"/>
                <a:cs typeface="+mn-cs"/>
              </a:rPr>
              <a:t> permettront de voir la structure globale de la réunion avec tous les points à l'ordre du jour. </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Pour qu’une réunion de brainstorming</a:t>
            </a:r>
            <a:r>
              <a:rPr lang="fr-FR" sz="1200" b="0" i="0" kern="1200" baseline="0" dirty="0" smtClean="0">
                <a:solidFill>
                  <a:schemeClr val="tx1"/>
                </a:solidFill>
                <a:latin typeface="+mn-lt"/>
                <a:ea typeface="+mn-ea"/>
                <a:cs typeface="+mn-cs"/>
              </a:rPr>
              <a:t> soit efficace,</a:t>
            </a:r>
            <a:r>
              <a:rPr lang="fr-FR" sz="1200" b="0" i="0" kern="1200" dirty="0" smtClean="0">
                <a:solidFill>
                  <a:schemeClr val="tx1"/>
                </a:solidFill>
                <a:latin typeface="+mn-lt"/>
                <a:ea typeface="+mn-ea"/>
                <a:cs typeface="+mn-cs"/>
              </a:rPr>
              <a:t> il sera utile</a:t>
            </a:r>
            <a:r>
              <a:rPr lang="fr-FR" sz="1200" b="0" i="0" kern="1200" baseline="0" dirty="0" smtClean="0">
                <a:solidFill>
                  <a:schemeClr val="tx1"/>
                </a:solidFill>
                <a:latin typeface="+mn-lt"/>
                <a:ea typeface="+mn-ea"/>
                <a:cs typeface="+mn-cs"/>
              </a:rPr>
              <a:t> de commencer par un </a:t>
            </a:r>
            <a:r>
              <a:rPr lang="fr-FR" sz="1200" b="0" i="0" kern="1200" baseline="0" dirty="0" err="1" smtClean="0">
                <a:solidFill>
                  <a:schemeClr val="tx1"/>
                </a:solidFill>
                <a:latin typeface="+mn-lt"/>
                <a:ea typeface="+mn-ea"/>
                <a:cs typeface="+mn-cs"/>
              </a:rPr>
              <a:t>brainwriting</a:t>
            </a:r>
            <a:r>
              <a:rPr lang="fr-FR" sz="1200" b="0" i="0" kern="1200" baseline="0" dirty="0" smtClean="0">
                <a:solidFill>
                  <a:schemeClr val="tx1"/>
                </a:solidFill>
                <a:latin typeface="+mn-lt"/>
                <a:ea typeface="+mn-ea"/>
                <a:cs typeface="+mn-cs"/>
              </a:rPr>
              <a:t>. </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Le</a:t>
            </a:r>
            <a:r>
              <a:rPr lang="fr-FR" sz="1200" b="0" i="0" kern="1200" baseline="0" dirty="0" smtClean="0">
                <a:solidFill>
                  <a:schemeClr val="tx1"/>
                </a:solidFill>
                <a:latin typeface="+mn-lt"/>
                <a:ea typeface="+mn-ea"/>
                <a:cs typeface="+mn-cs"/>
              </a:rPr>
              <a:t> </a:t>
            </a:r>
            <a:r>
              <a:rPr lang="fr-FR" sz="1200" b="1" i="0" kern="1200" baseline="0" dirty="0" err="1" smtClean="0">
                <a:solidFill>
                  <a:schemeClr val="tx1"/>
                </a:solidFill>
                <a:latin typeface="+mn-lt"/>
                <a:ea typeface="+mn-ea"/>
                <a:cs typeface="+mn-cs"/>
              </a:rPr>
              <a:t>b</a:t>
            </a:r>
            <a:r>
              <a:rPr lang="fr-FR" sz="1200" b="1" i="0" kern="1200" dirty="0" err="1" smtClean="0">
                <a:solidFill>
                  <a:schemeClr val="tx1"/>
                </a:solidFill>
                <a:latin typeface="+mn-lt"/>
                <a:ea typeface="+mn-ea"/>
                <a:cs typeface="+mn-cs"/>
              </a:rPr>
              <a:t>rainwriting</a:t>
            </a:r>
            <a:r>
              <a:rPr lang="fr-FR" sz="1200" b="0" i="0" kern="1200" dirty="0" smtClean="0">
                <a:solidFill>
                  <a:schemeClr val="tx1"/>
                </a:solidFill>
                <a:latin typeface="+mn-lt"/>
                <a:ea typeface="+mn-ea"/>
                <a:cs typeface="+mn-cs"/>
              </a:rPr>
              <a:t>, c’est laisser un temps de silence </a:t>
            </a:r>
            <a:r>
              <a:rPr lang="fr-FR" sz="1200" b="0" i="0" kern="1200" baseline="0" dirty="0" smtClean="0">
                <a:solidFill>
                  <a:schemeClr val="tx1"/>
                </a:solidFill>
                <a:latin typeface="+mn-lt"/>
                <a:ea typeface="+mn-ea"/>
                <a:cs typeface="+mn-cs"/>
              </a:rPr>
              <a:t>au</a:t>
            </a:r>
            <a:r>
              <a:rPr lang="fr-FR" sz="1200" b="0" i="0" kern="1200" dirty="0" smtClean="0">
                <a:solidFill>
                  <a:schemeClr val="tx1"/>
                </a:solidFill>
                <a:latin typeface="+mn-lt"/>
                <a:ea typeface="+mn-ea"/>
                <a:cs typeface="+mn-cs"/>
              </a:rPr>
              <a:t> début de la réunion pour que les participants inscrivent</a:t>
            </a:r>
            <a:r>
              <a:rPr lang="fr-FR" sz="1200" b="0" i="0" kern="1200" baseline="0" dirty="0" smtClean="0">
                <a:solidFill>
                  <a:schemeClr val="tx1"/>
                </a:solidFill>
                <a:latin typeface="+mn-lt"/>
                <a:ea typeface="+mn-ea"/>
                <a:cs typeface="+mn-cs"/>
              </a:rPr>
              <a:t> leurs </a:t>
            </a:r>
            <a:r>
              <a:rPr lang="fr-FR" sz="1200" b="0" i="0" kern="1200" baseline="0" dirty="0" smtClean="0">
                <a:solidFill>
                  <a:schemeClr val="tx1"/>
                </a:solidFill>
                <a:latin typeface="+mn-lt"/>
                <a:ea typeface="+mn-ea"/>
                <a:cs typeface="+mn-cs"/>
              </a:rPr>
              <a:t>idées. </a:t>
            </a:r>
            <a:r>
              <a:rPr lang="fr-FR" sz="1200" b="0" i="0" kern="1200" baseline="0" dirty="0" smtClean="0">
                <a:solidFill>
                  <a:schemeClr val="tx1"/>
                </a:solidFill>
                <a:latin typeface="+mn-lt"/>
                <a:ea typeface="+mn-ea"/>
                <a:cs typeface="+mn-cs"/>
              </a:rPr>
              <a:t>Ce qui permettra </a:t>
            </a:r>
            <a:r>
              <a:rPr lang="fr-FR" sz="1200" b="0" i="0" kern="1200" dirty="0" smtClean="0">
                <a:solidFill>
                  <a:schemeClr val="tx1"/>
                </a:solidFill>
                <a:latin typeface="+mn-lt"/>
                <a:ea typeface="+mn-ea"/>
                <a:cs typeface="+mn-cs"/>
              </a:rPr>
              <a:t>l'expression de chacun. L’ analyse de chacune des idées écrites sur des Post-it évitera des effets de </a:t>
            </a:r>
            <a:r>
              <a:rPr lang="fr-FR" sz="1200" b="0" i="0" kern="1200" dirty="0" smtClean="0">
                <a:solidFill>
                  <a:schemeClr val="tx1"/>
                </a:solidFill>
                <a:latin typeface="+mn-lt"/>
                <a:ea typeface="+mn-ea"/>
                <a:cs typeface="+mn-cs"/>
              </a:rPr>
              <a:t>leadership.</a:t>
            </a:r>
            <a:r>
              <a:rPr lang="fr-FR" sz="1200" b="0" i="0" kern="1200" baseline="0" dirty="0" smtClean="0">
                <a:solidFill>
                  <a:schemeClr val="tx1"/>
                </a:solidFill>
                <a:latin typeface="+mn-lt"/>
                <a:ea typeface="+mn-ea"/>
                <a:cs typeface="+mn-cs"/>
              </a:rPr>
              <a:t> </a:t>
            </a:r>
            <a:r>
              <a:rPr lang="fr-FR" sz="1200" b="0" i="0" kern="1200" baseline="0" dirty="0" smtClean="0">
                <a:solidFill>
                  <a:schemeClr val="tx1"/>
                </a:solidFill>
                <a:latin typeface="+mn-lt"/>
                <a:ea typeface="+mn-ea"/>
                <a:cs typeface="+mn-cs"/>
              </a:rPr>
              <a:t>L</a:t>
            </a:r>
            <a:r>
              <a:rPr lang="fr-FR" sz="1200" b="0" i="0" kern="1200" dirty="0" smtClean="0">
                <a:solidFill>
                  <a:schemeClr val="tx1"/>
                </a:solidFill>
                <a:latin typeface="+mn-lt"/>
                <a:ea typeface="+mn-ea"/>
                <a:cs typeface="+mn-cs"/>
              </a:rPr>
              <a:t>es idées des leaders ne</a:t>
            </a:r>
            <a:r>
              <a:rPr lang="fr-FR" sz="1200" b="0" i="0" kern="1200" baseline="0" dirty="0" smtClean="0">
                <a:solidFill>
                  <a:schemeClr val="tx1"/>
                </a:solidFill>
                <a:latin typeface="+mn-lt"/>
                <a:ea typeface="+mn-ea"/>
                <a:cs typeface="+mn-cs"/>
              </a:rPr>
              <a:t> seront pas</a:t>
            </a:r>
            <a:r>
              <a:rPr lang="fr-FR" sz="1200" b="0" i="0" kern="1200" dirty="0" smtClean="0">
                <a:solidFill>
                  <a:schemeClr val="tx1"/>
                </a:solidFill>
                <a:latin typeface="+mn-lt"/>
                <a:ea typeface="+mn-ea"/>
                <a:cs typeface="+mn-cs"/>
              </a:rPr>
              <a:t> les seules à être examinées </a:t>
            </a:r>
            <a:r>
              <a:rPr lang="fr-FR" sz="1200" b="0" i="0" kern="1200" dirty="0" smtClean="0">
                <a:solidFill>
                  <a:schemeClr val="tx1"/>
                </a:solidFill>
                <a:latin typeface="+mn-lt"/>
                <a:ea typeface="+mn-ea"/>
                <a:cs typeface="+mn-cs"/>
              </a:rPr>
              <a:t>verbalement.</a:t>
            </a:r>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Un projet dépend également de</a:t>
            </a:r>
            <a:r>
              <a:rPr lang="fr-FR" sz="1200" b="0" i="0" kern="1200" baseline="0" dirty="0" smtClean="0">
                <a:solidFill>
                  <a:schemeClr val="tx1"/>
                </a:solidFill>
                <a:latin typeface="+mn-lt"/>
                <a:ea typeface="+mn-ea"/>
                <a:cs typeface="+mn-cs"/>
              </a:rPr>
              <a:t> l’avancement des actions de tous les acteurs, un acteur en retard met donc tout le projet  en retard. Et si l’information du retard, n’est pas visible, les mesures de rétroactions ne sont pas prises. Avec des cartes visibles de tous,, les retards ou avances des actions sont visibles d’un seul coup d’œil ! Nous verrons bientôt comment le management visuel aide à lutter contre la procrastination, c’est-à-dire la propension que nous avons tous à remettre notre travail au lendemain.</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19</a:t>
            </a:fld>
            <a:endParaRPr lang="fr-FR"/>
          </a:p>
        </p:txBody>
      </p:sp>
    </p:spTree>
    <p:extLst>
      <p:ext uri="{BB962C8B-B14F-4D97-AF65-F5344CB8AC3E}">
        <p14:creationId xmlns:p14="http://schemas.microsoft.com/office/powerpoint/2010/main" val="1651513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Face à  la masse</a:t>
            </a:r>
            <a:r>
              <a:rPr lang="fr-FR" baseline="0" dirty="0" smtClean="0"/>
              <a:t> </a:t>
            </a:r>
            <a:r>
              <a:rPr lang="fr-FR" dirty="0" smtClean="0"/>
              <a:t> des données disponibles, il faut que les acteurs du projet n’aient que les bonnes informations au bon moment. </a:t>
            </a:r>
          </a:p>
          <a:p>
            <a:r>
              <a:rPr lang="fr-FR" dirty="0" smtClean="0"/>
              <a:t>Pour cela,</a:t>
            </a:r>
            <a:r>
              <a:rPr lang="fr-FR" baseline="0" dirty="0" smtClean="0"/>
              <a:t> nous allons nous appuyer sur les principes suivants :</a:t>
            </a:r>
            <a:endParaRPr lang="fr-FR" dirty="0" smtClean="0"/>
          </a:p>
          <a:p>
            <a:pPr marL="171450" indent="-171450">
              <a:buFont typeface="Arial" panose="020B0604020202020204" pitchFamily="34" charset="0"/>
              <a:buChar char="•"/>
            </a:pPr>
            <a:endParaRPr lang="fr-FR" sz="1200" b="0" i="0" kern="1200" dirty="0" smtClean="0">
              <a:solidFill>
                <a:schemeClr val="tx1"/>
              </a:solidFill>
              <a:latin typeface="+mn-lt"/>
              <a:ea typeface="+mn-ea"/>
              <a:cs typeface="+mn-cs"/>
            </a:endParaRPr>
          </a:p>
          <a:p>
            <a:pPr marL="171450" indent="-171450">
              <a:buFont typeface="Arial" panose="020B0604020202020204" pitchFamily="34" charset="0"/>
              <a:buChar char="•"/>
            </a:pPr>
            <a:r>
              <a:rPr lang="fr-FR" sz="1200" b="0" i="0" kern="1200" dirty="0" smtClean="0">
                <a:solidFill>
                  <a:schemeClr val="tx1"/>
                </a:solidFill>
                <a:latin typeface="+mn-lt"/>
                <a:ea typeface="+mn-ea"/>
                <a:cs typeface="+mn-cs"/>
              </a:rPr>
              <a:t>Image 1 : Le cerveau fonctionne mieux avec les images </a:t>
            </a:r>
          </a:p>
          <a:p>
            <a:pPr marL="171450" indent="-171450">
              <a:buFont typeface="Arial" panose="020B0604020202020204" pitchFamily="34" charset="0"/>
              <a:buChar char="•"/>
            </a:pPr>
            <a:r>
              <a:rPr lang="fr-FR" sz="1200" b="0" i="0" kern="1200" dirty="0" smtClean="0">
                <a:solidFill>
                  <a:schemeClr val="tx1"/>
                </a:solidFill>
                <a:latin typeface="+mn-lt"/>
                <a:ea typeface="+mn-ea"/>
                <a:cs typeface="+mn-cs"/>
              </a:rPr>
              <a:t>Image</a:t>
            </a:r>
            <a:r>
              <a:rPr lang="fr-FR" sz="1200" b="0" i="0" kern="1200" baseline="0" dirty="0" smtClean="0">
                <a:solidFill>
                  <a:schemeClr val="tx1"/>
                </a:solidFill>
                <a:latin typeface="+mn-lt"/>
                <a:ea typeface="+mn-ea"/>
                <a:cs typeface="+mn-cs"/>
              </a:rPr>
              <a:t> 2 : </a:t>
            </a:r>
            <a:r>
              <a:rPr lang="fr-FR" sz="1200" b="0" i="0" kern="1200" dirty="0" smtClean="0">
                <a:solidFill>
                  <a:schemeClr val="tx1"/>
                </a:solidFill>
                <a:latin typeface="+mn-lt"/>
                <a:ea typeface="+mn-ea"/>
                <a:cs typeface="+mn-cs"/>
              </a:rPr>
              <a:t>L’information est mieux traitée</a:t>
            </a:r>
            <a:r>
              <a:rPr lang="fr-FR" sz="1200" b="0" i="0" kern="1200" baseline="0" dirty="0" smtClean="0">
                <a:solidFill>
                  <a:schemeClr val="tx1"/>
                </a:solidFill>
                <a:latin typeface="+mn-lt"/>
                <a:ea typeface="+mn-ea"/>
                <a:cs typeface="+mn-cs"/>
              </a:rPr>
              <a:t> et conservée</a:t>
            </a:r>
            <a:r>
              <a:rPr lang="fr-FR" sz="1200" b="0" i="0" kern="1200" dirty="0" smtClean="0">
                <a:solidFill>
                  <a:schemeClr val="tx1"/>
                </a:solidFill>
                <a:latin typeface="+mn-lt"/>
                <a:ea typeface="+mn-ea"/>
                <a:cs typeface="+mn-cs"/>
              </a:rPr>
              <a:t> lorsqu’elle présentée</a:t>
            </a:r>
            <a:r>
              <a:rPr lang="fr-FR" sz="1200" b="0" i="0" kern="1200" baseline="0" dirty="0" smtClean="0">
                <a:solidFill>
                  <a:schemeClr val="tx1"/>
                </a:solidFill>
                <a:latin typeface="+mn-lt"/>
                <a:ea typeface="+mn-ea"/>
                <a:cs typeface="+mn-cs"/>
              </a:rPr>
              <a:t> en texte + image + son </a:t>
            </a:r>
          </a:p>
          <a:p>
            <a:pPr marL="171450" indent="-171450">
              <a:buFont typeface="Arial" panose="020B0604020202020204" pitchFamily="34" charset="0"/>
              <a:buChar char="•"/>
            </a:pPr>
            <a:r>
              <a:rPr lang="fr-FR" baseline="0" dirty="0" smtClean="0"/>
              <a:t>Image 3 : Les supports visuels augmentent notre écoute, notre compréhension, notre mémoire et notre créativité. D’où l’intérêt de les utiliser pour manager visuellement nos projets. </a:t>
            </a:r>
          </a:p>
          <a:p>
            <a:pPr marL="0" indent="0">
              <a:buFont typeface="Arial" panose="020B0604020202020204" pitchFamily="34" charset="0"/>
              <a:buNone/>
            </a:pPr>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20</a:t>
            </a:fld>
            <a:endParaRPr lang="fr-FR"/>
          </a:p>
        </p:txBody>
      </p:sp>
    </p:spTree>
    <p:extLst>
      <p:ext uri="{BB962C8B-B14F-4D97-AF65-F5344CB8AC3E}">
        <p14:creationId xmlns:p14="http://schemas.microsoft.com/office/powerpoint/2010/main" val="133753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Je m’appelle Pierre </a:t>
            </a:r>
            <a:r>
              <a:rPr lang="fr-FR" dirty="0" err="1" smtClean="0"/>
              <a:t>Mongin</a:t>
            </a:r>
            <a:r>
              <a:rPr lang="fr-FR" baseline="0" dirty="0" smtClean="0"/>
              <a:t>. J</a:t>
            </a:r>
            <a:r>
              <a:rPr lang="fr-FR" dirty="0" smtClean="0"/>
              <a:t>e vous propose</a:t>
            </a:r>
            <a:r>
              <a:rPr lang="fr-FR" baseline="0" dirty="0" smtClean="0"/>
              <a:t> d’</a:t>
            </a:r>
            <a:r>
              <a:rPr lang="fr-FR" dirty="0" smtClean="0"/>
              <a:t>utiliser le management</a:t>
            </a:r>
            <a:r>
              <a:rPr lang="fr-FR" baseline="0" dirty="0" smtClean="0"/>
              <a:t> </a:t>
            </a:r>
            <a:r>
              <a:rPr lang="fr-FR" dirty="0" smtClean="0"/>
              <a:t>visuel dans vos projets</a:t>
            </a:r>
            <a:r>
              <a:rPr lang="fr-FR" baseline="0" dirty="0" smtClean="0"/>
              <a:t> basé sur mes expériences de terrain et d’enseignement. C’est , en effet, la combinaison de mon expérience professionnelle en tant que directeur d’office d’HLM et de professeur associé à l’Université de Lille 1 qui m’ont amené à écrire le livre </a:t>
            </a:r>
            <a:r>
              <a:rPr lang="fr-FR" i="1" dirty="0" smtClean="0"/>
              <a:t>Organisez vos projets avec le </a:t>
            </a:r>
            <a:r>
              <a:rPr lang="fr-FR" i="1" dirty="0" err="1" smtClean="0"/>
              <a:t>mind</a:t>
            </a:r>
            <a:r>
              <a:rPr lang="fr-FR" i="1" dirty="0" smtClean="0"/>
              <a:t> </a:t>
            </a:r>
            <a:r>
              <a:rPr lang="fr-FR" i="1" dirty="0" err="1" smtClean="0"/>
              <a:t>mapping</a:t>
            </a:r>
            <a:r>
              <a:rPr lang="fr-FR" i="1" baseline="0" dirty="0" smtClean="0"/>
              <a:t>. </a:t>
            </a:r>
            <a:endParaRPr lang="fr-FR"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3</a:t>
            </a:fld>
            <a:endParaRPr lang="fr-FR"/>
          </a:p>
        </p:txBody>
      </p:sp>
    </p:spTree>
    <p:extLst>
      <p:ext uri="{BB962C8B-B14F-4D97-AF65-F5344CB8AC3E}">
        <p14:creationId xmlns:p14="http://schemas.microsoft.com/office/powerpoint/2010/main" val="18752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indent="-342900">
              <a:buFont typeface="Arial" panose="020B0604020202020204" pitchFamily="34" charset="0"/>
              <a:buChar char="•"/>
            </a:pPr>
            <a:r>
              <a:rPr lang="fr-FR" sz="1200" b="0" i="0" kern="1200" dirty="0" smtClean="0">
                <a:solidFill>
                  <a:schemeClr val="tx1"/>
                </a:solidFill>
                <a:latin typeface="+mn-lt"/>
                <a:ea typeface="+mn-ea"/>
                <a:cs typeface="+mn-cs"/>
              </a:rPr>
              <a:t>Et pour vous, </a:t>
            </a:r>
            <a:r>
              <a:rPr lang="fr-FR" sz="1200" dirty="0" smtClean="0"/>
              <a:t>avez-vous</a:t>
            </a:r>
            <a:r>
              <a:rPr lang="fr-FR" sz="1100" i="1" dirty="0" smtClean="0"/>
              <a:t> </a:t>
            </a:r>
            <a:r>
              <a:rPr lang="fr-FR" sz="1100" i="0" dirty="0" smtClean="0"/>
              <a:t>déjà </a:t>
            </a:r>
            <a:r>
              <a:rPr lang="fr-FR" sz="1100" i="1" dirty="0" smtClean="0"/>
              <a:t>( ou auriez-vous pu)</a:t>
            </a:r>
            <a:r>
              <a:rPr lang="fr-FR" sz="1200" i="0" baseline="0" dirty="0" smtClean="0"/>
              <a:t> </a:t>
            </a:r>
            <a:r>
              <a:rPr lang="fr-FR" sz="1100" i="1" baseline="0" dirty="0" smtClean="0"/>
              <a:t> </a:t>
            </a:r>
            <a:r>
              <a:rPr lang="fr-FR" sz="1100" i="0" baseline="0" dirty="0" smtClean="0"/>
              <a:t>animer une réunion  </a:t>
            </a:r>
            <a:r>
              <a:rPr lang="fr-FR" sz="1200" i="0" baseline="0" dirty="0" smtClean="0"/>
              <a:t>avec</a:t>
            </a:r>
            <a:r>
              <a:rPr lang="fr-FR" sz="1200" dirty="0" smtClean="0"/>
              <a:t> des</a:t>
            </a:r>
            <a:r>
              <a:rPr lang="fr-FR" sz="1200" b="1" dirty="0" smtClean="0"/>
              <a:t> images </a:t>
            </a:r>
            <a:r>
              <a:rPr lang="fr-FR" sz="1200" dirty="0" smtClean="0"/>
              <a:t>?</a:t>
            </a:r>
          </a:p>
          <a:p>
            <a:pPr marL="342900" indent="-342900">
              <a:buFont typeface="Arial" panose="020B0604020202020204" pitchFamily="34" charset="0"/>
              <a:buChar char="•"/>
            </a:pPr>
            <a:endParaRPr lang="fr-FR" sz="1200" dirty="0" smtClean="0"/>
          </a:p>
          <a:p>
            <a:pPr marL="342900" indent="-342900">
              <a:buFont typeface="Arial" panose="020B0604020202020204" pitchFamily="34" charset="0"/>
              <a:buChar char="•"/>
            </a:pPr>
            <a:r>
              <a:rPr lang="fr-FR" sz="1200" dirty="0" smtClean="0"/>
              <a:t>Quelle est l’image qui a été (ou aurait</a:t>
            </a:r>
            <a:r>
              <a:rPr lang="fr-FR" sz="1200" baseline="0" dirty="0" smtClean="0"/>
              <a:t> été )</a:t>
            </a:r>
            <a:r>
              <a:rPr lang="fr-FR" sz="1200" dirty="0" smtClean="0"/>
              <a:t> la plus </a:t>
            </a:r>
            <a:r>
              <a:rPr lang="fr-FR" sz="1200" b="1" dirty="0" err="1" smtClean="0"/>
              <a:t>impactante</a:t>
            </a:r>
            <a:r>
              <a:rPr lang="fr-FR" sz="1200" dirty="0" smtClean="0"/>
              <a:t> ? Pourquoi ?</a:t>
            </a:r>
          </a:p>
          <a:p>
            <a:endParaRPr lang="fr-FR" sz="1200" b="0" i="0" kern="1200" dirty="0" smtClean="0">
              <a:solidFill>
                <a:schemeClr val="tx1"/>
              </a:solidFill>
              <a:latin typeface="+mn-lt"/>
              <a:ea typeface="+mn-ea"/>
              <a:cs typeface="+mn-cs"/>
            </a:endParaRPr>
          </a:p>
          <a:p>
            <a:endParaRPr lang="fr-FR" sz="1200" b="0" i="0" kern="1200" baseline="0" dirty="0" smtClean="0">
              <a:solidFill>
                <a:schemeClr val="tx1"/>
              </a:solidFill>
              <a:latin typeface="+mn-lt"/>
              <a:ea typeface="+mn-ea"/>
              <a:cs typeface="+mn-cs"/>
            </a:endParaRPr>
          </a:p>
          <a:p>
            <a:r>
              <a:rPr lang="fr-FR" sz="1200" b="0" i="0" kern="1200" baseline="0" dirty="0" smtClean="0">
                <a:solidFill>
                  <a:schemeClr val="tx1"/>
                </a:solidFill>
                <a:latin typeface="+mn-lt"/>
                <a:ea typeface="+mn-ea"/>
                <a:cs typeface="+mn-cs"/>
              </a:rPr>
              <a:t>Des outils simples comme les Post-</a:t>
            </a:r>
            <a:r>
              <a:rPr lang="fr-FR" sz="1200" b="0" i="0" kern="1200" baseline="0" dirty="0" err="1" smtClean="0">
                <a:solidFill>
                  <a:schemeClr val="tx1"/>
                </a:solidFill>
                <a:latin typeface="+mn-lt"/>
                <a:ea typeface="+mn-ea"/>
                <a:cs typeface="+mn-cs"/>
              </a:rPr>
              <a:t>it</a:t>
            </a:r>
            <a:r>
              <a:rPr lang="fr-FR" sz="1200" b="0" i="0" kern="1200" baseline="0" dirty="0" smtClean="0">
                <a:solidFill>
                  <a:schemeClr val="tx1"/>
                </a:solidFill>
                <a:latin typeface="+mn-lt"/>
                <a:ea typeface="+mn-ea"/>
                <a:cs typeface="+mn-cs"/>
              </a:rPr>
              <a:t> , un processus en 4 C, et des modèles de projet vont pouvoir nous aider. C’est ce que nous allons découvrir. </a:t>
            </a:r>
          </a:p>
          <a:p>
            <a:endParaRPr lang="fr-FR"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latin typeface="+mn-lt"/>
                <a:ea typeface="+mn-ea"/>
                <a:cs typeface="+mn-cs"/>
              </a:rPr>
              <a:t>Pour terminer ce chapitre, je vous propose de passer au quizz qui est sous cette vidéo.</a:t>
            </a:r>
            <a:endParaRPr lang="fr-FR" dirty="0" smtClean="0"/>
          </a:p>
          <a:p>
            <a:endParaRPr lang="fr-FR" dirty="0" smtClean="0"/>
          </a:p>
          <a:p>
            <a:endParaRPr lang="fr-FR" dirty="0" smtClean="0"/>
          </a:p>
          <a:p>
            <a:r>
              <a:rPr lang="fr-FR" dirty="0" smtClean="0"/>
              <a:t>Quizz sur le</a:t>
            </a:r>
            <a:r>
              <a:rPr lang="fr-FR" baseline="0" dirty="0" smtClean="0"/>
              <a:t> constat de nos limites (à faire après avoir la version finale de la vidéo)</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21</a:t>
            </a:fld>
            <a:endParaRPr lang="fr-FR"/>
          </a:p>
        </p:txBody>
      </p:sp>
    </p:spTree>
    <p:extLst>
      <p:ext uri="{BB962C8B-B14F-4D97-AF65-F5344CB8AC3E}">
        <p14:creationId xmlns:p14="http://schemas.microsoft.com/office/powerpoint/2010/main" val="3699663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Nous empruntons</a:t>
            </a:r>
            <a:r>
              <a:rPr lang="fr-FR" baseline="0" dirty="0" smtClean="0"/>
              <a:t> maintenant la ligne no 2 celle des Post-it©. Post-</a:t>
            </a:r>
            <a:r>
              <a:rPr lang="fr-FR" baseline="0" dirty="0" err="1" smtClean="0"/>
              <a:t>it</a:t>
            </a:r>
            <a:r>
              <a:rPr lang="fr-FR" baseline="0" dirty="0" smtClean="0"/>
              <a:t> notes , rappelons le , est une marque enregistrés par 3M.</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Dans </a:t>
            </a:r>
            <a:r>
              <a:rPr lang="fr-FR" baseline="0" dirty="0" smtClean="0"/>
              <a:t>cette </a:t>
            </a:r>
            <a:r>
              <a:rPr lang="fr-FR" sz="1200" b="0" i="0" kern="1200" dirty="0" smtClean="0">
                <a:solidFill>
                  <a:schemeClr val="tx1"/>
                </a:solidFill>
                <a:effectLst/>
                <a:latin typeface="+mn-lt"/>
                <a:ea typeface="+mn-ea"/>
                <a:cs typeface="+mn-cs"/>
              </a:rPr>
              <a:t> seconde ligne de couleur orange </a:t>
            </a:r>
            <a:r>
              <a:rPr lang="fr-FR" sz="1200" b="0" i="0" kern="1200" baseline="0" dirty="0" smtClean="0">
                <a:solidFill>
                  <a:schemeClr val="tx1"/>
                </a:solidFill>
                <a:effectLst/>
                <a:latin typeface="+mn-lt"/>
                <a:ea typeface="+mn-ea"/>
                <a:cs typeface="+mn-cs"/>
              </a:rPr>
              <a:t>n</a:t>
            </a:r>
            <a:r>
              <a:rPr lang="fr-FR" baseline="0" dirty="0" smtClean="0"/>
              <a:t>ous allons voir les caractéristiques et les avantages des Post-it , les bénéfices qu’ils peuvent apporter au projet et à la construction d’un tableau de bord, le Kanban.</a:t>
            </a:r>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22</a:t>
            </a:fld>
            <a:endParaRPr lang="fr-FR"/>
          </a:p>
        </p:txBody>
      </p:sp>
    </p:spTree>
    <p:extLst>
      <p:ext uri="{BB962C8B-B14F-4D97-AF65-F5344CB8AC3E}">
        <p14:creationId xmlns:p14="http://schemas.microsoft.com/office/powerpoint/2010/main" val="3003839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Post-it sont les unités de base, les blocs</a:t>
            </a:r>
            <a:r>
              <a:rPr lang="fr-FR" baseline="0" dirty="0" smtClean="0"/>
              <a:t> de construction, les « Lego mentaux ». </a:t>
            </a:r>
          </a:p>
          <a:p>
            <a:r>
              <a:rPr lang="fr-FR" baseline="0" dirty="0" smtClean="0"/>
              <a:t>Les Post-it ont trois propriétés.</a:t>
            </a:r>
          </a:p>
          <a:p>
            <a:r>
              <a:rPr lang="fr-FR" baseline="0" dirty="0" smtClean="0"/>
              <a:t>Les notes repositionnables sont à peu près de la </a:t>
            </a:r>
            <a:r>
              <a:rPr lang="fr-FR" b="1" baseline="0" dirty="0" smtClean="0"/>
              <a:t>bonne taille </a:t>
            </a:r>
            <a:r>
              <a:rPr lang="fr-FR" baseline="0" dirty="0" smtClean="0"/>
              <a:t>pour recueillir une partie d’informations d’un problème. </a:t>
            </a:r>
          </a:p>
          <a:p>
            <a:r>
              <a:rPr lang="fr-FR" baseline="0" dirty="0" smtClean="0"/>
              <a:t>Elles sont faciles à coller sur une surface lisse et restent en place.</a:t>
            </a:r>
          </a:p>
          <a:p>
            <a:r>
              <a:rPr lang="fr-FR" baseline="0" dirty="0" smtClean="0"/>
              <a:t>Elles peuvent être aisément et rapidement déplacées et recollées.</a:t>
            </a:r>
          </a:p>
          <a:p>
            <a:r>
              <a:rPr lang="fr-FR" baseline="0" dirty="0" smtClean="0"/>
              <a:t>Ces propriétés en font l’outil de base idéal pour résoudre des problèmes de gestion d’un projet. Elles sont utilisables en cartes mentales ou conceptuelles  lors des phases de réflexion collective ,puis en suivi de plans d’actions (Kanban).</a:t>
            </a:r>
          </a:p>
          <a:p>
            <a:endParaRPr lang="fr-FR" baseline="0" dirty="0" smtClean="0"/>
          </a:p>
          <a:p>
            <a:r>
              <a:rPr lang="fr-FR" baseline="0" dirty="0" smtClean="0"/>
              <a:t>Ce tas de Post-</a:t>
            </a:r>
            <a:r>
              <a:rPr lang="fr-FR" baseline="0" dirty="0" err="1" smtClean="0"/>
              <a:t>it</a:t>
            </a:r>
            <a:r>
              <a:rPr lang="fr-FR" baseline="0" dirty="0" smtClean="0"/>
              <a:t> issu d’un brainstorming va pouvoir s’organiser en réseaux, en arborescence, en chaînes, etc..</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23</a:t>
            </a:fld>
            <a:endParaRPr lang="fr-FR"/>
          </a:p>
        </p:txBody>
      </p:sp>
    </p:spTree>
    <p:extLst>
      <p:ext uri="{BB962C8B-B14F-4D97-AF65-F5344CB8AC3E}">
        <p14:creationId xmlns:p14="http://schemas.microsoft.com/office/powerpoint/2010/main" val="199989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chaos</a:t>
            </a:r>
            <a:r>
              <a:rPr lang="fr-FR" baseline="0" dirty="0" smtClean="0"/>
              <a:t> d’idées par lequel débute tout projet , va pouvoir s’organiser  simplement  sous forme d’une arborescence. Il donne une carte sur laquelle nous allons préciser la nature des relations entre les idées par une étiquette sur la flèche reliant deux concepts . </a:t>
            </a:r>
          </a:p>
          <a:p>
            <a:r>
              <a:rPr lang="fr-FR" baseline="0" dirty="0" smtClean="0"/>
              <a:t>Le passage de gauche à droite est matérialisé par une ligne </a:t>
            </a:r>
            <a:r>
              <a:rPr lang="fr-FR" b="1" baseline="0" dirty="0" smtClean="0"/>
              <a:t>frontière</a:t>
            </a:r>
            <a:r>
              <a:rPr lang="fr-FR" baseline="0" dirty="0" smtClean="0"/>
              <a:t>. La discussion pour aboutir à un classement est l’objet de transactions entre participants pour arriver à une clarté , un ordre qui convienne à toutes les parties prenantes du projet. Leur vision du projet devient une vision partagée. Elle sera d’autant plus engageante que les idées de chacun sont analysées et retenues ou non selon le résultats des négociations internes au groupe de projet. </a:t>
            </a:r>
          </a:p>
          <a:p>
            <a:endParaRPr lang="fr-FR" baseline="0" dirty="0" smtClean="0"/>
          </a:p>
          <a:p>
            <a:r>
              <a:rPr lang="fr-FR" baseline="0" dirty="0" smtClean="0"/>
              <a:t>Ici, voici l’exemple d’un remue-méninges sur </a:t>
            </a:r>
            <a:r>
              <a:rPr lang="fr-FR" b="1" baseline="0" dirty="0" smtClean="0"/>
              <a:t>un projet de réorganisation de service</a:t>
            </a:r>
            <a:r>
              <a:rPr lang="fr-FR" b="0" baseline="0" dirty="0" smtClean="0"/>
              <a:t>. L</a:t>
            </a:r>
            <a:r>
              <a:rPr lang="fr-FR" baseline="0" dirty="0" smtClean="0"/>
              <a:t>es Post-</a:t>
            </a:r>
            <a:r>
              <a:rPr lang="fr-FR" baseline="0" dirty="0" err="1" smtClean="0"/>
              <a:t>it</a:t>
            </a:r>
            <a:r>
              <a:rPr lang="fr-FR" baseline="0" dirty="0" smtClean="0"/>
              <a:t> arrivent en ordre aléatoire et sont stockés sur la zone chaos d’idées à gauche. On organise ensuite les Post-</a:t>
            </a:r>
            <a:r>
              <a:rPr lang="fr-FR" baseline="0" dirty="0" err="1" smtClean="0"/>
              <a:t>it</a:t>
            </a:r>
            <a:r>
              <a:rPr lang="fr-FR" baseline="0" dirty="0" smtClean="0"/>
              <a:t> , à droite, en précisant la nature de la relation par une étiquette sur la flèche de liaison. Le sens de la flèche indique le sens de lecture.</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24</a:t>
            </a:fld>
            <a:endParaRPr lang="fr-FR"/>
          </a:p>
        </p:txBody>
      </p:sp>
    </p:spTree>
    <p:extLst>
      <p:ext uri="{BB962C8B-B14F-4D97-AF65-F5344CB8AC3E}">
        <p14:creationId xmlns:p14="http://schemas.microsoft.com/office/powerpoint/2010/main" val="88044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Post-</a:t>
            </a:r>
            <a:r>
              <a:rPr lang="fr-FR" dirty="0" err="1" smtClean="0"/>
              <a:t>it</a:t>
            </a:r>
            <a:r>
              <a:rPr lang="fr-FR" dirty="0" smtClean="0"/>
              <a:t>  organisés en cartes conceptuelles apportent</a:t>
            </a:r>
            <a:r>
              <a:rPr lang="fr-FR" baseline="0" dirty="0" smtClean="0"/>
              <a:t> de nombreux avantages. Ils aident à soutenir notre mémoire courte et celles de nos partenaires. Toutes les parties prenantes voient ainsi la structure globale du projet. </a:t>
            </a:r>
          </a:p>
          <a:p>
            <a:endParaRPr lang="fr-FR" baseline="0" dirty="0" smtClean="0"/>
          </a:p>
          <a:p>
            <a:r>
              <a:rPr lang="fr-FR" baseline="0" dirty="0" smtClean="0"/>
              <a:t>Ils nous permettent de déplacer nos idées sur une carte comme dans un </a:t>
            </a:r>
            <a:r>
              <a:rPr lang="fr-FR" baseline="0" dirty="0" err="1" smtClean="0"/>
              <a:t>Kriegspiel</a:t>
            </a:r>
            <a:r>
              <a:rPr lang="fr-FR" baseline="0" dirty="0" smtClean="0"/>
              <a:t> où nous déplaçons nos Post-</a:t>
            </a:r>
            <a:r>
              <a:rPr lang="fr-FR" baseline="0" dirty="0" err="1" smtClean="0"/>
              <a:t>it</a:t>
            </a:r>
            <a:r>
              <a:rPr lang="fr-FR" baseline="0" dirty="0" smtClean="0"/>
              <a:t> comme des soldats sur un champ de bataille. </a:t>
            </a:r>
          </a:p>
          <a:p>
            <a:r>
              <a:rPr lang="fr-FR" baseline="0" dirty="0" smtClean="0"/>
              <a:t>Lors de la conception du projet , ils permettent une appropriation du projet par tous. Le support de la carte, des couleurs, des images aide à la compréhension. </a:t>
            </a:r>
          </a:p>
          <a:p>
            <a:r>
              <a:rPr lang="fr-FR" baseline="0" dirty="0" smtClean="0"/>
              <a:t>Toutes  les idées nouvelles apparaissent. Leur proximité spatiale encourage à de nouvelles connexions, à découvrir de nouveaux modèles de résolutions de </a:t>
            </a:r>
            <a:r>
              <a:rPr lang="fr-FR" baseline="0" dirty="0" smtClean="0"/>
              <a:t>problèmes. </a:t>
            </a:r>
            <a:r>
              <a:rPr lang="fr-FR" baseline="0" dirty="0" smtClean="0"/>
              <a:t>Enfin, des hypothèses hardies peuvent se révéler . Cela favorise une approche systémique  et l’émergence de nouvelles combinaisons de </a:t>
            </a:r>
            <a:r>
              <a:rPr lang="fr-FR" baseline="0" dirty="0" smtClean="0"/>
              <a:t>solutions. </a:t>
            </a:r>
            <a:endParaRPr lang="fr-FR" baseline="0" dirty="0" smtClean="0"/>
          </a:p>
          <a:p>
            <a:r>
              <a:rPr lang="fr-FR" baseline="0" dirty="0" smtClean="0"/>
              <a:t>Exactement, </a:t>
            </a:r>
            <a:r>
              <a:rPr lang="fr-FR" baseline="0" dirty="0" smtClean="0"/>
              <a:t>comme si chacun des membres du groupe possédait des pièces détachées d’une bicyclette jusqu’à ce que leur montage en commun fasse émerger une nouvelle </a:t>
            </a:r>
            <a:r>
              <a:rPr lang="fr-FR" baseline="0" dirty="0" smtClean="0"/>
              <a:t>propriété, </a:t>
            </a:r>
            <a:r>
              <a:rPr lang="fr-FR" baseline="0" dirty="0" smtClean="0"/>
              <a:t>celle de faire le Tour de France avec ce vélo.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25</a:t>
            </a:fld>
            <a:endParaRPr lang="fr-FR"/>
          </a:p>
        </p:txBody>
      </p:sp>
    </p:spTree>
    <p:extLst>
      <p:ext uri="{BB962C8B-B14F-4D97-AF65-F5344CB8AC3E}">
        <p14:creationId xmlns:p14="http://schemas.microsoft.com/office/powerpoint/2010/main" val="361418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Un </a:t>
            </a:r>
            <a:r>
              <a:rPr lang="fr-FR" dirty="0" err="1" smtClean="0"/>
              <a:t>Kanban</a:t>
            </a:r>
            <a:r>
              <a:rPr lang="fr-FR" baseline="0" dirty="0" smtClean="0"/>
              <a:t> est un tableau de bord mural sur lequel vous créez  ici 4 colonnes : à faire, prochaines tâches, choix du jour, terminé.</a:t>
            </a:r>
          </a:p>
          <a:p>
            <a:r>
              <a:rPr lang="fr-FR" baseline="0" dirty="0" smtClean="0"/>
              <a:t>Sur l’arrière de votre porte de bureau vous pourrez en installer un, d’où vous gérerez les actions que vous avez à faire pour un projet.</a:t>
            </a:r>
          </a:p>
          <a:p>
            <a:endParaRPr lang="fr-FR" baseline="0" dirty="0" smtClean="0"/>
          </a:p>
          <a:p>
            <a:r>
              <a:rPr lang="fr-FR" baseline="0" dirty="0" smtClean="0"/>
              <a:t>Dans la colonne </a:t>
            </a:r>
            <a:r>
              <a:rPr lang="fr-FR" b="1" baseline="0" dirty="0" smtClean="0"/>
              <a:t>à faire</a:t>
            </a:r>
            <a:r>
              <a:rPr lang="fr-FR" baseline="0" dirty="0" smtClean="0"/>
              <a:t>, vous prendrez un Post-it par tâche, vous les stockerez dans la colonne à faire. Ce qui aura pour effet de soulager votre mémoire de petites actions qui vous encombrent l’esprit. </a:t>
            </a:r>
          </a:p>
          <a:p>
            <a:endParaRPr lang="fr-FR" baseline="0" dirty="0" smtClean="0"/>
          </a:p>
          <a:p>
            <a:r>
              <a:rPr lang="fr-FR" baseline="0" dirty="0" smtClean="0"/>
              <a:t>Dans la colonne </a:t>
            </a:r>
            <a:r>
              <a:rPr lang="fr-FR" b="1" baseline="0" dirty="0" smtClean="0"/>
              <a:t>Prochaines tâches</a:t>
            </a:r>
            <a:r>
              <a:rPr lang="fr-FR" baseline="0" dirty="0" smtClean="0"/>
              <a:t>, les Post –</a:t>
            </a:r>
            <a:r>
              <a:rPr lang="fr-FR" baseline="0" dirty="0" err="1" smtClean="0"/>
              <a:t>it</a:t>
            </a:r>
            <a:r>
              <a:rPr lang="fr-FR" baseline="0" dirty="0" smtClean="0"/>
              <a:t> en vert sur l’image, vous commencerez à classer  les taches importantes par priorité de réalisation avant qu’elles ne deviennent urgentes </a:t>
            </a:r>
          </a:p>
          <a:p>
            <a:endParaRPr lang="fr-FR" baseline="0" dirty="0" smtClean="0"/>
          </a:p>
          <a:p>
            <a:r>
              <a:rPr lang="fr-FR" baseline="0" dirty="0" smtClean="0"/>
              <a:t>Dans la colonne </a:t>
            </a:r>
            <a:r>
              <a:rPr lang="fr-FR" b="1" baseline="0" dirty="0" smtClean="0"/>
              <a:t>Choix du jour</a:t>
            </a:r>
            <a:r>
              <a:rPr lang="fr-FR" baseline="0" dirty="0" smtClean="0"/>
              <a:t>,  choisissez une ou deux tâches . Et concentrez vous sur leur réalisation en évitant d’être dérangé.</a:t>
            </a:r>
          </a:p>
          <a:p>
            <a:r>
              <a:rPr lang="fr-FR" baseline="0" dirty="0" smtClean="0"/>
              <a:t>La dernière colonne Terminé est celle qui vous procurera le plus de plaisir . Ce sera quand le Post-</a:t>
            </a:r>
            <a:r>
              <a:rPr lang="fr-FR" baseline="0" dirty="0" err="1" smtClean="0"/>
              <a:t>it</a:t>
            </a:r>
            <a:r>
              <a:rPr lang="fr-FR" baseline="0" dirty="0" smtClean="0"/>
              <a:t> matérialisant votre tâche passera dans cette colonne avant d’être froissé rageusement dans la poubelle.</a:t>
            </a:r>
          </a:p>
          <a:p>
            <a:endParaRPr lang="fr-FR" baseline="0" dirty="0" smtClean="0"/>
          </a:p>
          <a:p>
            <a:r>
              <a:rPr lang="fr-FR" baseline="0" dirty="0" smtClean="0"/>
              <a:t>Quel plaisir de alors voir son travail passer visuellement à la colonne </a:t>
            </a:r>
            <a:r>
              <a:rPr lang="fr-FR" b="1" baseline="0" dirty="0" smtClean="0"/>
              <a:t>terminé</a:t>
            </a:r>
            <a:r>
              <a:rPr lang="fr-FR" baseline="0" dirty="0" smtClean="0"/>
              <a:t>. Cette visualisation vous renverra une impression de sérénité qui vous encouragera pour les tâches suivantes.</a:t>
            </a:r>
          </a:p>
          <a:p>
            <a:r>
              <a:rPr lang="fr-FR" baseline="0" dirty="0" smtClean="0"/>
              <a:t>Cela aura pour avantage de rendre visible les actions terminées du projet pour vous et les autres. </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26</a:t>
            </a:fld>
            <a:endParaRPr lang="fr-FR"/>
          </a:p>
        </p:txBody>
      </p:sp>
    </p:spTree>
    <p:extLst>
      <p:ext uri="{BB962C8B-B14F-4D97-AF65-F5344CB8AC3E}">
        <p14:creationId xmlns:p14="http://schemas.microsoft.com/office/powerpoint/2010/main" val="353710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Les 5 principes du </a:t>
            </a:r>
            <a:r>
              <a:rPr lang="fr-FR" b="1" dirty="0" err="1" smtClean="0"/>
              <a:t>Kanban</a:t>
            </a:r>
            <a:endParaRPr lang="fr-FR" b="1" dirty="0" smtClean="0"/>
          </a:p>
          <a:p>
            <a:r>
              <a:rPr lang="fr-FR" dirty="0" smtClean="0"/>
              <a:t>Le </a:t>
            </a:r>
            <a:r>
              <a:rPr lang="fr-FR" dirty="0" err="1" smtClean="0"/>
              <a:t>Kanban</a:t>
            </a:r>
            <a:r>
              <a:rPr lang="fr-FR" dirty="0" smtClean="0"/>
              <a:t> a été initialisé</a:t>
            </a:r>
            <a:r>
              <a:rPr lang="fr-FR" baseline="0" dirty="0" smtClean="0"/>
              <a:t> chez </a:t>
            </a:r>
            <a:r>
              <a:rPr lang="fr-FR" dirty="0" smtClean="0"/>
              <a:t>Toyota selon 5 principes  que vous</a:t>
            </a:r>
            <a:r>
              <a:rPr lang="fr-FR" baseline="0" dirty="0" smtClean="0"/>
              <a:t> pourrez appliquer à vo</a:t>
            </a:r>
            <a:r>
              <a:rPr lang="fr-FR" dirty="0" smtClean="0"/>
              <a:t>s activités personnelles et professionnelles avec bonheur.</a:t>
            </a:r>
          </a:p>
          <a:p>
            <a:r>
              <a:rPr lang="fr-FR" dirty="0" smtClean="0"/>
              <a:t>1. </a:t>
            </a:r>
            <a:r>
              <a:rPr lang="fr-FR" b="1" dirty="0" smtClean="0"/>
              <a:t>Livrer rapidement : </a:t>
            </a:r>
            <a:r>
              <a:rPr lang="fr-FR" dirty="0" smtClean="0"/>
              <a:t>c’est arrêter de commencer et finir de commencer. Trop d’actions démarrées, c’est trop de stock d’actions en cours, comme si dans une usine, vous avez trop de voitures commencées et non terminées . Cela vous coûte de l’énergie lorsque vous sautez de tâches non terminées à d’autres. Les études montrent que 20% du temps de travail est gaspillé par les changements de processus.</a:t>
            </a:r>
            <a:br>
              <a:rPr lang="fr-FR" dirty="0" smtClean="0"/>
            </a:br>
            <a:r>
              <a:rPr lang="fr-FR" dirty="0" smtClean="0"/>
              <a:t>2. </a:t>
            </a:r>
            <a:r>
              <a:rPr lang="fr-FR" b="1" dirty="0" smtClean="0"/>
              <a:t>Avoir une vue globale du système</a:t>
            </a:r>
            <a:r>
              <a:rPr lang="fr-FR" dirty="0" smtClean="0"/>
              <a:t> : un tableau </a:t>
            </a:r>
            <a:r>
              <a:rPr lang="fr-FR" dirty="0" err="1" smtClean="0"/>
              <a:t>Kanban</a:t>
            </a:r>
            <a:r>
              <a:rPr lang="fr-FR" dirty="0" smtClean="0"/>
              <a:t> en Post-</a:t>
            </a:r>
            <a:r>
              <a:rPr lang="fr-FR" dirty="0" err="1" smtClean="0"/>
              <a:t>it</a:t>
            </a:r>
            <a:r>
              <a:rPr lang="fr-FR" dirty="0" smtClean="0"/>
              <a:t> donne une vue globale . Il vous permet de </a:t>
            </a:r>
            <a:r>
              <a:rPr lang="fr-FR" dirty="0" err="1" smtClean="0"/>
              <a:t>re</a:t>
            </a:r>
            <a:r>
              <a:rPr lang="fr-FR" dirty="0" smtClean="0"/>
              <a:t>-prioriser vos actions en temps réel, en fonction des impératifs de votre emploi du temps.</a:t>
            </a:r>
            <a:br>
              <a:rPr lang="fr-FR" dirty="0" smtClean="0"/>
            </a:br>
            <a:r>
              <a:rPr lang="fr-FR" dirty="0" smtClean="0"/>
              <a:t>Les 3 principes suivants découlent des 2 premiers.</a:t>
            </a:r>
          </a:p>
          <a:p>
            <a:r>
              <a:rPr lang="fr-FR" dirty="0" smtClean="0"/>
              <a:t>3. </a:t>
            </a:r>
            <a:r>
              <a:rPr lang="fr-FR" b="1" dirty="0" smtClean="0"/>
              <a:t>S’améliorer constamment </a:t>
            </a:r>
            <a:r>
              <a:rPr lang="fr-FR" dirty="0" smtClean="0"/>
              <a:t>en tirant parti de l’expérience antérieure.</a:t>
            </a:r>
            <a:br>
              <a:rPr lang="fr-FR" dirty="0" smtClean="0"/>
            </a:br>
            <a:r>
              <a:rPr lang="fr-FR" dirty="0" smtClean="0"/>
              <a:t>4. </a:t>
            </a:r>
            <a:r>
              <a:rPr lang="fr-FR" b="1" dirty="0" smtClean="0"/>
              <a:t>Éliminer le gaspillage</a:t>
            </a:r>
            <a:r>
              <a:rPr lang="fr-FR" dirty="0" smtClean="0"/>
              <a:t>, en évitant les stocks qui coûtent et encombrent les ateliers, les bureaux, </a:t>
            </a:r>
            <a:r>
              <a:rPr lang="fr-FR" baseline="0" dirty="0" smtClean="0"/>
              <a:t>nos mémoires </a:t>
            </a:r>
            <a:r>
              <a:rPr lang="fr-FR" dirty="0" smtClean="0"/>
              <a:t>..</a:t>
            </a:r>
            <a:br>
              <a:rPr lang="fr-FR" dirty="0" smtClean="0"/>
            </a:br>
            <a:r>
              <a:rPr lang="fr-FR" dirty="0" smtClean="0"/>
              <a:t>5. </a:t>
            </a:r>
            <a:r>
              <a:rPr lang="fr-FR" b="1" dirty="0" smtClean="0"/>
              <a:t>Mettre en avant le travail de l’équipe</a:t>
            </a:r>
            <a:r>
              <a:rPr lang="fr-FR" dirty="0" smtClean="0"/>
              <a:t> : voir visuellement l’avancée de toutes les actions avec les Post-</a:t>
            </a:r>
            <a:r>
              <a:rPr lang="fr-FR" dirty="0" err="1" smtClean="0"/>
              <a:t>it</a:t>
            </a:r>
            <a:r>
              <a:rPr lang="fr-FR" dirty="0" smtClean="0"/>
              <a:t> permet à tous les participants de savoir où on est en temps réel, sans attendre la prochaine réunion pour prendre des mesures de rétroactions.</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27</a:t>
            </a:fld>
            <a:endParaRPr lang="fr-FR"/>
          </a:p>
        </p:txBody>
      </p:sp>
    </p:spTree>
    <p:extLst>
      <p:ext uri="{BB962C8B-B14F-4D97-AF65-F5344CB8AC3E}">
        <p14:creationId xmlns:p14="http://schemas.microsoft.com/office/powerpoint/2010/main" val="186369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avantage</a:t>
            </a:r>
            <a:r>
              <a:rPr lang="fr-FR" baseline="0" dirty="0" smtClean="0"/>
              <a:t>s d’un </a:t>
            </a:r>
            <a:r>
              <a:rPr lang="fr-FR" baseline="0" dirty="0" err="1" smtClean="0"/>
              <a:t>Kanban</a:t>
            </a:r>
            <a:r>
              <a:rPr lang="fr-FR" baseline="0" dirty="0" smtClean="0"/>
              <a:t> collectif au service d’un projet sont résumés dans le tableau qui s’affiche: communication immédiate,  apprentissage continu, support entre pairs, organigramme plat, visualisation permanente des objectifs.</a:t>
            </a:r>
          </a:p>
          <a:p>
            <a:r>
              <a:rPr lang="fr-FR" baseline="0" dirty="0" smtClean="0"/>
              <a:t>La vision de la structure globale du projet donne du sens aux acteurs. Car un projet , c’est </a:t>
            </a:r>
            <a:r>
              <a:rPr lang="fr-FR" b="1" baseline="0" dirty="0" smtClean="0"/>
              <a:t>la transformation d’un rêve en imaginaire collectif puis en stratégie</a:t>
            </a:r>
            <a:r>
              <a:rPr lang="fr-FR" baseline="0" dirty="0" smtClean="0"/>
              <a:t>. La logique d’un projet tient à une idée simple: tout projet est une prédiction auto-réalisatrice. </a:t>
            </a:r>
          </a:p>
          <a:p>
            <a:r>
              <a:rPr lang="fr-FR" baseline="0" dirty="0" smtClean="0"/>
              <a:t>Le sens développe l’unité. Il y a développement d’un </a:t>
            </a:r>
            <a:r>
              <a:rPr lang="fr-FR" b="1" baseline="0" dirty="0" smtClean="0"/>
              <a:t>imaginaire commun </a:t>
            </a:r>
            <a:r>
              <a:rPr lang="fr-FR" baseline="0" dirty="0" smtClean="0"/>
              <a:t>à partir des représentations qui ont déjà changées suite au diagnostic. </a:t>
            </a:r>
          </a:p>
          <a:p>
            <a:endParaRPr lang="fr-FR" baseline="0" dirty="0" smtClean="0"/>
          </a:p>
          <a:p>
            <a:endParaRPr lang="fr-FR" baseline="0" dirty="0" smtClean="0"/>
          </a:p>
          <a:p>
            <a:r>
              <a:rPr lang="fr-FR" baseline="0" dirty="0" smtClean="0"/>
              <a:t>Extrait de Mieux s’organisez la stratégie du Post-</a:t>
            </a:r>
            <a:r>
              <a:rPr lang="fr-FR" baseline="0" dirty="0" err="1" smtClean="0"/>
              <a:t>it</a:t>
            </a:r>
            <a:r>
              <a:rPr lang="fr-FR" baseline="0" dirty="0" smtClean="0"/>
              <a:t> et du </a:t>
            </a:r>
            <a:r>
              <a:rPr lang="fr-FR" baseline="0" dirty="0" err="1" smtClean="0"/>
              <a:t>Kanban</a:t>
            </a:r>
            <a:r>
              <a:rPr lang="fr-FR" baseline="0" dirty="0" smtClean="0"/>
              <a:t> personnel avec l’aimable autorisation des éditions </a:t>
            </a:r>
            <a:r>
              <a:rPr lang="fr-FR" baseline="0" dirty="0" err="1" smtClean="0"/>
              <a:t>Interéditions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28</a:t>
            </a:fld>
            <a:endParaRPr lang="fr-FR"/>
          </a:p>
        </p:txBody>
      </p:sp>
    </p:spTree>
    <p:extLst>
      <p:ext uri="{BB962C8B-B14F-4D97-AF65-F5344CB8AC3E}">
        <p14:creationId xmlns:p14="http://schemas.microsoft.com/office/powerpoint/2010/main" val="37154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0" dirty="0" smtClean="0"/>
              <a:t>Au même titre qu’une cuillère prolonge notre bras, le Post-</a:t>
            </a:r>
            <a:r>
              <a:rPr lang="fr-FR" i="0" dirty="0" err="1" smtClean="0"/>
              <a:t>it</a:t>
            </a:r>
            <a:r>
              <a:rPr lang="fr-FR" i="0" dirty="0" smtClean="0"/>
              <a:t> devient l’extension de notre mémoire et unité de base pour stocker les données brutes.</a:t>
            </a:r>
          </a:p>
          <a:p>
            <a:pPr marL="0" marR="0" indent="0" algn="l" defTabSz="914400" rtl="0" eaLnBrk="1" fontAlgn="auto" latinLnBrk="0" hangingPunct="1">
              <a:lnSpc>
                <a:spcPct val="100000"/>
              </a:lnSpc>
              <a:spcBef>
                <a:spcPts val="0"/>
              </a:spcBef>
              <a:spcAft>
                <a:spcPts val="0"/>
              </a:spcAft>
              <a:buClrTx/>
              <a:buSzTx/>
              <a:buFontTx/>
              <a:buNone/>
              <a:tabLst/>
              <a:defRPr/>
            </a:pPr>
            <a:r>
              <a:rPr lang="fr-FR" i="0" dirty="0" smtClean="0"/>
              <a:t>Les</a:t>
            </a:r>
            <a:r>
              <a:rPr lang="fr-FR" i="0" baseline="0" dirty="0" smtClean="0"/>
              <a:t> </a:t>
            </a:r>
            <a:r>
              <a:rPr lang="fr-FR" i="0" dirty="0" smtClean="0"/>
              <a:t>post-</a:t>
            </a:r>
            <a:r>
              <a:rPr lang="fr-FR" i="0" dirty="0" err="1" smtClean="0"/>
              <a:t>it</a:t>
            </a:r>
            <a:r>
              <a:rPr lang="fr-FR" i="0" dirty="0" smtClean="0"/>
              <a:t> sont ensuite organisés en cartes conceptuelles, en réseaux de processus, ou en tableaux </a:t>
            </a:r>
            <a:r>
              <a:rPr lang="fr-FR" i="0" dirty="0" err="1" smtClean="0"/>
              <a:t>Kanban</a:t>
            </a:r>
            <a:r>
              <a:rPr lang="fr-FR" i="0" dirty="0" smtClean="0"/>
              <a:t> de suivi de synchronisation. </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29</a:t>
            </a:fld>
            <a:endParaRPr lang="fr-FR"/>
          </a:p>
        </p:txBody>
      </p:sp>
    </p:spTree>
    <p:extLst>
      <p:ext uri="{BB962C8B-B14F-4D97-AF65-F5344CB8AC3E}">
        <p14:creationId xmlns:p14="http://schemas.microsoft.com/office/powerpoint/2010/main" val="184250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200" dirty="0" smtClean="0"/>
              <a:t>Et</a:t>
            </a:r>
            <a:r>
              <a:rPr lang="fr-FR" sz="3200" baseline="0" dirty="0" smtClean="0"/>
              <a:t> p</a:t>
            </a:r>
            <a:r>
              <a:rPr lang="fr-FR" sz="3200" dirty="0" smtClean="0"/>
              <a:t>our vous, les Post-</a:t>
            </a:r>
            <a:r>
              <a:rPr lang="fr-FR" sz="3200" dirty="0" err="1" smtClean="0"/>
              <a:t>it</a:t>
            </a:r>
            <a:r>
              <a:rPr lang="fr-FR" sz="3200" dirty="0" smtClean="0"/>
              <a:t> sont-ils des extensions de notre  mémoire au même titre qu’une cuillère prolonge notre bras ? </a:t>
            </a:r>
          </a:p>
          <a:p>
            <a:pPr marL="0" marR="0" indent="0" algn="l" defTabSz="914400" rtl="0" eaLnBrk="1" fontAlgn="auto" latinLnBrk="0" hangingPunct="1">
              <a:lnSpc>
                <a:spcPct val="100000"/>
              </a:lnSpc>
              <a:spcBef>
                <a:spcPts val="0"/>
              </a:spcBef>
              <a:spcAft>
                <a:spcPts val="0"/>
              </a:spcAft>
              <a:buClrTx/>
              <a:buSzTx/>
              <a:buFontTx/>
              <a:buNone/>
              <a:tabLst/>
              <a:defRPr/>
            </a:pPr>
            <a:r>
              <a:rPr lang="fr-FR" sz="3200" dirty="0" smtClean="0"/>
              <a:t>Un </a:t>
            </a:r>
            <a:r>
              <a:rPr lang="fr-FR" sz="3200" dirty="0" err="1" smtClean="0"/>
              <a:t>Kanban</a:t>
            </a:r>
            <a:r>
              <a:rPr lang="fr-FR" sz="3200" dirty="0" smtClean="0"/>
              <a:t> par sa simplicité peut-il informer en permanence des avancées d’un projet sans coordination ? </a:t>
            </a:r>
          </a:p>
          <a:p>
            <a:endParaRPr lang="fr-FR" sz="3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3200" b="0" i="0" kern="1200" baseline="0" dirty="0" smtClean="0">
                <a:solidFill>
                  <a:schemeClr val="tx1"/>
                </a:solidFill>
                <a:latin typeface="+mn-lt"/>
                <a:ea typeface="+mn-ea"/>
                <a:cs typeface="+mn-cs"/>
              </a:rPr>
              <a:t>Pour terminer ce chapitre, je vous propose de passer au quizz qui est sous cette vidéo</a:t>
            </a:r>
            <a:r>
              <a:rPr lang="fr-FR" sz="3200" b="0" i="0" kern="1200" baseline="0" dirty="0" smtClean="0">
                <a:solidFill>
                  <a:schemeClr val="tx1"/>
                </a:solidFill>
                <a:latin typeface="+mn-lt"/>
                <a:ea typeface="+mn-ea"/>
                <a:cs typeface="+mn-cs"/>
              </a:rPr>
              <a:t>.</a:t>
            </a:r>
            <a:endParaRPr lang="fr-FR" sz="3200" dirty="0" smtClean="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30</a:t>
            </a:fld>
            <a:endParaRPr lang="fr-FR"/>
          </a:p>
        </p:txBody>
      </p:sp>
    </p:spTree>
    <p:extLst>
      <p:ext uri="{BB962C8B-B14F-4D97-AF65-F5344CB8AC3E}">
        <p14:creationId xmlns:p14="http://schemas.microsoft.com/office/powerpoint/2010/main" val="61626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management visuel, c'est utiliser des cartes</a:t>
            </a:r>
            <a:r>
              <a:rPr lang="fr-FR" baseline="0" dirty="0" smtClean="0"/>
              <a:t> mentales et conceptuelles en complément des rapports et des tableaux</a:t>
            </a:r>
            <a:r>
              <a:rPr lang="fr-FR" dirty="0" smtClean="0"/>
              <a:t>.</a:t>
            </a:r>
            <a:r>
              <a:rPr lang="fr-FR" baseline="0" dirty="0" smtClean="0"/>
              <a:t> Comme sur la carte mentale qui s’affiche, nous verrons comment utilisez au-delà des mots, les images, les couleurs et la typographie.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carte vous aide à savoir où vous êtes, d'où vous venez mais aussi et surtout où vous allez.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4</a:t>
            </a:fld>
            <a:endParaRPr lang="fr-FR"/>
          </a:p>
        </p:txBody>
      </p:sp>
    </p:spTree>
    <p:extLst>
      <p:ext uri="{BB962C8B-B14F-4D97-AF65-F5344CB8AC3E}">
        <p14:creationId xmlns:p14="http://schemas.microsoft.com/office/powerpoint/2010/main" val="349566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Voici</a:t>
            </a:r>
            <a:r>
              <a:rPr lang="de-DE" baseline="0" dirty="0" smtClean="0"/>
              <a:t> </a:t>
            </a:r>
            <a:r>
              <a:rPr lang="de-DE" dirty="0" err="1" smtClean="0"/>
              <a:t>maintenant</a:t>
            </a:r>
            <a:r>
              <a:rPr lang="de-DE" dirty="0" smtClean="0"/>
              <a:t> la </a:t>
            </a:r>
            <a:r>
              <a:rPr lang="de-DE" dirty="0" err="1" smtClean="0"/>
              <a:t>ligne</a:t>
            </a:r>
            <a:r>
              <a:rPr lang="de-DE" dirty="0" smtClean="0"/>
              <a:t> </a:t>
            </a:r>
            <a:r>
              <a:rPr lang="de-DE" dirty="0" err="1" smtClean="0"/>
              <a:t>numéro</a:t>
            </a:r>
            <a:r>
              <a:rPr lang="de-DE" dirty="0" smtClean="0"/>
              <a:t> 3</a:t>
            </a:r>
            <a:r>
              <a:rPr lang="de-DE" baseline="0" dirty="0" smtClean="0"/>
              <a:t>.</a:t>
            </a:r>
            <a:r>
              <a:rPr lang="fr-FR" sz="1200" b="0" i="0" kern="1200" dirty="0" smtClean="0">
                <a:solidFill>
                  <a:schemeClr val="tx1"/>
                </a:solidFill>
                <a:effectLst/>
                <a:latin typeface="+mn-lt"/>
                <a:ea typeface="+mn-ea"/>
                <a:cs typeface="+mn-cs"/>
              </a:rPr>
              <a:t> Cette ligne de couleur violette est celle de la méthode</a:t>
            </a:r>
            <a:r>
              <a:rPr lang="fr-FR" sz="1200" b="0" i="0" kern="1200" baseline="0" dirty="0" smtClean="0">
                <a:solidFill>
                  <a:schemeClr val="tx1"/>
                </a:solidFill>
                <a:effectLst/>
                <a:latin typeface="+mn-lt"/>
                <a:ea typeface="+mn-ea"/>
                <a:cs typeface="+mn-cs"/>
              </a:rPr>
              <a:t> des 4 C : </a:t>
            </a:r>
            <a:r>
              <a:rPr lang="fr-FR" sz="1200" b="0" i="0" kern="1200" dirty="0" smtClean="0">
                <a:solidFill>
                  <a:schemeClr val="tx1"/>
                </a:solidFill>
                <a:effectLst/>
                <a:latin typeface="+mn-lt"/>
                <a:ea typeface="+mn-ea"/>
                <a:cs typeface="+mn-cs"/>
              </a:rPr>
              <a:t>Collecter, Classer, Configurer et Communiquer. Il s’agit de</a:t>
            </a:r>
            <a:r>
              <a:rPr lang="fr-FR" sz="1200" b="0" i="0" kern="1200" baseline="0" dirty="0" smtClean="0">
                <a:solidFill>
                  <a:schemeClr val="tx1"/>
                </a:solidFill>
                <a:effectLst/>
                <a:latin typeface="+mn-lt"/>
                <a:ea typeface="+mn-ea"/>
                <a:cs typeface="+mn-cs"/>
              </a:rPr>
              <a:t> classer les données d’un projet  pour en créer une carte conceptuelle . Nous allons ainsi faire émerger sa structure , pour voir à la fois l’arbre et la forêt, avant de la configurer en jouant sur tous ses paramètres .Cela permettra de hiérarchiser les actions, les idées, les flux de processus, en jouant sur les couleurs, la typographie, les images auxquels se rajouteront les liens hypertextes lorsque nous utiliserons </a:t>
            </a:r>
            <a:r>
              <a:rPr lang="fr-FR" sz="1200" b="0" i="0" kern="1200" baseline="0" dirty="0" err="1" smtClean="0">
                <a:solidFill>
                  <a:schemeClr val="tx1"/>
                </a:solidFill>
                <a:effectLst/>
                <a:latin typeface="+mn-lt"/>
                <a:ea typeface="+mn-ea"/>
                <a:cs typeface="+mn-cs"/>
              </a:rPr>
              <a:t>Cmaptools</a:t>
            </a:r>
            <a:r>
              <a:rPr lang="fr-FR" sz="1200" b="0" i="0" kern="1200" baseline="0" dirty="0" smtClean="0">
                <a:solidFill>
                  <a:schemeClr val="tx1"/>
                </a:solidFill>
                <a:effectLst/>
                <a:latin typeface="+mn-lt"/>
                <a:ea typeface="+mn-ea"/>
                <a:cs typeface="+mn-cs"/>
              </a:rPr>
              <a:t>.</a:t>
            </a: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31</a:t>
            </a:fld>
            <a:endParaRPr lang="fr-FR"/>
          </a:p>
        </p:txBody>
      </p:sp>
    </p:spTree>
    <p:extLst>
      <p:ext uri="{BB962C8B-B14F-4D97-AF65-F5344CB8AC3E}">
        <p14:creationId xmlns:p14="http://schemas.microsoft.com/office/powerpoint/2010/main" val="444704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Maintenant que nous avons les briques (les Post-it) c’est comme si nous construisons notre projet comme une maison. Pour ce faire il va nous falloir du ciment entre les briques.</a:t>
            </a:r>
            <a:r>
              <a:rPr lang="fr-FR" sz="1200" b="0" i="0" kern="1200" baseline="0" dirty="0" smtClean="0">
                <a:solidFill>
                  <a:schemeClr val="tx1"/>
                </a:solidFill>
                <a:effectLst/>
                <a:latin typeface="+mn-lt"/>
                <a:ea typeface="+mn-ea"/>
                <a:cs typeface="+mn-cs"/>
              </a:rPr>
              <a:t> C</a:t>
            </a:r>
            <a:r>
              <a:rPr lang="fr-FR" sz="1200" b="0" i="0" kern="1200" dirty="0" smtClean="0">
                <a:solidFill>
                  <a:schemeClr val="tx1"/>
                </a:solidFill>
                <a:effectLst/>
                <a:latin typeface="+mn-lt"/>
                <a:ea typeface="+mn-ea"/>
                <a:cs typeface="+mn-cs"/>
              </a:rPr>
              <a:t>e ciment va nous être fourni par les relations entre les concepts. Elles vont donc se matérialiser par des flèches entre les concepts . Elles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vont être précisées par des étiquettes sur ces flèches.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http://pixabay.com/en/building-house-home-window-door-48795/</a:t>
            </a:r>
          </a:p>
        </p:txBody>
      </p:sp>
      <p:sp>
        <p:nvSpPr>
          <p:cNvPr id="4" name="Slide Number Placeholder 3"/>
          <p:cNvSpPr>
            <a:spLocks noGrp="1"/>
          </p:cNvSpPr>
          <p:nvPr>
            <p:ph type="sldNum" sz="quarter" idx="10"/>
          </p:nvPr>
        </p:nvSpPr>
        <p:spPr/>
        <p:txBody>
          <a:bodyPr/>
          <a:lstStyle/>
          <a:p>
            <a:fld id="{192B99E7-AE7A-48CF-B366-283F7707A02C}" type="slidenum">
              <a:rPr lang="fr-FR" smtClean="0"/>
              <a:pPr/>
              <a:t>32</a:t>
            </a:fld>
            <a:endParaRPr lang="fr-FR"/>
          </a:p>
        </p:txBody>
      </p:sp>
    </p:spTree>
    <p:extLst>
      <p:ext uri="{BB962C8B-B14F-4D97-AF65-F5344CB8AC3E}">
        <p14:creationId xmlns:p14="http://schemas.microsoft.com/office/powerpoint/2010/main" val="859489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La méthode des 4 C,</a:t>
            </a:r>
            <a:r>
              <a:rPr lang="fr-FR" sz="1200" b="0" i="0" kern="1200" baseline="0" dirty="0" smtClean="0">
                <a:solidFill>
                  <a:schemeClr val="tx1"/>
                </a:solidFill>
                <a:effectLst/>
                <a:latin typeface="+mn-lt"/>
                <a:ea typeface="+mn-ea"/>
                <a:cs typeface="+mn-cs"/>
              </a:rPr>
              <a:t> c’est 4 phases</a:t>
            </a:r>
            <a:r>
              <a:rPr lang="fr-FR" sz="1200" b="0" i="0" kern="120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Collecter, Classer, </a:t>
            </a:r>
            <a:r>
              <a:rPr lang="fr-FR" sz="1200" b="0" i="0" kern="1200" dirty="0" smtClean="0">
                <a:solidFill>
                  <a:schemeClr val="tx1"/>
                </a:solidFill>
                <a:effectLst/>
                <a:latin typeface="+mn-lt"/>
                <a:ea typeface="+mn-ea"/>
                <a:cs typeface="+mn-cs"/>
              </a:rPr>
              <a:t>Configurer et Communiquer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des idées.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L’important est</a:t>
            </a:r>
            <a:r>
              <a:rPr lang="fr-FR" sz="1200" b="0" i="0" kern="1200" baseline="0" dirty="0" smtClean="0">
                <a:solidFill>
                  <a:schemeClr val="tx1"/>
                </a:solidFill>
                <a:effectLst/>
                <a:latin typeface="+mn-lt"/>
                <a:ea typeface="+mn-ea"/>
                <a:cs typeface="+mn-cs"/>
              </a:rPr>
              <a:t> de distinguer la collecte des idées de leur classement. </a:t>
            </a: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Avec l’informatique, nous sommes vite limités par la taille de nos écrans. Heureusement </a:t>
            </a:r>
            <a:r>
              <a:rPr lang="fr-FR" sz="1200" b="0" i="0" kern="1200" baseline="0" dirty="0" err="1" smtClean="0">
                <a:solidFill>
                  <a:schemeClr val="tx1"/>
                </a:solidFill>
                <a:effectLst/>
                <a:latin typeface="+mn-lt"/>
                <a:ea typeface="+mn-ea"/>
                <a:cs typeface="+mn-cs"/>
              </a:rPr>
              <a:t>Cmaptools</a:t>
            </a:r>
            <a:r>
              <a:rPr lang="fr-FR" sz="1200" b="0" i="0" kern="1200" baseline="0" dirty="0" smtClean="0">
                <a:solidFill>
                  <a:schemeClr val="tx1"/>
                </a:solidFill>
                <a:effectLst/>
                <a:latin typeface="+mn-lt"/>
                <a:ea typeface="+mn-ea"/>
                <a:cs typeface="+mn-cs"/>
              </a:rPr>
              <a:t> permet de créer des sous-couches appelées nœuds imbriqués qui permettent d’afficher ou non des sous-couches d’informations . Ainsi, seules les informations nécessaires s’affichent. Ce qui facilite notre compréhension. Souvenez vous des limites de notre mémoire à court terme.</a:t>
            </a: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LES NOEUDS IMBRIQUES SONT DES RASSEMBLEMENTS DE CONCEPTS QUI PEUVENT APPARAÎTRE OU DISPARAÎTRE EN CLIQUANT SUR LE DOUBLE CHEVRON A DROITE. Ici la zone en rouge est un nœud imbriqué .</a:t>
            </a:r>
            <a:r>
              <a:rPr lang="fr-FR" sz="1200" b="0" i="0" kern="1200" baseline="0" dirty="0" smtClean="0">
                <a:solidFill>
                  <a:schemeClr val="tx1"/>
                </a:solidFill>
                <a:effectLst/>
                <a:latin typeface="+mn-lt"/>
                <a:ea typeface="+mn-ea"/>
                <a:cs typeface="+mn-cs"/>
              </a:rPr>
              <a:t> Il</a:t>
            </a:r>
            <a:r>
              <a:rPr lang="fr-FR" sz="1200" b="0" i="0" kern="1200" dirty="0" smtClean="0">
                <a:solidFill>
                  <a:schemeClr val="tx1"/>
                </a:solidFill>
                <a:effectLst/>
                <a:latin typeface="+mn-lt"/>
                <a:ea typeface="+mn-ea"/>
                <a:cs typeface="+mn-cs"/>
              </a:rPr>
              <a:t> s'obtient en sélectionnant avec le clic gauche de votre souris les nœuds souhaités pour qu'ils n'apparaissent que sur demande </a:t>
            </a:r>
            <a:r>
              <a:rPr lang="fr-FR" sz="1200" b="0" i="0" kern="1200" baseline="0" dirty="0" smtClean="0">
                <a:solidFill>
                  <a:schemeClr val="tx1"/>
                </a:solidFill>
                <a:effectLst/>
                <a:latin typeface="+mn-lt"/>
                <a:ea typeface="+mn-ea"/>
                <a:cs typeface="+mn-cs"/>
              </a:rPr>
              <a:t>. Il suffit de sélectionner les nœuds que vous souhaitez rassembler en une sous-carte avec Fichier/Outils/nœud Imbriqué/créer dans </a:t>
            </a:r>
            <a:r>
              <a:rPr lang="fr-FR" sz="1200" b="0" i="0" kern="1200" baseline="0" dirty="0" err="1" smtClean="0">
                <a:solidFill>
                  <a:schemeClr val="tx1"/>
                </a:solidFill>
                <a:effectLst/>
                <a:latin typeface="+mn-lt"/>
                <a:ea typeface="+mn-ea"/>
                <a:cs typeface="+mn-cs"/>
              </a:rPr>
              <a:t>Cmaptools</a:t>
            </a:r>
            <a:r>
              <a:rPr lang="fr-FR" sz="1200" b="0" i="0" kern="1200" baseline="0" dirty="0" smtClean="0">
                <a:solidFill>
                  <a:schemeClr val="tx1"/>
                </a:solidFill>
                <a:effectLst/>
                <a:latin typeface="+mn-lt"/>
                <a:ea typeface="+mn-ea"/>
                <a:cs typeface="+mn-cs"/>
              </a:rPr>
              <a:t>. Vous trouverez des vidéos sur </a:t>
            </a:r>
            <a:r>
              <a:rPr lang="fr-FR" sz="1200" b="0" i="0" kern="1200" baseline="0" dirty="0" err="1" smtClean="0">
                <a:solidFill>
                  <a:schemeClr val="tx1"/>
                </a:solidFill>
                <a:effectLst/>
                <a:latin typeface="+mn-lt"/>
                <a:ea typeface="+mn-ea"/>
                <a:cs typeface="+mn-cs"/>
              </a:rPr>
              <a:t>Cmaptools</a:t>
            </a:r>
            <a:r>
              <a:rPr lang="fr-FR" sz="1200" b="0" i="0" kern="1200" baseline="0" dirty="0" smtClean="0">
                <a:solidFill>
                  <a:schemeClr val="tx1"/>
                </a:solidFill>
                <a:effectLst/>
                <a:latin typeface="+mn-lt"/>
                <a:ea typeface="+mn-ea"/>
                <a:cs typeface="+mn-cs"/>
              </a:rPr>
              <a:t>  en cherchant dans le moteur interne du site www.mindmanagement.org ou sur </a:t>
            </a:r>
            <a:r>
              <a:rPr lang="fr-FR" sz="1200" b="0" i="0" kern="1200" baseline="0" dirty="0" err="1" smtClean="0">
                <a:solidFill>
                  <a:schemeClr val="tx1"/>
                </a:solidFill>
                <a:effectLst/>
                <a:latin typeface="+mn-lt"/>
                <a:ea typeface="+mn-ea"/>
                <a:cs typeface="+mn-cs"/>
              </a:rPr>
              <a:t>Youtube</a:t>
            </a:r>
            <a:r>
              <a:rPr lang="fr-FR" sz="12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Les</a:t>
            </a:r>
            <a:r>
              <a:rPr lang="fr-FR" sz="1200" b="0" i="0" kern="1200" baseline="0" dirty="0" smtClean="0">
                <a:solidFill>
                  <a:schemeClr val="tx1"/>
                </a:solidFill>
                <a:effectLst/>
                <a:latin typeface="+mn-lt"/>
                <a:ea typeface="+mn-ea"/>
                <a:cs typeface="+mn-cs"/>
              </a:rPr>
              <a:t> schémas</a:t>
            </a:r>
            <a:r>
              <a:rPr lang="fr-FR" sz="1200" b="0" i="0" kern="1200" dirty="0" smtClean="0">
                <a:solidFill>
                  <a:schemeClr val="tx1"/>
                </a:solidFill>
                <a:effectLst/>
                <a:latin typeface="+mn-lt"/>
                <a:ea typeface="+mn-ea"/>
                <a:cs typeface="+mn-cs"/>
              </a:rPr>
              <a:t> que vous allez voir dans ce</a:t>
            </a:r>
            <a:r>
              <a:rPr lang="fr-FR" sz="1200" b="0" i="0" kern="1200" baseline="0" dirty="0" smtClean="0">
                <a:solidFill>
                  <a:schemeClr val="tx1"/>
                </a:solidFill>
                <a:effectLst/>
                <a:latin typeface="+mn-lt"/>
                <a:ea typeface="+mn-ea"/>
                <a:cs typeface="+mn-cs"/>
              </a:rPr>
              <a:t> chapitre</a:t>
            </a:r>
            <a:r>
              <a:rPr lang="fr-FR" sz="1200" b="0" i="0" kern="1200" dirty="0" smtClean="0">
                <a:solidFill>
                  <a:schemeClr val="tx1"/>
                </a:solidFill>
                <a:effectLst/>
                <a:latin typeface="+mn-lt"/>
                <a:ea typeface="+mn-ea"/>
                <a:cs typeface="+mn-cs"/>
              </a:rPr>
              <a:t> ont été réalisées avec le logiciel GRATUIT</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et francisé </a:t>
            </a:r>
            <a:r>
              <a:rPr lang="fr-FR" sz="1200" b="0" i="0" kern="1200" dirty="0" err="1" smtClean="0">
                <a:solidFill>
                  <a:schemeClr val="tx1"/>
                </a:solidFill>
                <a:effectLst/>
                <a:latin typeface="+mn-lt"/>
                <a:ea typeface="+mn-ea"/>
                <a:cs typeface="+mn-cs"/>
              </a:rPr>
              <a:t>CmapTools</a:t>
            </a:r>
            <a:r>
              <a:rPr lang="fr-FR" sz="1200" b="0" i="0" kern="1200" dirty="0" smtClean="0">
                <a:solidFill>
                  <a:schemeClr val="tx1"/>
                </a:solidFill>
                <a:effectLst/>
                <a:latin typeface="+mn-lt"/>
                <a:ea typeface="+mn-ea"/>
                <a:cs typeface="+mn-cs"/>
              </a:rPr>
              <a:t> disponible sur http://cmap.ihmc.us. Les images sont issues du livre Managez avec le concept </a:t>
            </a:r>
            <a:r>
              <a:rPr lang="fr-FR" sz="1200" b="0" i="0" kern="1200" dirty="0" err="1" smtClean="0">
                <a:solidFill>
                  <a:schemeClr val="tx1"/>
                </a:solidFill>
                <a:effectLst/>
                <a:latin typeface="+mn-lt"/>
                <a:ea typeface="+mn-ea"/>
                <a:cs typeface="+mn-cs"/>
              </a:rPr>
              <a:t>mapping</a:t>
            </a:r>
            <a:r>
              <a:rPr lang="fr-FR" sz="1200" b="0" i="0" kern="1200" dirty="0" smtClean="0">
                <a:solidFill>
                  <a:schemeClr val="tx1"/>
                </a:solidFill>
                <a:effectLst/>
                <a:latin typeface="+mn-lt"/>
                <a:ea typeface="+mn-ea"/>
                <a:cs typeface="+mn-cs"/>
              </a:rPr>
              <a:t> avec l'aimable autorisation des éditions DUNOD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Dans la phase de Collecte , il convient de distinguer une phase de </a:t>
            </a:r>
            <a:r>
              <a:rPr lang="fr-FR" sz="1200" b="0" i="0" kern="1200" dirty="0" err="1" smtClean="0">
                <a:solidFill>
                  <a:schemeClr val="tx1"/>
                </a:solidFill>
                <a:effectLst/>
                <a:latin typeface="+mn-lt"/>
                <a:ea typeface="+mn-ea"/>
                <a:cs typeface="+mn-cs"/>
              </a:rPr>
              <a:t>brainwriting</a:t>
            </a:r>
            <a:r>
              <a:rPr lang="fr-FR" sz="1200" b="0" i="0" kern="1200" dirty="0" smtClean="0">
                <a:solidFill>
                  <a:schemeClr val="tx1"/>
                </a:solidFill>
                <a:effectLst/>
                <a:latin typeface="+mn-lt"/>
                <a:ea typeface="+mn-ea"/>
                <a:cs typeface="+mn-cs"/>
              </a:rPr>
              <a:t>, écrire en silence vos idées,(-)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 d'une phase remue-méninges :</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brainstorming</a:t>
            </a:r>
            <a:r>
              <a:rPr lang="fr-FR" sz="1200" b="0" i="0" kern="1200" baseline="0" dirty="0" smtClean="0">
                <a:solidFill>
                  <a:schemeClr val="tx1"/>
                </a:solidFill>
                <a:effectLst/>
                <a:latin typeface="+mn-lt"/>
                <a:ea typeface="+mn-ea"/>
                <a:cs typeface="+mn-cs"/>
              </a:rPr>
              <a:t> auditif et visuel.</a:t>
            </a: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33</a:t>
            </a:fld>
            <a:endParaRPr lang="fr-FR"/>
          </a:p>
        </p:txBody>
      </p:sp>
    </p:spTree>
    <p:extLst>
      <p:ext uri="{BB962C8B-B14F-4D97-AF65-F5344CB8AC3E}">
        <p14:creationId xmlns:p14="http://schemas.microsoft.com/office/powerpoint/2010/main" val="167655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deuxième</a:t>
            </a:r>
            <a:r>
              <a:rPr lang="fr-FR" baseline="0" dirty="0" smtClean="0"/>
              <a:t> nœud imbriqué nous permet de voir la sous-couche de la carte qui explique la manière d’organiser les concepts. Vous pouvez mettre votre vidéo en pause pour mieux décortiquez le schéma. Dans cette phase , nous organisons nos idées en reliant chacune des idées à n’importe quelle autre Cela crée selon les cas, soit une hiérarchie, un réseau, ou encore une chaîne. Le sens des flèches indique le sens de lecture. </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34</a:t>
            </a:fld>
            <a:endParaRPr lang="fr-FR"/>
          </a:p>
        </p:txBody>
      </p:sp>
    </p:spTree>
    <p:extLst>
      <p:ext uri="{BB962C8B-B14F-4D97-AF65-F5344CB8AC3E}">
        <p14:creationId xmlns:p14="http://schemas.microsoft.com/office/powerpoint/2010/main" val="3088659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troisième nœud imbriqué</a:t>
            </a:r>
            <a:r>
              <a:rPr lang="fr-FR" baseline="0" dirty="0" smtClean="0"/>
              <a:t> nous montre comment configurer avec le clic droit notre carte conceptuelle. Vous allez pouvoir ajouter à chaque concept n’importe quel fichier numérique en pièce jointe. Ce seront donc un texte, un tableau ,une image, un fichier son, un fichier vidéo,, un lien hypertexte que vous pourrez  ajouter à chaque concept. Vous avez ainsi un moyen de classer tous les documents de votre projet.</a:t>
            </a:r>
          </a:p>
          <a:p>
            <a:endParaRPr lang="fr-FR" baseline="0" dirty="0" smtClean="0"/>
          </a:p>
          <a:p>
            <a:r>
              <a:rPr lang="fr-FR" baseline="0" dirty="0" smtClean="0"/>
              <a:t>Cela </a:t>
            </a:r>
            <a:r>
              <a:rPr lang="fr-FR" baseline="0" dirty="0" smtClean="0"/>
              <a:t>revient à  créer un dossier numérique , un classeur pour votre projet: avec les liens pointant vers des fichiers internes de votre ordinateur ou l’intranet de votre organisation, par exemple les comptes-rendus de réunion, les plans de construction, les tableaux de chiffres, les images du chantier, les fichiers sons ou vidéos du projet. Et comme vous aurez également les liens hypertextes du web , vous faites passer ainsi votre système d’informations de projet dans le monde du multimédia. Par exemple, vous pouvez avoir des liens hypertextes pointant vers légifrance.fr pour avoir la réglementation ,les lois qui s’appliquent à votre projet toujours à jour.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35</a:t>
            </a:fld>
            <a:endParaRPr lang="fr-FR"/>
          </a:p>
        </p:txBody>
      </p:sp>
    </p:spTree>
    <p:extLst>
      <p:ext uri="{BB962C8B-B14F-4D97-AF65-F5344CB8AC3E}">
        <p14:creationId xmlns:p14="http://schemas.microsoft.com/office/powerpoint/2010/main" val="3879124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quatrième</a:t>
            </a:r>
            <a:r>
              <a:rPr lang="fr-FR" baseline="0" dirty="0" smtClean="0"/>
              <a:t> nœud nous montre comment en allant dans la barre d’outils de </a:t>
            </a:r>
            <a:r>
              <a:rPr lang="fr-FR" baseline="0" dirty="0" err="1" smtClean="0"/>
              <a:t>Cmaptools</a:t>
            </a:r>
            <a:r>
              <a:rPr lang="fr-FR" baseline="0" dirty="0" smtClean="0"/>
              <a:t>, vous pouvez créer à la volée, des diapositives . Leur construction est 10 fois plus rapide qu’avec un diaporama classique. Le </a:t>
            </a:r>
            <a:r>
              <a:rPr lang="fr-FR" b="1" baseline="0" dirty="0" smtClean="0"/>
              <a:t>dévoilement progressif  des nœuds du projet </a:t>
            </a:r>
            <a:r>
              <a:rPr lang="fr-FR" baseline="0" dirty="0" smtClean="0"/>
              <a:t>comme ici, où nous avons conservé la vue globale des 4 C tout en affichant que le minimum d’informations phase par phase. Nous sommes donc dans un dispositif  à mi-chemin entre Powerpoint (linéaire) et </a:t>
            </a:r>
            <a:r>
              <a:rPr lang="fr-FR" baseline="0" dirty="0" err="1" smtClean="0"/>
              <a:t>Prezi</a:t>
            </a:r>
            <a:r>
              <a:rPr lang="fr-FR" baseline="0" dirty="0" smtClean="0"/>
              <a:t> (qui donne le mal de mer).Je vous laisse découvrir ces possibilités dans </a:t>
            </a:r>
            <a:r>
              <a:rPr lang="fr-FR" baseline="0" dirty="0" err="1" smtClean="0"/>
              <a:t>Cmaptools</a:t>
            </a:r>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36</a:t>
            </a:fld>
            <a:endParaRPr lang="fr-FR"/>
          </a:p>
        </p:txBody>
      </p:sp>
    </p:spTree>
    <p:extLst>
      <p:ext uri="{BB962C8B-B14F-4D97-AF65-F5344CB8AC3E}">
        <p14:creationId xmlns:p14="http://schemas.microsoft.com/office/powerpoint/2010/main" val="3799480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Les </a:t>
            </a:r>
            <a:r>
              <a:rPr lang="fr-FR" baseline="0" dirty="0" smtClean="0"/>
              <a:t>4 C : </a:t>
            </a:r>
            <a:r>
              <a:rPr lang="fr-FR" b="1" baseline="0" dirty="0" smtClean="0"/>
              <a:t>Collecter, Classer, Configurer et Communiquer </a:t>
            </a:r>
            <a:r>
              <a:rPr lang="fr-FR" baseline="0" dirty="0" smtClean="0"/>
              <a:t>sont un modèle mnémotechnique pour se rappeler les phases de traitement des données pour en faire un message collectif ,visible de tous les acteurs. Il</a:t>
            </a:r>
            <a:r>
              <a:rPr lang="fr-FR" strike="noStrike" baseline="0" dirty="0" smtClean="0"/>
              <a:t> </a:t>
            </a:r>
            <a:r>
              <a:rPr lang="fr-FR" baseline="0" dirty="0" smtClean="0"/>
              <a:t>peut se déployer avec ou sans logiciel. </a:t>
            </a:r>
          </a:p>
          <a:p>
            <a:r>
              <a:rPr lang="fr-FR" baseline="0" dirty="0" smtClean="0"/>
              <a:t>- La méthode du </a:t>
            </a:r>
            <a:r>
              <a:rPr lang="fr-FR" b="1" baseline="0" dirty="0" smtClean="0"/>
              <a:t>post-</a:t>
            </a:r>
            <a:r>
              <a:rPr lang="fr-FR" b="1" baseline="0" dirty="0" err="1" smtClean="0"/>
              <a:t>it</a:t>
            </a:r>
            <a:r>
              <a:rPr lang="fr-FR" baseline="0" dirty="0" smtClean="0"/>
              <a:t> </a:t>
            </a:r>
            <a:r>
              <a:rPr lang="fr-FR" strike="noStrike" baseline="0" dirty="0" smtClean="0"/>
              <a:t>est</a:t>
            </a:r>
            <a:r>
              <a:rPr lang="fr-FR" baseline="0" dirty="0" smtClean="0"/>
              <a:t> la plus souple d’apprentissage; elle peut suffire dans certains cas simples ou urgents. </a:t>
            </a:r>
            <a:endParaRPr lang="fr-FR" strike="sngStrike" baseline="0" dirty="0" smtClean="0"/>
          </a:p>
          <a:p>
            <a:pPr>
              <a:buFontTx/>
              <a:buChar char="-"/>
            </a:pPr>
            <a:r>
              <a:rPr lang="fr-FR" baseline="0" dirty="0" smtClean="0"/>
              <a:t>Un logiciel informatique comme </a:t>
            </a:r>
            <a:r>
              <a:rPr lang="fr-FR" b="1" baseline="0" dirty="0" err="1" smtClean="0"/>
              <a:t>Cmaptools</a:t>
            </a:r>
            <a:r>
              <a:rPr lang="fr-FR" baseline="0" dirty="0" smtClean="0"/>
              <a:t> a cependant d’autres avantages: Il permet </a:t>
            </a:r>
            <a:r>
              <a:rPr lang="fr-FR" strike="noStrike" baseline="0" dirty="0" smtClean="0"/>
              <a:t>notamment </a:t>
            </a:r>
            <a:r>
              <a:rPr lang="fr-FR" baseline="0" dirty="0" smtClean="0"/>
              <a:t>de </a:t>
            </a:r>
            <a:r>
              <a:rPr lang="fr-FR" b="1" baseline="0" dirty="0" smtClean="0"/>
              <a:t>capitaliser les idées, actions , processus, procédures</a:t>
            </a:r>
            <a:r>
              <a:rPr lang="fr-FR" baseline="0" dirty="0" smtClean="0"/>
              <a:t> sous des formes visuelles remarquables . Il est possible de l’imprimer en grand sous forme de poster ou d’affiches grand format , constituées d’un assemblage de feuilles A4 .</a:t>
            </a:r>
          </a:p>
          <a:p>
            <a:pPr>
              <a:buFontTx/>
              <a:buChar char="-"/>
            </a:pPr>
            <a:endParaRPr lang="fr-FR"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37</a:t>
            </a:fld>
            <a:endParaRPr lang="fr-FR"/>
          </a:p>
        </p:txBody>
      </p:sp>
    </p:spTree>
    <p:extLst>
      <p:ext uri="{BB962C8B-B14F-4D97-AF65-F5344CB8AC3E}">
        <p14:creationId xmlns:p14="http://schemas.microsoft.com/office/powerpoint/2010/main" val="1555481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de-DE" dirty="0" err="1" smtClean="0"/>
              <a:t>Pour</a:t>
            </a:r>
            <a:r>
              <a:rPr lang="de-DE" dirty="0" smtClean="0"/>
              <a:t> </a:t>
            </a:r>
            <a:r>
              <a:rPr lang="de-DE" dirty="0" err="1" smtClean="0"/>
              <a:t>vous</a:t>
            </a:r>
            <a:r>
              <a:rPr lang="de-DE" dirty="0" smtClean="0"/>
              <a:t> , </a:t>
            </a:r>
            <a:r>
              <a:rPr lang="de-DE" dirty="0" err="1" smtClean="0"/>
              <a:t>ce</a:t>
            </a:r>
            <a:r>
              <a:rPr lang="de-DE" dirty="0" smtClean="0"/>
              <a:t> </a:t>
            </a:r>
            <a:r>
              <a:rPr lang="de-DE" dirty="0" err="1" smtClean="0"/>
              <a:t>modèle</a:t>
            </a:r>
            <a:r>
              <a:rPr lang="de-DE" dirty="0" smtClean="0"/>
              <a:t> des 4 C </a:t>
            </a:r>
            <a:r>
              <a:rPr lang="de-DE" baseline="0" dirty="0" err="1" smtClean="0"/>
              <a:t>avec</a:t>
            </a:r>
            <a:r>
              <a:rPr lang="de-DE" baseline="0" dirty="0" smtClean="0"/>
              <a:t> des Post-</a:t>
            </a:r>
            <a:r>
              <a:rPr lang="de-DE" baseline="0" dirty="0" err="1" smtClean="0"/>
              <a:t>it</a:t>
            </a:r>
            <a:r>
              <a:rPr lang="de-DE" baseline="0" dirty="0" smtClean="0"/>
              <a:t> </a:t>
            </a:r>
            <a:r>
              <a:rPr lang="de-DE" baseline="0" dirty="0" err="1" smtClean="0"/>
              <a:t>ou</a:t>
            </a:r>
            <a:r>
              <a:rPr lang="de-DE" baseline="0" dirty="0" smtClean="0"/>
              <a:t> des </a:t>
            </a:r>
            <a:r>
              <a:rPr lang="de-DE" baseline="0" dirty="0" err="1" smtClean="0"/>
              <a:t>logiciels</a:t>
            </a:r>
            <a:r>
              <a:rPr lang="de-DE" baseline="0" dirty="0" smtClean="0"/>
              <a:t> </a:t>
            </a:r>
            <a:r>
              <a:rPr lang="fr-FR" sz="1200" b="0" i="0" kern="1200" dirty="0" smtClean="0">
                <a:solidFill>
                  <a:schemeClr val="tx1"/>
                </a:solidFill>
                <a:latin typeface="+mn-lt"/>
                <a:ea typeface="+mn-ea"/>
                <a:cs typeface="+mn-cs"/>
              </a:rPr>
              <a:t>peut-il s’appliquer à plusieurs phases du projet ? si oui , lesquelles ?</a:t>
            </a:r>
            <a:r>
              <a:rPr lang="de-DE" baseline="0" dirty="0" smtClean="0"/>
              <a:t>?</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Un</a:t>
            </a:r>
            <a:r>
              <a:rPr lang="de-DE" baseline="0" dirty="0" smtClean="0"/>
              <a:t> </a:t>
            </a:r>
            <a:r>
              <a:rPr lang="de-DE" baseline="0" dirty="0" err="1" smtClean="0"/>
              <a:t>tel</a:t>
            </a:r>
            <a:r>
              <a:rPr lang="de-DE" dirty="0" smtClean="0"/>
              <a:t> </a:t>
            </a:r>
            <a:r>
              <a:rPr lang="de-DE" dirty="0" err="1" smtClean="0"/>
              <a:t>modèle</a:t>
            </a:r>
            <a:r>
              <a:rPr lang="de-DE" dirty="0" smtClean="0"/>
              <a:t> </a:t>
            </a:r>
            <a:r>
              <a:rPr lang="de-DE" dirty="0" err="1" smtClean="0"/>
              <a:t>peut-il</a:t>
            </a:r>
            <a:r>
              <a:rPr lang="de-DE" dirty="0" smtClean="0"/>
              <a:t> </a:t>
            </a:r>
            <a:r>
              <a:rPr lang="de-DE" dirty="0" err="1" smtClean="0"/>
              <a:t>nous</a:t>
            </a:r>
            <a:r>
              <a:rPr lang="de-DE" dirty="0" smtClean="0"/>
              <a:t> </a:t>
            </a:r>
            <a:r>
              <a:rPr lang="de-DE" dirty="0" err="1" smtClean="0"/>
              <a:t>apporter</a:t>
            </a:r>
            <a:r>
              <a:rPr lang="de-DE" dirty="0" smtClean="0"/>
              <a:t> </a:t>
            </a:r>
            <a:r>
              <a:rPr lang="de-DE" dirty="0" err="1" smtClean="0"/>
              <a:t>une</a:t>
            </a:r>
            <a:r>
              <a:rPr lang="de-DE" dirty="0" smtClean="0"/>
              <a:t> </a:t>
            </a:r>
            <a:r>
              <a:rPr lang="de-DE" dirty="0" err="1" smtClean="0"/>
              <a:t>aide</a:t>
            </a:r>
            <a:r>
              <a:rPr lang="de-DE" dirty="0" smtClean="0"/>
              <a:t> </a:t>
            </a:r>
            <a:r>
              <a:rPr lang="de-DE" dirty="0" err="1" smtClean="0"/>
              <a:t>supplémentaire</a:t>
            </a:r>
            <a:r>
              <a:rPr lang="de-DE" dirty="0" smtClean="0"/>
              <a:t> , </a:t>
            </a:r>
            <a:r>
              <a:rPr lang="de-DE" dirty="0" err="1" smtClean="0"/>
              <a:t>face</a:t>
            </a:r>
            <a:r>
              <a:rPr lang="de-DE" dirty="0" smtClean="0"/>
              <a:t> à </a:t>
            </a:r>
            <a:r>
              <a:rPr lang="de-DE" dirty="0" err="1" smtClean="0"/>
              <a:t>l‘infobésité</a:t>
            </a:r>
            <a:r>
              <a:rPr lang="de-DE" dirty="0" smtClean="0"/>
              <a:t> </a:t>
            </a:r>
            <a:r>
              <a:rPr lang="de-DE" dirty="0" err="1" smtClean="0"/>
              <a:t>avec</a:t>
            </a:r>
            <a:r>
              <a:rPr lang="de-DE" dirty="0" smtClean="0"/>
              <a:t> de plus en plus de </a:t>
            </a:r>
            <a:r>
              <a:rPr lang="de-DE" dirty="0" err="1" smtClean="0"/>
              <a:t>projets</a:t>
            </a:r>
            <a:r>
              <a:rPr lang="de-DE" dirty="0" smtClean="0"/>
              <a:t> et de </a:t>
            </a:r>
            <a:r>
              <a:rPr lang="de-DE" dirty="0" err="1" smtClean="0"/>
              <a:t>moins</a:t>
            </a:r>
            <a:r>
              <a:rPr lang="de-DE" dirty="0" smtClean="0"/>
              <a:t> en </a:t>
            </a:r>
            <a:r>
              <a:rPr lang="de-DE" dirty="0" err="1" smtClean="0"/>
              <a:t>moins</a:t>
            </a:r>
            <a:r>
              <a:rPr lang="de-DE" dirty="0" smtClean="0"/>
              <a:t> de </a:t>
            </a:r>
            <a:r>
              <a:rPr lang="de-DE" dirty="0" err="1" smtClean="0"/>
              <a:t>moyens</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latin typeface="+mn-lt"/>
                <a:ea typeface="+mn-ea"/>
                <a:cs typeface="+mn-cs"/>
              </a:rPr>
              <a:t>Pour terminer ce chapitre, je vous propose de passer au quizz qui est sous cette vidéo.</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38</a:t>
            </a:fld>
            <a:endParaRPr lang="fr-FR"/>
          </a:p>
        </p:txBody>
      </p:sp>
    </p:spTree>
    <p:extLst>
      <p:ext uri="{BB962C8B-B14F-4D97-AF65-F5344CB8AC3E}">
        <p14:creationId xmlns:p14="http://schemas.microsoft.com/office/powerpoint/2010/main" val="3178636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Voici maintenant la ligne orange des modèles. </a:t>
            </a:r>
            <a:r>
              <a:rPr lang="fr-FR" sz="1200" b="0" i="0" kern="1200" dirty="0" smtClean="0">
                <a:solidFill>
                  <a:schemeClr val="tx1"/>
                </a:solidFill>
                <a:effectLst/>
                <a:latin typeface="+mn-lt"/>
                <a:ea typeface="+mn-ea"/>
                <a:cs typeface="+mn-cs"/>
              </a:rPr>
              <a:t>Nous allons découvrir les bénéfices d’utilisation des</a:t>
            </a:r>
            <a:r>
              <a:rPr lang="fr-FR" sz="1200" b="0" i="0" kern="1200" baseline="0" dirty="0" smtClean="0">
                <a:solidFill>
                  <a:schemeClr val="tx1"/>
                </a:solidFill>
                <a:effectLst/>
                <a:latin typeface="+mn-lt"/>
                <a:ea typeface="+mn-ea"/>
                <a:cs typeface="+mn-cs"/>
              </a:rPr>
              <a:t> modèles</a:t>
            </a:r>
            <a:r>
              <a:rPr lang="fr-FR" sz="1200" b="0" i="0" kern="1200" dirty="0" smtClean="0">
                <a:solidFill>
                  <a:schemeClr val="tx1"/>
                </a:solidFill>
                <a:effectLst/>
                <a:latin typeface="+mn-lt"/>
                <a:ea typeface="+mn-ea"/>
                <a:cs typeface="+mn-cs"/>
              </a:rPr>
              <a:t> du poulet, de la Tour Eiffel, du </a:t>
            </a:r>
            <a:r>
              <a:rPr lang="fr-FR" sz="1200" b="0" i="0" kern="1200" dirty="0" err="1" smtClean="0">
                <a:solidFill>
                  <a:schemeClr val="tx1"/>
                </a:solidFill>
                <a:effectLst/>
                <a:latin typeface="+mn-lt"/>
                <a:ea typeface="+mn-ea"/>
                <a:cs typeface="+mn-cs"/>
              </a:rPr>
              <a:t>Pestel</a:t>
            </a:r>
            <a:r>
              <a:rPr lang="fr-FR" sz="1200" b="0" i="0" kern="1200" dirty="0" smtClean="0">
                <a:solidFill>
                  <a:schemeClr val="tx1"/>
                </a:solidFill>
                <a:effectLst/>
                <a:latin typeface="+mn-lt"/>
                <a:ea typeface="+mn-ea"/>
                <a:cs typeface="+mn-cs"/>
              </a:rPr>
              <a:t> ou encore des 6 chapeaux de Bono.</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39</a:t>
            </a:fld>
            <a:endParaRPr lang="fr-FR"/>
          </a:p>
        </p:txBody>
      </p:sp>
    </p:spTree>
    <p:extLst>
      <p:ext uri="{BB962C8B-B14F-4D97-AF65-F5344CB8AC3E}">
        <p14:creationId xmlns:p14="http://schemas.microsoft.com/office/powerpoint/2010/main" val="3404980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a:t>
            </a:r>
            <a:r>
              <a:rPr lang="fr-FR" sz="1200" b="0" i="0" kern="1200" baseline="0" dirty="0" smtClean="0">
                <a:solidFill>
                  <a:schemeClr val="tx1"/>
                </a:solidFill>
                <a:effectLst/>
                <a:latin typeface="+mn-lt"/>
                <a:ea typeface="+mn-ea"/>
                <a:cs typeface="+mn-cs"/>
              </a:rPr>
              <a:t> modèles sont utiles pour</a:t>
            </a:r>
            <a:r>
              <a:rPr lang="fr-FR" sz="1200" b="0" i="0" kern="1200" dirty="0" smtClean="0">
                <a:solidFill>
                  <a:schemeClr val="tx1"/>
                </a:solidFill>
                <a:effectLst/>
                <a:latin typeface="+mn-lt"/>
                <a:ea typeface="+mn-ea"/>
                <a:cs typeface="+mn-cs"/>
              </a:rPr>
              <a:t> réduire le temps de conception pour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aider les clients à comprendre leurs objectifs pour simplifier le processus de planification des ressources,</a:t>
            </a:r>
            <a:r>
              <a:rPr lang="fr-FR" sz="1200" b="0" i="0" kern="1200" baseline="0" dirty="0" smtClean="0">
                <a:solidFill>
                  <a:schemeClr val="tx1"/>
                </a:solidFill>
                <a:effectLst/>
                <a:latin typeface="+mn-lt"/>
                <a:ea typeface="+mn-ea"/>
                <a:cs typeface="+mn-cs"/>
              </a:rPr>
              <a:t> baisser le coût de la planification . </a:t>
            </a:r>
            <a:r>
              <a:rPr lang="fr-FR"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Posez vous la question : comment </a:t>
            </a:r>
            <a:r>
              <a:rPr lang="fr-FR" sz="1200" kern="1200" dirty="0" err="1" smtClean="0">
                <a:solidFill>
                  <a:schemeClr val="tx1"/>
                </a:solidFill>
                <a:latin typeface="+mn-lt"/>
                <a:ea typeface="+mn-ea"/>
                <a:cs typeface="+mn-cs"/>
              </a:rPr>
              <a:t>Weight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Watchers</a:t>
            </a:r>
            <a:r>
              <a:rPr lang="fr-FR" sz="1200" kern="1200" dirty="0" smtClean="0">
                <a:solidFill>
                  <a:schemeClr val="tx1"/>
                </a:solidFill>
                <a:latin typeface="+mn-lt"/>
                <a:ea typeface="+mn-ea"/>
                <a:cs typeface="+mn-cs"/>
              </a:rPr>
              <a:t> aide t-il ses clients à maigrir? Elle donne un </a:t>
            </a:r>
            <a:r>
              <a:rPr lang="fr-FR" sz="1200" kern="1200" dirty="0" err="1" smtClean="0">
                <a:solidFill>
                  <a:schemeClr val="tx1"/>
                </a:solidFill>
                <a:latin typeface="+mn-lt"/>
                <a:ea typeface="+mn-ea"/>
                <a:cs typeface="+mn-cs"/>
              </a:rPr>
              <a:t>barême</a:t>
            </a:r>
            <a:r>
              <a:rPr lang="fr-FR" sz="1200" kern="1200" dirty="0" smtClean="0">
                <a:solidFill>
                  <a:schemeClr val="tx1"/>
                </a:solidFill>
                <a:latin typeface="+mn-lt"/>
                <a:ea typeface="+mn-ea"/>
                <a:cs typeface="+mn-cs"/>
              </a:rPr>
              <a:t> de points qui permet de sélectionner les aliments appropriés sans avoir à compter les calories  de chaque aliment. Pour gagner du temps, il est donc possible d’utiliser des modèles plutôt que de recommencer la structuration d'un projet à chaque fois. </a:t>
            </a:r>
          </a:p>
          <a:p>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40</a:t>
            </a:fld>
            <a:endParaRPr lang="fr-FR"/>
          </a:p>
        </p:txBody>
      </p:sp>
    </p:spTree>
    <p:extLst>
      <p:ext uri="{BB962C8B-B14F-4D97-AF65-F5344CB8AC3E}">
        <p14:creationId xmlns:p14="http://schemas.microsoft.com/office/powerpoint/2010/main" val="154597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 management visuel livre en permanence un message immédiat, des instructions claires. Il</a:t>
            </a:r>
            <a:r>
              <a:rPr lang="fr-FR" sz="1200" b="0" i="0" kern="1200" baseline="0" dirty="0" smtClean="0">
                <a:solidFill>
                  <a:schemeClr val="tx1"/>
                </a:solidFill>
                <a:effectLst/>
                <a:latin typeface="+mn-lt"/>
                <a:ea typeface="+mn-ea"/>
                <a:cs typeface="+mn-cs"/>
              </a:rPr>
              <a:t> affiche aussi les </a:t>
            </a:r>
            <a:r>
              <a:rPr lang="fr-FR" sz="1200" b="0" i="0" kern="1200" dirty="0" smtClean="0">
                <a:solidFill>
                  <a:schemeClr val="tx1"/>
                </a:solidFill>
                <a:effectLst/>
                <a:latin typeface="+mn-lt"/>
                <a:ea typeface="+mn-ea"/>
                <a:cs typeface="+mn-cs"/>
              </a:rPr>
              <a:t>problèmes à résoudre et différents modèles pour agir.  </a:t>
            </a:r>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A l'issue de ce module, vous serez donc capable d'utiliser des outils simples comme les Post-it ou un logiciel libre comme </a:t>
            </a:r>
            <a:r>
              <a:rPr lang="fr-FR" sz="1200" b="0" i="0" kern="1200" dirty="0" err="1" smtClean="0">
                <a:solidFill>
                  <a:schemeClr val="tx1"/>
                </a:solidFill>
                <a:effectLst/>
                <a:latin typeface="+mn-lt"/>
                <a:ea typeface="+mn-ea"/>
                <a:cs typeface="+mn-cs"/>
              </a:rPr>
              <a:t>CmapTools</a:t>
            </a:r>
            <a:r>
              <a:rPr lang="fr-FR" sz="1200" b="0" i="0" kern="1200" dirty="0" smtClean="0">
                <a:solidFill>
                  <a:schemeClr val="tx1"/>
                </a:solidFill>
                <a:effectLst/>
                <a:latin typeface="+mn-lt"/>
                <a:ea typeface="+mn-ea"/>
                <a:cs typeface="+mn-cs"/>
              </a:rPr>
              <a:t> pour manager visuellement votre projet. Vous gagnerez du temps dans la coordination et l'implication de vos acteurs grâce à une circulation accélérée des informations. </a:t>
            </a: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5</a:t>
            </a:fld>
            <a:endParaRPr lang="fr-FR"/>
          </a:p>
        </p:txBody>
      </p:sp>
    </p:spTree>
    <p:extLst>
      <p:ext uri="{BB962C8B-B14F-4D97-AF65-F5344CB8AC3E}">
        <p14:creationId xmlns:p14="http://schemas.microsoft.com/office/powerpoint/2010/main" val="108257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Toute bonne maîtresse ou maître de maison, sait découper un poulet. Il a, en effet, intégré dans sa tête le modèle du poulet. Sans la mise en œuvre de ce modèle, il ou elle va découper son poulet comme du saucisson ! Ce qui est aussi un autre modèle ! Bref, si vous n'avez pas de </a:t>
            </a:r>
            <a:r>
              <a:rPr lang="fr-FR" sz="1200" b="0" i="0" kern="1200" dirty="0" smtClean="0">
                <a:solidFill>
                  <a:schemeClr val="tx1"/>
                </a:solidFill>
                <a:effectLst/>
                <a:latin typeface="+mn-lt"/>
                <a:ea typeface="+mn-ea"/>
                <a:cs typeface="+mn-cs"/>
              </a:rPr>
              <a:t>modèle, </a:t>
            </a:r>
            <a:r>
              <a:rPr lang="fr-FR" sz="1200" b="0" i="0" kern="1200" dirty="0" smtClean="0">
                <a:solidFill>
                  <a:schemeClr val="tx1"/>
                </a:solidFill>
                <a:effectLst/>
                <a:latin typeface="+mn-lt"/>
                <a:ea typeface="+mn-ea"/>
                <a:cs typeface="+mn-cs"/>
              </a:rPr>
              <a:t>vous allez devoir faire un effort cérébral pour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trouver une manière de découper ce fameux volatile.</a:t>
            </a:r>
          </a:p>
          <a:p>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41</a:t>
            </a:fld>
            <a:endParaRPr lang="fr-FR"/>
          </a:p>
        </p:txBody>
      </p:sp>
    </p:spTree>
    <p:extLst>
      <p:ext uri="{BB962C8B-B14F-4D97-AF65-F5344CB8AC3E}">
        <p14:creationId xmlns:p14="http://schemas.microsoft.com/office/powerpoint/2010/main" val="139953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huit images de construction de la Tour Eiffel sont un bon exemple de modélisation d'un projet, il y en a bien  d'autres évidemment. Les modèles ne sont que des images intérieures qui nous aident à "détricotez la complexité".</a:t>
            </a:r>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mn-ea"/>
                <a:cs typeface="+mn-cs"/>
              </a:rPr>
              <a:t>La phase 1</a:t>
            </a:r>
            <a:r>
              <a:rPr lang="fr-FR" sz="1200" kern="1200" dirty="0" smtClean="0">
                <a:solidFill>
                  <a:schemeClr val="tx1"/>
                </a:solidFill>
                <a:latin typeface="+mn-lt"/>
                <a:ea typeface="+mn-ea"/>
                <a:cs typeface="+mn-cs"/>
              </a:rPr>
              <a:t> est celle de l'idée invisible dans la tête de son concepteur . Ces idées intrinsèques doivent sortir de sa tête pour naître à la vie et devenir visible par tous les acteurs</a:t>
            </a:r>
            <a:r>
              <a:rPr lang="fr-FR" sz="1200" kern="1200" baseline="0" dirty="0" smtClean="0">
                <a:solidFill>
                  <a:schemeClr val="tx1"/>
                </a:solidFill>
                <a:latin typeface="+mn-lt"/>
                <a:ea typeface="+mn-ea"/>
                <a:cs typeface="+mn-cs"/>
              </a:rPr>
              <a:t> du projet.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r>
              <a:rPr lang="fr-FR" sz="1200" b="1" i="0" kern="1200" dirty="0" smtClean="0">
                <a:solidFill>
                  <a:schemeClr val="tx1"/>
                </a:solidFill>
                <a:effectLst/>
                <a:latin typeface="+mn-lt"/>
                <a:ea typeface="+mn-ea"/>
                <a:cs typeface="+mn-cs"/>
              </a:rPr>
              <a:t>La phase 2 </a:t>
            </a:r>
            <a:r>
              <a:rPr lang="fr-FR" sz="1200" b="0" i="0" kern="1200" dirty="0" smtClean="0">
                <a:solidFill>
                  <a:schemeClr val="tx1"/>
                </a:solidFill>
                <a:effectLst/>
                <a:latin typeface="+mn-lt"/>
                <a:ea typeface="+mn-ea"/>
                <a:cs typeface="+mn-cs"/>
              </a:rPr>
              <a:t>est celle de la formulation qui permet de préciser des objectifs SMART, qui</a:t>
            </a:r>
            <a:r>
              <a:rPr lang="fr-FR" sz="1200" b="0" i="0" kern="1200" baseline="0" dirty="0" smtClean="0">
                <a:solidFill>
                  <a:schemeClr val="tx1"/>
                </a:solidFill>
                <a:effectLst/>
                <a:latin typeface="+mn-lt"/>
                <a:ea typeface="+mn-ea"/>
                <a:cs typeface="+mn-cs"/>
              </a:rPr>
              <a:t> veut dire intelligent en anglais et que l’on peut traduire par</a:t>
            </a:r>
            <a:r>
              <a:rPr lang="fr-FR" sz="1200" b="0" i="0" kern="1200" dirty="0" smtClean="0">
                <a:solidFill>
                  <a:schemeClr val="tx1"/>
                </a:solidFill>
                <a:effectLst/>
                <a:latin typeface="+mn-lt"/>
                <a:ea typeface="+mn-ea"/>
                <a:cs typeface="+mn-cs"/>
              </a:rPr>
              <a:t>, Spécifique, Mesurable, </a:t>
            </a:r>
            <a:r>
              <a:rPr lang="fr-FR" sz="1200" b="0" i="0" kern="1200" dirty="0" err="1" smtClean="0">
                <a:solidFill>
                  <a:schemeClr val="tx1"/>
                </a:solidFill>
                <a:effectLst/>
                <a:latin typeface="+mn-lt"/>
                <a:ea typeface="+mn-ea"/>
                <a:cs typeface="+mn-cs"/>
              </a:rPr>
              <a:t>quAntifiable</a:t>
            </a:r>
            <a:r>
              <a:rPr lang="fr-FR" sz="1200" b="0" i="0" kern="1200" dirty="0" smtClean="0">
                <a:solidFill>
                  <a:schemeClr val="tx1"/>
                </a:solidFill>
                <a:effectLst/>
                <a:latin typeface="+mn-lt"/>
                <a:ea typeface="+mn-ea"/>
                <a:cs typeface="+mn-cs"/>
              </a:rPr>
              <a:t>, Réaliste, </a:t>
            </a:r>
            <a:r>
              <a:rPr lang="fr-FR" sz="1200" b="0" i="0" kern="1200" baseline="0" dirty="0" smtClean="0">
                <a:solidFill>
                  <a:schemeClr val="tx1"/>
                </a:solidFill>
                <a:effectLst/>
                <a:latin typeface="+mn-lt"/>
                <a:ea typeface="+mn-ea"/>
                <a:cs typeface="+mn-cs"/>
              </a:rPr>
              <a:t> planifié dans le Temps</a:t>
            </a:r>
            <a:r>
              <a:rPr lang="fr-FR" sz="1200" b="0" i="0" kern="1200" dirty="0" smtClean="0">
                <a:solidFill>
                  <a:schemeClr val="tx1"/>
                </a:solidFill>
                <a:effectLst/>
                <a:latin typeface="+mn-lt"/>
                <a:ea typeface="+mn-ea"/>
                <a:cs typeface="+mn-cs"/>
              </a:rPr>
              <a:t>.</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Avec des objectifs clairs, limités dans le temps, vous allez rallier des avocats à votre projet .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Rappelons</a:t>
            </a:r>
            <a:r>
              <a:rPr lang="fr-FR" sz="1200" b="0" i="0" kern="1200" baseline="0" dirty="0" smtClean="0">
                <a:solidFill>
                  <a:schemeClr val="tx1"/>
                </a:solidFill>
                <a:effectLst/>
                <a:latin typeface="+mn-lt"/>
                <a:ea typeface="+mn-ea"/>
                <a:cs typeface="+mn-cs"/>
              </a:rPr>
              <a:t> qu’un projet se caractérise par un objectif précis et unique à atteindre, des actions à réaliser, des ressources humaines et matérielles à synchroniser, et enfin une date de début et de fin déterminés. </a:t>
            </a:r>
          </a:p>
          <a:p>
            <a:endParaRPr lang="fr-FR" sz="1200" b="0" i="0" kern="1200" baseline="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phase 3 </a:t>
            </a:r>
            <a:r>
              <a:rPr lang="fr-FR" sz="1200" b="0" i="0" kern="1200" dirty="0" smtClean="0">
                <a:solidFill>
                  <a:schemeClr val="tx1"/>
                </a:solidFill>
                <a:effectLst/>
                <a:latin typeface="+mn-lt"/>
                <a:ea typeface="+mn-ea"/>
                <a:cs typeface="+mn-cs"/>
              </a:rPr>
              <a:t>est celle de l'analyse de différents scénarios . On analyse différentes solutions et l'on examine leurs faisabilités.</a:t>
            </a:r>
          </a:p>
          <a:p>
            <a:r>
              <a:rPr lang="fr-FR" sz="1200" b="0" i="0" kern="1200" dirty="0" smtClean="0">
                <a:solidFill>
                  <a:schemeClr val="tx1"/>
                </a:solidFill>
                <a:effectLst/>
                <a:latin typeface="+mn-lt"/>
                <a:ea typeface="+mn-ea"/>
                <a:cs typeface="+mn-cs"/>
              </a:rPr>
              <a:t>Qui sont les acteurs du projet qui</a:t>
            </a:r>
            <a:r>
              <a:rPr lang="fr-FR" sz="1200" b="0" i="0" kern="1200" baseline="0" dirty="0" smtClean="0">
                <a:solidFill>
                  <a:schemeClr val="tx1"/>
                </a:solidFill>
                <a:effectLst/>
                <a:latin typeface="+mn-lt"/>
                <a:ea typeface="+mn-ea"/>
                <a:cs typeface="+mn-cs"/>
              </a:rPr>
              <a:t> participeront de près ou de loin à cette analyse:</a:t>
            </a:r>
            <a:r>
              <a:rPr lang="fr-FR" sz="1200" b="0" i="0" kern="1200" dirty="0" smtClean="0">
                <a:solidFill>
                  <a:schemeClr val="tx1"/>
                </a:solidFill>
                <a:effectLst/>
                <a:latin typeface="+mn-lt"/>
                <a:ea typeface="+mn-ea"/>
                <a:cs typeface="+mn-cs"/>
              </a:rPr>
              <a:t> les bénéficiaires, le maître</a:t>
            </a:r>
            <a:r>
              <a:rPr lang="fr-FR" sz="1200" b="0" i="0" kern="1200" baseline="0" dirty="0" smtClean="0">
                <a:solidFill>
                  <a:schemeClr val="tx1"/>
                </a:solidFill>
                <a:effectLst/>
                <a:latin typeface="+mn-lt"/>
                <a:ea typeface="+mn-ea"/>
                <a:cs typeface="+mn-cs"/>
              </a:rPr>
              <a:t> d’ouvrage, le maître d’œuvre, le coordonnateur de projet, l’équipe projet, les comités de consultation. </a:t>
            </a:r>
          </a:p>
          <a:p>
            <a:r>
              <a:rPr lang="fr-FR" sz="1200" b="0" i="0" kern="1200" baseline="0" dirty="0" smtClean="0">
                <a:solidFill>
                  <a:schemeClr val="tx1"/>
                </a:solidFill>
                <a:effectLst/>
                <a:latin typeface="+mn-lt"/>
                <a:ea typeface="+mn-ea"/>
                <a:cs typeface="+mn-cs"/>
              </a:rPr>
              <a:t>C’est un travail en transversalité . </a:t>
            </a:r>
            <a:endParaRPr lang="fr-FR" dirty="0" smtClean="0"/>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La phase 4 </a:t>
            </a:r>
            <a:r>
              <a:rPr lang="fr-FR" sz="1200" b="0" i="0" kern="1200" dirty="0" smtClean="0">
                <a:solidFill>
                  <a:schemeClr val="tx1"/>
                </a:solidFill>
                <a:effectLst/>
                <a:latin typeface="+mn-lt"/>
                <a:ea typeface="+mn-ea"/>
                <a:cs typeface="+mn-cs"/>
              </a:rPr>
              <a:t>est celle de la décision où le décideur est mis en situation de décider entre plusieurs solutions.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La phase 5 </a:t>
            </a:r>
            <a:r>
              <a:rPr lang="fr-FR" sz="1200" b="0" i="0" kern="1200" dirty="0" smtClean="0">
                <a:solidFill>
                  <a:schemeClr val="tx1"/>
                </a:solidFill>
                <a:effectLst/>
                <a:latin typeface="+mn-lt"/>
                <a:ea typeface="+mn-ea"/>
                <a:cs typeface="+mn-cs"/>
              </a:rPr>
              <a:t>est celle de la mise en œuvre et de la réalisation du</a:t>
            </a:r>
            <a:r>
              <a:rPr lang="fr-FR" sz="1200" b="0" i="0" kern="1200" baseline="0" dirty="0" smtClean="0">
                <a:solidFill>
                  <a:schemeClr val="tx1"/>
                </a:solidFill>
                <a:effectLst/>
                <a:latin typeface="+mn-lt"/>
                <a:ea typeface="+mn-ea"/>
                <a:cs typeface="+mn-cs"/>
              </a:rPr>
              <a:t> projet. Bien préparée, cette phase peut alors se dérouler rapidement. Dans le cas de la Tour Eiffel, il n’a fallu que 2 ans et 2 mois pour la réaliser grâce à des pièces préfabriquées!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La phase 6</a:t>
            </a:r>
            <a:r>
              <a:rPr lang="fr-FR" sz="1200" b="0" i="0" kern="1200" dirty="0" smtClean="0">
                <a:solidFill>
                  <a:schemeClr val="tx1"/>
                </a:solidFill>
                <a:effectLst/>
                <a:latin typeface="+mn-lt"/>
                <a:ea typeface="+mn-ea"/>
                <a:cs typeface="+mn-cs"/>
              </a:rPr>
              <a:t> est celle de la transition à l'opérationnel. C'est celle de l'appropriation du produit ou du service</a:t>
            </a:r>
            <a:r>
              <a:rPr lang="fr-FR" sz="1200" b="0" i="0" kern="1200" baseline="0" dirty="0" smtClean="0">
                <a:solidFill>
                  <a:schemeClr val="tx1"/>
                </a:solidFill>
                <a:effectLst/>
                <a:latin typeface="+mn-lt"/>
                <a:ea typeface="+mn-ea"/>
                <a:cs typeface="+mn-cs"/>
              </a:rPr>
              <a:t> par ses utilisateurs.</a:t>
            </a:r>
            <a:endParaRPr lang="fr-FR" dirty="0" smtClean="0"/>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La phase 7 </a:t>
            </a:r>
            <a:r>
              <a:rPr lang="fr-FR" sz="1200" b="0" i="0" kern="1200" dirty="0" smtClean="0">
                <a:solidFill>
                  <a:schemeClr val="tx1"/>
                </a:solidFill>
                <a:effectLst/>
                <a:latin typeface="+mn-lt"/>
                <a:ea typeface="+mn-ea"/>
                <a:cs typeface="+mn-cs"/>
              </a:rPr>
              <a:t>est celle des rapports et feedbacks qui se passe tout au long du projet et qui va permettre de piloter le projet vers son objectif en minimisant les coûts en temps, argent et ressources humaines.</a:t>
            </a:r>
            <a:endParaRPr lang="fr-FR" dirty="0" smtClean="0"/>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La phase 8  </a:t>
            </a:r>
            <a:r>
              <a:rPr lang="fr-FR" sz="1200" b="0" i="0" kern="1200" dirty="0" smtClean="0">
                <a:solidFill>
                  <a:schemeClr val="tx1"/>
                </a:solidFill>
                <a:effectLst/>
                <a:latin typeface="+mn-lt"/>
                <a:ea typeface="+mn-ea"/>
                <a:cs typeface="+mn-cs"/>
              </a:rPr>
              <a:t>est celle de la post-évaluation . Elle sert à tirer les leçons du projet et à capitaliser de l'expérience pour les projets futurs.</a:t>
            </a:r>
            <a:endParaRPr lang="fr-FR" dirty="0" smtClean="0"/>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42</a:t>
            </a:fld>
            <a:endParaRPr lang="fr-FR"/>
          </a:p>
        </p:txBody>
      </p:sp>
    </p:spTree>
    <p:extLst>
      <p:ext uri="{BB962C8B-B14F-4D97-AF65-F5344CB8AC3E}">
        <p14:creationId xmlns:p14="http://schemas.microsoft.com/office/powerpoint/2010/main" val="4222615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matrice de Porter est intéressante pour détecter les signaux faibles  et</a:t>
            </a:r>
            <a:r>
              <a:rPr lang="fr-FR" sz="1200" b="0" i="0" kern="1200" baseline="0" dirty="0" smtClean="0">
                <a:solidFill>
                  <a:schemeClr val="tx1"/>
                </a:solidFill>
                <a:effectLst/>
                <a:latin typeface="+mn-lt"/>
                <a:ea typeface="+mn-ea"/>
                <a:cs typeface="+mn-cs"/>
              </a:rPr>
              <a:t> combattre</a:t>
            </a:r>
            <a:r>
              <a:rPr lang="fr-FR" sz="1200" b="0" i="0" kern="1200" dirty="0" smtClean="0">
                <a:solidFill>
                  <a:schemeClr val="tx1"/>
                </a:solidFill>
                <a:effectLst/>
                <a:latin typeface="+mn-lt"/>
                <a:ea typeface="+mn-ea"/>
                <a:cs typeface="+mn-cs"/>
              </a:rPr>
              <a:t> les pressions que peuvent exercer les fournisseurs, les clients, les nouveaux entrants et les produits de substitution sur le projet. Ces facteurs influencent les rétroactions que le projet doit enclencher pour parvenir à son terme.</a:t>
            </a:r>
          </a:p>
          <a:p>
            <a:r>
              <a:rPr lang="fr-FR" sz="1200" b="0" i="0" kern="1200" dirty="0" smtClean="0">
                <a:solidFill>
                  <a:schemeClr val="tx1"/>
                </a:solidFill>
                <a:effectLst/>
                <a:latin typeface="+mn-lt"/>
                <a:ea typeface="+mn-ea"/>
                <a:cs typeface="+mn-cs"/>
              </a:rPr>
              <a:t>Par exemple: </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Les nouveaux entrants peuvent rendre votre projet obsolète</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Les fournisseurs peuvent exercer des pressions pour relever leurs prix</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Les clients peuvent ne pas respecter leurs engagements financiers</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Des produits ou des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services de substitution peuvent apparaître, mettant votre projet hors jeu.</a:t>
            </a:r>
          </a:p>
          <a:p>
            <a:endParaRPr lang="fr-FR"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43</a:t>
            </a:fld>
            <a:endParaRPr lang="fr-FR"/>
          </a:p>
        </p:txBody>
      </p:sp>
    </p:spTree>
    <p:extLst>
      <p:ext uri="{BB962C8B-B14F-4D97-AF65-F5344CB8AC3E}">
        <p14:creationId xmlns:p14="http://schemas.microsoft.com/office/powerpoint/2010/main" val="4196493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Le modèle PESTEL</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tire son</a:t>
            </a:r>
            <a:r>
              <a:rPr lang="fr-FR" sz="1200" b="0" i="0" kern="1200" baseline="0" dirty="0" smtClean="0">
                <a:solidFill>
                  <a:schemeClr val="tx1"/>
                </a:solidFill>
                <a:effectLst/>
                <a:latin typeface="+mn-lt"/>
                <a:ea typeface="+mn-ea"/>
                <a:cs typeface="+mn-cs"/>
              </a:rPr>
              <a:t> nom de la première lettre de 6 domaines. Elle </a:t>
            </a:r>
            <a:r>
              <a:rPr lang="fr-FR" sz="1200" b="0" i="0" kern="1200" dirty="0" smtClean="0">
                <a:solidFill>
                  <a:schemeClr val="tx1"/>
                </a:solidFill>
                <a:effectLst/>
                <a:latin typeface="+mn-lt"/>
                <a:ea typeface="+mn-ea"/>
                <a:cs typeface="+mn-cs"/>
              </a:rPr>
              <a:t>vise à déterminer les forces motrices du futur en cherchant leurs impacts dans les domaines Politique, Economique, Social, Technologique, Ecologique et Législatif.</a:t>
            </a:r>
            <a:endParaRPr lang="fr-FR" dirty="0" smtClean="0"/>
          </a:p>
          <a:p>
            <a:endParaRPr lang="fr-FR"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44</a:t>
            </a:fld>
            <a:endParaRPr lang="fr-FR"/>
          </a:p>
        </p:txBody>
      </p:sp>
    </p:spTree>
    <p:extLst>
      <p:ext uri="{BB962C8B-B14F-4D97-AF65-F5344CB8AC3E}">
        <p14:creationId xmlns:p14="http://schemas.microsoft.com/office/powerpoint/2010/main" val="126943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La méthode des 6 chapeaux d'Edouard de Bono examine</a:t>
            </a:r>
            <a:r>
              <a:rPr lang="fr-FR" sz="1200" b="0" i="0" kern="1200" baseline="0" dirty="0" smtClean="0">
                <a:solidFill>
                  <a:schemeClr val="tx1"/>
                </a:solidFill>
                <a:effectLst/>
                <a:latin typeface="+mn-lt"/>
                <a:ea typeface="+mn-ea"/>
                <a:cs typeface="+mn-cs"/>
              </a:rPr>
              <a:t> votre projet suivant </a:t>
            </a:r>
            <a:r>
              <a:rPr lang="fr-FR" sz="1200" b="0" i="0" kern="1200" dirty="0" smtClean="0">
                <a:solidFill>
                  <a:schemeClr val="tx1"/>
                </a:solidFill>
                <a:effectLst/>
                <a:latin typeface="+mn-lt"/>
                <a:ea typeface="+mn-ea"/>
                <a:cs typeface="+mn-cs"/>
              </a:rPr>
              <a:t>différents points de vue  selon les faits (chapeau blanc), selon le pessimisme et le jugement critique (chapeau noir) , selon les ressentis, les sentiments (chapeau rouge), sous l'angle du contrôle (chapeau bleu), sous l'angle de la créativité (chapeau vert), et enfin sous l'angle de l'optimisme (chapeau jaune). En multipliant les points de vue, on peut</a:t>
            </a:r>
            <a:r>
              <a:rPr lang="fr-FR" sz="1200" b="0" i="0" kern="1200" baseline="0" dirty="0" smtClean="0">
                <a:solidFill>
                  <a:schemeClr val="tx1"/>
                </a:solidFill>
                <a:effectLst/>
                <a:latin typeface="+mn-lt"/>
                <a:ea typeface="+mn-ea"/>
                <a:cs typeface="+mn-cs"/>
              </a:rPr>
              <a:t> faire émerger des scenarios inattendus. </a:t>
            </a:r>
            <a:r>
              <a:rPr lang="fr-FR" sz="1200" b="0" i="0" kern="1200" dirty="0" smtClean="0">
                <a:solidFill>
                  <a:schemeClr val="tx1"/>
                </a:solidFill>
                <a:effectLst/>
                <a:latin typeface="+mn-lt"/>
                <a:ea typeface="+mn-ea"/>
                <a:cs typeface="+mn-cs"/>
              </a:rPr>
              <a:t> Les Post-</a:t>
            </a:r>
            <a:r>
              <a:rPr lang="fr-FR" sz="1200" b="0" i="0" kern="1200" dirty="0" err="1" smtClean="0">
                <a:solidFill>
                  <a:schemeClr val="tx1"/>
                </a:solidFill>
                <a:effectLst/>
                <a:latin typeface="+mn-lt"/>
                <a:ea typeface="+mn-ea"/>
                <a:cs typeface="+mn-cs"/>
              </a:rPr>
              <a:t>it</a:t>
            </a:r>
            <a:r>
              <a:rPr lang="fr-FR" sz="1200" b="0" i="0" kern="1200" dirty="0" smtClean="0">
                <a:solidFill>
                  <a:schemeClr val="tx1"/>
                </a:solidFill>
                <a:effectLst/>
                <a:latin typeface="+mn-lt"/>
                <a:ea typeface="+mn-ea"/>
                <a:cs typeface="+mn-cs"/>
              </a:rPr>
              <a:t> distribués à chacun peuvent être de la couleur du chapeau qu'ils adoptent.</a:t>
            </a:r>
            <a:endParaRPr lang="fr-FR" dirty="0" smtClean="0"/>
          </a:p>
        </p:txBody>
      </p:sp>
      <p:sp>
        <p:nvSpPr>
          <p:cNvPr id="4" name="Slide Number Placeholder 3"/>
          <p:cNvSpPr>
            <a:spLocks noGrp="1"/>
          </p:cNvSpPr>
          <p:nvPr>
            <p:ph type="sldNum" sz="quarter" idx="10"/>
          </p:nvPr>
        </p:nvSpPr>
        <p:spPr/>
        <p:txBody>
          <a:bodyPr/>
          <a:lstStyle/>
          <a:p>
            <a:fld id="{192B99E7-AE7A-48CF-B366-283F7707A02C}" type="slidenum">
              <a:rPr lang="fr-FR" smtClean="0"/>
              <a:pPr/>
              <a:t>45</a:t>
            </a:fld>
            <a:endParaRPr lang="fr-FR"/>
          </a:p>
        </p:txBody>
      </p:sp>
    </p:spTree>
    <p:extLst>
      <p:ext uri="{BB962C8B-B14F-4D97-AF65-F5344CB8AC3E}">
        <p14:creationId xmlns:p14="http://schemas.microsoft.com/office/powerpoint/2010/main" val="2078817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modèle</a:t>
            </a:r>
            <a:r>
              <a:rPr lang="fr-FR" baseline="0" dirty="0" smtClean="0"/>
              <a:t> sert à se repérer comme le modèle de découpe d’un poulet, ou  le modèle de la Tour Eiffel en 8 phases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U</a:t>
            </a:r>
            <a:r>
              <a:rPr lang="fr-FR" dirty="0" smtClean="0"/>
              <a:t>n autre moyen d’éviter les erreurs dans un projet est</a:t>
            </a:r>
            <a:r>
              <a:rPr lang="fr-FR" baseline="0" dirty="0" smtClean="0"/>
              <a:t> de m</a:t>
            </a:r>
            <a:r>
              <a:rPr lang="fr-FR" dirty="0" smtClean="0"/>
              <a:t>ultiplier les points de vue à l’aide de modèles comme  PESTEL, ou les 6 chapeaux de Bono.</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Les modèles permettent l’émergence d’une combinaison de  nouvelles idées . Ils  permettent la création d’une intelligence collective . </a:t>
            </a:r>
          </a:p>
          <a:p>
            <a:endParaRPr lang="fr-FR" dirty="0" smtClean="0"/>
          </a:p>
          <a:p>
            <a:r>
              <a:rPr lang="fr-FR" baseline="0" dirty="0" smtClean="0"/>
              <a:t>Notre capacité à reconnaître des modèles autour de nous et de remarquer la relation entre le tout et les parties devient un atout pour les acteurs du projet. La mise en connexions des concepts fait émerger un « paysage » qui était totalement invisible auparavant. C’est un nouveau système qui apparaît.</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46</a:t>
            </a:fld>
            <a:endParaRPr lang="fr-FR"/>
          </a:p>
        </p:txBody>
      </p:sp>
    </p:spTree>
    <p:extLst>
      <p:ext uri="{BB962C8B-B14F-4D97-AF65-F5344CB8AC3E}">
        <p14:creationId xmlns:p14="http://schemas.microsoft.com/office/powerpoint/2010/main" val="1540471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En quoi ces modèles nous permettent –ils de gagner du temps dans le pilotage de nos projets? </a:t>
            </a:r>
          </a:p>
          <a:p>
            <a:r>
              <a:rPr lang="fr-FR" sz="1200" dirty="0" smtClean="0"/>
              <a:t>Dans votre cas, préférez-vous  vous concentrer sur 1 ou 2 modèles pour tirer tous les bénéfices de l’« échafaudage de votre pensée » ? </a:t>
            </a:r>
          </a:p>
          <a:p>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latin typeface="+mn-lt"/>
                <a:ea typeface="+mn-ea"/>
                <a:cs typeface="+mn-cs"/>
              </a:rPr>
              <a:t>Pour terminer ce chapitre, je vous propose de passer au quizz qui est sous cette vidéo.</a:t>
            </a:r>
            <a:endParaRPr lang="fr-FR" dirty="0" smtClean="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47</a:t>
            </a:fld>
            <a:endParaRPr lang="fr-FR"/>
          </a:p>
        </p:txBody>
      </p:sp>
    </p:spTree>
    <p:extLst>
      <p:ext uri="{BB962C8B-B14F-4D97-AF65-F5344CB8AC3E}">
        <p14:creationId xmlns:p14="http://schemas.microsoft.com/office/powerpoint/2010/main" val="1523130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voici arrivés à la 5ème ligne .Nous allons reprendre le modèle des 4 C et du </a:t>
            </a:r>
            <a:r>
              <a:rPr lang="fr-FR" dirty="0" err="1" smtClean="0"/>
              <a:t>Kanban</a:t>
            </a:r>
            <a:r>
              <a:rPr lang="fr-FR" dirty="0" smtClean="0"/>
              <a:t> pour les mettre en pratique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48</a:t>
            </a:fld>
            <a:endParaRPr lang="fr-FR"/>
          </a:p>
        </p:txBody>
      </p:sp>
    </p:spTree>
    <p:extLst>
      <p:ext uri="{BB962C8B-B14F-4D97-AF65-F5344CB8AC3E}">
        <p14:creationId xmlns:p14="http://schemas.microsoft.com/office/powerpoint/2010/main" val="1540534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Cinq </a:t>
            </a:r>
            <a:r>
              <a:rPr lang="fr-FR" dirty="0" smtClean="0"/>
              <a:t>exercices de mises en pratiques:</a:t>
            </a:r>
          </a:p>
          <a:p>
            <a:r>
              <a:rPr lang="fr-FR" dirty="0" smtClean="0"/>
              <a:t>Exercice 1- </a:t>
            </a:r>
            <a:r>
              <a:rPr lang="fr-FR" b="1" dirty="0" smtClean="0"/>
              <a:t>faire la photographie des missions de votre service</a:t>
            </a:r>
            <a:r>
              <a:rPr lang="fr-FR" dirty="0" smtClean="0"/>
              <a:t> à</a:t>
            </a:r>
            <a:r>
              <a:rPr lang="fr-FR" baseline="0" dirty="0" smtClean="0"/>
              <a:t> </a:t>
            </a:r>
            <a:r>
              <a:rPr lang="fr-FR" dirty="0" smtClean="0"/>
              <a:t>l’aide du modèle des 4 C </a:t>
            </a:r>
            <a:r>
              <a:rPr lang="fr-FR" b="1" dirty="0" smtClean="0"/>
              <a:t>, </a:t>
            </a:r>
            <a:r>
              <a:rPr lang="fr-FR" b="0" dirty="0" smtClean="0"/>
              <a:t>d’abord</a:t>
            </a:r>
            <a:r>
              <a:rPr lang="fr-FR" b="1" dirty="0" smtClean="0"/>
              <a:t> </a:t>
            </a:r>
            <a:r>
              <a:rPr lang="fr-FR" dirty="0" smtClean="0"/>
              <a:t>à la main , Exercice 2 : le</a:t>
            </a:r>
            <a:r>
              <a:rPr lang="fr-FR" baseline="0" dirty="0" smtClean="0"/>
              <a:t> même exercice que </a:t>
            </a:r>
            <a:r>
              <a:rPr lang="fr-FR" baseline="0" dirty="0" err="1" smtClean="0"/>
              <a:t>précedemment</a:t>
            </a:r>
            <a:r>
              <a:rPr lang="fr-FR" dirty="0" smtClean="0"/>
              <a:t> avec </a:t>
            </a:r>
            <a:r>
              <a:rPr lang="fr-FR" dirty="0" err="1" smtClean="0"/>
              <a:t>Cmaptools</a:t>
            </a:r>
            <a:r>
              <a:rPr lang="fr-FR" dirty="0" smtClean="0"/>
              <a:t> . Si vous n’êtes pas en activité, prenez</a:t>
            </a:r>
            <a:r>
              <a:rPr lang="fr-FR" baseline="0" dirty="0" smtClean="0"/>
              <a:t> un exemple antérieur ou celui de votre vie personnelle. </a:t>
            </a:r>
            <a:endParaRPr lang="fr-FR" dirty="0" smtClean="0"/>
          </a:p>
          <a:p>
            <a:r>
              <a:rPr lang="fr-FR" dirty="0" smtClean="0"/>
              <a:t>Exercice</a:t>
            </a:r>
            <a:r>
              <a:rPr lang="fr-FR" baseline="0" dirty="0" smtClean="0"/>
              <a:t> 3: la carte</a:t>
            </a:r>
            <a:r>
              <a:rPr lang="fr-FR" b="1" dirty="0" smtClean="0"/>
              <a:t> d’actions issu de votre exercice </a:t>
            </a:r>
            <a:r>
              <a:rPr lang="fr-FR" dirty="0" smtClean="0"/>
              <a:t>, réaliser à la main le </a:t>
            </a:r>
            <a:r>
              <a:rPr lang="fr-FR" dirty="0" err="1" smtClean="0"/>
              <a:t>Kanban</a:t>
            </a:r>
            <a:r>
              <a:rPr lang="fr-FR" dirty="0" smtClean="0"/>
              <a:t> mural des actions que vous avez envie d’entreprendre en priorité,</a:t>
            </a:r>
          </a:p>
          <a:p>
            <a:r>
              <a:rPr lang="fr-FR" dirty="0" smtClean="0"/>
              <a:t>Exercice</a:t>
            </a:r>
            <a:r>
              <a:rPr lang="fr-FR" baseline="0" dirty="0" smtClean="0"/>
              <a:t> 4 -Votre </a:t>
            </a:r>
            <a:r>
              <a:rPr lang="fr-FR" baseline="0" dirty="0" err="1" smtClean="0"/>
              <a:t>Kanban</a:t>
            </a:r>
            <a:r>
              <a:rPr lang="fr-FR" baseline="0" dirty="0" smtClean="0"/>
              <a:t> informatisé </a:t>
            </a:r>
            <a:r>
              <a:rPr lang="fr-FR" dirty="0" smtClean="0"/>
              <a:t>avec </a:t>
            </a:r>
            <a:r>
              <a:rPr lang="fr-FR" dirty="0" err="1" smtClean="0"/>
              <a:t>Trello</a:t>
            </a:r>
            <a:r>
              <a:rPr lang="fr-FR" dirty="0" smtClean="0"/>
              <a:t>. </a:t>
            </a:r>
          </a:p>
          <a:p>
            <a:r>
              <a:rPr lang="fr-FR" dirty="0" smtClean="0"/>
              <a:t>Exercice</a:t>
            </a:r>
            <a:r>
              <a:rPr lang="fr-FR" baseline="0" dirty="0" smtClean="0"/>
              <a:t> 5 </a:t>
            </a:r>
            <a:r>
              <a:rPr lang="fr-FR" dirty="0" smtClean="0"/>
              <a:t>- Analyse de la concurrence de votre service avec une matrice de Porter</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49</a:t>
            </a:fld>
            <a:endParaRPr lang="fr-FR"/>
          </a:p>
        </p:txBody>
      </p:sp>
    </p:spTree>
    <p:extLst>
      <p:ext uri="{BB962C8B-B14F-4D97-AF65-F5344CB8AC3E}">
        <p14:creationId xmlns:p14="http://schemas.microsoft.com/office/powerpoint/2010/main" val="576987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Et</a:t>
            </a:r>
            <a:r>
              <a:rPr lang="fr-FR" baseline="0" dirty="0" smtClean="0"/>
              <a:t> puis vous partagerez vos photos à cette adresse e-mail : </a:t>
            </a:r>
            <a:r>
              <a:rPr lang="en-US" sz="1200" b="0" i="0" kern="1200" dirty="0" smtClean="0">
                <a:solidFill>
                  <a:schemeClr val="tx1"/>
                </a:solidFill>
                <a:effectLst/>
                <a:latin typeface="+mn-lt"/>
                <a:ea typeface="+mn-ea"/>
                <a:cs typeface="+mn-cs"/>
              </a:rPr>
              <a:t>gdpcartesconceptuelles@gmail.com  </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 </a:t>
            </a:r>
            <a:r>
              <a:rPr lang="fr-FR" baseline="0" dirty="0" smtClean="0"/>
              <a:t>visualiser le travail d’autres participants : </a:t>
            </a:r>
            <a:r>
              <a:rPr lang="de-DE" dirty="0" smtClean="0">
                <a:hlinkClick r:id="rId3"/>
              </a:rPr>
              <a:t>http://goo.gl/LJNnYz</a:t>
            </a:r>
            <a:r>
              <a:rPr lang="de-DE" dirty="0" smtClean="0"/>
              <a:t> </a:t>
            </a:r>
          </a:p>
          <a:p>
            <a:endParaRPr lang="fr-FR" baseline="0" dirty="0" smtClean="0"/>
          </a:p>
        </p:txBody>
      </p:sp>
      <p:sp>
        <p:nvSpPr>
          <p:cNvPr id="4" name="Slide Number Placeholder 3"/>
          <p:cNvSpPr>
            <a:spLocks noGrp="1"/>
          </p:cNvSpPr>
          <p:nvPr>
            <p:ph type="sldNum" sz="quarter" idx="10"/>
          </p:nvPr>
        </p:nvSpPr>
        <p:spPr/>
        <p:txBody>
          <a:bodyPr/>
          <a:lstStyle/>
          <a:p>
            <a:fld id="{192B99E7-AE7A-48CF-B366-283F7707A02C}" type="slidenum">
              <a:rPr lang="fr-FR" smtClean="0"/>
              <a:pPr/>
              <a:t>51</a:t>
            </a:fld>
            <a:endParaRPr lang="fr-FR"/>
          </a:p>
        </p:txBody>
      </p:sp>
    </p:spTree>
    <p:extLst>
      <p:ext uri="{BB962C8B-B14F-4D97-AF65-F5344CB8AC3E}">
        <p14:creationId xmlns:p14="http://schemas.microsoft.com/office/powerpoint/2010/main" val="160228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Ce cours est distribué sous licence libre. Vous pouvez donc l'utiliser librement pour un usage personnel. Pensez à citer l'auteur et ne pas faire de plagiat.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Il est réservé pour une utilisation non commerciale. Il</a:t>
            </a:r>
            <a:r>
              <a:rPr lang="fr-FR" sz="1200" b="0" i="0" kern="1200" baseline="0" dirty="0" smtClean="0">
                <a:solidFill>
                  <a:schemeClr val="tx1"/>
                </a:solidFill>
                <a:effectLst/>
                <a:latin typeface="+mn-lt"/>
                <a:ea typeface="+mn-ea"/>
                <a:cs typeface="+mn-cs"/>
              </a:rPr>
              <a:t> est totalement gratuit pour un usage personnel ou dans un cadre bénévole.</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Si vous êtes en entreprise,</a:t>
            </a:r>
            <a:r>
              <a:rPr lang="fr-FR" sz="1200" b="0" i="0" kern="1200" baseline="0" dirty="0" smtClean="0">
                <a:solidFill>
                  <a:schemeClr val="tx1"/>
                </a:solidFill>
                <a:effectLst/>
                <a:latin typeface="+mn-lt"/>
                <a:ea typeface="+mn-ea"/>
                <a:cs typeface="+mn-cs"/>
              </a:rPr>
              <a:t> en formation continue</a:t>
            </a:r>
            <a:r>
              <a:rPr lang="fr-FR" sz="1200" b="0" i="0" kern="1200" dirty="0" smtClean="0">
                <a:solidFill>
                  <a:schemeClr val="tx1"/>
                </a:solidFill>
                <a:effectLst/>
                <a:latin typeface="+mn-lt"/>
                <a:ea typeface="+mn-ea"/>
                <a:cs typeface="+mn-cs"/>
              </a:rPr>
              <a:t> ou</a:t>
            </a:r>
            <a:r>
              <a:rPr lang="fr-FR" sz="1200" b="0" i="0" kern="1200" baseline="0" dirty="0" smtClean="0">
                <a:solidFill>
                  <a:schemeClr val="tx1"/>
                </a:solidFill>
                <a:effectLst/>
                <a:latin typeface="+mn-lt"/>
                <a:ea typeface="+mn-ea"/>
                <a:cs typeface="+mn-cs"/>
              </a:rPr>
              <a:t> en cursus universitaire </a:t>
            </a:r>
            <a:r>
              <a:rPr lang="fr-FR" sz="1200" b="0" i="0" kern="1200" dirty="0" smtClean="0">
                <a:solidFill>
                  <a:schemeClr val="tx1"/>
                </a:solidFill>
                <a:effectLst/>
                <a:latin typeface="+mn-lt"/>
                <a:ea typeface="+mn-ea"/>
                <a:cs typeface="+mn-cs"/>
              </a:rPr>
              <a:t>école,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il vous faut obtenir mon autorisation.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Si </a:t>
            </a:r>
            <a:r>
              <a:rPr lang="fr-FR" sz="1200" b="0" i="0" kern="1200" dirty="0" smtClean="0">
                <a:solidFill>
                  <a:schemeClr val="tx1"/>
                </a:solidFill>
                <a:effectLst/>
                <a:latin typeface="+mn-lt"/>
                <a:ea typeface="+mn-ea"/>
                <a:cs typeface="+mn-cs"/>
              </a:rPr>
              <a:t>vous souhaitez réutiliser mes diapositives, sachez que vous devez les partager sous licence libre identique.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Crédit</a:t>
            </a:r>
            <a:r>
              <a:rPr lang="fr-FR" sz="1200" b="0" i="0" kern="1200" baseline="0" dirty="0" smtClean="0">
                <a:solidFill>
                  <a:schemeClr val="tx1"/>
                </a:solidFill>
                <a:effectLst/>
                <a:latin typeface="+mn-lt"/>
                <a:ea typeface="+mn-ea"/>
                <a:cs typeface="+mn-cs"/>
              </a:rPr>
              <a:t> icônes : http://creativecommons.org/about/downloads </a:t>
            </a: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6</a:t>
            </a:fld>
            <a:endParaRPr lang="fr-FR"/>
          </a:p>
        </p:txBody>
      </p:sp>
    </p:spTree>
    <p:extLst>
      <p:ext uri="{BB962C8B-B14F-4D97-AF65-F5344CB8AC3E}">
        <p14:creationId xmlns:p14="http://schemas.microsoft.com/office/powerpoint/2010/main" val="2880166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Exercice 1 :</a:t>
            </a:r>
            <a:r>
              <a:rPr lang="fr-FR" baseline="0" dirty="0" smtClean="0"/>
              <a:t> </a:t>
            </a:r>
            <a:r>
              <a:rPr lang="fr-FR" dirty="0" smtClean="0"/>
              <a:t>En utilisant le modèle</a:t>
            </a:r>
            <a:r>
              <a:rPr lang="fr-FR" baseline="0" dirty="0" smtClean="0"/>
              <a:t> des 4 C :  </a:t>
            </a:r>
          </a:p>
          <a:p>
            <a:r>
              <a:rPr lang="fr-FR" baseline="0" dirty="0" smtClean="0"/>
              <a:t>La question </a:t>
            </a:r>
            <a:r>
              <a:rPr lang="fr-FR" baseline="0" dirty="0" err="1" smtClean="0"/>
              <a:t>focalisante</a:t>
            </a:r>
            <a:r>
              <a:rPr lang="fr-FR" baseline="0" dirty="0" smtClean="0"/>
              <a:t> de votre carte mentale ou conceptuelle à réaliser à la main est </a:t>
            </a:r>
            <a:r>
              <a:rPr lang="fr-FR" b="1" baseline="0" dirty="0" smtClean="0"/>
              <a:t>comment représenter les missions de votre service ? </a:t>
            </a:r>
            <a:endParaRPr lang="fr-FR" b="1" dirty="0" smtClean="0"/>
          </a:p>
          <a:p>
            <a:r>
              <a:rPr lang="fr-FR" dirty="0" smtClean="0"/>
              <a:t>Phase </a:t>
            </a:r>
            <a:r>
              <a:rPr lang="fr-FR" dirty="0" smtClean="0"/>
              <a:t>1 </a:t>
            </a:r>
            <a:r>
              <a:rPr lang="fr-FR" b="1" dirty="0" smtClean="0"/>
              <a:t>Collecter</a:t>
            </a:r>
            <a:r>
              <a:rPr lang="fr-FR" b="1" baseline="0" dirty="0" smtClean="0"/>
              <a:t> </a:t>
            </a:r>
            <a:r>
              <a:rPr lang="fr-FR" baseline="0" dirty="0" smtClean="0"/>
              <a:t>: Nous avons simulé un brainstorming qui ont donné 32 idées</a:t>
            </a:r>
            <a:r>
              <a:rPr lang="fr-FR" baseline="0" dirty="0" smtClean="0"/>
              <a:t>.</a:t>
            </a:r>
            <a:endParaRPr lang="fr-FR" baseline="0" dirty="0" smtClean="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52</a:t>
            </a:fld>
            <a:endParaRPr lang="fr-FR"/>
          </a:p>
        </p:txBody>
      </p:sp>
    </p:spTree>
    <p:extLst>
      <p:ext uri="{BB962C8B-B14F-4D97-AF65-F5344CB8AC3E}">
        <p14:creationId xmlns:p14="http://schemas.microsoft.com/office/powerpoint/2010/main" val="2111496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baseline="0" dirty="0" smtClean="0"/>
              <a:t>Vous pouvez imprimer les 2 diapositives  1/2 et 2/2 à l’écran pour représenter en « post-it » vos idées . Vous pourrez </a:t>
            </a:r>
            <a:r>
              <a:rPr lang="fr-FR" dirty="0" smtClean="0"/>
              <a:t>réaliser alors la</a:t>
            </a:r>
            <a:r>
              <a:rPr lang="fr-FR" baseline="0" dirty="0" smtClean="0"/>
              <a:t> </a:t>
            </a:r>
            <a:r>
              <a:rPr lang="fr-FR" dirty="0" smtClean="0"/>
              <a:t>carte conceptuelle des missions de votre</a:t>
            </a:r>
            <a:r>
              <a:rPr lang="fr-FR" baseline="0" dirty="0" smtClean="0"/>
              <a:t> service. L’objectif est de faire une photo complète de la carte que vous allez produire .</a:t>
            </a:r>
          </a:p>
          <a:p>
            <a:r>
              <a:rPr lang="fr-FR" baseline="0" dirty="0" smtClean="0"/>
              <a:t>2- Phase 2 </a:t>
            </a:r>
            <a:r>
              <a:rPr lang="fr-FR" b="1" baseline="0" dirty="0" smtClean="0"/>
              <a:t>Classer </a:t>
            </a:r>
            <a:r>
              <a:rPr lang="fr-FR" baseline="0" dirty="0" smtClean="0"/>
              <a:t>: </a:t>
            </a:r>
            <a:r>
              <a:rPr lang="fr-FR" b="1" baseline="0" dirty="0" smtClean="0"/>
              <a:t>Découpez les carrés avec des ciseaux pour pouvoir les réorganiser selon une arborescence </a:t>
            </a:r>
            <a:r>
              <a:rPr lang="fr-FR" baseline="0" dirty="0" smtClean="0"/>
              <a:t>(carte mentale) ou en réseaux (carte conceptuelle). </a:t>
            </a:r>
          </a:p>
          <a:p>
            <a:r>
              <a:rPr lang="fr-FR" baseline="0" dirty="0" smtClean="0"/>
              <a:t>3- Phase 3</a:t>
            </a:r>
            <a:r>
              <a:rPr lang="fr-FR" b="1" baseline="0" dirty="0" smtClean="0"/>
              <a:t> Configurer </a:t>
            </a:r>
            <a:r>
              <a:rPr lang="fr-FR" baseline="0" dirty="0" smtClean="0"/>
              <a:t>: Etablissez des liens en les traçant matériellement entre les idées en collant les carrés soit avec un bâton de colle repositionnable (que vous trouverez en magasin)  comme dans les exemples des diapositives à venir.</a:t>
            </a:r>
          </a:p>
          <a:p>
            <a:r>
              <a:rPr lang="fr-FR" baseline="0" dirty="0" smtClean="0"/>
              <a:t>4- Phase 4 : une fois votre grande carte mentale ou conceptuelle réalisée, vous allez faire émerger des problèmes nécessitant une action de votre part que vous allez transformer en plan d’actions sur un Kanban (l’exercice 2 à venir) </a:t>
            </a:r>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53</a:t>
            </a:fld>
            <a:endParaRPr lang="fr-FR"/>
          </a:p>
        </p:txBody>
      </p:sp>
    </p:spTree>
    <p:extLst>
      <p:ext uri="{BB962C8B-B14F-4D97-AF65-F5344CB8AC3E}">
        <p14:creationId xmlns:p14="http://schemas.microsoft.com/office/powerpoint/2010/main" val="721629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Ceci</a:t>
            </a:r>
            <a:r>
              <a:rPr lang="fr-FR" baseline="0" dirty="0" smtClean="0"/>
              <a:t> est votre seconde planche d’idées à découper pour démarrer votre carte mentale (en arborescence) ou carte conceptuelle (en réseaux) de votre activité. Ces idées ne sont que des propositions, vous pouvez en rajouter autant que nécessaire par exemple, les rendez-vous sont une sous-branche des réunions…</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54</a:t>
            </a:fld>
            <a:endParaRPr lang="fr-FR"/>
          </a:p>
        </p:txBody>
      </p:sp>
    </p:spTree>
    <p:extLst>
      <p:ext uri="{BB962C8B-B14F-4D97-AF65-F5344CB8AC3E}">
        <p14:creationId xmlns:p14="http://schemas.microsoft.com/office/powerpoint/2010/main" val="3875716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 avez</a:t>
            </a:r>
            <a:r>
              <a:rPr lang="fr-FR" baseline="0" dirty="0" smtClean="0"/>
              <a:t> en tête le modèle des 4 C:</a:t>
            </a:r>
          </a:p>
          <a:p>
            <a:r>
              <a:rPr lang="fr-FR" baseline="0" dirty="0" smtClean="0"/>
              <a:t>Lors de la première phase Collecter, toutes les idées, actions de votre service sont à saisir en vrac, pour ne rien oublier. Les Post-</a:t>
            </a:r>
            <a:r>
              <a:rPr lang="fr-FR" baseline="0" dirty="0" err="1" smtClean="0"/>
              <a:t>it</a:t>
            </a:r>
            <a:r>
              <a:rPr lang="fr-FR" baseline="0" dirty="0" smtClean="0"/>
              <a:t> à imprimer , proposés aux deux diapositives précédentes vont vous aider. Voici ce que cela peut donner avant classement.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55</a:t>
            </a:fld>
            <a:endParaRPr lang="fr-FR"/>
          </a:p>
        </p:txBody>
      </p:sp>
    </p:spTree>
    <p:extLst>
      <p:ext uri="{BB962C8B-B14F-4D97-AF65-F5344CB8AC3E}">
        <p14:creationId xmlns:p14="http://schemas.microsoft.com/office/powerpoint/2010/main" val="3662497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classement</a:t>
            </a:r>
            <a:r>
              <a:rPr lang="fr-FR" baseline="0" dirty="0" smtClean="0"/>
              <a:t> des idées en phase deux est un regroupement sous forme de carte mentale, c’est-à-dire radiante depuis le </a:t>
            </a:r>
            <a:r>
              <a:rPr lang="fr-FR" baseline="0" dirty="0" err="1" smtClean="0"/>
              <a:t>théme</a:t>
            </a:r>
            <a:r>
              <a:rPr lang="fr-FR" baseline="0" dirty="0" smtClean="0"/>
              <a:t> principal Vision des missions de mon service. Ici, les branches les plus épaisses relient les concepts les plus importants. C’est un exemple de hiérarchisation. Vous pouvez aussi utiliser la couleur ou les titres ou la typographie (taille de police) pour classer et montrer l’importance décroissante de vos idées. Vous pouvez étendre au dos de chacun de la colle repositionnable pour pouvoir les déplacer lors du classement. </a:t>
            </a:r>
          </a:p>
          <a:p>
            <a:r>
              <a:rPr lang="fr-FR" baseline="0" dirty="0" smtClean="0"/>
              <a:t>Cette phase est indifféremment réalisable individuellement ou collectivement. En groupe, elle provoque un véritable engagement , car vous déplacez et négocier les associations d’idées physiquement, et construisez une vision partagée. En gestion de projets, c’est particulièrement précieux de partager les mêmes objectifs.</a:t>
            </a:r>
          </a:p>
          <a:p>
            <a:r>
              <a:rPr lang="fr-FR" baseline="0" dirty="0" smtClean="0"/>
              <a:t>La phase Configurer se poursuit dans la foulée.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56</a:t>
            </a:fld>
            <a:endParaRPr lang="fr-FR"/>
          </a:p>
        </p:txBody>
      </p:sp>
    </p:spTree>
    <p:extLst>
      <p:ext uri="{BB962C8B-B14F-4D97-AF65-F5344CB8AC3E}">
        <p14:creationId xmlns:p14="http://schemas.microsoft.com/office/powerpoint/2010/main" val="2681176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quatrième phase est celle de la communication où la carte finalisée va servir de document de référence . La carte va donner la structure du projet. On va repérer comme sur une carte routière les grandes villes et les routes pour y accéder. La structure de la carte va donner le contexte et transformer les données en informations. De carte mentale à un noyau, elle devient carte conceptuelle à deux noyaux : le noyau vision + le noyau carte d’actions. </a:t>
            </a:r>
          </a:p>
          <a:p>
            <a:endParaRPr lang="fr-FR" baseline="0" dirty="0" smtClean="0"/>
          </a:p>
          <a:p>
            <a:r>
              <a:rPr lang="fr-FR" b="1" baseline="0" dirty="0" smtClean="0"/>
              <a:t>Le LIVRABLE pour les participants est une photo globale de votre carte conceptuelle des activités de votre service</a:t>
            </a:r>
            <a:r>
              <a:rPr lang="fr-FR" baseline="0" dirty="0" smtClean="0"/>
              <a:t>. Comme les mots seront illisibles comme sur cette carte, il n’y a rien à craindre sur la confidentialité . Le cas échéant , réduisez la résolution de votre photo.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57</a:t>
            </a:fld>
            <a:endParaRPr lang="fr-FR"/>
          </a:p>
        </p:txBody>
      </p:sp>
    </p:spTree>
    <p:extLst>
      <p:ext uri="{BB962C8B-B14F-4D97-AF65-F5344CB8AC3E}">
        <p14:creationId xmlns:p14="http://schemas.microsoft.com/office/powerpoint/2010/main" val="2812932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Exercice  2 (avec</a:t>
            </a:r>
            <a:r>
              <a:rPr lang="fr-FR" sz="2000" b="1" baseline="0" dirty="0" smtClean="0"/>
              <a:t> le logiciel </a:t>
            </a:r>
            <a:r>
              <a:rPr lang="fr-FR" sz="2000" b="1" baseline="0" dirty="0" err="1" smtClean="0"/>
              <a:t>Cmaptools</a:t>
            </a:r>
            <a:r>
              <a:rPr lang="fr-FR" sz="2000" b="1" baseline="0" dirty="0" smtClean="0"/>
              <a:t>) </a:t>
            </a:r>
            <a:r>
              <a:rPr lang="fr-FR" dirty="0" smtClean="0"/>
              <a:t>: établir la</a:t>
            </a:r>
            <a:r>
              <a:rPr lang="fr-FR" baseline="0" dirty="0" smtClean="0"/>
              <a:t> carte des missions de votre service dont voici les 3 fenêtres qu’il faudra ouvrir au démarrage du logiciel.</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Téléchargeable sur http://cmap.ihmc.us . Ce logiciel fonctionne sous Windows, Mac, et Linux.</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 lancement</a:t>
            </a:r>
            <a:r>
              <a:rPr lang="fr-FR" baseline="0" dirty="0" smtClean="0"/>
              <a:t> du logiciel </a:t>
            </a:r>
            <a:r>
              <a:rPr lang="fr-FR" baseline="0" dirty="0" err="1" smtClean="0"/>
              <a:t>Cmaptools</a:t>
            </a:r>
            <a:r>
              <a:rPr lang="fr-FR" baseline="0" dirty="0" smtClean="0"/>
              <a:t>, vous pouvez  afficher trois colonnes.  (pause 5 secondes)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1 Collecter : En cliquant sur Fenêtre, vous pouvez ouvrir également la  fenêtre Vues ici à gauche où vous </a:t>
            </a:r>
            <a:r>
              <a:rPr lang="fr-FR" b="1" baseline="0" dirty="0" smtClean="0"/>
              <a:t>collecterez</a:t>
            </a:r>
            <a:r>
              <a:rPr lang="fr-FR" baseline="0" dirty="0" smtClean="0"/>
              <a:t> et  stockerez tous les documents qui seront utilisés dans votre carte conceptuelle, en particulier les images qui seront utilisées en arrière-plan général ou en fonds de nœuds. Vous aurez ainsi un dossier numérique de tous les documents de votre projets: compte-rendu de réunions, tableaux Excel, images, liens hypertextes…Vous êtes exactement dans la situation du passage du chaos d’idées vers une carte claire et organisée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Le système d’informations de votre projet collectera les données d’entrée  par Ajout sur la carte par Glisser-déposer de tout lien vers un document numérique: mails, texte, tableau, images, vidéos…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a:t>
            </a:r>
            <a:endParaRPr lang="fr-FR"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2 Classer :Vous avez une fenêtre centrale qui sera votre tableau de peintre pour </a:t>
            </a:r>
            <a:r>
              <a:rPr lang="fr-FR" b="1" baseline="0" dirty="0" smtClean="0"/>
              <a:t>classer. </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b="1"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3  Configurez : Dans la barre d’outils , en cliquant sur Fenêtre, vous pourrez </a:t>
            </a:r>
            <a:r>
              <a:rPr lang="fr-FR" b="1" baseline="0" dirty="0" smtClean="0"/>
              <a:t>ouvrir</a:t>
            </a:r>
            <a:r>
              <a:rPr lang="fr-FR" baseline="0" dirty="0" smtClean="0"/>
              <a:t> la </a:t>
            </a:r>
            <a:r>
              <a:rPr lang="fr-FR" b="1" baseline="0" dirty="0" smtClean="0"/>
              <a:t>palette de styles </a:t>
            </a:r>
            <a:r>
              <a:rPr lang="fr-FR" baseline="0" dirty="0" smtClean="0"/>
              <a:t>ici à droite, qui sera votre palette de peintre. Avec cette palette , vous pourrez </a:t>
            </a:r>
            <a:r>
              <a:rPr lang="fr-FR" b="1" baseline="0" dirty="0" smtClean="0"/>
              <a:t>configurer</a:t>
            </a:r>
            <a:r>
              <a:rPr lang="fr-FR" baseline="0" dirty="0" smtClean="0"/>
              <a:t> tous les paramètres de vos cartes. </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 plus d’informations, voir la vidéo de démarrage de </a:t>
            </a:r>
            <a:r>
              <a:rPr lang="fr-FR" baseline="0" dirty="0" err="1" smtClean="0"/>
              <a:t>Cmaptools</a:t>
            </a:r>
            <a:r>
              <a:rPr lang="fr-FR" baseline="0" dirty="0" smtClean="0"/>
              <a:t> sur http://mindmanagement.org/video-pour-demarrer-avec-cmaptools-6 ou sur </a:t>
            </a:r>
            <a:r>
              <a:rPr lang="fr-FR" baseline="0" dirty="0" err="1" smtClean="0"/>
              <a:t>Youtube</a:t>
            </a: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58</a:t>
            </a:fld>
            <a:endParaRPr lang="fr-FR"/>
          </a:p>
        </p:txBody>
      </p:sp>
    </p:spTree>
    <p:extLst>
      <p:ext uri="{BB962C8B-B14F-4D97-AF65-F5344CB8AC3E}">
        <p14:creationId xmlns:p14="http://schemas.microsoft.com/office/powerpoint/2010/main" val="1964906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phase 1 de </a:t>
            </a:r>
            <a:r>
              <a:rPr lang="fr-FR" dirty="0" smtClean="0"/>
              <a:t> la collecte d’idées s’effectue</a:t>
            </a:r>
            <a:r>
              <a:rPr lang="fr-FR" baseline="0" dirty="0" smtClean="0"/>
              <a:t> cette fois-ci avec des Post-it électroniques obtenus par </a:t>
            </a:r>
            <a:r>
              <a:rPr lang="fr-FR" b="1" baseline="0" dirty="0" smtClean="0"/>
              <a:t>simple double clic </a:t>
            </a:r>
            <a:r>
              <a:rPr lang="fr-FR" baseline="0" dirty="0" smtClean="0"/>
              <a:t>dans la fenêtre centrale de travail de </a:t>
            </a:r>
            <a:r>
              <a:rPr lang="fr-FR" baseline="0" dirty="0" err="1" smtClean="0"/>
              <a:t>Cmaptools</a:t>
            </a:r>
            <a:r>
              <a:rPr lang="fr-FR" baseline="0" dirty="0" smtClean="0"/>
              <a:t> avec les mêmes mots clés que dans l’exercice papier </a:t>
            </a:r>
          </a:p>
          <a:p>
            <a:endParaRPr lang="fr-FR" baseline="0" dirty="0" smtClean="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59</a:t>
            </a:fld>
            <a:endParaRPr lang="fr-FR"/>
          </a:p>
        </p:txBody>
      </p:sp>
    </p:spTree>
    <p:extLst>
      <p:ext uri="{BB962C8B-B14F-4D97-AF65-F5344CB8AC3E}">
        <p14:creationId xmlns:p14="http://schemas.microsoft.com/office/powerpoint/2010/main" val="4257469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Vous l’avez compris, pour</a:t>
            </a:r>
            <a:r>
              <a:rPr lang="fr-FR" baseline="0" dirty="0" smtClean="0"/>
              <a:t> classer  les idées : vous allez r</a:t>
            </a:r>
            <a:r>
              <a:rPr lang="fr-FR" dirty="0" smtClean="0"/>
              <a:t>elier deux concepts entre eux pour former une proposition. Pour cela,</a:t>
            </a:r>
            <a:r>
              <a:rPr lang="fr-FR" baseline="0" dirty="0" smtClean="0"/>
              <a:t> en cliquant sur le premier concept, vous verrez apparaître un accent circonflexe sur le dessus d’où vous tirerez votre flèche en direction du concept auquel vous vous souhaitez le relier.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Par défaut, une étiquette à remplir composée de points d’interrogation  apparaîtra  au milieu de la flèche</a:t>
            </a:r>
            <a:r>
              <a:rPr lang="fr-FR"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mn-lt"/>
                <a:ea typeface="+mn-ea"/>
                <a:cs typeface="+mn-cs"/>
              </a:rPr>
              <a:t>Important: </a:t>
            </a:r>
            <a:r>
              <a:rPr lang="fr-FR" sz="1200" b="1" dirty="0" smtClean="0"/>
              <a:t>Pour éviter l’apparition d’une étiquette sur la flèche de liaison , maintenez la touche Majuscule en même temps que vous étirez la flèche avec le clic gauche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0" i="0" kern="1200" baseline="0" dirty="0" smtClean="0">
                <a:solidFill>
                  <a:schemeClr val="tx1"/>
                </a:solidFill>
                <a:effectLst/>
                <a:latin typeface="+mn-lt"/>
                <a:ea typeface="+mn-ea"/>
                <a:cs typeface="+mn-cs"/>
              </a:rPr>
              <a:t>La carte qui apparait maintenant à l’écran est une première tentative de classement à partir des « idées flottantes de la phase Collecte »</a:t>
            </a:r>
          </a:p>
          <a:p>
            <a:pPr marL="0" marR="0" indent="0" algn="l" defTabSz="914400" rtl="0" eaLnBrk="1" fontAlgn="auto" latinLnBrk="0" hangingPunct="1">
              <a:lnSpc>
                <a:spcPct val="100000"/>
              </a:lnSpc>
              <a:spcBef>
                <a:spcPts val="0"/>
              </a:spcBef>
              <a:spcAft>
                <a:spcPts val="0"/>
              </a:spcAft>
              <a:buClrTx/>
              <a:buSzTx/>
              <a:buFontTx/>
              <a:buChar char="-"/>
              <a:tabLst/>
              <a:defRPr/>
            </a:pPr>
            <a:endParaRPr lang="de-DE" dirty="0" smtClean="0"/>
          </a:p>
          <a:p>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60</a:t>
            </a:fld>
            <a:endParaRPr lang="fr-FR"/>
          </a:p>
        </p:txBody>
      </p:sp>
    </p:spTree>
    <p:extLst>
      <p:ext uri="{BB962C8B-B14F-4D97-AF65-F5344CB8AC3E}">
        <p14:creationId xmlns:p14="http://schemas.microsoft.com/office/powerpoint/2010/main" val="1425287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phase 3 de configuration</a:t>
            </a:r>
            <a:r>
              <a:rPr lang="fr-FR" baseline="0" dirty="0" smtClean="0"/>
              <a:t> est la phase où l’on va jouer sur tous les paramètres de Police, Objets et </a:t>
            </a:r>
            <a:r>
              <a:rPr lang="fr-FR" baseline="0" dirty="0" smtClean="0"/>
              <a:t>Lignes. </a:t>
            </a:r>
            <a:r>
              <a:rPr lang="fr-FR" baseline="0" dirty="0" smtClean="0"/>
              <a:t>En faisant Fenêtre/afficher Palette de </a:t>
            </a:r>
            <a:r>
              <a:rPr lang="fr-FR" baseline="0" dirty="0" smtClean="0"/>
              <a:t>styles, </a:t>
            </a:r>
            <a:r>
              <a:rPr lang="fr-FR" baseline="0" dirty="0" smtClean="0"/>
              <a:t>vous pourrez injecter tous les paramètres souhaités sur la police (taille, gras, italiques, justifications à droite, centrée, à gauche</a:t>
            </a:r>
            <a:r>
              <a:rPr lang="fr-FR" baseline="0" dirty="0" smtClean="0"/>
              <a:t>…), </a:t>
            </a:r>
            <a:r>
              <a:rPr lang="fr-FR" baseline="0" dirty="0" smtClean="0"/>
              <a:t>sur les objets ( leurs formes , leurs couleurs</a:t>
            </a:r>
            <a:r>
              <a:rPr lang="fr-FR" baseline="0" dirty="0" smtClean="0"/>
              <a:t>…), </a:t>
            </a:r>
            <a:r>
              <a:rPr lang="fr-FR" baseline="0" dirty="0" smtClean="0"/>
              <a:t>les lignes (les sens des flèches, leurs épaisseurs, leurs couleurs …).</a:t>
            </a:r>
            <a:endParaRPr lang="fr-FR" dirty="0" smtClean="0"/>
          </a:p>
          <a:p>
            <a:endParaRPr lang="fr-FR" baseline="0" dirty="0" smtClean="0"/>
          </a:p>
          <a:p>
            <a:r>
              <a:rPr lang="fr-FR" baseline="0" dirty="0" smtClean="0"/>
              <a:t>On ajoute de la couleur, des images comme avec le logo du MOOC gestion de projets par ex.</a:t>
            </a:r>
          </a:p>
          <a:p>
            <a:r>
              <a:rPr lang="fr-FR" baseline="0" dirty="0" smtClean="0"/>
              <a:t> Un arrière-plan en couleur bleue a été ajouté.   On peut aussi ajouter des liens hypertextes pointant vers des fichiers internes de votre ordinateur (par ex des comptes rendus de réunion de projet, l’organigramme de votre service ou celui de votre entreprise, des procédures , des processus … ). Vous pouvez également ajouter des liens hypertextes pointant vers n’importe quelle page du Web . Vous créez ainsi un véritable dossier numérique de votre service.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61</a:t>
            </a:fld>
            <a:endParaRPr lang="fr-FR"/>
          </a:p>
        </p:txBody>
      </p:sp>
    </p:spTree>
    <p:extLst>
      <p:ext uri="{BB962C8B-B14F-4D97-AF65-F5344CB8AC3E}">
        <p14:creationId xmlns:p14="http://schemas.microsoft.com/office/powerpoint/2010/main" val="305015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 projet ou notre cerveau, ou encore  Internet ressemblent fortement à une nuit étoilée. Ils sont remplis de millions d'étoiles (de données) que nous avons du mal à relier entre elles. La solution consiste à construire des modèles virtuels qui nous aident à retrouver notre chemin.</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C'est un univers en expansion sans panneaux indicateurs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ciel étoilé ressemble</a:t>
            </a:r>
            <a:r>
              <a:rPr lang="fr-FR" sz="1200" b="0" i="0" kern="1200" baseline="0" dirty="0" smtClean="0">
                <a:solidFill>
                  <a:schemeClr val="tx1"/>
                </a:solidFill>
                <a:effectLst/>
                <a:latin typeface="+mn-lt"/>
                <a:ea typeface="+mn-ea"/>
                <a:cs typeface="+mn-cs"/>
              </a:rPr>
              <a:t> aux données</a:t>
            </a:r>
            <a:r>
              <a:rPr lang="fr-FR" sz="1200" b="0" i="0" kern="1200" dirty="0" smtClean="0">
                <a:solidFill>
                  <a:schemeClr val="tx1"/>
                </a:solidFill>
                <a:effectLst/>
                <a:latin typeface="+mn-lt"/>
                <a:ea typeface="+mn-ea"/>
                <a:cs typeface="+mn-cs"/>
              </a:rPr>
              <a:t> d’un projet.</a:t>
            </a:r>
            <a:r>
              <a:rPr lang="fr-FR" sz="1200" b="0" i="0" kern="1200" baseline="0" dirty="0" smtClean="0">
                <a:solidFill>
                  <a:schemeClr val="tx1"/>
                </a:solidFill>
                <a:effectLst/>
                <a:latin typeface="+mn-lt"/>
                <a:ea typeface="+mn-ea"/>
                <a:cs typeface="+mn-cs"/>
              </a:rPr>
              <a:t> S</a:t>
            </a:r>
            <a:r>
              <a:rPr lang="fr-FR" sz="1200" b="0" i="0" kern="1200" dirty="0" smtClean="0">
                <a:solidFill>
                  <a:schemeClr val="tx1"/>
                </a:solidFill>
                <a:effectLst/>
                <a:latin typeface="+mn-lt"/>
                <a:ea typeface="+mn-ea"/>
                <a:cs typeface="+mn-cs"/>
              </a:rPr>
              <a:t>eul un modèle visuel comme</a:t>
            </a:r>
            <a:r>
              <a:rPr lang="fr-FR" sz="1200" b="0" i="0" kern="1200" baseline="0" dirty="0" smtClean="0">
                <a:solidFill>
                  <a:schemeClr val="tx1"/>
                </a:solidFill>
                <a:effectLst/>
                <a:latin typeface="+mn-lt"/>
                <a:ea typeface="+mn-ea"/>
                <a:cs typeface="+mn-cs"/>
              </a:rPr>
              <a:t> celui de </a:t>
            </a:r>
            <a:r>
              <a:rPr lang="fr-FR" sz="1200" b="0" i="0" kern="1200" dirty="0" smtClean="0">
                <a:solidFill>
                  <a:schemeClr val="tx1"/>
                </a:solidFill>
                <a:effectLst/>
                <a:latin typeface="+mn-lt"/>
                <a:ea typeface="+mn-ea"/>
                <a:cs typeface="+mn-cs"/>
              </a:rPr>
              <a:t>la Petite Ourse peut nous aider à repérer le Nord. Nous verrons  comment  un modèle  aide à gérer notre projet.</a:t>
            </a:r>
          </a:p>
          <a:p>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7</a:t>
            </a:fld>
            <a:endParaRPr lang="fr-FR"/>
          </a:p>
        </p:txBody>
      </p:sp>
    </p:spTree>
    <p:extLst>
      <p:ext uri="{BB962C8B-B14F-4D97-AF65-F5344CB8AC3E}">
        <p14:creationId xmlns:p14="http://schemas.microsoft.com/office/powerpoint/2010/main" val="14167365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a:t>
            </a:r>
            <a:r>
              <a:rPr lang="fr-FR" baseline="0" dirty="0" smtClean="0"/>
              <a:t> voyez maintenant apparaître à droite en orange et jaune ,une excroissance qui fait passer la carte mentale initiale à une carte conceptuelle qui a désormais 2 noyaux principaux Vision et Carte d’actions . </a:t>
            </a:r>
            <a:endParaRPr lang="fr-FR" dirty="0" smtClean="0"/>
          </a:p>
          <a:p>
            <a:r>
              <a:rPr lang="fr-FR" dirty="0" smtClean="0"/>
              <a:t>La phase 4 Communiquer s’appuiera sur les Outils/nœuds</a:t>
            </a:r>
            <a:r>
              <a:rPr lang="fr-FR" baseline="0" dirty="0" smtClean="0"/>
              <a:t> imbriqués qui permettent de créer des sous-couches dans la carte comme des poupées russes. </a:t>
            </a:r>
          </a:p>
          <a:p>
            <a:r>
              <a:rPr lang="fr-FR" baseline="0" dirty="0" smtClean="0"/>
              <a:t>Il suffit de sélectionner les nœuds de votre choix pour les rassembler dans un nœud imbriqué avec la combinaison Outils/nœud imbriqué/créer.</a:t>
            </a:r>
          </a:p>
          <a:p>
            <a:endParaRPr lang="fr-FR" baseline="0" dirty="0" smtClean="0"/>
          </a:p>
          <a:p>
            <a:r>
              <a:rPr lang="fr-FR" b="1" baseline="0" dirty="0" smtClean="0"/>
              <a:t>Bonus:</a:t>
            </a:r>
            <a:r>
              <a:rPr lang="fr-FR" baseline="0" dirty="0" smtClean="0"/>
              <a:t> Si vous souhaitez présenter votre carte à d’autres personnes vous pouvez  à partir de la barre d’outils/Concepteur de présentation créer des diapositives plus rapidement qu’avec Powerpoint.</a:t>
            </a:r>
          </a:p>
          <a:p>
            <a:endParaRPr lang="fr-FR" baseline="0" dirty="0" smtClean="0"/>
          </a:p>
          <a:p>
            <a:r>
              <a:rPr lang="fr-FR" baseline="0" dirty="0" smtClean="0"/>
              <a:t>Il vous suffira de sélectionner avec la touche contrôle et votre clic gauche, les nœuds et flèches souhaités pour créer en un clic une diapositive . Une succession de diapositives sera crée à la volée.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62</a:t>
            </a:fld>
            <a:endParaRPr lang="fr-FR"/>
          </a:p>
        </p:txBody>
      </p:sp>
    </p:spTree>
    <p:extLst>
      <p:ext uri="{BB962C8B-B14F-4D97-AF65-F5344CB8AC3E}">
        <p14:creationId xmlns:p14="http://schemas.microsoft.com/office/powerpoint/2010/main" val="3974464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Cmaptools</a:t>
            </a:r>
            <a:r>
              <a:rPr lang="fr-FR" baseline="0" dirty="0" smtClean="0"/>
              <a:t> permet aussi  de faire apparaître en transparence la structure </a:t>
            </a:r>
            <a:r>
              <a:rPr lang="fr-FR" baseline="0" dirty="0" smtClean="0"/>
              <a:t>souhaitée, </a:t>
            </a:r>
            <a:r>
              <a:rPr lang="fr-FR" baseline="0" dirty="0" smtClean="0"/>
              <a:t>tout en dévoilant progressivement les éléments sur lesquels vous voulez attirer l’attention. Souvenez-vous de notre toute petite mémoire courte </a:t>
            </a:r>
            <a:r>
              <a:rPr lang="fr-FR" baseline="0" dirty="0" smtClean="0">
                <a:sym typeface="Wingdings" pitchFamily="2" charset="2"/>
              </a:rPr>
              <a:t></a:t>
            </a:r>
          </a:p>
          <a:p>
            <a:r>
              <a:rPr lang="fr-FR" baseline="0" dirty="0" smtClean="0">
                <a:sym typeface="Wingdings" pitchFamily="2" charset="2"/>
              </a:rPr>
              <a:t>Vous disposez alors d’un outil efficace pour distiller vos idées au fur et à mesure sans que l’auditoire soit perdu.</a:t>
            </a:r>
          </a:p>
          <a:p>
            <a:endParaRPr lang="fr-FR" baseline="0" dirty="0" smtClean="0">
              <a:sym typeface="Wingdings" pitchFamily="2" charset="2"/>
            </a:endParaRPr>
          </a:p>
          <a:p>
            <a:r>
              <a:rPr lang="fr-FR" baseline="0" dirty="0" smtClean="0">
                <a:sym typeface="Wingdings" pitchFamily="2" charset="2"/>
              </a:rPr>
              <a:t>Cela se fait avec Outils/concepteur de présentation qui ouvre une fenêtre de production des diapositives . Il suffit de sélectionner tout simplement les concepts dans l’ordre dans lequel vous souhaitez les faire apparaître . Le temps de production d’un diaporama est réduit de 90% .Et de plus, le fait de pouvoir afficher en continu la structure aidera votre auditoire à assimiler votre discours.</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63</a:t>
            </a:fld>
            <a:endParaRPr lang="fr-FR"/>
          </a:p>
        </p:txBody>
      </p:sp>
    </p:spTree>
    <p:extLst>
      <p:ext uri="{BB962C8B-B14F-4D97-AF65-F5344CB8AC3E}">
        <p14:creationId xmlns:p14="http://schemas.microsoft.com/office/powerpoint/2010/main" val="12816295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Exercice 3 </a:t>
            </a:r>
            <a:r>
              <a:rPr lang="fr-FR" dirty="0" smtClean="0"/>
              <a:t>: - réaliser un Kanban</a:t>
            </a:r>
            <a:r>
              <a:rPr lang="fr-FR" baseline="0" dirty="0" smtClean="0"/>
              <a:t> de votre plan d’actions sur l’arrière de la porte de votre bureau avec des Post-it . </a:t>
            </a:r>
          </a:p>
          <a:p>
            <a:r>
              <a:rPr lang="fr-FR" baseline="0" dirty="0" smtClean="0"/>
              <a:t>Une fois que vous avez terminé la carte des missions de votre service , vous avez certainement décelé des marges d’amélioration . Par exemple, présenter l’activité de votre service à d’autres services qui vous envoient des documents bourrés d’erreurs et qui ne mesurent pas les conséquences sur l’organisation de votre propre service. Ces actions sont listées à raison d’une par Post-</a:t>
            </a:r>
            <a:r>
              <a:rPr lang="fr-FR" baseline="0" dirty="0" err="1" smtClean="0"/>
              <a:t>it</a:t>
            </a:r>
            <a:r>
              <a:rPr lang="fr-FR" baseline="0" dirty="0" smtClean="0"/>
              <a:t> et constitue votre plan d’amélioration suite au diagnostic réalisé lors de l’exercice 1. </a:t>
            </a:r>
          </a:p>
          <a:p>
            <a:pPr>
              <a:buFontTx/>
              <a:buChar char="-"/>
            </a:pPr>
            <a:r>
              <a:rPr lang="fr-FR" baseline="0" dirty="0" smtClean="0"/>
              <a:t>Une fois votre stock d’actions </a:t>
            </a:r>
            <a:r>
              <a:rPr lang="fr-FR" b="1" baseline="0" dirty="0" smtClean="0"/>
              <a:t>Collectées </a:t>
            </a:r>
            <a:r>
              <a:rPr lang="fr-FR" baseline="0" dirty="0" smtClean="0"/>
              <a:t> dans la colonne </a:t>
            </a:r>
            <a:r>
              <a:rPr lang="fr-FR" b="1" baseline="0" dirty="0" smtClean="0"/>
              <a:t>à Faire</a:t>
            </a:r>
            <a:r>
              <a:rPr lang="fr-FR" baseline="0" dirty="0" smtClean="0"/>
              <a:t>, vous pouvez alors commencer à </a:t>
            </a:r>
            <a:r>
              <a:rPr lang="fr-FR" b="1" baseline="0" dirty="0" smtClean="0"/>
              <a:t>Classer</a:t>
            </a:r>
            <a:r>
              <a:rPr lang="fr-FR" baseline="0" dirty="0" smtClean="0"/>
              <a:t> colonne 2 pour prioriser les actions , avant de passer à la colonne Choix du jour. Ce choix vous fixe un objectif visible sur lequel vous allez vous concentrer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1" baseline="0" dirty="0" smtClean="0">
                <a:sym typeface="Wingdings" pitchFamily="2" charset="2"/>
              </a:rPr>
              <a:t>C’est vous le boss qui choisissez les actions qui vous semblent prioritaires dans votre tableau </a:t>
            </a:r>
            <a:r>
              <a:rPr lang="fr-FR" b="1" baseline="0" dirty="0" err="1" smtClean="0">
                <a:sym typeface="Wingdings" pitchFamily="2" charset="2"/>
              </a:rPr>
              <a:t>Kanban</a:t>
            </a:r>
            <a:r>
              <a:rPr lang="fr-FR" b="1" baseline="0" dirty="0" smtClean="0">
                <a:sym typeface="Wingdings" pitchFamily="2" charset="2"/>
              </a:rPr>
              <a:t> !</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baseline="0" dirty="0" smtClean="0"/>
          </a:p>
          <a:p>
            <a:pPr>
              <a:buFontTx/>
              <a:buChar char="-"/>
            </a:pPr>
            <a:r>
              <a:rPr lang="fr-FR" baseline="0" dirty="0" smtClean="0"/>
              <a:t> Une fois réalisé, vous aurez le plaisir de déplacer cette action dans la colonne Terminé. Ce qui vous permettra de Communiquer à vous et aux autres le résultat de votre travail . En particulier dans les activités de Service, le travail des personnes est souvent invisible. </a:t>
            </a:r>
            <a:r>
              <a:rPr lang="fr-FR" b="1" baseline="0" dirty="0" smtClean="0"/>
              <a:t>Rendez donc votre travail visible </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64</a:t>
            </a:fld>
            <a:endParaRPr lang="fr-FR"/>
          </a:p>
        </p:txBody>
      </p:sp>
    </p:spTree>
    <p:extLst>
      <p:ext uri="{BB962C8B-B14F-4D97-AF65-F5344CB8AC3E}">
        <p14:creationId xmlns:p14="http://schemas.microsoft.com/office/powerpoint/2010/main" val="305160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Exercice no 4 : Vous pouvez aussi informatiser votre </a:t>
            </a:r>
            <a:r>
              <a:rPr lang="fr-FR" dirty="0" err="1" smtClean="0"/>
              <a:t>Kanban</a:t>
            </a:r>
            <a:r>
              <a:rPr lang="fr-FR" baseline="0" dirty="0" smtClean="0"/>
              <a:t> avec </a:t>
            </a:r>
            <a:r>
              <a:rPr lang="fr-FR" baseline="0" dirty="0" err="1" smtClean="0"/>
              <a:t>Trello</a:t>
            </a:r>
            <a:r>
              <a:rPr lang="fr-FR" baseline="0" dirty="0" smtClean="0"/>
              <a:t> , disponible sur www.trello.com </a:t>
            </a:r>
          </a:p>
          <a:p>
            <a:r>
              <a:rPr lang="fr-FR" baseline="0" dirty="0" smtClean="0"/>
              <a:t>En illustration, voici une image écran du </a:t>
            </a:r>
            <a:r>
              <a:rPr lang="fr-FR" baseline="0" dirty="0" err="1" smtClean="0"/>
              <a:t>kanban</a:t>
            </a:r>
            <a:r>
              <a:rPr lang="fr-FR" baseline="0" dirty="0" smtClean="0"/>
              <a:t> papier de la diapositive précédente réalisé avec </a:t>
            </a:r>
            <a:r>
              <a:rPr lang="fr-FR" baseline="0" dirty="0" err="1" smtClean="0"/>
              <a:t>Trello</a:t>
            </a:r>
            <a:r>
              <a:rPr lang="fr-FR" baseline="0" dirty="0" smtClean="0"/>
              <a:t> .</a:t>
            </a:r>
          </a:p>
          <a:p>
            <a:endParaRPr lang="fr-FR" baseline="0" dirty="0" smtClean="0"/>
          </a:p>
          <a:p>
            <a:r>
              <a:rPr lang="fr-FR" baseline="0" dirty="0" smtClean="0"/>
              <a:t> - </a:t>
            </a:r>
            <a:r>
              <a:rPr lang="fr-FR" baseline="0" dirty="0" err="1" smtClean="0"/>
              <a:t>Trello</a:t>
            </a:r>
            <a:r>
              <a:rPr lang="fr-FR" baseline="0" dirty="0" smtClean="0"/>
              <a:t> est disponible sur la plupart des tablettes, ordinateurs (Windows 7 et 8 en particulier).</a:t>
            </a:r>
          </a:p>
          <a:p>
            <a:r>
              <a:rPr lang="fr-FR" baseline="0" dirty="0" smtClean="0"/>
              <a:t> Il se présente sous la forme d’un tableau de bord sur lequel on peut épingler des petites cartes dans des colonnes.  </a:t>
            </a:r>
          </a:p>
          <a:p>
            <a:r>
              <a:rPr lang="fr-FR" baseline="0" dirty="0" smtClean="0"/>
              <a:t>Il y a des tableaux (</a:t>
            </a:r>
            <a:r>
              <a:rPr lang="fr-FR" baseline="0" dirty="0" err="1" smtClean="0"/>
              <a:t>boards</a:t>
            </a:r>
            <a:r>
              <a:rPr lang="fr-FR" baseline="0" dirty="0" smtClean="0"/>
              <a:t>) , un menu à droite, des cartes (des Post –</a:t>
            </a:r>
            <a:r>
              <a:rPr lang="fr-FR" baseline="0" dirty="0" err="1" smtClean="0"/>
              <a:t>it</a:t>
            </a:r>
            <a:r>
              <a:rPr lang="fr-FR" baseline="0" dirty="0" smtClean="0"/>
              <a:t> électroniques) que l’on fait glisser/déposer d’une colonne à l’autre, exactement comme dans la vie réelle. </a:t>
            </a:r>
          </a:p>
          <a:p>
            <a:r>
              <a:rPr lang="fr-FR" baseline="0" dirty="0" smtClean="0"/>
              <a:t>On peut assigner des tâches à des membres du projet, ajouter des dates d’échéance, attacher des pièces jointes, les copier , les imprimer et surtout les partager .</a:t>
            </a:r>
          </a:p>
          <a:p>
            <a:r>
              <a:rPr lang="fr-FR" baseline="0" dirty="0" smtClean="0"/>
              <a:t>Ce qui donne un système d’informations d’un projet simple et communicable par internet à tous les membres de l’équipe . On sait alors qui fait quoi et quelles sont les actions en retard ou en avance même si les participants sont à des milliers de kilomètres…</a:t>
            </a:r>
          </a:p>
          <a:p>
            <a:r>
              <a:rPr lang="fr-FR" baseline="0" dirty="0" smtClean="0"/>
              <a:t> </a:t>
            </a:r>
            <a:r>
              <a:rPr lang="fr-FR" b="1" baseline="0" dirty="0" smtClean="0"/>
              <a:t>LIVRABLE pour les participants :une photo de leur </a:t>
            </a:r>
            <a:r>
              <a:rPr lang="fr-FR" b="1" baseline="0" dirty="0" err="1" smtClean="0"/>
              <a:t>Trello</a:t>
            </a:r>
            <a:r>
              <a:rPr lang="fr-FR" b="1" baseline="0" dirty="0" smtClean="0"/>
              <a:t> relatifs à leur plan d’actions . </a:t>
            </a:r>
            <a:endParaRPr lang="fr-FR" b="1"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65</a:t>
            </a:fld>
            <a:endParaRPr lang="fr-FR"/>
          </a:p>
        </p:txBody>
      </p:sp>
    </p:spTree>
    <p:extLst>
      <p:ext uri="{BB962C8B-B14F-4D97-AF65-F5344CB8AC3E}">
        <p14:creationId xmlns:p14="http://schemas.microsoft.com/office/powerpoint/2010/main" val="857236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Exercice</a:t>
            </a:r>
            <a:r>
              <a:rPr lang="fr-FR" baseline="0" dirty="0" smtClean="0"/>
              <a:t> no 5 : réaliser une matrice de Porter, p</a:t>
            </a:r>
            <a:r>
              <a:rPr lang="fr-FR" dirty="0" smtClean="0"/>
              <a:t>our</a:t>
            </a:r>
            <a:r>
              <a:rPr lang="fr-FR" baseline="0" dirty="0" smtClean="0"/>
              <a:t> </a:t>
            </a:r>
            <a:r>
              <a:rPr lang="fr-FR" dirty="0" smtClean="0"/>
              <a:t>cet exercice, vous avez besoin d’un paquet de Post-</a:t>
            </a:r>
            <a:r>
              <a:rPr lang="fr-FR" dirty="0" err="1" smtClean="0"/>
              <a:t>it</a:t>
            </a:r>
            <a:r>
              <a:rPr lang="fr-FR" dirty="0" smtClean="0"/>
              <a:t> ®. </a:t>
            </a:r>
          </a:p>
          <a:p>
            <a:r>
              <a:rPr lang="fr-FR" dirty="0" smtClean="0"/>
              <a:t>Sur la base de votre </a:t>
            </a:r>
            <a:r>
              <a:rPr lang="fr-FR" dirty="0" smtClean="0"/>
              <a:t>projet, </a:t>
            </a:r>
            <a:r>
              <a:rPr lang="fr-FR" dirty="0" smtClean="0"/>
              <a:t>analysez donc les nouveaux entrants, les clients, les fournisseurs et les substituts en créant un réseau d’idées reliés par de flèches indiquant le sens de lecture sur la base du modèle de la matrice de Porter. </a:t>
            </a:r>
          </a:p>
          <a:p>
            <a:r>
              <a:rPr lang="fr-FR" dirty="0" smtClean="0"/>
              <a:t>Si vous n’avez pas de projet, faites donc la matrice de Porter d’une grande organisation</a:t>
            </a:r>
            <a:r>
              <a:rPr lang="fr-FR" baseline="0" dirty="0" smtClean="0"/>
              <a:t> impactée par </a:t>
            </a:r>
            <a:r>
              <a:rPr lang="fr-FR" baseline="0" dirty="0" smtClean="0"/>
              <a:t>Internet.</a:t>
            </a:r>
            <a:endParaRPr lang="fr-FR" dirty="0" smtClean="0"/>
          </a:p>
          <a:p>
            <a:r>
              <a:rPr lang="fr-FR" dirty="0" smtClean="0"/>
              <a:t>Prenez une photo de vos Post-</a:t>
            </a:r>
            <a:r>
              <a:rPr lang="fr-FR" dirty="0" err="1" smtClean="0"/>
              <a:t>it</a:t>
            </a:r>
            <a:r>
              <a:rPr lang="fr-FR" dirty="0" smtClean="0"/>
              <a:t> organisé pour nous l’envoyer</a:t>
            </a: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66</a:t>
            </a:fld>
            <a:endParaRPr lang="fr-FR"/>
          </a:p>
        </p:txBody>
      </p:sp>
    </p:spTree>
    <p:extLst>
      <p:ext uri="{BB962C8B-B14F-4D97-AF65-F5344CB8AC3E}">
        <p14:creationId xmlns:p14="http://schemas.microsoft.com/office/powerpoint/2010/main" val="2200880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 un exemple de matrice</a:t>
            </a:r>
            <a:r>
              <a:rPr lang="fr-FR" baseline="0" dirty="0" smtClean="0"/>
              <a:t> de Porter </a:t>
            </a:r>
            <a:r>
              <a:rPr lang="fr-FR" dirty="0" smtClean="0"/>
              <a:t>avec la</a:t>
            </a:r>
            <a:r>
              <a:rPr lang="fr-FR" baseline="0" dirty="0" smtClean="0"/>
              <a:t> S</a:t>
            </a:r>
            <a:r>
              <a:rPr lang="fr-FR" dirty="0" smtClean="0"/>
              <a:t>NCF</a:t>
            </a:r>
            <a:r>
              <a:rPr lang="fr-FR" baseline="0" dirty="0" smtClean="0"/>
              <a:t> comme </a:t>
            </a:r>
            <a:r>
              <a:rPr lang="fr-FR" baseline="0" dirty="0" err="1" smtClean="0"/>
              <a:t>auto-correction</a:t>
            </a:r>
            <a:r>
              <a:rPr lang="fr-FR" baseline="0" dirty="0" smtClean="0"/>
              <a:t>. Il est intéressant de constater que partant des Post-it pour photographier les pressions de la concurrence, nous avons révélé avec les flèches les réponses dynamiques de la SNCF avec ID-Bus, ID-TGV et ID-Vroom (sa filiale de co-voiturage</a:t>
            </a:r>
            <a:r>
              <a:rPr lang="fr-FR" baseline="0" dirty="0" smtClean="0"/>
              <a:t>). </a:t>
            </a:r>
            <a:r>
              <a:rPr lang="fr-FR" baseline="0" dirty="0" smtClean="0"/>
              <a:t>Cette approche systémique n’a nécessité que 13 Post-</a:t>
            </a:r>
            <a:r>
              <a:rPr lang="fr-FR" baseline="0" dirty="0" err="1" smtClean="0"/>
              <a:t>it</a:t>
            </a:r>
            <a:r>
              <a:rPr lang="fr-FR" baseline="0" dirty="0" smtClean="0"/>
              <a:t> , une feuille et un stylo. Vous pouvez vous aussi analyser ce que vous vivez avec l’arrivée de la place de marché quasiment parfaite entre offre et demande que fournit Internet.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67</a:t>
            </a:fld>
            <a:endParaRPr lang="fr-FR"/>
          </a:p>
        </p:txBody>
      </p:sp>
    </p:spTree>
    <p:extLst>
      <p:ext uri="{BB962C8B-B14F-4D97-AF65-F5344CB8AC3E}">
        <p14:creationId xmlns:p14="http://schemas.microsoft.com/office/powerpoint/2010/main" val="41437478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différents modèles que vous avez pu observer vous donnent des structures</a:t>
            </a:r>
            <a:r>
              <a:rPr lang="fr-FR" baseline="0" dirty="0" smtClean="0"/>
              <a:t> réutilisables pour votre projet . </a:t>
            </a:r>
          </a:p>
          <a:p>
            <a:endParaRPr lang="fr-FR" baseline="0" dirty="0" smtClean="0"/>
          </a:p>
          <a:p>
            <a:r>
              <a:rPr lang="fr-FR" dirty="0" smtClean="0">
                <a:solidFill>
                  <a:schemeClr val="bg1"/>
                </a:solidFill>
              </a:rPr>
              <a:t>Exercices 1-2 </a:t>
            </a:r>
            <a:r>
              <a:rPr lang="fr-FR" dirty="0" smtClean="0">
                <a:solidFill>
                  <a:schemeClr val="bg1"/>
                </a:solidFill>
              </a:rPr>
              <a:t>:  Vous avez donc réalisé une carte mentale (en arborescence) puis conceptuelle (en réseaux) de l’organisation de votre service avec des bouts de papier et </a:t>
            </a:r>
            <a:r>
              <a:rPr lang="fr-FR" dirty="0" err="1" smtClean="0">
                <a:solidFill>
                  <a:schemeClr val="bg1"/>
                </a:solidFill>
              </a:rPr>
              <a:t>CmapTools</a:t>
            </a:r>
            <a:r>
              <a:rPr lang="fr-FR" dirty="0" smtClean="0">
                <a:solidFill>
                  <a:schemeClr val="bg1"/>
                </a:solidFill>
              </a:rPr>
              <a:t>.</a:t>
            </a:r>
          </a:p>
          <a:p>
            <a:endParaRPr lang="fr-FR" dirty="0" smtClean="0">
              <a:solidFill>
                <a:schemeClr val="bg1"/>
              </a:solidFill>
            </a:endParaRPr>
          </a:p>
          <a:p>
            <a:r>
              <a:rPr lang="fr-FR" dirty="0" smtClean="0">
                <a:solidFill>
                  <a:schemeClr val="bg1"/>
                </a:solidFill>
              </a:rPr>
              <a:t>Exercice </a:t>
            </a:r>
            <a:r>
              <a:rPr lang="fr-FR" dirty="0" smtClean="0">
                <a:solidFill>
                  <a:schemeClr val="bg1"/>
                </a:solidFill>
              </a:rPr>
              <a:t>3-4</a:t>
            </a:r>
            <a:r>
              <a:rPr lang="fr-FR" baseline="0" dirty="0" smtClean="0">
                <a:solidFill>
                  <a:schemeClr val="bg1"/>
                </a:solidFill>
              </a:rPr>
              <a:t> </a:t>
            </a:r>
            <a:r>
              <a:rPr lang="fr-FR" dirty="0" smtClean="0">
                <a:solidFill>
                  <a:schemeClr val="bg1"/>
                </a:solidFill>
              </a:rPr>
              <a:t>: </a:t>
            </a:r>
            <a:r>
              <a:rPr lang="fr-FR" dirty="0" smtClean="0">
                <a:solidFill>
                  <a:schemeClr val="bg1"/>
                </a:solidFill>
              </a:rPr>
              <a:t>vous  avez construit votre plan d’actions à  l’aide d’un Kanban  papier et/ou </a:t>
            </a:r>
            <a:r>
              <a:rPr lang="fr-FR" dirty="0" err="1" smtClean="0">
                <a:solidFill>
                  <a:schemeClr val="bg1"/>
                </a:solidFill>
              </a:rPr>
              <a:t>Trello</a:t>
            </a:r>
            <a:r>
              <a:rPr lang="fr-FR" dirty="0" smtClean="0">
                <a:solidFill>
                  <a:schemeClr val="bg1"/>
                </a:solidFill>
              </a:rPr>
              <a:t>. </a:t>
            </a:r>
            <a:r>
              <a:rPr lang="fr-FR" dirty="0" smtClean="0">
                <a:solidFill>
                  <a:schemeClr val="bg1"/>
                </a:solidFill>
              </a:rPr>
              <a:t>Vous avez maintenant votre projet en permanence sous les </a:t>
            </a:r>
            <a:r>
              <a:rPr lang="fr-FR" dirty="0" smtClean="0">
                <a:solidFill>
                  <a:schemeClr val="bg1"/>
                </a:solidFill>
              </a:rPr>
              <a:t>yeux. </a:t>
            </a:r>
            <a:r>
              <a:rPr lang="fr-FR" dirty="0" smtClean="0">
                <a:solidFill>
                  <a:schemeClr val="bg1"/>
                </a:solidFill>
              </a:rPr>
              <a:t>Ferez-vous  bouger les Post-it  de la  colonne Actions à  </a:t>
            </a:r>
            <a:r>
              <a:rPr lang="fr-FR" dirty="0" smtClean="0">
                <a:solidFill>
                  <a:schemeClr val="bg1"/>
                </a:solidFill>
              </a:rPr>
              <a:t>réaliser, </a:t>
            </a:r>
            <a:r>
              <a:rPr lang="fr-FR" dirty="0" smtClean="0">
                <a:solidFill>
                  <a:schemeClr val="bg1"/>
                </a:solidFill>
              </a:rPr>
              <a:t>à la colonne Choix du jour </a:t>
            </a:r>
            <a:r>
              <a:rPr lang="fr-FR" dirty="0" smtClean="0">
                <a:solidFill>
                  <a:schemeClr val="bg1"/>
                </a:solidFill>
              </a:rPr>
              <a:t>? </a:t>
            </a:r>
            <a:endParaRPr lang="fr-FR" dirty="0" smtClean="0">
              <a:solidFill>
                <a:schemeClr val="bg1"/>
              </a:solidFill>
            </a:endParaRPr>
          </a:p>
          <a:p>
            <a:endParaRPr lang="fr-FR"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Exercice </a:t>
            </a:r>
            <a:r>
              <a:rPr lang="fr-FR" dirty="0" smtClean="0">
                <a:solidFill>
                  <a:schemeClr val="bg1"/>
                </a:solidFill>
              </a:rPr>
              <a:t>5 </a:t>
            </a:r>
            <a:r>
              <a:rPr lang="fr-FR" dirty="0" smtClean="0">
                <a:solidFill>
                  <a:schemeClr val="bg1"/>
                </a:solidFill>
              </a:rPr>
              <a:t>(facultatif) : Allez</a:t>
            </a:r>
            <a:r>
              <a:rPr lang="fr-FR" baseline="0" dirty="0" smtClean="0">
                <a:solidFill>
                  <a:schemeClr val="bg1"/>
                </a:solidFill>
              </a:rPr>
              <a:t> v</a:t>
            </a:r>
            <a:r>
              <a:rPr lang="fr-FR" dirty="0" smtClean="0">
                <a:solidFill>
                  <a:schemeClr val="bg1"/>
                </a:solidFill>
              </a:rPr>
              <a:t>ous</a:t>
            </a:r>
            <a:r>
              <a:rPr lang="fr-FR" baseline="0" dirty="0" smtClean="0">
                <a:solidFill>
                  <a:schemeClr val="bg1"/>
                </a:solidFill>
              </a:rPr>
              <a:t> créer</a:t>
            </a:r>
            <a:r>
              <a:rPr lang="fr-FR" dirty="0" smtClean="0">
                <a:solidFill>
                  <a:schemeClr val="bg1"/>
                </a:solidFill>
              </a:rPr>
              <a:t> une matrice de Porter de votre organisation  avec 5 Post-it</a:t>
            </a:r>
            <a:r>
              <a:rPr lang="fr-FR" baseline="0" dirty="0" smtClean="0">
                <a:solidFill>
                  <a:schemeClr val="bg1"/>
                </a:solidFill>
              </a:rPr>
              <a:t> </a:t>
            </a:r>
            <a:r>
              <a:rPr lang="fr-FR" dirty="0" smtClean="0">
                <a:solidFill>
                  <a:schemeClr val="bg1"/>
                </a:solidFill>
              </a:rPr>
              <a:t>pour voir si par hasard, votre  activité  va  rentrer en concurrence avec un nouvel entrant, un fournisseur, un client ou une nouvelle technologie ? </a:t>
            </a:r>
          </a:p>
          <a:p>
            <a:endParaRPr lang="fr-FR" dirty="0" smtClean="0"/>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68</a:t>
            </a:fld>
            <a:endParaRPr lang="fr-FR"/>
          </a:p>
        </p:txBody>
      </p:sp>
    </p:spTree>
    <p:extLst>
      <p:ext uri="{BB962C8B-B14F-4D97-AF65-F5344CB8AC3E}">
        <p14:creationId xmlns:p14="http://schemas.microsoft.com/office/powerpoint/2010/main" val="25956272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a:t>
            </a:r>
            <a:r>
              <a:rPr lang="fr-FR" baseline="0" dirty="0" smtClean="0"/>
              <a:t> avez maintenant intégré le modèle des 4C et du </a:t>
            </a:r>
            <a:r>
              <a:rPr lang="fr-FR" baseline="0" dirty="0" err="1" smtClean="0"/>
              <a:t>Kanban</a:t>
            </a:r>
            <a:r>
              <a:rPr lang="fr-FR" baseline="0" dirty="0" smtClean="0"/>
              <a:t> : 2 </a:t>
            </a:r>
            <a:r>
              <a:rPr lang="fr-FR" dirty="0" smtClean="0"/>
              <a:t>feuilles de papier ont suffi pour</a:t>
            </a:r>
            <a:r>
              <a:rPr lang="fr-FR" baseline="0" dirty="0" smtClean="0"/>
              <a:t> </a:t>
            </a:r>
            <a:r>
              <a:rPr lang="fr-FR" dirty="0" smtClean="0"/>
              <a:t>capturer  vos idées ou actions à réaliser,</a:t>
            </a:r>
            <a:r>
              <a:rPr lang="fr-FR" baseline="0" dirty="0" smtClean="0"/>
              <a:t> un </a:t>
            </a:r>
            <a:r>
              <a:rPr lang="fr-FR" baseline="0" dirty="0" err="1" smtClean="0"/>
              <a:t>Kanban</a:t>
            </a:r>
            <a:r>
              <a:rPr lang="fr-FR" dirty="0" smtClean="0"/>
              <a:t> pour les afficher et</a:t>
            </a:r>
            <a:r>
              <a:rPr lang="fr-FR" baseline="0" dirty="0" smtClean="0"/>
              <a:t> les avoir sous les yeux en permanence. Si vous ajoutez</a:t>
            </a:r>
            <a:r>
              <a:rPr lang="fr-FR" dirty="0" smtClean="0"/>
              <a:t>  </a:t>
            </a:r>
            <a:r>
              <a:rPr lang="fr-FR" dirty="0" err="1" smtClean="0"/>
              <a:t>Cmaptools</a:t>
            </a:r>
            <a:r>
              <a:rPr lang="fr-FR" baseline="0" dirty="0" smtClean="0"/>
              <a:t> et </a:t>
            </a:r>
            <a:r>
              <a:rPr lang="fr-FR" baseline="0" dirty="0" err="1" smtClean="0"/>
              <a:t>Trello</a:t>
            </a:r>
            <a:r>
              <a:rPr lang="fr-FR" dirty="0" smtClean="0"/>
              <a:t> vous avez désormais les moyens d’améliorer le système d’informations de votre projet . </a:t>
            </a:r>
          </a:p>
          <a:p>
            <a:endParaRPr lang="fr-FR" dirty="0" smtClean="0"/>
          </a:p>
          <a:p>
            <a:r>
              <a:rPr lang="fr-FR" dirty="0" smtClean="0"/>
              <a:t>Mots, images, couleurs , cartes , modèles et liens hypertextes sont maintenant</a:t>
            </a:r>
            <a:r>
              <a:rPr lang="fr-FR" baseline="0" dirty="0" smtClean="0"/>
              <a:t> </a:t>
            </a:r>
            <a:r>
              <a:rPr lang="fr-FR" dirty="0" smtClean="0"/>
              <a:t>vos nouveaux outils pour manager visuellement vos projets </a:t>
            </a:r>
            <a:r>
              <a:rPr lang="fr-FR" dirty="0" smtClean="0">
                <a:sym typeface="Wingdings" pitchFamily="2" charset="2"/>
              </a:rPr>
              <a:t></a:t>
            </a:r>
          </a:p>
          <a:p>
            <a:r>
              <a:rPr lang="fr-FR" dirty="0" smtClean="0">
                <a:sym typeface="Wingdings" pitchFamily="2" charset="2"/>
              </a:rPr>
              <a:t>Maintenant , c’est à</a:t>
            </a:r>
            <a:r>
              <a:rPr lang="fr-FR" baseline="0" dirty="0" smtClean="0">
                <a:sym typeface="Wingdings" pitchFamily="2" charset="2"/>
              </a:rPr>
              <a:t> vous  d’identifier 3 éléments vus au cours de ce module que vous allez utiliser comme un </a:t>
            </a:r>
            <a:r>
              <a:rPr lang="fr-FR" baseline="0" dirty="0" err="1" smtClean="0">
                <a:sym typeface="Wingdings" pitchFamily="2" charset="2"/>
              </a:rPr>
              <a:t>Kanban</a:t>
            </a:r>
            <a:r>
              <a:rPr lang="fr-FR" baseline="0" dirty="0" smtClean="0">
                <a:sym typeface="Wingdings" pitchFamily="2" charset="2"/>
              </a:rPr>
              <a:t> ou </a:t>
            </a:r>
            <a:r>
              <a:rPr lang="fr-FR" baseline="0" dirty="0" err="1" smtClean="0">
                <a:sym typeface="Wingdings" pitchFamily="2" charset="2"/>
              </a:rPr>
              <a:t>Cmaptools</a:t>
            </a:r>
            <a:r>
              <a:rPr lang="fr-FR" baseline="0" dirty="0" smtClean="0">
                <a:sym typeface="Wingdings" pitchFamily="2" charset="2"/>
              </a:rPr>
              <a:t>. </a:t>
            </a:r>
            <a:r>
              <a:rPr lang="fr-FR" baseline="0" dirty="0" err="1" smtClean="0">
                <a:sym typeface="Wingdings" pitchFamily="2" charset="2"/>
              </a:rPr>
              <a:t>Réflechissez</a:t>
            </a:r>
            <a:r>
              <a:rPr lang="fr-FR" baseline="0" dirty="0" smtClean="0">
                <a:sym typeface="Wingdings" pitchFamily="2" charset="2"/>
              </a:rPr>
              <a:t> à votre stratégie pour les mettre en œuvre et surmonter les obstacles qui pourraient se faire jour. </a:t>
            </a:r>
          </a:p>
          <a:p>
            <a:endParaRPr lang="fr-FR" baseline="0" dirty="0" smtClean="0">
              <a:sym typeface="Wingdings" pitchFamily="2" charset="2"/>
            </a:endParaRPr>
          </a:p>
          <a:p>
            <a:r>
              <a:rPr lang="fr-FR" baseline="0" dirty="0" smtClean="0">
                <a:sym typeface="Wingdings" pitchFamily="2" charset="2"/>
              </a:rPr>
              <a:t>Merci de nous avoir suivi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69</a:t>
            </a:fld>
            <a:endParaRPr lang="fr-FR"/>
          </a:p>
        </p:txBody>
      </p:sp>
    </p:spTree>
    <p:extLst>
      <p:ext uri="{BB962C8B-B14F-4D97-AF65-F5344CB8AC3E}">
        <p14:creationId xmlns:p14="http://schemas.microsoft.com/office/powerpoint/2010/main" val="3243710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Merci à Van</a:t>
            </a:r>
            <a:r>
              <a:rPr lang="fr-FR" baseline="0" dirty="0" smtClean="0"/>
              <a:t> , Ghislaine et Remi qui m’ont permis de lancer une nouvelle capsule pédagogique dans le cyberespace pour aider les coordinateurs de projet à s’y retrouver </a:t>
            </a:r>
            <a:r>
              <a:rPr lang="fr-FR" baseline="0" dirty="0" smtClean="0">
                <a:sym typeface="Wingdings" pitchFamily="2" charset="2"/>
              </a:rPr>
              <a:t></a:t>
            </a:r>
            <a:endParaRPr lang="fr-FR"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70</a:t>
            </a:fld>
            <a:endParaRPr lang="fr-FR"/>
          </a:p>
        </p:txBody>
      </p:sp>
    </p:spTree>
    <p:extLst>
      <p:ext uri="{BB962C8B-B14F-4D97-AF65-F5344CB8AC3E}">
        <p14:creationId xmlns:p14="http://schemas.microsoft.com/office/powerpoint/2010/main" val="27092854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aller</a:t>
            </a:r>
            <a:r>
              <a:rPr lang="fr-FR" baseline="0" dirty="0" smtClean="0"/>
              <a:t> plus loin, voici 3  livres La stratégie du </a:t>
            </a:r>
            <a:r>
              <a:rPr lang="fr-FR" baseline="0" dirty="0" smtClean="0"/>
              <a:t>Post-it, </a:t>
            </a:r>
            <a:r>
              <a:rPr lang="fr-FR" baseline="0" dirty="0" smtClean="0"/>
              <a:t>Organisez vos projets avec le  </a:t>
            </a:r>
            <a:r>
              <a:rPr lang="fr-FR" baseline="0" dirty="0" err="1" smtClean="0"/>
              <a:t>mind</a:t>
            </a:r>
            <a:r>
              <a:rPr lang="fr-FR" baseline="0" dirty="0" smtClean="0"/>
              <a:t> </a:t>
            </a:r>
            <a:r>
              <a:rPr lang="fr-FR" baseline="0" dirty="0" err="1" smtClean="0"/>
              <a:t>mapping</a:t>
            </a:r>
            <a:r>
              <a:rPr lang="fr-FR" baseline="0" dirty="0" smtClean="0"/>
              <a:t> et Managez avec le concept </a:t>
            </a:r>
            <a:r>
              <a:rPr lang="fr-FR" baseline="0" dirty="0" err="1" smtClean="0"/>
              <a:t>mapping</a:t>
            </a:r>
            <a:r>
              <a:rPr lang="fr-FR" baseline="0" dirty="0" smtClean="0"/>
              <a:t> et le site www.mindmanagement.org </a:t>
            </a:r>
            <a:r>
              <a:rPr lang="fr-FR" baseline="0" dirty="0" smtClean="0"/>
              <a:t>Ils </a:t>
            </a:r>
            <a:r>
              <a:rPr lang="fr-FR" baseline="0" dirty="0" smtClean="0"/>
              <a:t>sont le fruit de plus de 20 années d’expériences en management visuel à la fois de terrain et </a:t>
            </a:r>
            <a:r>
              <a:rPr lang="fr-FR" baseline="0" dirty="0" smtClean="0"/>
              <a:t>d’enseignement. </a:t>
            </a:r>
            <a:r>
              <a:rPr lang="fr-FR" baseline="0" dirty="0" smtClean="0"/>
              <a:t>Bonne lecture. </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71</a:t>
            </a:fld>
            <a:endParaRPr lang="fr-FR"/>
          </a:p>
        </p:txBody>
      </p:sp>
    </p:spTree>
    <p:extLst>
      <p:ext uri="{BB962C8B-B14F-4D97-AF65-F5344CB8AC3E}">
        <p14:creationId xmlns:p14="http://schemas.microsoft.com/office/powerpoint/2010/main" val="282897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Examinons maintenant les 5 objectifs d'apprentissage</a:t>
            </a:r>
            <a:r>
              <a:rPr lang="fr-FR" sz="1200" b="0" i="0" kern="1200" baseline="0" dirty="0" smtClean="0">
                <a:solidFill>
                  <a:schemeClr val="tx1"/>
                </a:solidFill>
                <a:effectLst/>
                <a:latin typeface="+mn-lt"/>
                <a:ea typeface="+mn-ea"/>
                <a:cs typeface="+mn-cs"/>
              </a:rPr>
              <a:t> pour être capable de :</a:t>
            </a:r>
            <a:endParaRPr lang="fr-FR" sz="1200" b="0" i="0" kern="1200" dirty="0" smtClean="0">
              <a:solidFill>
                <a:schemeClr val="tx1"/>
              </a:solidFill>
              <a:effectLst/>
              <a:latin typeface="+mn-lt"/>
              <a:ea typeface="+mn-ea"/>
              <a:cs typeface="+mn-cs"/>
            </a:endParaRPr>
          </a:p>
          <a:p>
            <a:pPr marL="0" indent="0">
              <a:buFont typeface="Arial" panose="020B0604020202020204" pitchFamily="34" charset="0"/>
              <a:buNone/>
            </a:pPr>
            <a:r>
              <a:rPr lang="fr-FR" sz="1200" b="0" i="0" kern="1200" dirty="0" smtClean="0">
                <a:solidFill>
                  <a:schemeClr val="tx1"/>
                </a:solidFill>
                <a:effectLst/>
                <a:latin typeface="+mn-lt"/>
                <a:ea typeface="+mn-ea"/>
                <a:cs typeface="+mn-cs"/>
              </a:rPr>
              <a:t>1- de répondre à la question « Pourquoi le management visuel convient-il aux limites de notre mémoire ? »</a:t>
            </a:r>
          </a:p>
          <a:p>
            <a:pPr marL="0" indent="0">
              <a:buFont typeface="Arial" panose="020B0604020202020204" pitchFamily="34" charset="0"/>
              <a:buNone/>
            </a:pPr>
            <a:r>
              <a:rPr lang="fr-FR" sz="1200" b="0" i="0" kern="1200" dirty="0" smtClean="0">
                <a:solidFill>
                  <a:schemeClr val="tx1"/>
                </a:solidFill>
                <a:effectLst/>
                <a:latin typeface="+mn-lt"/>
                <a:ea typeface="+mn-ea"/>
                <a:cs typeface="+mn-cs"/>
              </a:rPr>
              <a:t>2- d'utiliser les Post-it comme brique de base du système d'informations du projet</a:t>
            </a:r>
          </a:p>
          <a:p>
            <a:pPr marL="0" indent="0">
              <a:buFont typeface="Arial" panose="020B0604020202020204" pitchFamily="34" charset="0"/>
              <a:buNone/>
            </a:pPr>
            <a:r>
              <a:rPr lang="fr-FR" sz="1200" b="0" i="0" kern="1200" dirty="0" smtClean="0">
                <a:solidFill>
                  <a:schemeClr val="tx1"/>
                </a:solidFill>
                <a:effectLst/>
                <a:latin typeface="+mn-lt"/>
                <a:ea typeface="+mn-ea"/>
                <a:cs typeface="+mn-cs"/>
              </a:rPr>
              <a:t>3- d'organiser ce système d'informations en collectant des briques (les Post-it), en les classant par catégories, en les organisant pour arriver à produire une belle maison.</a:t>
            </a:r>
          </a:p>
          <a:p>
            <a:pPr marL="0" indent="0">
              <a:buFont typeface="Arial" panose="020B0604020202020204" pitchFamily="34" charset="0"/>
              <a:buNone/>
            </a:pPr>
            <a:r>
              <a:rPr lang="fr-FR" sz="1200" b="0" i="0" kern="1200" dirty="0" smtClean="0">
                <a:solidFill>
                  <a:schemeClr val="tx1"/>
                </a:solidFill>
                <a:effectLst/>
                <a:latin typeface="+mn-lt"/>
                <a:ea typeface="+mn-ea"/>
                <a:cs typeface="+mn-cs"/>
              </a:rPr>
              <a:t>4-d'utiliser des modèles de projet pour gagner du temps </a:t>
            </a:r>
          </a:p>
          <a:p>
            <a:pPr marL="0" indent="0">
              <a:buFont typeface="Arial" panose="020B0604020202020204" pitchFamily="34" charset="0"/>
              <a:buNone/>
            </a:pPr>
            <a:r>
              <a:rPr lang="fr-FR" sz="1200" b="0" i="0" kern="1200" dirty="0" smtClean="0">
                <a:solidFill>
                  <a:schemeClr val="tx1"/>
                </a:solidFill>
                <a:effectLst/>
                <a:latin typeface="+mn-lt"/>
                <a:ea typeface="+mn-ea"/>
                <a:cs typeface="+mn-cs"/>
              </a:rPr>
              <a:t>5-de mettre le management visuel en pratique, avec une</a:t>
            </a:r>
            <a:r>
              <a:rPr lang="fr-FR" sz="1200" b="0" i="0" kern="1200" baseline="0" dirty="0" smtClean="0">
                <a:solidFill>
                  <a:schemeClr val="tx1"/>
                </a:solidFill>
                <a:effectLst/>
                <a:latin typeface="+mn-lt"/>
                <a:ea typeface="+mn-ea"/>
                <a:cs typeface="+mn-cs"/>
              </a:rPr>
              <a:t> simple feuille </a:t>
            </a:r>
            <a:r>
              <a:rPr lang="fr-FR" sz="1200" b="0" i="0" kern="1200" dirty="0" smtClean="0">
                <a:solidFill>
                  <a:schemeClr val="tx1"/>
                </a:solidFill>
                <a:effectLst/>
                <a:latin typeface="+mn-lt"/>
                <a:ea typeface="+mn-ea"/>
                <a:cs typeface="+mn-cs"/>
              </a:rPr>
              <a:t> ou avec un logiciel.</a:t>
            </a:r>
          </a:p>
          <a:p>
            <a:pPr marL="0" indent="0">
              <a:buFont typeface="Arial" panose="020B0604020202020204" pitchFamily="34" charset="0"/>
              <a:buNone/>
            </a:pPr>
            <a:endParaRPr lang="fr-FR"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fr-FR"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de-DE" dirty="0"/>
          </a:p>
        </p:txBody>
      </p:sp>
      <p:sp>
        <p:nvSpPr>
          <p:cNvPr id="4" name="Slide Number Placeholder 3"/>
          <p:cNvSpPr>
            <a:spLocks noGrp="1"/>
          </p:cNvSpPr>
          <p:nvPr>
            <p:ph type="sldNum" sz="quarter" idx="10"/>
          </p:nvPr>
        </p:nvSpPr>
        <p:spPr/>
        <p:txBody>
          <a:bodyPr/>
          <a:lstStyle/>
          <a:p>
            <a:fld id="{192B99E7-AE7A-48CF-B366-283F7707A02C}" type="slidenum">
              <a:rPr lang="fr-FR" smtClean="0"/>
              <a:pPr/>
              <a:t>8</a:t>
            </a:fld>
            <a:endParaRPr lang="fr-FR"/>
          </a:p>
        </p:txBody>
      </p:sp>
    </p:spTree>
    <p:extLst>
      <p:ext uri="{BB962C8B-B14F-4D97-AF65-F5344CB8AC3E}">
        <p14:creationId xmlns:p14="http://schemas.microsoft.com/office/powerpoint/2010/main" val="52103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activités d’apprentissage sont réparties entre les chapitres 1 à 4 pour la théorie</a:t>
            </a:r>
            <a:r>
              <a:rPr lang="fr-FR" baseline="0" dirty="0" smtClean="0"/>
              <a:t> et la présentation d’exemples auxquels s’ajoutent les quizz, des réflexions et des questions. Le chapitre 5 est consacré </a:t>
            </a:r>
            <a:r>
              <a:rPr lang="fr-FR" baseline="0" smtClean="0"/>
              <a:t>à 5 </a:t>
            </a:r>
            <a:r>
              <a:rPr lang="fr-FR" baseline="0" dirty="0" smtClean="0"/>
              <a:t>exercices pratiques.</a:t>
            </a:r>
            <a:endParaRPr lang="fr-FR" dirty="0"/>
          </a:p>
        </p:txBody>
      </p:sp>
      <p:sp>
        <p:nvSpPr>
          <p:cNvPr id="4" name="Espace réservé du numéro de diapositive 3"/>
          <p:cNvSpPr>
            <a:spLocks noGrp="1"/>
          </p:cNvSpPr>
          <p:nvPr>
            <p:ph type="sldNum" sz="quarter" idx="10"/>
          </p:nvPr>
        </p:nvSpPr>
        <p:spPr/>
        <p:txBody>
          <a:bodyPr/>
          <a:lstStyle/>
          <a:p>
            <a:fld id="{192B99E7-AE7A-48CF-B366-283F7707A02C}" type="slidenum">
              <a:rPr lang="fr-FR" smtClean="0"/>
              <a:pPr/>
              <a:t>9</a:t>
            </a:fld>
            <a:endParaRPr lang="fr-FR"/>
          </a:p>
        </p:txBody>
      </p:sp>
    </p:spTree>
    <p:extLst>
      <p:ext uri="{BB962C8B-B14F-4D97-AF65-F5344CB8AC3E}">
        <p14:creationId xmlns:p14="http://schemas.microsoft.com/office/powerpoint/2010/main" val="21318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Voici maintenant une carte générale composée de 5 lignes de métro représentant</a:t>
            </a:r>
            <a:r>
              <a:rPr lang="fr-FR" sz="1200" b="0" i="0" kern="1200" baseline="0" dirty="0" smtClean="0">
                <a:solidFill>
                  <a:schemeClr val="tx1"/>
                </a:solidFill>
                <a:effectLst/>
                <a:latin typeface="+mn-lt"/>
                <a:ea typeface="+mn-ea"/>
                <a:cs typeface="+mn-cs"/>
              </a:rPr>
              <a:t> les 5 chapitres du module</a:t>
            </a:r>
            <a:r>
              <a:rPr lang="fr-FR" sz="1200" b="0" i="0" kern="1200" dirty="0" smtClean="0">
                <a:solidFill>
                  <a:schemeClr val="tx1"/>
                </a:solidFill>
                <a:effectLst/>
                <a:latin typeface="+mn-lt"/>
                <a:ea typeface="+mn-ea"/>
                <a:cs typeface="+mn-cs"/>
              </a:rPr>
              <a:t> sous forme de lignes convergentes vers la station au centre de</a:t>
            </a:r>
            <a:r>
              <a:rPr lang="fr-FR" sz="1200" b="0" i="0" kern="1200" baseline="0" dirty="0" smtClean="0">
                <a:solidFill>
                  <a:schemeClr val="tx1"/>
                </a:solidFill>
                <a:effectLst/>
                <a:latin typeface="+mn-lt"/>
                <a:ea typeface="+mn-ea"/>
                <a:cs typeface="+mn-cs"/>
              </a:rPr>
              <a:t> la carte </a:t>
            </a:r>
            <a:r>
              <a:rPr lang="fr-FR" sz="1200" b="0" i="0" kern="1200" dirty="0" smtClean="0">
                <a:solidFill>
                  <a:schemeClr val="tx1"/>
                </a:solidFill>
                <a:effectLst/>
                <a:latin typeface="+mn-lt"/>
                <a:ea typeface="+mn-ea"/>
                <a:cs typeface="+mn-cs"/>
              </a:rPr>
              <a:t> MVP, c'est à dire Management visuel de projets. Elle se lit dans le sens des aiguilles d’une montre en débutant à 13h . </a:t>
            </a:r>
          </a:p>
          <a:p>
            <a:r>
              <a:rPr lang="fr-FR" sz="1200" b="0" i="0" kern="1200" dirty="0" smtClean="0">
                <a:solidFill>
                  <a:schemeClr val="tx1"/>
                </a:solidFill>
                <a:effectLst/>
                <a:latin typeface="+mn-lt"/>
                <a:ea typeface="+mn-ea"/>
                <a:cs typeface="+mn-cs"/>
              </a:rPr>
              <a:t>Chacune des lignes</a:t>
            </a:r>
            <a:r>
              <a:rPr lang="fr-FR" sz="1200" b="0" i="0" kern="1200" baseline="0" dirty="0" smtClean="0">
                <a:solidFill>
                  <a:schemeClr val="tx1"/>
                </a:solidFill>
                <a:effectLst/>
                <a:latin typeface="+mn-lt"/>
                <a:ea typeface="+mn-ea"/>
                <a:cs typeface="+mn-cs"/>
              </a:rPr>
              <a:t> correspond à un objectif d’apprentissage : la ligne verte répond à Pourquoi le management visuel </a:t>
            </a:r>
            <a:r>
              <a:rPr lang="fr-FR" sz="1200" b="0" i="0" kern="1200" baseline="0" dirty="0" smtClean="0">
                <a:solidFill>
                  <a:schemeClr val="tx1"/>
                </a:solidFill>
                <a:effectLst/>
                <a:latin typeface="+mn-lt"/>
                <a:ea typeface="+mn-ea"/>
                <a:cs typeface="+mn-cs"/>
              </a:rPr>
              <a:t>?, </a:t>
            </a:r>
            <a:r>
              <a:rPr lang="fr-FR" sz="1200" b="0" i="0" kern="1200" baseline="0" dirty="0" smtClean="0">
                <a:solidFill>
                  <a:schemeClr val="tx1"/>
                </a:solidFill>
                <a:effectLst/>
                <a:latin typeface="+mn-lt"/>
                <a:ea typeface="+mn-ea"/>
                <a:cs typeface="+mn-cs"/>
              </a:rPr>
              <a:t>la ligne orange à l’emploi des Post-it comme brique de base de votre système d’informations, la ligne violette présente le modèle des 4C, la ligne rouge orangée donne de nouveaux modèles pour afficher un maximum de points de vue, la ligne bleue enfin nous fera réaliser </a:t>
            </a:r>
            <a:r>
              <a:rPr lang="fr-FR" sz="1200" b="0" i="0" kern="1200" baseline="0" dirty="0" smtClean="0">
                <a:solidFill>
                  <a:schemeClr val="tx1"/>
                </a:solidFill>
                <a:effectLst/>
                <a:latin typeface="+mn-lt"/>
                <a:ea typeface="+mn-ea"/>
                <a:cs typeface="+mn-cs"/>
              </a:rPr>
              <a:t>cinq </a:t>
            </a:r>
            <a:r>
              <a:rPr lang="fr-FR" sz="1200" b="0" i="0" kern="1200" baseline="0" dirty="0" smtClean="0">
                <a:solidFill>
                  <a:schemeClr val="tx1"/>
                </a:solidFill>
                <a:effectLst/>
                <a:latin typeface="+mn-lt"/>
                <a:ea typeface="+mn-ea"/>
                <a:cs typeface="+mn-cs"/>
              </a:rPr>
              <a:t>exercices pratiques. </a:t>
            </a:r>
            <a:endParaRPr lang="fr-FR"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2B99E7-AE7A-48CF-B366-283F7707A02C}" type="slidenum">
              <a:rPr lang="fr-FR" smtClean="0"/>
              <a:pPr/>
              <a:t>10</a:t>
            </a:fld>
            <a:endParaRPr lang="fr-FR"/>
          </a:p>
        </p:txBody>
      </p:sp>
    </p:spTree>
    <p:extLst>
      <p:ext uri="{BB962C8B-B14F-4D97-AF65-F5344CB8AC3E}">
        <p14:creationId xmlns:p14="http://schemas.microsoft.com/office/powerpoint/2010/main" val="358291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80838" y="4928839"/>
            <a:ext cx="5419493" cy="672392"/>
          </a:xfrm>
        </p:spPr>
        <p:txBody>
          <a:bodyPr/>
          <a:lstStyle>
            <a:lvl1pPr>
              <a:defRPr sz="900">
                <a:solidFill>
                  <a:schemeClr val="tx1">
                    <a:lumMod val="50000"/>
                    <a:lumOff val="50000"/>
                  </a:schemeClr>
                </a:solidFill>
              </a:defRPr>
            </a:lvl1pPr>
          </a:lstStyle>
          <a:p>
            <a:endParaRPr lang="fr-FR" dirty="0" smtClean="0"/>
          </a:p>
          <a:p>
            <a:endParaRPr lang="fr-FR" dirty="0" smtClean="0"/>
          </a:p>
        </p:txBody>
      </p:sp>
      <p:sp>
        <p:nvSpPr>
          <p:cNvPr id="8" name="Titre 1"/>
          <p:cNvSpPr>
            <a:spLocks noGrp="1"/>
          </p:cNvSpPr>
          <p:nvPr>
            <p:ph type="title"/>
          </p:nvPr>
        </p:nvSpPr>
        <p:spPr>
          <a:xfrm>
            <a:off x="431181" y="134937"/>
            <a:ext cx="8296508" cy="800727"/>
          </a:xfrm>
          <a:prstGeom prst="rect">
            <a:avLst/>
          </a:prstGeom>
        </p:spPr>
        <p:txBody>
          <a:bodyPr lIns="71320" tIns="35661" rIns="71320" bIns="35661"/>
          <a:lstStyle>
            <a:lvl1pPr algn="ctr">
              <a:defRPr sz="2500" b="1">
                <a:solidFill>
                  <a:schemeClr val="tx1">
                    <a:lumMod val="75000"/>
                    <a:lumOff val="25000"/>
                  </a:schemeClr>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431181" y="1270000"/>
            <a:ext cx="8296508" cy="3472985"/>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1183218" y="1938175"/>
            <a:ext cx="184734" cy="569398"/>
            <a:chOff x="1183218" y="1938175"/>
            <a:chExt cx="184734" cy="569398"/>
          </a:xfrm>
        </p:grpSpPr>
        <p:sp>
          <p:nvSpPr>
            <p:cNvPr id="12" name="ZoneTexte 17"/>
            <p:cNvSpPr txBox="1"/>
            <p:nvPr userDrawn="1"/>
          </p:nvSpPr>
          <p:spPr>
            <a:xfrm>
              <a:off x="1183218" y="1938175"/>
              <a:ext cx="184731" cy="369332"/>
            </a:xfrm>
            <a:prstGeom prst="rect">
              <a:avLst/>
            </a:prstGeom>
            <a:noFill/>
            <a:effectLst/>
          </p:spPr>
          <p:txBody>
            <a:bodyPr wrap="none" rtlCol="0">
              <a:spAutoFit/>
            </a:bodyPr>
            <a:lstStyle/>
            <a:p>
              <a:pPr algn="just"/>
              <a:endParaRPr lang="fr-FR" sz="1800" dirty="0">
                <a:solidFill>
                  <a:schemeClr val="bg1"/>
                </a:solidFill>
                <a:latin typeface="Calibri" pitchFamily="34" charset="0"/>
              </a:endParaRPr>
            </a:p>
          </p:txBody>
        </p:sp>
        <p:sp>
          <p:nvSpPr>
            <p:cNvPr id="13" name="ZoneTexte 19"/>
            <p:cNvSpPr txBox="1"/>
            <p:nvPr userDrawn="1"/>
          </p:nvSpPr>
          <p:spPr>
            <a:xfrm>
              <a:off x="1183221" y="2199796"/>
              <a:ext cx="184731" cy="307777"/>
            </a:xfrm>
            <a:prstGeom prst="rect">
              <a:avLst/>
            </a:prstGeom>
            <a:noFill/>
            <a:effectLst/>
          </p:spPr>
          <p:txBody>
            <a:bodyPr wrap="none" rtlCol="0">
              <a:spAutoFit/>
            </a:bodyPr>
            <a:lstStyle/>
            <a:p>
              <a:pPr algn="ctr"/>
              <a:endParaRPr lang="fr-FR" sz="1400" i="0" dirty="0">
                <a:solidFill>
                  <a:schemeClr val="bg1"/>
                </a:solidFill>
                <a:latin typeface="Calibri" pitchFamily="34" charset="0"/>
              </a:endParaRPr>
            </a:p>
          </p:txBody>
        </p:sp>
      </p:grpSp>
      <p:sp>
        <p:nvSpPr>
          <p:cNvPr id="10" name="Slide Number Placeholder 5"/>
          <p:cNvSpPr>
            <a:spLocks noGrp="1"/>
          </p:cNvSpPr>
          <p:nvPr>
            <p:ph type="sldNum" sz="quarter" idx="12"/>
          </p:nvPr>
        </p:nvSpPr>
        <p:spPr>
          <a:xfrm>
            <a:off x="8515350" y="5296959"/>
            <a:ext cx="501652" cy="304271"/>
          </a:xfrm>
        </p:spPr>
        <p:txBody>
          <a:bodyPr/>
          <a:lstStyle/>
          <a:p>
            <a:fld id="{23AEA936-903B-4667-8A74-3EB60A72B208}" type="slidenum">
              <a:rPr lang="fr-FR" smtClean="0"/>
              <a:pPr/>
              <a:t>‹#›</a:t>
            </a:fld>
            <a:endParaRPr lang="fr-FR"/>
          </a:p>
        </p:txBody>
      </p:sp>
    </p:spTree>
    <p:extLst>
      <p:ext uri="{BB962C8B-B14F-4D97-AF65-F5344CB8AC3E}">
        <p14:creationId xmlns:p14="http://schemas.microsoft.com/office/powerpoint/2010/main" val="5006734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1">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79B63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853111"/>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1</a:t>
            </a:r>
            <a:endParaRPr lang="fr-FR" sz="1200" b="1" dirty="0">
              <a:solidFill>
                <a:schemeClr val="bg1"/>
              </a:solidFill>
              <a:latin typeface="+mn-lt"/>
            </a:endParaRPr>
          </a:p>
        </p:txBody>
      </p:sp>
      <p:sp>
        <p:nvSpPr>
          <p:cNvPr id="18" name="Rectangle 17"/>
          <p:cNvSpPr/>
          <p:nvPr userDrawn="1"/>
        </p:nvSpPr>
        <p:spPr>
          <a:xfrm>
            <a:off x="361330" y="3226400"/>
            <a:ext cx="182851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Cerveau</a:t>
            </a:r>
            <a:r>
              <a:rPr lang="fr-FR" sz="1200" b="0" baseline="0" dirty="0" smtClean="0">
                <a:solidFill>
                  <a:schemeClr val="bg1">
                    <a:lumMod val="75000"/>
                  </a:schemeClr>
                </a:solidFill>
                <a:latin typeface="+mn-lt"/>
                <a:cs typeface="Times New Roman" pitchFamily="18" charset="0"/>
                <a:sym typeface="Arial"/>
              </a:rPr>
              <a:t> / images</a:t>
            </a:r>
            <a:endParaRPr lang="fr-FR" sz="1200" b="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Limites physiologiques</a:t>
            </a:r>
          </a:p>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Apports du</a:t>
            </a:r>
            <a:r>
              <a:rPr lang="fr-FR" sz="1200" b="1" baseline="0" dirty="0" smtClean="0">
                <a:solidFill>
                  <a:schemeClr val="bg1"/>
                </a:solidFill>
                <a:latin typeface="+mn-lt"/>
                <a:cs typeface="Times New Roman" pitchFamily="18" charset="0"/>
                <a:sym typeface="Arial"/>
              </a:rPr>
              <a:t> MV</a:t>
            </a:r>
            <a:endParaRPr lang="fr-FR" sz="1200" b="1" dirty="0" smtClean="0">
              <a:solidFill>
                <a:schemeClr val="bg1"/>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Utilisation</a:t>
            </a:r>
            <a:endParaRPr lang="fr-FR" sz="1200" baseline="0" dirty="0" smtClean="0">
              <a:solidFill>
                <a:schemeClr val="bg1">
                  <a:lumMod val="75000"/>
                </a:schemeClr>
              </a:solidFill>
              <a:latin typeface="+mn-lt"/>
              <a:cs typeface="Times New Roman" pitchFamily="18" charset="0"/>
              <a:sym typeface="Arial"/>
            </a:endParaRPr>
          </a:p>
        </p:txBody>
      </p:sp>
    </p:spTree>
    <p:extLst>
      <p:ext uri="{BB962C8B-B14F-4D97-AF65-F5344CB8AC3E}">
        <p14:creationId xmlns:p14="http://schemas.microsoft.com/office/powerpoint/2010/main" val="9636763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1">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79B63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853111"/>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1</a:t>
            </a:r>
            <a:endParaRPr lang="fr-FR" sz="1200" b="1" dirty="0">
              <a:solidFill>
                <a:schemeClr val="bg1"/>
              </a:solidFill>
              <a:latin typeface="+mn-lt"/>
            </a:endParaRPr>
          </a:p>
        </p:txBody>
      </p:sp>
      <p:sp>
        <p:nvSpPr>
          <p:cNvPr id="18" name="Rectangle 17"/>
          <p:cNvSpPr/>
          <p:nvPr userDrawn="1"/>
        </p:nvSpPr>
        <p:spPr>
          <a:xfrm>
            <a:off x="361330" y="3226400"/>
            <a:ext cx="182851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Cerveau</a:t>
            </a:r>
            <a:r>
              <a:rPr lang="fr-FR" sz="1200" b="0" baseline="0" dirty="0" smtClean="0">
                <a:solidFill>
                  <a:schemeClr val="bg1">
                    <a:lumMod val="75000"/>
                  </a:schemeClr>
                </a:solidFill>
                <a:latin typeface="+mn-lt"/>
                <a:cs typeface="Times New Roman" pitchFamily="18" charset="0"/>
                <a:sym typeface="Arial"/>
              </a:rPr>
              <a:t> / images</a:t>
            </a:r>
            <a:endParaRPr lang="fr-FR" sz="1200" b="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Limites physiologiques</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Besoins</a:t>
            </a:r>
          </a:p>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Utilisation</a:t>
            </a:r>
            <a:endParaRPr lang="fr-FR" sz="1200" b="1" baseline="0" dirty="0" smtClean="0">
              <a:solidFill>
                <a:schemeClr val="bg1"/>
              </a:solidFill>
              <a:latin typeface="+mn-lt"/>
              <a:cs typeface="Times New Roman" pitchFamily="18" charset="0"/>
              <a:sym typeface="Arial"/>
            </a:endParaRPr>
          </a:p>
        </p:txBody>
      </p:sp>
    </p:spTree>
    <p:extLst>
      <p:ext uri="{BB962C8B-B14F-4D97-AF65-F5344CB8AC3E}">
        <p14:creationId xmlns:p14="http://schemas.microsoft.com/office/powerpoint/2010/main" val="1524402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79B63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5060"/>
            <a:ext cx="9144001" cy="5800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3857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2">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F59C1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2</a:t>
            </a:r>
            <a:endParaRPr lang="fr-FR" sz="1200" b="1" dirty="0">
              <a:solidFill>
                <a:schemeClr val="bg1"/>
              </a:solidFill>
              <a:latin typeface="+mn-lt"/>
            </a:endParaRPr>
          </a:p>
        </p:txBody>
      </p:sp>
      <p:grpSp>
        <p:nvGrpSpPr>
          <p:cNvPr id="21" name="Groupe 12"/>
          <p:cNvGrpSpPr/>
          <p:nvPr userDrawn="1"/>
        </p:nvGrpSpPr>
        <p:grpSpPr>
          <a:xfrm>
            <a:off x="361330" y="1853111"/>
            <a:ext cx="1828514" cy="784841"/>
            <a:chOff x="361330" y="1938175"/>
            <a:chExt cx="1828514" cy="784841"/>
          </a:xfrm>
        </p:grpSpPr>
        <p:sp>
          <p:nvSpPr>
            <p:cNvPr id="2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28602993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2">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F59C1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Unité de base</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Avantages</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Bénéfices projet</a:t>
            </a:r>
            <a:r>
              <a:rPr lang="fr-FR" sz="1100" baseline="0" dirty="0" smtClean="0">
                <a:solidFill>
                  <a:schemeClr val="bg1">
                    <a:lumMod val="75000"/>
                  </a:schemeClr>
                </a:solidFill>
                <a:latin typeface="+mn-lt"/>
                <a:cs typeface="Times New Roman" pitchFamily="18" charset="0"/>
                <a:sym typeface="Arial"/>
              </a:rPr>
              <a:t> </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Kanban</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2</a:t>
            </a:r>
            <a:endParaRPr lang="fr-FR" sz="1200" b="1" dirty="0">
              <a:solidFill>
                <a:schemeClr val="bg1"/>
              </a:solidFill>
              <a:latin typeface="+mn-lt"/>
            </a:endParaRPr>
          </a:p>
        </p:txBody>
      </p:sp>
      <p:grpSp>
        <p:nvGrpSpPr>
          <p:cNvPr id="21" name="Groupe 12"/>
          <p:cNvGrpSpPr/>
          <p:nvPr userDrawn="1"/>
        </p:nvGrpSpPr>
        <p:grpSpPr>
          <a:xfrm>
            <a:off x="361330" y="1853111"/>
            <a:ext cx="1828514" cy="784841"/>
            <a:chOff x="361330" y="1938175"/>
            <a:chExt cx="1828514" cy="784841"/>
          </a:xfrm>
        </p:grpSpPr>
        <p:sp>
          <p:nvSpPr>
            <p:cNvPr id="2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0612226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2">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F59C1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Unité de base</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Avantages</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Bénéfices projet</a:t>
            </a:r>
            <a:r>
              <a:rPr lang="fr-FR" sz="1100" baseline="0" dirty="0" smtClean="0">
                <a:solidFill>
                  <a:schemeClr val="bg1">
                    <a:lumMod val="75000"/>
                  </a:schemeClr>
                </a:solidFill>
                <a:latin typeface="+mn-lt"/>
                <a:cs typeface="Times New Roman" pitchFamily="18" charset="0"/>
                <a:sym typeface="Arial"/>
              </a:rPr>
              <a:t> </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Kanban</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2</a:t>
            </a:r>
            <a:endParaRPr lang="fr-FR" sz="1200" b="1" dirty="0">
              <a:solidFill>
                <a:schemeClr val="bg1"/>
              </a:solidFill>
              <a:latin typeface="+mn-lt"/>
            </a:endParaRPr>
          </a:p>
        </p:txBody>
      </p:sp>
      <p:grpSp>
        <p:nvGrpSpPr>
          <p:cNvPr id="21" name="Groupe 12"/>
          <p:cNvGrpSpPr/>
          <p:nvPr userDrawn="1"/>
        </p:nvGrpSpPr>
        <p:grpSpPr>
          <a:xfrm>
            <a:off x="361330" y="1853111"/>
            <a:ext cx="1828514" cy="784841"/>
            <a:chOff x="361330" y="1938175"/>
            <a:chExt cx="1828514" cy="784841"/>
          </a:xfrm>
        </p:grpSpPr>
        <p:sp>
          <p:nvSpPr>
            <p:cNvPr id="2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5406611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2">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F59C1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Unité de base</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Avantages</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Bénéfices projet</a:t>
            </a:r>
            <a:r>
              <a:rPr lang="fr-FR" sz="1100" b="1" baseline="0" dirty="0" smtClean="0">
                <a:solidFill>
                  <a:schemeClr val="bg1"/>
                </a:solidFill>
                <a:latin typeface="+mn-lt"/>
                <a:cs typeface="Times New Roman" pitchFamily="18" charset="0"/>
                <a:sym typeface="Arial"/>
              </a:rPr>
              <a:t> </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Kanban</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2</a:t>
            </a:r>
            <a:endParaRPr lang="fr-FR" sz="1200" b="1" dirty="0">
              <a:solidFill>
                <a:schemeClr val="bg1"/>
              </a:solidFill>
              <a:latin typeface="+mn-lt"/>
            </a:endParaRPr>
          </a:p>
        </p:txBody>
      </p:sp>
      <p:grpSp>
        <p:nvGrpSpPr>
          <p:cNvPr id="21" name="Groupe 12"/>
          <p:cNvGrpSpPr/>
          <p:nvPr userDrawn="1"/>
        </p:nvGrpSpPr>
        <p:grpSpPr>
          <a:xfrm>
            <a:off x="361330" y="1853111"/>
            <a:ext cx="1828514" cy="784841"/>
            <a:chOff x="361330" y="1938175"/>
            <a:chExt cx="1828514" cy="784841"/>
          </a:xfrm>
        </p:grpSpPr>
        <p:sp>
          <p:nvSpPr>
            <p:cNvPr id="2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0266994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2">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F59C1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Unité de base</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Avantages</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Bénéfices projet</a:t>
            </a:r>
            <a:r>
              <a:rPr lang="fr-FR" sz="1100" b="1" baseline="0" dirty="0" smtClean="0">
                <a:solidFill>
                  <a:schemeClr val="bg1"/>
                </a:solidFill>
                <a:latin typeface="+mn-lt"/>
                <a:cs typeface="Times New Roman" pitchFamily="18" charset="0"/>
                <a:sym typeface="Arial"/>
              </a:rPr>
              <a:t> </a:t>
            </a:r>
          </a:p>
          <a:p>
            <a:pPr marL="171450" lvl="0" indent="-171450" algn="just">
              <a:lnSpc>
                <a:spcPct val="100000"/>
              </a:lnSpc>
              <a:spcBef>
                <a:spcPts val="1200"/>
              </a:spcBef>
              <a:buFont typeface="Wingdings" pitchFamily="2" charset="2"/>
              <a:buChar char="q"/>
            </a:pPr>
            <a:r>
              <a:rPr lang="fr-FR" sz="1100" b="1" baseline="0" dirty="0" smtClean="0">
                <a:solidFill>
                  <a:schemeClr val="bg1"/>
                </a:solidFill>
                <a:latin typeface="+mn-lt"/>
                <a:cs typeface="Times New Roman" pitchFamily="18" charset="0"/>
                <a:sym typeface="Arial"/>
              </a:rPr>
              <a:t>Kanban</a:t>
            </a:r>
            <a:endParaRPr lang="fr-FR" sz="1100" b="1" dirty="0" smtClean="0">
              <a:solidFill>
                <a:schemeClr val="bg1"/>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2</a:t>
            </a:r>
            <a:endParaRPr lang="fr-FR" sz="1200" b="1" dirty="0">
              <a:solidFill>
                <a:schemeClr val="bg1"/>
              </a:solidFill>
              <a:latin typeface="+mn-lt"/>
            </a:endParaRPr>
          </a:p>
        </p:txBody>
      </p:sp>
      <p:grpSp>
        <p:nvGrpSpPr>
          <p:cNvPr id="21" name="Groupe 12"/>
          <p:cNvGrpSpPr/>
          <p:nvPr userDrawn="1"/>
        </p:nvGrpSpPr>
        <p:grpSpPr>
          <a:xfrm>
            <a:off x="361330" y="1853111"/>
            <a:ext cx="1828514" cy="784841"/>
            <a:chOff x="361330" y="1938175"/>
            <a:chExt cx="1828514" cy="784841"/>
          </a:xfrm>
        </p:grpSpPr>
        <p:sp>
          <p:nvSpPr>
            <p:cNvPr id="2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4811106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2">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dirty="0"/>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F59C1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Unité de base</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Avantages</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Bénéfices projet</a:t>
            </a:r>
            <a:r>
              <a:rPr lang="fr-FR" sz="1100" b="1" baseline="0" dirty="0" smtClean="0">
                <a:solidFill>
                  <a:schemeClr val="bg1"/>
                </a:solidFill>
                <a:latin typeface="+mn-lt"/>
                <a:cs typeface="Times New Roman" pitchFamily="18" charset="0"/>
                <a:sym typeface="Arial"/>
              </a:rPr>
              <a:t> </a:t>
            </a:r>
          </a:p>
          <a:p>
            <a:pPr marL="171450" lvl="0" indent="-171450" algn="just">
              <a:lnSpc>
                <a:spcPct val="100000"/>
              </a:lnSpc>
              <a:spcBef>
                <a:spcPts val="1200"/>
              </a:spcBef>
              <a:buFont typeface="Wingdings" pitchFamily="2" charset="2"/>
              <a:buChar char="q"/>
            </a:pPr>
            <a:r>
              <a:rPr lang="fr-FR" sz="1100" b="1" baseline="0" dirty="0" smtClean="0">
                <a:solidFill>
                  <a:schemeClr val="bg1"/>
                </a:solidFill>
                <a:latin typeface="+mn-lt"/>
                <a:cs typeface="Times New Roman" pitchFamily="18" charset="0"/>
                <a:sym typeface="Arial"/>
              </a:rPr>
              <a:t>Kanban</a:t>
            </a:r>
            <a:endParaRPr lang="fr-FR" sz="1100" b="1" dirty="0" smtClean="0">
              <a:solidFill>
                <a:schemeClr val="bg1"/>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2</a:t>
            </a:r>
            <a:endParaRPr lang="fr-FR" sz="1200" b="1" dirty="0">
              <a:solidFill>
                <a:schemeClr val="bg1"/>
              </a:solidFill>
              <a:latin typeface="+mn-lt"/>
            </a:endParaRPr>
          </a:p>
        </p:txBody>
      </p:sp>
      <p:grpSp>
        <p:nvGrpSpPr>
          <p:cNvPr id="21" name="Groupe 12"/>
          <p:cNvGrpSpPr/>
          <p:nvPr userDrawn="1"/>
        </p:nvGrpSpPr>
        <p:grpSpPr>
          <a:xfrm>
            <a:off x="361330" y="1853111"/>
            <a:ext cx="1828514" cy="784841"/>
            <a:chOff x="361330" y="1938175"/>
            <a:chExt cx="1828514" cy="784841"/>
          </a:xfrm>
        </p:grpSpPr>
        <p:sp>
          <p:nvSpPr>
            <p:cNvPr id="2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41694515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3">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A2468D"/>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3</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218077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11" name="Groupe 12"/>
          <p:cNvGrpSpPr/>
          <p:nvPr userDrawn="1"/>
        </p:nvGrpSpPr>
        <p:grpSpPr>
          <a:xfrm>
            <a:off x="1183218" y="1938175"/>
            <a:ext cx="184734" cy="569398"/>
            <a:chOff x="1183218" y="1938175"/>
            <a:chExt cx="184734" cy="569398"/>
          </a:xfrm>
        </p:grpSpPr>
        <p:sp>
          <p:nvSpPr>
            <p:cNvPr id="12" name="ZoneTexte 17"/>
            <p:cNvSpPr txBox="1"/>
            <p:nvPr userDrawn="1"/>
          </p:nvSpPr>
          <p:spPr>
            <a:xfrm>
              <a:off x="1183218" y="1938175"/>
              <a:ext cx="184731" cy="369332"/>
            </a:xfrm>
            <a:prstGeom prst="rect">
              <a:avLst/>
            </a:prstGeom>
            <a:noFill/>
            <a:effectLst/>
          </p:spPr>
          <p:txBody>
            <a:bodyPr wrap="none" rtlCol="0">
              <a:spAutoFit/>
            </a:bodyPr>
            <a:lstStyle/>
            <a:p>
              <a:pPr algn="just"/>
              <a:endParaRPr lang="fr-FR" sz="1800" dirty="0">
                <a:solidFill>
                  <a:schemeClr val="bg1"/>
                </a:solidFill>
                <a:latin typeface="Calibri" pitchFamily="34" charset="0"/>
              </a:endParaRPr>
            </a:p>
          </p:txBody>
        </p:sp>
        <p:sp>
          <p:nvSpPr>
            <p:cNvPr id="13" name="ZoneTexte 19"/>
            <p:cNvSpPr txBox="1"/>
            <p:nvPr userDrawn="1"/>
          </p:nvSpPr>
          <p:spPr>
            <a:xfrm>
              <a:off x="1183221" y="2199796"/>
              <a:ext cx="184731" cy="307777"/>
            </a:xfrm>
            <a:prstGeom prst="rect">
              <a:avLst/>
            </a:prstGeom>
            <a:noFill/>
            <a:effectLst/>
          </p:spPr>
          <p:txBody>
            <a:bodyPr wrap="none" rtlCol="0">
              <a:spAutoFit/>
            </a:bodyPr>
            <a:lstStyle/>
            <a:p>
              <a:pPr algn="ctr"/>
              <a:endParaRPr lang="fr-FR" sz="1400" i="0" dirty="0">
                <a:solidFill>
                  <a:schemeClr val="bg1"/>
                </a:solidFill>
                <a:latin typeface="Calibri" pitchFamily="34" charset="0"/>
              </a:endParaRPr>
            </a:p>
          </p:txBody>
        </p:sp>
      </p:grpSp>
      <p:sp>
        <p:nvSpPr>
          <p:cNvPr id="10" name="Slide Number Placeholder 5"/>
          <p:cNvSpPr>
            <a:spLocks noGrp="1"/>
          </p:cNvSpPr>
          <p:nvPr>
            <p:ph type="sldNum" sz="quarter" idx="12"/>
          </p:nvPr>
        </p:nvSpPr>
        <p:spPr>
          <a:xfrm>
            <a:off x="8515350" y="5296959"/>
            <a:ext cx="501652" cy="304271"/>
          </a:xfrm>
        </p:spPr>
        <p:txBody>
          <a:bodyPr/>
          <a:lstStyle>
            <a:lvl1pPr>
              <a:defRPr>
                <a:solidFill>
                  <a:schemeClr val="bg1"/>
                </a:solidFill>
              </a:defRPr>
            </a:lvl1pPr>
          </a:lstStyle>
          <a:p>
            <a:fld id="{23AEA936-903B-4667-8A74-3EB60A72B208}" type="slidenum">
              <a:rPr lang="fr-FR" smtClean="0"/>
              <a:pPr/>
              <a:t>‹#›</a:t>
            </a:fld>
            <a:endParaRPr lang="fr-FR"/>
          </a:p>
        </p:txBody>
      </p:sp>
    </p:spTree>
    <p:extLst>
      <p:ext uri="{BB962C8B-B14F-4D97-AF65-F5344CB8AC3E}">
        <p14:creationId xmlns:p14="http://schemas.microsoft.com/office/powerpoint/2010/main" val="18724848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3">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A2468D"/>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2" y="1247268"/>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Collecter</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Classer</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Configurer</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Communiquer</a:t>
            </a: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3</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12393931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3">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A2468D"/>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Collecter</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Classer</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Configurer</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Communiquer</a:t>
            </a: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3</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27853957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3">
    <p:spTree>
      <p:nvGrpSpPr>
        <p:cNvPr id="1" name=""/>
        <p:cNvGrpSpPr/>
        <p:nvPr/>
      </p:nvGrpSpPr>
      <p:grpSpPr>
        <a:xfrm>
          <a:off x="0" y="0"/>
          <a:ext cx="0" cy="0"/>
          <a:chOff x="0" y="0"/>
          <a:chExt cx="0" cy="0"/>
        </a:xfrm>
      </p:grpSpPr>
      <p:sp>
        <p:nvSpPr>
          <p:cNvPr id="20" name="Rectangle 19"/>
          <p:cNvSpPr/>
          <p:nvPr userDrawn="1"/>
        </p:nvSpPr>
        <p:spPr bwMode="auto">
          <a:xfrm>
            <a:off x="0" y="1"/>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A2468D"/>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Collecter</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Classer</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Configurer</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Communiquer</a:t>
            </a: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3</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4090821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3">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A2468D"/>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31106"/>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Collecter</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Classer</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Configurer</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Communiquer</a:t>
            </a: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3</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9023248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4">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8573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4</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40137836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4">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8573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514702" y="3215768"/>
            <a:ext cx="146501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Modèle du poulet</a:t>
            </a: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 La tour</a:t>
            </a:r>
            <a:r>
              <a:rPr lang="fr-FR" sz="1100" baseline="0" dirty="0" smtClean="0">
                <a:solidFill>
                  <a:schemeClr val="bg1">
                    <a:lumMod val="75000"/>
                  </a:schemeClr>
                </a:solidFill>
                <a:latin typeface="+mn-lt"/>
                <a:cs typeface="Times New Roman" pitchFamily="18" charset="0"/>
                <a:sym typeface="Arial"/>
              </a:rPr>
              <a:t> Eiffel »</a:t>
            </a:r>
            <a:endParaRPr lang="fr-FR" sz="110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Matrice</a:t>
            </a:r>
            <a:r>
              <a:rPr lang="fr-FR" sz="1100" baseline="0" dirty="0" smtClean="0">
                <a:solidFill>
                  <a:schemeClr val="bg1">
                    <a:lumMod val="75000"/>
                  </a:schemeClr>
                </a:solidFill>
                <a:latin typeface="+mn-lt"/>
                <a:cs typeface="Times New Roman" pitchFamily="18" charset="0"/>
                <a:sym typeface="Arial"/>
              </a:rPr>
              <a:t> de Porter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PESTEL</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Six chapeaux</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4</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40280897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4">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8573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514702" y="3215768"/>
            <a:ext cx="146501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Modèle du poulet</a:t>
            </a: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 La tour</a:t>
            </a:r>
            <a:r>
              <a:rPr lang="fr-FR" sz="1100" b="1" baseline="0" dirty="0" smtClean="0">
                <a:solidFill>
                  <a:schemeClr val="bg1"/>
                </a:solidFill>
                <a:latin typeface="+mn-lt"/>
                <a:cs typeface="Times New Roman" pitchFamily="18" charset="0"/>
                <a:sym typeface="Arial"/>
              </a:rPr>
              <a:t> Eiffel »</a:t>
            </a:r>
            <a:endParaRPr lang="fr-FR" sz="1100" b="1" dirty="0" smtClean="0">
              <a:solidFill>
                <a:schemeClr val="bg1"/>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Matrice</a:t>
            </a:r>
            <a:r>
              <a:rPr lang="fr-FR" sz="1100" baseline="0" dirty="0" smtClean="0">
                <a:solidFill>
                  <a:schemeClr val="bg1">
                    <a:lumMod val="75000"/>
                  </a:schemeClr>
                </a:solidFill>
                <a:latin typeface="+mn-lt"/>
                <a:cs typeface="Times New Roman" pitchFamily="18" charset="0"/>
                <a:sym typeface="Arial"/>
              </a:rPr>
              <a:t> de Porter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PESTEL</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Six chapeaux</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4</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42308999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4">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8573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514702" y="3215768"/>
            <a:ext cx="146501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Modèle du poulet</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 La tour</a:t>
            </a:r>
            <a:r>
              <a:rPr lang="fr-FR" sz="1100" b="0" baseline="0" dirty="0" smtClean="0">
                <a:solidFill>
                  <a:schemeClr val="bg1">
                    <a:lumMod val="75000"/>
                  </a:schemeClr>
                </a:solidFill>
                <a:latin typeface="+mn-lt"/>
                <a:cs typeface="Times New Roman" pitchFamily="18" charset="0"/>
                <a:sym typeface="Arial"/>
              </a:rPr>
              <a:t> Eiffel »</a:t>
            </a:r>
            <a:endParaRPr lang="fr-FR" sz="1100" b="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1" dirty="0" smtClean="0">
                <a:solidFill>
                  <a:schemeClr val="bg1"/>
                </a:solidFill>
                <a:latin typeface="+mn-lt"/>
                <a:cs typeface="Times New Roman" pitchFamily="18" charset="0"/>
                <a:sym typeface="Arial"/>
              </a:rPr>
              <a:t>Matrice</a:t>
            </a:r>
            <a:r>
              <a:rPr lang="fr-FR" sz="1100" b="1" baseline="0" dirty="0" smtClean="0">
                <a:solidFill>
                  <a:schemeClr val="bg1"/>
                </a:solidFill>
                <a:latin typeface="+mn-lt"/>
                <a:cs typeface="Times New Roman" pitchFamily="18" charset="0"/>
                <a:sym typeface="Arial"/>
              </a:rPr>
              <a:t> de Porter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PESTEL</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Six chapeaux</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4</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7325954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4">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8573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514702" y="3215768"/>
            <a:ext cx="146501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Modèle du poulet</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 La tour</a:t>
            </a:r>
            <a:r>
              <a:rPr lang="fr-FR" sz="1100" b="0" baseline="0" dirty="0" smtClean="0">
                <a:solidFill>
                  <a:schemeClr val="bg1">
                    <a:lumMod val="75000"/>
                  </a:schemeClr>
                </a:solidFill>
                <a:latin typeface="+mn-lt"/>
                <a:cs typeface="Times New Roman" pitchFamily="18" charset="0"/>
                <a:sym typeface="Arial"/>
              </a:rPr>
              <a:t> Eiffel »</a:t>
            </a:r>
            <a:endParaRPr lang="fr-FR" sz="1100" b="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Matrice</a:t>
            </a:r>
            <a:r>
              <a:rPr lang="fr-FR" sz="1100" b="0" baseline="0" dirty="0" smtClean="0">
                <a:solidFill>
                  <a:schemeClr val="bg1">
                    <a:lumMod val="75000"/>
                  </a:schemeClr>
                </a:solidFill>
                <a:latin typeface="+mn-lt"/>
                <a:cs typeface="Times New Roman" pitchFamily="18" charset="0"/>
                <a:sym typeface="Arial"/>
              </a:rPr>
              <a:t> de Porter</a:t>
            </a:r>
          </a:p>
          <a:p>
            <a:pPr marL="171450" lvl="0" indent="-171450" algn="just">
              <a:lnSpc>
                <a:spcPct val="100000"/>
              </a:lnSpc>
              <a:spcBef>
                <a:spcPts val="1200"/>
              </a:spcBef>
              <a:buFont typeface="Wingdings" pitchFamily="2" charset="2"/>
              <a:buChar char="q"/>
            </a:pPr>
            <a:r>
              <a:rPr lang="fr-FR" sz="1100" b="1" baseline="0" dirty="0" smtClean="0">
                <a:solidFill>
                  <a:schemeClr val="bg1"/>
                </a:solidFill>
                <a:latin typeface="+mn-lt"/>
                <a:cs typeface="Times New Roman" pitchFamily="18" charset="0"/>
                <a:sym typeface="Arial"/>
              </a:rPr>
              <a:t>PESTEL</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Six chapeaux</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4</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428891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4">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85738"/>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514702" y="3215768"/>
            <a:ext cx="146501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Modèle du poulet</a:t>
            </a: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 La tour</a:t>
            </a:r>
            <a:r>
              <a:rPr lang="fr-FR" sz="1100" b="0" baseline="0" dirty="0" smtClean="0">
                <a:solidFill>
                  <a:schemeClr val="bg1">
                    <a:lumMod val="75000"/>
                  </a:schemeClr>
                </a:solidFill>
                <a:latin typeface="+mn-lt"/>
                <a:cs typeface="Times New Roman" pitchFamily="18" charset="0"/>
                <a:sym typeface="Arial"/>
              </a:rPr>
              <a:t> Eiffel »</a:t>
            </a:r>
            <a:endParaRPr lang="fr-FR" sz="1100" b="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0" dirty="0" smtClean="0">
                <a:solidFill>
                  <a:schemeClr val="bg1">
                    <a:lumMod val="75000"/>
                  </a:schemeClr>
                </a:solidFill>
                <a:latin typeface="+mn-lt"/>
                <a:cs typeface="Times New Roman" pitchFamily="18" charset="0"/>
                <a:sym typeface="Arial"/>
              </a:rPr>
              <a:t>Matrice</a:t>
            </a:r>
            <a:r>
              <a:rPr lang="fr-FR" sz="1100" b="0" baseline="0" dirty="0" smtClean="0">
                <a:solidFill>
                  <a:schemeClr val="bg1">
                    <a:lumMod val="75000"/>
                  </a:schemeClr>
                </a:solidFill>
                <a:latin typeface="+mn-lt"/>
                <a:cs typeface="Times New Roman" pitchFamily="18" charset="0"/>
                <a:sym typeface="Arial"/>
              </a:rPr>
              <a:t> de Porter</a:t>
            </a:r>
          </a:p>
          <a:p>
            <a:pPr marL="171450" lvl="0" indent="-171450" algn="just">
              <a:lnSpc>
                <a:spcPct val="100000"/>
              </a:lnSpc>
              <a:spcBef>
                <a:spcPts val="1200"/>
              </a:spcBef>
              <a:buFont typeface="Wingdings" pitchFamily="2" charset="2"/>
              <a:buChar char="q"/>
            </a:pPr>
            <a:r>
              <a:rPr lang="fr-FR" sz="1100" b="0" baseline="0" dirty="0" smtClean="0">
                <a:solidFill>
                  <a:schemeClr val="bg1">
                    <a:lumMod val="75000"/>
                  </a:schemeClr>
                </a:solidFill>
                <a:latin typeface="+mn-lt"/>
                <a:cs typeface="Times New Roman" pitchFamily="18" charset="0"/>
                <a:sym typeface="Arial"/>
              </a:rPr>
              <a:t>PESTEL</a:t>
            </a:r>
          </a:p>
          <a:p>
            <a:pPr marL="171450" lvl="0" indent="-171450" algn="just">
              <a:lnSpc>
                <a:spcPct val="100000"/>
              </a:lnSpc>
              <a:spcBef>
                <a:spcPts val="1200"/>
              </a:spcBef>
              <a:buFont typeface="Wingdings" pitchFamily="2" charset="2"/>
              <a:buChar char="q"/>
            </a:pPr>
            <a:r>
              <a:rPr lang="fr-FR" sz="1100" b="1" baseline="0" dirty="0" smtClean="0">
                <a:solidFill>
                  <a:schemeClr val="bg1"/>
                </a:solidFill>
                <a:latin typeface="+mn-lt"/>
                <a:cs typeface="Times New Roman" pitchFamily="18" charset="0"/>
                <a:sym typeface="Arial"/>
              </a:rPr>
              <a:t>Six chapeaux</a:t>
            </a:r>
            <a:endParaRPr lang="fr-FR" sz="1100" b="1" dirty="0" smtClean="0">
              <a:solidFill>
                <a:schemeClr val="bg1"/>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4</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2468786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a:xfrm>
            <a:off x="3295636" y="5296959"/>
            <a:ext cx="5029656" cy="304271"/>
          </a:xfrm>
        </p:spPr>
        <p:txBody>
          <a:bodyPr/>
          <a:lstStyle/>
          <a:p>
            <a:endParaRPr lang="fr-FR"/>
          </a:p>
        </p:txBody>
      </p:sp>
      <p:sp>
        <p:nvSpPr>
          <p:cNvPr id="6" name="Slide Number Placeholder 5"/>
          <p:cNvSpPr>
            <a:spLocks noGrp="1"/>
          </p:cNvSpPr>
          <p:nvPr>
            <p:ph type="sldNum" sz="quarter" idx="12"/>
          </p:nvPr>
        </p:nvSpPr>
        <p:spPr>
          <a:xfrm>
            <a:off x="8515350" y="5296959"/>
            <a:ext cx="501652"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chemeClr val="tx1">
                    <a:lumMod val="65000"/>
                    <a:lumOff val="35000"/>
                  </a:schemeClr>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938175"/>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
        <p:nvSpPr>
          <p:cNvPr id="14" name="Rectangle 13"/>
          <p:cNvSpPr/>
          <p:nvPr userDrawn="1"/>
        </p:nvSpPr>
        <p:spPr>
          <a:xfrm>
            <a:off x="683568" y="3215768"/>
            <a:ext cx="129614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dirty="0" smtClean="0">
                <a:solidFill>
                  <a:schemeClr val="bg1"/>
                </a:solidFill>
                <a:latin typeface="+mn-lt"/>
                <a:cs typeface="Times New Roman" pitchFamily="18" charset="0"/>
                <a:sym typeface="Arial"/>
              </a:rPr>
              <a:t>Introduction</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Objectifs</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Activités</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Plan</a:t>
            </a:r>
            <a:endParaRPr lang="fr-FR" sz="1200" baseline="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Tree>
    <p:extLst>
      <p:ext uri="{BB962C8B-B14F-4D97-AF65-F5344CB8AC3E}">
        <p14:creationId xmlns:p14="http://schemas.microsoft.com/office/powerpoint/2010/main" val="49357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2E5D9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5</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155163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5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2E5D9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361330" y="3215768"/>
            <a:ext cx="192467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solidFill>
                  <a:schemeClr val="bg1"/>
                </a:solidFill>
                <a:latin typeface="+mn-lt"/>
                <a:cs typeface="Times New Roman" pitchFamily="18" charset="0"/>
                <a:sym typeface="Arial"/>
              </a:rPr>
              <a:t>Exo</a:t>
            </a:r>
            <a:r>
              <a:rPr lang="fr-FR" sz="1100" baseline="0" dirty="0" smtClean="0">
                <a:solidFill>
                  <a:schemeClr val="bg1"/>
                </a:solidFill>
                <a:latin typeface="+mn-lt"/>
                <a:cs typeface="Times New Roman" pitchFamily="18" charset="0"/>
                <a:sym typeface="Arial"/>
              </a:rPr>
              <a:t> 1 : 4C à la main </a:t>
            </a:r>
            <a:endParaRPr lang="fr-FR" sz="1100" dirty="0" smtClean="0">
              <a:solidFill>
                <a:schemeClr val="bg1"/>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2 : 4C avec </a:t>
            </a:r>
            <a:r>
              <a:rPr lang="fr-FR" sz="1100" baseline="0" dirty="0" err="1" smtClean="0">
                <a:solidFill>
                  <a:schemeClr val="bg1">
                    <a:lumMod val="75000"/>
                  </a:schemeClr>
                </a:solidFill>
                <a:latin typeface="+mn-lt"/>
                <a:cs typeface="Times New Roman" pitchFamily="18" charset="0"/>
                <a:sym typeface="Arial"/>
              </a:rPr>
              <a:t>CmapTools</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3 : Kanban papier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4 : Kanban avec </a:t>
            </a:r>
            <a:r>
              <a:rPr lang="fr-FR" sz="1100" baseline="0" dirty="0" err="1" smtClean="0">
                <a:solidFill>
                  <a:schemeClr val="bg1">
                    <a:lumMod val="75000"/>
                  </a:schemeClr>
                </a:solidFill>
                <a:latin typeface="+mn-lt"/>
                <a:cs typeface="Times New Roman" pitchFamily="18" charset="0"/>
                <a:sym typeface="Arial"/>
              </a:rPr>
              <a:t>Trello</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5 : Matrice de Porter</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5</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3252571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5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2E5D9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361330" y="3215768"/>
            <a:ext cx="192467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1 : 4C à la main </a:t>
            </a:r>
            <a:endParaRPr lang="fr-FR" sz="110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solidFill>
                <a:latin typeface="+mn-lt"/>
                <a:cs typeface="Times New Roman" pitchFamily="18" charset="0"/>
                <a:sym typeface="Arial"/>
              </a:rPr>
              <a:t>Exo</a:t>
            </a:r>
            <a:r>
              <a:rPr lang="fr-FR" sz="1100" baseline="0" dirty="0" smtClean="0">
                <a:solidFill>
                  <a:schemeClr val="bg1"/>
                </a:solidFill>
                <a:latin typeface="+mn-lt"/>
                <a:cs typeface="Times New Roman" pitchFamily="18" charset="0"/>
                <a:sym typeface="Arial"/>
              </a:rPr>
              <a:t> 2 : 4C avec </a:t>
            </a:r>
            <a:r>
              <a:rPr lang="fr-FR" sz="1100" baseline="0" dirty="0" err="1" smtClean="0">
                <a:solidFill>
                  <a:schemeClr val="bg1"/>
                </a:solidFill>
                <a:latin typeface="+mn-lt"/>
                <a:cs typeface="Times New Roman" pitchFamily="18" charset="0"/>
                <a:sym typeface="Arial"/>
              </a:rPr>
              <a:t>CmapTools</a:t>
            </a:r>
            <a:endParaRPr lang="fr-FR" sz="1100" baseline="0" dirty="0" smtClean="0">
              <a:solidFill>
                <a:schemeClr val="bg1"/>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3 : Kanban papier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4 : Kanban avec </a:t>
            </a:r>
            <a:r>
              <a:rPr lang="fr-FR" sz="1100" baseline="0" dirty="0" err="1" smtClean="0">
                <a:solidFill>
                  <a:schemeClr val="bg1">
                    <a:lumMod val="75000"/>
                  </a:schemeClr>
                </a:solidFill>
                <a:latin typeface="+mn-lt"/>
                <a:cs typeface="Times New Roman" pitchFamily="18" charset="0"/>
                <a:sym typeface="Arial"/>
              </a:rPr>
              <a:t>Trello</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5 : Matrice de Porter</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5</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28422818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5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2E5D9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361330" y="3215768"/>
            <a:ext cx="192467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1 : 4C à la main </a:t>
            </a:r>
            <a:endParaRPr lang="fr-FR" sz="110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2 : 4C avec </a:t>
            </a:r>
            <a:r>
              <a:rPr lang="fr-FR" sz="1100" baseline="0" dirty="0" err="1" smtClean="0">
                <a:solidFill>
                  <a:schemeClr val="bg1">
                    <a:lumMod val="75000"/>
                  </a:schemeClr>
                </a:solidFill>
                <a:latin typeface="+mn-lt"/>
                <a:cs typeface="Times New Roman" pitchFamily="18" charset="0"/>
                <a:sym typeface="Arial"/>
              </a:rPr>
              <a:t>CmapTools</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solidFill>
                <a:latin typeface="+mn-lt"/>
                <a:cs typeface="Times New Roman" pitchFamily="18" charset="0"/>
                <a:sym typeface="Arial"/>
              </a:rPr>
              <a:t>Exo 3 : Kanban papier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4 : Kanban avec </a:t>
            </a:r>
            <a:r>
              <a:rPr lang="fr-FR" sz="1100" baseline="0" dirty="0" err="1" smtClean="0">
                <a:solidFill>
                  <a:schemeClr val="bg1">
                    <a:lumMod val="75000"/>
                  </a:schemeClr>
                </a:solidFill>
                <a:latin typeface="+mn-lt"/>
                <a:cs typeface="Times New Roman" pitchFamily="18" charset="0"/>
                <a:sym typeface="Arial"/>
              </a:rPr>
              <a:t>Trello</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5 : Matrice de Porter</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5</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70029455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5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2E5D9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361330" y="3215768"/>
            <a:ext cx="192467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1 : 4C à la main </a:t>
            </a:r>
            <a:endParaRPr lang="fr-FR" sz="110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2 : 4C avec </a:t>
            </a:r>
            <a:r>
              <a:rPr lang="fr-FR" sz="1100" baseline="0" dirty="0" err="1" smtClean="0">
                <a:solidFill>
                  <a:schemeClr val="bg1">
                    <a:lumMod val="75000"/>
                  </a:schemeClr>
                </a:solidFill>
                <a:latin typeface="+mn-lt"/>
                <a:cs typeface="Times New Roman" pitchFamily="18" charset="0"/>
                <a:sym typeface="Arial"/>
              </a:rPr>
              <a:t>CmapTools</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3 : Kanban papier</a:t>
            </a:r>
          </a:p>
          <a:p>
            <a:pPr marL="171450" lvl="0" indent="-171450" algn="just">
              <a:lnSpc>
                <a:spcPct val="100000"/>
              </a:lnSpc>
              <a:spcBef>
                <a:spcPts val="1200"/>
              </a:spcBef>
              <a:buFont typeface="Wingdings" pitchFamily="2" charset="2"/>
              <a:buChar char="q"/>
            </a:pPr>
            <a:r>
              <a:rPr lang="fr-FR" sz="1100" baseline="0" dirty="0" smtClean="0">
                <a:solidFill>
                  <a:schemeClr val="bg1"/>
                </a:solidFill>
                <a:latin typeface="+mn-lt"/>
                <a:cs typeface="Times New Roman" pitchFamily="18" charset="0"/>
                <a:sym typeface="Arial"/>
              </a:rPr>
              <a:t>Exo 4 : Kanban avec </a:t>
            </a:r>
            <a:r>
              <a:rPr lang="fr-FR" sz="1100" baseline="0" dirty="0" err="1" smtClean="0">
                <a:solidFill>
                  <a:schemeClr val="bg1"/>
                </a:solidFill>
                <a:latin typeface="+mn-lt"/>
                <a:cs typeface="Times New Roman" pitchFamily="18" charset="0"/>
                <a:sym typeface="Arial"/>
              </a:rPr>
              <a:t>Trello</a:t>
            </a:r>
            <a:endParaRPr lang="fr-FR" sz="1100" baseline="0" dirty="0" smtClean="0">
              <a:solidFill>
                <a:schemeClr val="bg1"/>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5 : Matrice de Porter</a:t>
            </a:r>
            <a:endParaRPr lang="fr-FR" sz="110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5</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42455757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5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2E5D9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361330" y="3215768"/>
            <a:ext cx="1924670" cy="155427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1 : 4C à la main </a:t>
            </a:r>
            <a:endParaRPr lang="fr-FR" sz="110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dirty="0" smtClean="0">
                <a:solidFill>
                  <a:schemeClr val="bg1">
                    <a:lumMod val="75000"/>
                  </a:schemeClr>
                </a:solidFill>
                <a:latin typeface="+mn-lt"/>
                <a:cs typeface="Times New Roman" pitchFamily="18" charset="0"/>
                <a:sym typeface="Arial"/>
              </a:rPr>
              <a:t>Exo</a:t>
            </a:r>
            <a:r>
              <a:rPr lang="fr-FR" sz="1100" baseline="0" dirty="0" smtClean="0">
                <a:solidFill>
                  <a:schemeClr val="bg1">
                    <a:lumMod val="75000"/>
                  </a:schemeClr>
                </a:solidFill>
                <a:latin typeface="+mn-lt"/>
                <a:cs typeface="Times New Roman" pitchFamily="18" charset="0"/>
                <a:sym typeface="Arial"/>
              </a:rPr>
              <a:t> 2 : 4C avec </a:t>
            </a:r>
            <a:r>
              <a:rPr lang="fr-FR" sz="1100" baseline="0" dirty="0" err="1" smtClean="0">
                <a:solidFill>
                  <a:schemeClr val="bg1">
                    <a:lumMod val="75000"/>
                  </a:schemeClr>
                </a:solidFill>
                <a:latin typeface="+mn-lt"/>
                <a:cs typeface="Times New Roman" pitchFamily="18" charset="0"/>
                <a:sym typeface="Arial"/>
              </a:rPr>
              <a:t>CmapTools</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3 : Kanban papier</a:t>
            </a:r>
          </a:p>
          <a:p>
            <a:pPr marL="171450" lvl="0" indent="-171450" algn="just">
              <a:lnSpc>
                <a:spcPct val="100000"/>
              </a:lnSpc>
              <a:spcBef>
                <a:spcPts val="1200"/>
              </a:spcBef>
              <a:buFont typeface="Wingdings" pitchFamily="2" charset="2"/>
              <a:buChar char="q"/>
            </a:pPr>
            <a:r>
              <a:rPr lang="fr-FR" sz="1100" baseline="0" dirty="0" smtClean="0">
                <a:solidFill>
                  <a:schemeClr val="bg1">
                    <a:lumMod val="75000"/>
                  </a:schemeClr>
                </a:solidFill>
                <a:latin typeface="+mn-lt"/>
                <a:cs typeface="Times New Roman" pitchFamily="18" charset="0"/>
                <a:sym typeface="Arial"/>
              </a:rPr>
              <a:t>Exo 4 : Kanban avec </a:t>
            </a:r>
            <a:r>
              <a:rPr lang="fr-FR" sz="1100" baseline="0" dirty="0" err="1" smtClean="0">
                <a:solidFill>
                  <a:schemeClr val="bg1">
                    <a:lumMod val="75000"/>
                  </a:schemeClr>
                </a:solidFill>
                <a:latin typeface="+mn-lt"/>
                <a:cs typeface="Times New Roman" pitchFamily="18" charset="0"/>
                <a:sym typeface="Arial"/>
              </a:rPr>
              <a:t>Trello</a:t>
            </a:r>
            <a:endParaRPr lang="fr-FR" sz="1100" baseline="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100" baseline="0" dirty="0" smtClean="0">
                <a:solidFill>
                  <a:schemeClr val="bg1"/>
                </a:solidFill>
                <a:latin typeface="+mn-lt"/>
                <a:cs typeface="Times New Roman" pitchFamily="18" charset="0"/>
                <a:sym typeface="Arial"/>
              </a:rPr>
              <a:t>Exo 5 : Matrice de Porter</a:t>
            </a:r>
            <a:endParaRPr lang="fr-FR" sz="1100" dirty="0" smtClean="0">
              <a:solidFill>
                <a:schemeClr val="bg1"/>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5</a:t>
            </a:r>
            <a:endParaRPr lang="fr-FR" sz="1200" b="1" dirty="0">
              <a:solidFill>
                <a:schemeClr val="bg1"/>
              </a:solidFill>
              <a:latin typeface="+mn-lt"/>
            </a:endParaRPr>
          </a:p>
        </p:txBody>
      </p:sp>
      <p:grpSp>
        <p:nvGrpSpPr>
          <p:cNvPr id="18" name="Groupe 12"/>
          <p:cNvGrpSpPr/>
          <p:nvPr userDrawn="1"/>
        </p:nvGrpSpPr>
        <p:grpSpPr>
          <a:xfrm>
            <a:off x="361330" y="1853111"/>
            <a:ext cx="1828514" cy="784841"/>
            <a:chOff x="361330" y="1938175"/>
            <a:chExt cx="1828514" cy="784841"/>
          </a:xfrm>
        </p:grpSpPr>
        <p:sp>
          <p:nvSpPr>
            <p:cNvPr id="19"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21"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41839668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E006E5"/>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3542" y="1938175"/>
            <a:ext cx="1824089" cy="784841"/>
            <a:chOff x="363542" y="1938175"/>
            <a:chExt cx="1824089"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3542" y="2199796"/>
              <a:ext cx="1824089"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Tree>
    <p:extLst>
      <p:ext uri="{BB962C8B-B14F-4D97-AF65-F5344CB8AC3E}">
        <p14:creationId xmlns:p14="http://schemas.microsoft.com/office/powerpoint/2010/main" val="36299665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
    <p:spTree>
      <p:nvGrpSpPr>
        <p:cNvPr id="1" name=""/>
        <p:cNvGrpSpPr/>
        <p:nvPr/>
      </p:nvGrpSpPr>
      <p:grpSpPr>
        <a:xfrm>
          <a:off x="0" y="0"/>
          <a:ext cx="0" cy="0"/>
          <a:chOff x="0" y="0"/>
          <a:chExt cx="0" cy="0"/>
        </a:xfrm>
      </p:grpSpPr>
      <p:sp>
        <p:nvSpPr>
          <p:cNvPr id="20" name="Rectangle 19"/>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00B0F0"/>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3542" y="1938175"/>
            <a:ext cx="1824089" cy="784841"/>
            <a:chOff x="363542" y="1938175"/>
            <a:chExt cx="1824089"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3542" y="2199796"/>
              <a:ext cx="1824089"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Tree>
    <p:extLst>
      <p:ext uri="{BB962C8B-B14F-4D97-AF65-F5344CB8AC3E}">
        <p14:creationId xmlns:p14="http://schemas.microsoft.com/office/powerpoint/2010/main" val="38076231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chemeClr val="tx1">
                    <a:lumMod val="65000"/>
                    <a:lumOff val="35000"/>
                  </a:schemeClr>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Rectangle 13"/>
          <p:cNvSpPr/>
          <p:nvPr userDrawn="1"/>
        </p:nvSpPr>
        <p:spPr>
          <a:xfrm>
            <a:off x="683568" y="3215768"/>
            <a:ext cx="129614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Introduction</a:t>
            </a:r>
          </a:p>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Objectifs</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Activités</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Plan</a:t>
            </a:r>
            <a:endParaRPr lang="fr-FR" sz="1200" baseline="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grpSp>
        <p:nvGrpSpPr>
          <p:cNvPr id="16" name="Groupe 12"/>
          <p:cNvGrpSpPr/>
          <p:nvPr userDrawn="1"/>
        </p:nvGrpSpPr>
        <p:grpSpPr>
          <a:xfrm>
            <a:off x="361330" y="1938175"/>
            <a:ext cx="1828514" cy="784841"/>
            <a:chOff x="361330" y="1938175"/>
            <a:chExt cx="1828514" cy="784841"/>
          </a:xfrm>
        </p:grpSpPr>
        <p:sp>
          <p:nvSpPr>
            <p:cNvPr id="18"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9"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Tree>
    <p:extLst>
      <p:ext uri="{BB962C8B-B14F-4D97-AF65-F5344CB8AC3E}">
        <p14:creationId xmlns:p14="http://schemas.microsoft.com/office/powerpoint/2010/main" val="3934339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chemeClr val="tx1">
                    <a:lumMod val="65000"/>
                    <a:lumOff val="35000"/>
                  </a:schemeClr>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938175"/>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Rectangle 17"/>
          <p:cNvSpPr/>
          <p:nvPr userDrawn="1"/>
        </p:nvSpPr>
        <p:spPr>
          <a:xfrm>
            <a:off x="683568" y="3215768"/>
            <a:ext cx="129614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Introduction</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Objectifs</a:t>
            </a:r>
          </a:p>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Activités</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Plan</a:t>
            </a:r>
            <a:endParaRPr lang="fr-FR" sz="1200" baseline="0" dirty="0" smtClean="0">
              <a:solidFill>
                <a:schemeClr val="bg1">
                  <a:lumMod val="75000"/>
                </a:schemeClr>
              </a:solidFill>
              <a:latin typeface="+mn-lt"/>
              <a:cs typeface="Times New Roman" pitchFamily="18" charset="0"/>
              <a:sym typeface="Arial"/>
            </a:endParaRPr>
          </a:p>
        </p:txBody>
      </p:sp>
    </p:spTree>
    <p:extLst>
      <p:ext uri="{BB962C8B-B14F-4D97-AF65-F5344CB8AC3E}">
        <p14:creationId xmlns:p14="http://schemas.microsoft.com/office/powerpoint/2010/main" val="25333979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ntro">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chemeClr val="tx1">
                    <a:lumMod val="65000"/>
                    <a:lumOff val="35000"/>
                  </a:schemeClr>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938175"/>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Rectangle 17"/>
          <p:cNvSpPr/>
          <p:nvPr userDrawn="1"/>
        </p:nvSpPr>
        <p:spPr>
          <a:xfrm>
            <a:off x="683568" y="3215768"/>
            <a:ext cx="129614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Introduction</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Objectifs</a:t>
            </a:r>
          </a:p>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Activités</a:t>
            </a:r>
          </a:p>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Plan</a:t>
            </a:r>
            <a:endParaRPr lang="fr-FR" sz="1200" b="1" baseline="0" dirty="0" smtClean="0">
              <a:solidFill>
                <a:schemeClr val="bg1"/>
              </a:solidFill>
              <a:latin typeface="+mn-lt"/>
              <a:cs typeface="Times New Roman" pitchFamily="18" charset="0"/>
              <a:sym typeface="Arial"/>
            </a:endParaRPr>
          </a:p>
        </p:txBody>
      </p:sp>
    </p:spTree>
    <p:extLst>
      <p:ext uri="{BB962C8B-B14F-4D97-AF65-F5344CB8AC3E}">
        <p14:creationId xmlns:p14="http://schemas.microsoft.com/office/powerpoint/2010/main" val="37478302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1">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dirty="0"/>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79B63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853111"/>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1</a:t>
            </a:r>
            <a:endParaRPr lang="fr-FR" sz="1200" b="1" dirty="0">
              <a:solidFill>
                <a:schemeClr val="bg1"/>
              </a:solidFill>
              <a:latin typeface="+mn-lt"/>
            </a:endParaRPr>
          </a:p>
        </p:txBody>
      </p:sp>
    </p:spTree>
    <p:extLst>
      <p:ext uri="{BB962C8B-B14F-4D97-AF65-F5344CB8AC3E}">
        <p14:creationId xmlns:p14="http://schemas.microsoft.com/office/powerpoint/2010/main" val="36356126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1">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3"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79B63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853111"/>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sp>
        <p:nvSpPr>
          <p:cNvPr id="14" name="Rectangle 13"/>
          <p:cNvSpPr/>
          <p:nvPr userDrawn="1"/>
        </p:nvSpPr>
        <p:spPr>
          <a:xfrm>
            <a:off x="361330" y="3226400"/>
            <a:ext cx="182851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Cerveau</a:t>
            </a:r>
            <a:r>
              <a:rPr lang="fr-FR" sz="1200" b="1" baseline="0" dirty="0" smtClean="0">
                <a:solidFill>
                  <a:schemeClr val="bg1"/>
                </a:solidFill>
                <a:latin typeface="+mn-lt"/>
                <a:cs typeface="Times New Roman" pitchFamily="18" charset="0"/>
                <a:sym typeface="Arial"/>
              </a:rPr>
              <a:t> / images</a:t>
            </a:r>
            <a:endParaRPr lang="fr-FR" sz="120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Limites physiologiques</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Apports du MV</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Utilisation</a:t>
            </a:r>
            <a:endParaRPr lang="fr-FR" sz="1200" baseline="0" dirty="0" smtClean="0">
              <a:solidFill>
                <a:schemeClr val="bg1">
                  <a:lumMod val="75000"/>
                </a:schemeClr>
              </a:solidFill>
              <a:latin typeface="+mn-lt"/>
              <a:cs typeface="Times New Roman" pitchFamily="18" charset="0"/>
              <a:sym typeface="Arial"/>
            </a:endParaRPr>
          </a:p>
        </p:txBody>
      </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1</a:t>
            </a:r>
            <a:endParaRPr lang="fr-FR" sz="1200" b="1" dirty="0">
              <a:solidFill>
                <a:schemeClr val="bg1"/>
              </a:solidFill>
              <a:latin typeface="+mn-lt"/>
            </a:endParaRPr>
          </a:p>
        </p:txBody>
      </p:sp>
    </p:spTree>
    <p:extLst>
      <p:ext uri="{BB962C8B-B14F-4D97-AF65-F5344CB8AC3E}">
        <p14:creationId xmlns:p14="http://schemas.microsoft.com/office/powerpoint/2010/main" val="19618262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1">
    <p:spTree>
      <p:nvGrpSpPr>
        <p:cNvPr id="1" name=""/>
        <p:cNvGrpSpPr/>
        <p:nvPr/>
      </p:nvGrpSpPr>
      <p:grpSpPr>
        <a:xfrm>
          <a:off x="0" y="0"/>
          <a:ext cx="0" cy="0"/>
          <a:chOff x="0" y="0"/>
          <a:chExt cx="0" cy="0"/>
        </a:xfrm>
      </p:grpSpPr>
      <p:sp>
        <p:nvSpPr>
          <p:cNvPr id="17" name="Rectangle 16"/>
          <p:cNvSpPr/>
          <p:nvPr userDrawn="1"/>
        </p:nvSpPr>
        <p:spPr bwMode="auto">
          <a:xfrm>
            <a:off x="1" y="0"/>
            <a:ext cx="2548800" cy="5714999"/>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49" y="5296959"/>
            <a:ext cx="2559054" cy="304271"/>
          </a:xfrm>
        </p:spPr>
        <p:txBody>
          <a:bodyPr/>
          <a:lstStyle/>
          <a:p>
            <a:fld id="{23AEA936-903B-4667-8A74-3EB60A72B208}" type="slidenum">
              <a:rPr lang="fr-FR" smtClean="0"/>
              <a:pPr/>
              <a:t>‹#›</a:t>
            </a:fld>
            <a:endParaRPr lang="fr-FR"/>
          </a:p>
        </p:txBody>
      </p:sp>
      <p:sp>
        <p:nvSpPr>
          <p:cNvPr id="8" name="Titre 1"/>
          <p:cNvSpPr>
            <a:spLocks noGrp="1"/>
          </p:cNvSpPr>
          <p:nvPr>
            <p:ph type="title"/>
          </p:nvPr>
        </p:nvSpPr>
        <p:spPr>
          <a:xfrm>
            <a:off x="3028950" y="134937"/>
            <a:ext cx="5486400" cy="800727"/>
          </a:xfrm>
          <a:prstGeom prst="rect">
            <a:avLst/>
          </a:prstGeom>
        </p:spPr>
        <p:txBody>
          <a:bodyPr lIns="71320" tIns="35661" rIns="71320" bIns="35661"/>
          <a:lstStyle>
            <a:lvl1pPr algn="ctr">
              <a:defRPr sz="2500" b="1">
                <a:solidFill>
                  <a:srgbClr val="79B63E"/>
                </a:solidFill>
                <a:latin typeface="Calibri" pitchFamily="34" charset="0"/>
              </a:defRPr>
            </a:lvl1pPr>
          </a:lstStyle>
          <a:p>
            <a:r>
              <a:rPr lang="fr-FR" dirty="0" smtClean="0"/>
              <a:t>Modifiez le style du titre</a:t>
            </a:r>
            <a:endParaRPr lang="fr-FR" dirty="0"/>
          </a:p>
        </p:txBody>
      </p:sp>
      <p:sp>
        <p:nvSpPr>
          <p:cNvPr id="9" name="Espace réservé du contenu 2"/>
          <p:cNvSpPr>
            <a:spLocks noGrp="1"/>
          </p:cNvSpPr>
          <p:nvPr>
            <p:ph idx="1"/>
          </p:nvPr>
        </p:nvSpPr>
        <p:spPr>
          <a:xfrm>
            <a:off x="2796363" y="1270000"/>
            <a:ext cx="6220640"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1" name="Groupe 12"/>
          <p:cNvGrpSpPr/>
          <p:nvPr userDrawn="1"/>
        </p:nvGrpSpPr>
        <p:grpSpPr>
          <a:xfrm>
            <a:off x="361330" y="1853111"/>
            <a:ext cx="1828514" cy="784841"/>
            <a:chOff x="361330" y="1938175"/>
            <a:chExt cx="1828514" cy="784841"/>
          </a:xfrm>
        </p:grpSpPr>
        <p:sp>
          <p:nvSpPr>
            <p:cNvPr id="12" name="ZoneTexte 17"/>
            <p:cNvSpPr txBox="1"/>
            <p:nvPr userDrawn="1"/>
          </p:nvSpPr>
          <p:spPr>
            <a:xfrm>
              <a:off x="514702" y="1938175"/>
              <a:ext cx="1521763"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Pierre </a:t>
              </a:r>
              <a:r>
                <a:rPr lang="fr-FR" sz="1800" dirty="0" err="1" smtClean="0">
                  <a:solidFill>
                    <a:schemeClr val="bg1"/>
                  </a:solidFill>
                  <a:latin typeface="Calibri" pitchFamily="34" charset="0"/>
                </a:rPr>
                <a:t>Mongin</a:t>
              </a:r>
              <a:endParaRPr lang="fr-FR" sz="1800" dirty="0">
                <a:solidFill>
                  <a:schemeClr val="bg1"/>
                </a:solidFill>
                <a:latin typeface="Calibri" pitchFamily="34" charset="0"/>
              </a:endParaRPr>
            </a:p>
          </p:txBody>
        </p:sp>
        <p:sp>
          <p:nvSpPr>
            <p:cNvPr id="13" name="ZoneTexte 19"/>
            <p:cNvSpPr txBox="1"/>
            <p:nvPr userDrawn="1"/>
          </p:nvSpPr>
          <p:spPr>
            <a:xfrm>
              <a:off x="361330" y="2199796"/>
              <a:ext cx="1828514"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Consultant-formateur</a:t>
              </a:r>
              <a:r>
                <a:rPr lang="fr-FR" sz="1400" i="0" baseline="0" dirty="0" smtClean="0">
                  <a:solidFill>
                    <a:schemeClr val="bg1"/>
                  </a:solidFill>
                  <a:latin typeface="Calibri" pitchFamily="34" charset="0"/>
                </a:rPr>
                <a:t> </a:t>
              </a:r>
            </a:p>
            <a:p>
              <a:pPr algn="ctr"/>
              <a:r>
                <a:rPr lang="fr-FR" sz="1400" i="0" baseline="0" dirty="0" smtClean="0">
                  <a:solidFill>
                    <a:schemeClr val="bg1"/>
                  </a:solidFill>
                  <a:latin typeface="Calibri" pitchFamily="34" charset="0"/>
                </a:rPr>
                <a:t>en conduite de projets</a:t>
              </a:r>
              <a:endParaRPr lang="fr-FR" sz="1400" i="0" dirty="0">
                <a:solidFill>
                  <a:schemeClr val="bg1"/>
                </a:solidFill>
                <a:latin typeface="Calibri" pitchFamily="34" charset="0"/>
              </a:endParaRPr>
            </a:p>
          </p:txBody>
        </p:sp>
      </p:grpSp>
      <p:pic>
        <p:nvPicPr>
          <p:cNvPr id="15"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6"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solidFill>
                  <a:schemeClr val="bg1"/>
                </a:solidFill>
                <a:latin typeface="+mn-lt"/>
              </a:rPr>
              <a:t>Chapitre</a:t>
            </a:r>
            <a:r>
              <a:rPr lang="fr-FR" sz="1200" b="1" baseline="0" dirty="0" smtClean="0">
                <a:solidFill>
                  <a:schemeClr val="bg1"/>
                </a:solidFill>
                <a:latin typeface="+mn-lt"/>
              </a:rPr>
              <a:t> 1</a:t>
            </a:r>
            <a:endParaRPr lang="fr-FR" sz="1200" b="1" dirty="0">
              <a:solidFill>
                <a:schemeClr val="bg1"/>
              </a:solidFill>
              <a:latin typeface="+mn-lt"/>
            </a:endParaRPr>
          </a:p>
        </p:txBody>
      </p:sp>
      <p:sp>
        <p:nvSpPr>
          <p:cNvPr id="18" name="Rectangle 17"/>
          <p:cNvSpPr/>
          <p:nvPr userDrawn="1"/>
        </p:nvSpPr>
        <p:spPr>
          <a:xfrm>
            <a:off x="361330" y="3226400"/>
            <a:ext cx="1828514" cy="1292662"/>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200" b="0" dirty="0" smtClean="0">
                <a:solidFill>
                  <a:schemeClr val="bg1">
                    <a:lumMod val="75000"/>
                  </a:schemeClr>
                </a:solidFill>
                <a:latin typeface="+mn-lt"/>
                <a:cs typeface="Times New Roman" pitchFamily="18" charset="0"/>
                <a:sym typeface="Arial"/>
              </a:rPr>
              <a:t>Cerveau</a:t>
            </a:r>
            <a:r>
              <a:rPr lang="fr-FR" sz="1200" b="0" baseline="0" dirty="0" smtClean="0">
                <a:solidFill>
                  <a:schemeClr val="bg1">
                    <a:lumMod val="75000"/>
                  </a:schemeClr>
                </a:solidFill>
                <a:latin typeface="+mn-lt"/>
                <a:cs typeface="Times New Roman" pitchFamily="18" charset="0"/>
                <a:sym typeface="Arial"/>
              </a:rPr>
              <a:t> / images</a:t>
            </a:r>
            <a:endParaRPr lang="fr-FR" sz="1200" b="0" dirty="0" smtClean="0">
              <a:solidFill>
                <a:schemeClr val="bg1">
                  <a:lumMod val="75000"/>
                </a:schemeClr>
              </a:solidFill>
              <a:latin typeface="+mn-lt"/>
              <a:cs typeface="Times New Roman" pitchFamily="18" charset="0"/>
              <a:sym typeface="Arial"/>
            </a:endParaRPr>
          </a:p>
          <a:p>
            <a:pPr marL="171450" lvl="0" indent="-171450" algn="just">
              <a:lnSpc>
                <a:spcPct val="100000"/>
              </a:lnSpc>
              <a:spcBef>
                <a:spcPts val="1200"/>
              </a:spcBef>
              <a:buFont typeface="Wingdings" pitchFamily="2" charset="2"/>
              <a:buChar char="q"/>
            </a:pPr>
            <a:r>
              <a:rPr lang="fr-FR" sz="1200" b="1" dirty="0" smtClean="0">
                <a:solidFill>
                  <a:schemeClr val="bg1"/>
                </a:solidFill>
                <a:latin typeface="+mn-lt"/>
                <a:cs typeface="Times New Roman" pitchFamily="18" charset="0"/>
                <a:sym typeface="Arial"/>
              </a:rPr>
              <a:t>Limites physiologiques</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Apports du MV</a:t>
            </a:r>
          </a:p>
          <a:p>
            <a:pPr marL="171450" lvl="0" indent="-171450" algn="just">
              <a:lnSpc>
                <a:spcPct val="100000"/>
              </a:lnSpc>
              <a:spcBef>
                <a:spcPts val="1200"/>
              </a:spcBef>
              <a:buFont typeface="Wingdings" pitchFamily="2" charset="2"/>
              <a:buChar char="q"/>
            </a:pPr>
            <a:r>
              <a:rPr lang="fr-FR" sz="1200" dirty="0" smtClean="0">
                <a:solidFill>
                  <a:schemeClr val="bg1">
                    <a:lumMod val="75000"/>
                  </a:schemeClr>
                </a:solidFill>
                <a:latin typeface="+mn-lt"/>
                <a:cs typeface="Times New Roman" pitchFamily="18" charset="0"/>
                <a:sym typeface="Arial"/>
              </a:rPr>
              <a:t>Utilisation</a:t>
            </a:r>
            <a:endParaRPr lang="fr-FR" sz="1200" baseline="0" dirty="0" smtClean="0">
              <a:solidFill>
                <a:schemeClr val="bg1">
                  <a:lumMod val="75000"/>
                </a:schemeClr>
              </a:solidFill>
              <a:latin typeface="+mn-lt"/>
              <a:cs typeface="Times New Roman" pitchFamily="18" charset="0"/>
              <a:sym typeface="Arial"/>
            </a:endParaRPr>
          </a:p>
        </p:txBody>
      </p:sp>
    </p:spTree>
    <p:extLst>
      <p:ext uri="{BB962C8B-B14F-4D97-AF65-F5344CB8AC3E}">
        <p14:creationId xmlns:p14="http://schemas.microsoft.com/office/powerpoint/2010/main" val="282141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3AEA936-903B-4667-8A74-3EB60A72B208}" type="slidenum">
              <a:rPr lang="fr-FR" smtClean="0"/>
              <a:pPr/>
              <a:t>‹#›</a:t>
            </a:fld>
            <a:endParaRPr lang="fr-FR"/>
          </a:p>
        </p:txBody>
      </p:sp>
    </p:spTree>
    <p:extLst>
      <p:ext uri="{BB962C8B-B14F-4D97-AF65-F5344CB8AC3E}">
        <p14:creationId xmlns:p14="http://schemas.microsoft.com/office/powerpoint/2010/main" val="273757431"/>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62" r:id="rId3"/>
    <p:sldLayoutId id="2147483672" r:id="rId4"/>
    <p:sldLayoutId id="2147483673" r:id="rId5"/>
    <p:sldLayoutId id="2147483695" r:id="rId6"/>
    <p:sldLayoutId id="2147483664" r:id="rId7"/>
    <p:sldLayoutId id="2147483684" r:id="rId8"/>
    <p:sldLayoutId id="2147483685" r:id="rId9"/>
    <p:sldLayoutId id="2147483687" r:id="rId10"/>
    <p:sldLayoutId id="2147483688" r:id="rId11"/>
    <p:sldLayoutId id="2147483694" r:id="rId12"/>
    <p:sldLayoutId id="2147483665" r:id="rId13"/>
    <p:sldLayoutId id="2147483689" r:id="rId14"/>
    <p:sldLayoutId id="2147483690" r:id="rId15"/>
    <p:sldLayoutId id="2147483691" r:id="rId16"/>
    <p:sldLayoutId id="2147483692" r:id="rId17"/>
    <p:sldLayoutId id="2147483693" r:id="rId18"/>
    <p:sldLayoutId id="2147483666" r:id="rId19"/>
    <p:sldLayoutId id="2147483674" r:id="rId20"/>
    <p:sldLayoutId id="2147483675" r:id="rId21"/>
    <p:sldLayoutId id="2147483676" r:id="rId22"/>
    <p:sldLayoutId id="2147483677" r:id="rId23"/>
    <p:sldLayoutId id="2147483667" r:id="rId24"/>
    <p:sldLayoutId id="2147483679" r:id="rId25"/>
    <p:sldLayoutId id="2147483680" r:id="rId26"/>
    <p:sldLayoutId id="2147483681" r:id="rId27"/>
    <p:sldLayoutId id="2147483682" r:id="rId28"/>
    <p:sldLayoutId id="2147483683" r:id="rId29"/>
    <p:sldLayoutId id="2147483668" r:id="rId30"/>
    <p:sldLayoutId id="2147483698" r:id="rId31"/>
    <p:sldLayoutId id="2147483699" r:id="rId32"/>
    <p:sldLayoutId id="2147483700" r:id="rId33"/>
    <p:sldLayoutId id="2147483701" r:id="rId34"/>
    <p:sldLayoutId id="2147483702" r:id="rId35"/>
    <p:sldLayoutId id="2147483671" r:id="rId36"/>
    <p:sldLayoutId id="2147483670" r:id="rId3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7.gif"/><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hyperlink" Target="http://commons.wikimedia.org/wiki/File:Brainstorming.png" TargetMode="External"/><Relationship Id="rId5" Type="http://schemas.openxmlformats.org/officeDocument/2006/relationships/image" Target="../media/image60.png"/><Relationship Id="rId4" Type="http://schemas.openxmlformats.org/officeDocument/2006/relationships/hyperlink" Target="https://www.flickr.com/photos/andymangold/445591073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comments" Target="../comments/commen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hyperlink" Target="http://goo.gl/LJNnYz" TargetMode="External"/><Relationship Id="rId2" Type="http://schemas.openxmlformats.org/officeDocument/2006/relationships/notesSlide" Target="../notesSlides/notesSlide49.xml"/><Relationship Id="rId1" Type="http://schemas.openxmlformats.org/officeDocument/2006/relationships/slideLayout" Target="../slideLayouts/slideLayout30.xml"/><Relationship Id="rId6" Type="http://schemas.openxmlformats.org/officeDocument/2006/relationships/image" Target="../media/image76.jpeg"/><Relationship Id="rId5" Type="http://schemas.openxmlformats.org/officeDocument/2006/relationships/hyperlink" Target="mailto:gdpcartesconceptuelles@gmail.com" TargetMode="Externa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8.xml"/><Relationship Id="rId1" Type="http://schemas.openxmlformats.org/officeDocument/2006/relationships/slideLayout" Target="../slideLayouts/slideLayout32.xml"/><Relationship Id="rId4" Type="http://schemas.openxmlformats.org/officeDocument/2006/relationships/image" Target="../media/image83.jpeg"/></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0.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1.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88.jpeg"/><Relationship Id="rId5" Type="http://schemas.openxmlformats.org/officeDocument/2006/relationships/image" Target="../media/image79.jpeg"/><Relationship Id="rId4" Type="http://schemas.openxmlformats.org/officeDocument/2006/relationships/image" Target="../media/image87.jpeg"/></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90.png"/><Relationship Id="rId2" Type="http://schemas.openxmlformats.org/officeDocument/2006/relationships/notesSlide" Target="../notesSlides/notesSlide67.xml"/><Relationship Id="rId1" Type="http://schemas.openxmlformats.org/officeDocument/2006/relationships/slideLayout" Target="../slideLayouts/slideLayout37.xml"/><Relationship Id="rId6" Type="http://schemas.openxmlformats.org/officeDocument/2006/relationships/image" Target="../media/image88.jpeg"/><Relationship Id="rId5" Type="http://schemas.openxmlformats.org/officeDocument/2006/relationships/image" Target="../media/image22.jpe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commons.wikimedia.org/wiki/File:2012-08-06_22-18-48-crb-39f-31d.jpg"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hyperlink" Target="http://www.mindmanagement.org/" TargetMode="External"/><Relationship Id="rId7" Type="http://schemas.openxmlformats.org/officeDocument/2006/relationships/hyperlink" Target="http://de.linkedin.com/in/vanhb" TargetMode="External"/><Relationship Id="rId2" Type="http://schemas.openxmlformats.org/officeDocument/2006/relationships/notesSlide" Target="../notesSlides/notesSlide68.xml"/><Relationship Id="rId1" Type="http://schemas.openxmlformats.org/officeDocument/2006/relationships/slideLayout" Target="../slideLayouts/slideLayout37.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 Id="rId9" Type="http://schemas.openxmlformats.org/officeDocument/2006/relationships/hyperlink" Target="http://fr.linkedin.com/pub/ghislaine-para/55/358/587"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mindmanagement.org/" TargetMode="External"/><Relationship Id="rId2" Type="http://schemas.openxmlformats.org/officeDocument/2006/relationships/notesSlide" Target="../notesSlides/notesSlide69.xml"/><Relationship Id="rId1" Type="http://schemas.openxmlformats.org/officeDocument/2006/relationships/slideLayout" Target="../slideLayouts/slideLayout3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971800" y="1004341"/>
            <a:ext cx="4275942" cy="69030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2400" dirty="0" smtClean="0">
                <a:solidFill>
                  <a:schemeClr val="bg1"/>
                </a:solidFill>
                <a:latin typeface="+mn-lt"/>
              </a:rPr>
              <a:t>MOOC ABC Gestion de projet</a:t>
            </a:r>
            <a:endParaRPr lang="fr-FR" sz="2400" dirty="0">
              <a:solidFill>
                <a:schemeClr val="bg1"/>
              </a:solidFill>
              <a:latin typeface="+mn-lt"/>
            </a:endParaRPr>
          </a:p>
        </p:txBody>
      </p:sp>
      <p:sp>
        <p:nvSpPr>
          <p:cNvPr id="4" name="TextBox 3"/>
          <p:cNvSpPr txBox="1"/>
          <p:nvPr/>
        </p:nvSpPr>
        <p:spPr>
          <a:xfrm>
            <a:off x="2851878" y="2919096"/>
            <a:ext cx="3687581" cy="954107"/>
          </a:xfrm>
          <a:prstGeom prst="rect">
            <a:avLst/>
          </a:prstGeom>
          <a:noFill/>
        </p:spPr>
        <p:txBody>
          <a:bodyPr wrap="square" rtlCol="0">
            <a:spAutoFit/>
          </a:bodyPr>
          <a:lstStyle/>
          <a:p>
            <a:pPr algn="ctr"/>
            <a:r>
              <a:rPr lang="de-DE" sz="2400" dirty="0" smtClean="0">
                <a:solidFill>
                  <a:schemeClr val="bg1"/>
                </a:solidFill>
              </a:rPr>
              <a:t>Enseignant : Pierre Mongin</a:t>
            </a:r>
          </a:p>
          <a:p>
            <a:pPr algn="ctr"/>
            <a:endParaRPr lang="de-DE" sz="1600" dirty="0" smtClean="0">
              <a:solidFill>
                <a:schemeClr val="bg1"/>
              </a:solidFill>
            </a:endParaRPr>
          </a:p>
          <a:p>
            <a:pPr algn="ctr"/>
            <a:r>
              <a:rPr lang="de-DE" sz="1600" dirty="0" smtClean="0">
                <a:solidFill>
                  <a:schemeClr val="bg1"/>
                </a:solidFill>
              </a:rPr>
              <a:t>Mars 2015</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166" y="4457778"/>
            <a:ext cx="1247003" cy="436296"/>
          </a:xfrm>
          <a:prstGeom prst="rect">
            <a:avLst/>
          </a:prstGeom>
        </p:spPr>
      </p:pic>
      <p:sp>
        <p:nvSpPr>
          <p:cNvPr id="6" name="Title 2"/>
          <p:cNvSpPr txBox="1">
            <a:spLocks/>
          </p:cNvSpPr>
          <p:nvPr/>
        </p:nvSpPr>
        <p:spPr>
          <a:xfrm>
            <a:off x="1026827" y="1906508"/>
            <a:ext cx="7337685" cy="877673"/>
          </a:xfrm>
          <a:prstGeom prst="rect">
            <a:avLst/>
          </a:prstGeom>
        </p:spPr>
        <p:txBody>
          <a:bodyPr vert="horz" lIns="71320" tIns="35661" rIns="71320" bIns="35661" rtlCol="0" anchor="ctr">
            <a:noAutofit/>
          </a:bodyPr>
          <a:lstStyle>
            <a:lvl1pPr algn="ctr" defTabSz="685800" rtl="0" eaLnBrk="1" latinLnBrk="0" hangingPunct="1">
              <a:lnSpc>
                <a:spcPct val="90000"/>
              </a:lnSpc>
              <a:spcBef>
                <a:spcPct val="0"/>
              </a:spcBef>
              <a:buNone/>
              <a:defRPr sz="2500" b="1" kern="1200">
                <a:solidFill>
                  <a:srgbClr val="79B63E"/>
                </a:solidFill>
                <a:latin typeface="Calibri" pitchFamily="34" charset="0"/>
                <a:ea typeface="+mj-ea"/>
                <a:cs typeface="+mj-cs"/>
              </a:defRPr>
            </a:lvl1pPr>
          </a:lstStyle>
          <a:p>
            <a:r>
              <a:rPr lang="fr-FR" sz="4000" dirty="0" smtClean="0">
                <a:solidFill>
                  <a:srgbClr val="F7712A"/>
                </a:solidFill>
                <a:latin typeface="+mn-lt"/>
              </a:rPr>
              <a:t>Management visuel de projet</a:t>
            </a:r>
            <a:endParaRPr lang="fr-FR" sz="4000" dirty="0">
              <a:solidFill>
                <a:srgbClr val="F7712A"/>
              </a:solidFill>
              <a:latin typeface="+mn-lt"/>
            </a:endParaRPr>
          </a:p>
        </p:txBody>
      </p:sp>
      <p:pic>
        <p:nvPicPr>
          <p:cNvPr id="7" name="Espace réservé du contenu 4"/>
          <p:cNvPicPr>
            <a:picLocks noChangeAspect="1"/>
          </p:cNvPicPr>
          <p:nvPr/>
        </p:nvPicPr>
        <p:blipFill>
          <a:blip r:embed="rId3" cstate="print">
            <a:extLst>
              <a:ext uri="{BEBA8EAE-BF5A-486C-A8C5-ECC9F3942E4B}">
                <a14:imgProps xmlns:a14="http://schemas.microsoft.com/office/drawing/2010/main">
                  <a14:imgLayer r:embed="rId4">
                    <a14:imgEffect>
                      <a14:backgroundRemoval t="278" b="93333" l="20625" r="94167">
                        <a14:foregroundMark x1="28021" y1="25694" x2="23750" y2="42917"/>
                        <a14:foregroundMark x1="23750" y1="45972" x2="30000" y2="72917"/>
                        <a14:foregroundMark x1="29792" y1="71667" x2="44167" y2="86944"/>
                        <a14:foregroundMark x1="44375" y1="87778" x2="65938" y2="88750"/>
                        <a14:foregroundMark x1="67292" y1="89028" x2="81146" y2="77917"/>
                        <a14:foregroundMark x1="80938" y1="77083" x2="88542" y2="61806"/>
                        <a14:foregroundMark x1="89167" y1="35278" x2="79167" y2="14583"/>
                        <a14:foregroundMark x1="78958" y1="14028" x2="65208" y2="4444"/>
                        <a14:foregroundMark x1="64271" y1="4028" x2="49583" y2="4306"/>
                        <a14:foregroundMark x1="48854" y1="5278" x2="38958" y2="9444"/>
                        <a14:foregroundMark x1="38542" y1="10833" x2="30312" y2="20000"/>
                        <a14:foregroundMark x1="29896" y1="20833" x2="26354" y2="30278"/>
                        <a14:foregroundMark x1="31667" y1="23611" x2="80104" y2="39861"/>
                        <a14:foregroundMark x1="29479" y1="40139" x2="80104" y2="57917"/>
                        <a14:foregroundMark x1="32083" y1="51250" x2="77708" y2="69722"/>
                        <a14:foregroundMark x1="33125" y1="62083" x2="67083" y2="82778"/>
                        <a14:foregroundMark x1="51250" y1="15417" x2="82917" y2="32500"/>
                        <a14:foregroundMark x1="60000" y1="8472" x2="83542" y2="26250"/>
                        <a14:foregroundMark x1="61042" y1="8333" x2="29167" y2="49861"/>
                        <a14:foregroundMark x1="74792" y1="15694" x2="35417" y2="60417"/>
                        <a14:foregroundMark x1="50000" y1="11250" x2="26979" y2="42222"/>
                        <a14:foregroundMark x1="27917" y1="46528" x2="33438" y2="71389"/>
                        <a14:foregroundMark x1="35625" y1="71944" x2="78438" y2="22639"/>
                        <a14:foregroundMark x1="36042" y1="73750" x2="84479" y2="43750"/>
                        <a14:foregroundMark x1="75104" y1="35000" x2="52812" y2="83194"/>
                        <a14:foregroundMark x1="85625" y1="48889" x2="63542" y2="82222"/>
                        <a14:foregroundMark x1="55729" y1="51389" x2="61146" y2="56111"/>
                        <a14:foregroundMark x1="66979" y1="56250" x2="70938" y2="61250"/>
                        <a14:foregroundMark x1="74688" y1="59167" x2="82292" y2="69306"/>
                        <a14:foregroundMark x1="82813" y1="57222" x2="85104" y2="65000"/>
                        <a14:foregroundMark x1="60833" y1="73750" x2="53021" y2="51389"/>
                        <a14:foregroundMark x1="42188" y1="70556" x2="48438" y2="82222"/>
                        <a14:foregroundMark x1="34063" y1="41667" x2="38125" y2="24722"/>
                        <a14:foregroundMark x1="35521" y1="20278" x2="53958" y2="18611"/>
                        <a14:foregroundMark x1="58125" y1="7778" x2="52292" y2="14861"/>
                        <a14:foregroundMark x1="69271" y1="5972" x2="76354" y2="10833"/>
                        <a14:foregroundMark x1="80521" y1="16528" x2="86667" y2="25694"/>
                        <a14:foregroundMark x1="90000" y1="35417" x2="90625" y2="51528"/>
                        <a14:foregroundMark x1="90625" y1="52361" x2="88438" y2="63611"/>
                        <a14:foregroundMark x1="88229" y1="63194" x2="83438" y2="74444"/>
                        <a14:foregroundMark x1="65729" y1="88750" x2="56458" y2="90694"/>
                        <a14:foregroundMark x1="56563" y1="90417" x2="47500" y2="89167"/>
                        <a14:foregroundMark x1="43333" y1="86250" x2="36771" y2="81528"/>
                        <a14:foregroundMark x1="26042" y1="28472" x2="23958" y2="38333"/>
                        <a14:foregroundMark x1="23958" y1="46250" x2="24479" y2="58750"/>
                        <a14:foregroundMark x1="25208" y1="58750" x2="28542" y2="69722"/>
                      </a14:backgroundRemoval>
                    </a14:imgEffect>
                  </a14:imgLayer>
                </a14:imgProps>
              </a:ext>
              <a:ext uri="{28A0092B-C50C-407E-A947-70E740481C1C}">
                <a14:useLocalDpi xmlns:a14="http://schemas.microsoft.com/office/drawing/2010/main" val="0"/>
              </a:ext>
            </a:extLst>
          </a:blip>
          <a:stretch>
            <a:fillRect/>
          </a:stretch>
        </p:blipFill>
        <p:spPr>
          <a:xfrm>
            <a:off x="1802767" y="797095"/>
            <a:ext cx="1169033" cy="917428"/>
          </a:xfrm>
          <a:prstGeom prst="rect">
            <a:avLst/>
          </a:prstGeom>
        </p:spPr>
      </p:pic>
    </p:spTree>
    <p:extLst>
      <p:ext uri="{BB962C8B-B14F-4D97-AF65-F5344CB8AC3E}">
        <p14:creationId xmlns:p14="http://schemas.microsoft.com/office/powerpoint/2010/main" val="2188696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10</a:t>
            </a:fld>
            <a:endParaRPr lang="fr-FR" dirty="0"/>
          </a:p>
        </p:txBody>
      </p:sp>
      <p:sp>
        <p:nvSpPr>
          <p:cNvPr id="3" name="Title 2"/>
          <p:cNvSpPr>
            <a:spLocks noGrp="1"/>
          </p:cNvSpPr>
          <p:nvPr>
            <p:ph type="title"/>
          </p:nvPr>
        </p:nvSpPr>
        <p:spPr/>
        <p:txBody>
          <a:bodyPr/>
          <a:lstStyle/>
          <a:p>
            <a:r>
              <a:rPr lang="fr-FR" dirty="0"/>
              <a:t>Plan du cours</a:t>
            </a:r>
          </a:p>
        </p:txBody>
      </p:sp>
      <p:sp>
        <p:nvSpPr>
          <p:cNvPr id="13" name="ZoneTexte 1"/>
          <p:cNvSpPr txBox="1"/>
          <p:nvPr/>
        </p:nvSpPr>
        <p:spPr>
          <a:xfrm>
            <a:off x="690417" y="4164488"/>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grpSp>
        <p:nvGrpSpPr>
          <p:cNvPr id="30" name="Group 29"/>
          <p:cNvGrpSpPr/>
          <p:nvPr/>
        </p:nvGrpSpPr>
        <p:grpSpPr>
          <a:xfrm>
            <a:off x="2796131" y="612469"/>
            <a:ext cx="6232348" cy="4836625"/>
            <a:chOff x="2931096" y="451247"/>
            <a:chExt cx="6232348" cy="4836625"/>
          </a:xfrm>
        </p:grpSpPr>
        <p:grpSp>
          <p:nvGrpSpPr>
            <p:cNvPr id="16" name="Group 15"/>
            <p:cNvGrpSpPr/>
            <p:nvPr/>
          </p:nvGrpSpPr>
          <p:grpSpPr>
            <a:xfrm>
              <a:off x="2931096" y="451247"/>
              <a:ext cx="6232348" cy="4836625"/>
              <a:chOff x="2777264" y="628375"/>
              <a:chExt cx="6232348" cy="4836625"/>
            </a:xfrm>
          </p:grpSpPr>
          <p:pic>
            <p:nvPicPr>
              <p:cNvPr id="201" name="Picture 2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792" y="1412610"/>
                <a:ext cx="353620" cy="353620"/>
              </a:xfrm>
              <a:prstGeom prst="rect">
                <a:avLst/>
              </a:prstGeom>
            </p:spPr>
          </p:pic>
          <p:grpSp>
            <p:nvGrpSpPr>
              <p:cNvPr id="133" name="Group 132"/>
              <p:cNvGrpSpPr/>
              <p:nvPr/>
            </p:nvGrpSpPr>
            <p:grpSpPr>
              <a:xfrm>
                <a:off x="5772149" y="1253528"/>
                <a:ext cx="1715173" cy="1366223"/>
                <a:chOff x="5772149" y="1140312"/>
                <a:chExt cx="1715172" cy="1366222"/>
              </a:xfrm>
            </p:grpSpPr>
            <p:cxnSp>
              <p:nvCxnSpPr>
                <p:cNvPr id="42" name="Straight Connector 41"/>
                <p:cNvCxnSpPr>
                  <a:stCxn id="5" idx="0"/>
                </p:cNvCxnSpPr>
                <p:nvPr/>
              </p:nvCxnSpPr>
              <p:spPr>
                <a:xfrm flipV="1">
                  <a:off x="5772149" y="1481618"/>
                  <a:ext cx="0" cy="1024916"/>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flipH="1" flipV="1">
                  <a:off x="5776856" y="1473798"/>
                  <a:ext cx="1372115" cy="7824"/>
                </a:xfrm>
                <a:prstGeom prst="line">
                  <a:avLst/>
                </a:prstGeom>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6" idx="1"/>
                </p:cNvCxnSpPr>
                <p:nvPr/>
              </p:nvCxnSpPr>
              <p:spPr>
                <a:xfrm rot="10800000" flipV="1">
                  <a:off x="7129249" y="1140311"/>
                  <a:ext cx="358073" cy="341307"/>
                </a:xfrm>
                <a:prstGeom prst="curvedConnector3">
                  <a:avLst>
                    <a:gd name="adj1" fmla="val 50000"/>
                  </a:avLst>
                </a:prstGeom>
              </p:spPr>
              <p:style>
                <a:lnRef idx="3">
                  <a:schemeClr val="accent6"/>
                </a:lnRef>
                <a:fillRef idx="0">
                  <a:schemeClr val="accent6"/>
                </a:fillRef>
                <a:effectRef idx="2">
                  <a:schemeClr val="accent6"/>
                </a:effectRef>
                <a:fontRef idx="minor">
                  <a:schemeClr val="tx1"/>
                </a:fontRef>
              </p:style>
            </p:cxnSp>
          </p:grpSp>
          <p:sp>
            <p:nvSpPr>
              <p:cNvPr id="5" name="Folded Corner 4"/>
              <p:cNvSpPr/>
              <p:nvPr/>
            </p:nvSpPr>
            <p:spPr>
              <a:xfrm>
                <a:off x="5151231" y="2619751"/>
                <a:ext cx="1241836" cy="760386"/>
              </a:xfrm>
              <a:prstGeom prst="foldedCorner">
                <a:avLst/>
              </a:prstGeom>
              <a:solidFill>
                <a:srgbClr val="A318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t>M</a:t>
                </a:r>
                <a:r>
                  <a:rPr lang="fr-FR" sz="4000" b="1" dirty="0" smtClean="0"/>
                  <a:t>V</a:t>
                </a:r>
                <a:r>
                  <a:rPr lang="fr-FR" sz="2500" b="1" dirty="0" smtClean="0"/>
                  <a:t>P</a:t>
                </a:r>
                <a:endParaRPr lang="fr-FR" sz="2500" b="1" dirty="0"/>
              </a:p>
            </p:txBody>
          </p:sp>
          <p:sp>
            <p:nvSpPr>
              <p:cNvPr id="6" name="Rounded Rectangle 5"/>
              <p:cNvSpPr/>
              <p:nvPr/>
            </p:nvSpPr>
            <p:spPr>
              <a:xfrm>
                <a:off x="7487321" y="866253"/>
                <a:ext cx="1376977" cy="774551"/>
              </a:xfrm>
              <a:prstGeom prst="roundRect">
                <a:avLst/>
              </a:prstGeom>
              <a:solidFill>
                <a:srgbClr val="79B6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Pourquoi le management visuel ?</a:t>
                </a:r>
                <a:endParaRPr lang="fr-FR" sz="1600" b="1" dirty="0">
                  <a:solidFill>
                    <a:schemeClr val="bg1"/>
                  </a:solidFill>
                </a:endParaRPr>
              </a:p>
            </p:txBody>
          </p:sp>
          <p:sp>
            <p:nvSpPr>
              <p:cNvPr id="7" name="Rounded Rectangle 6"/>
              <p:cNvSpPr/>
              <p:nvPr/>
            </p:nvSpPr>
            <p:spPr>
              <a:xfrm>
                <a:off x="7487321" y="4167884"/>
                <a:ext cx="1028029" cy="432098"/>
              </a:xfrm>
              <a:prstGeom prst="roundRect">
                <a:avLst/>
              </a:prstGeom>
              <a:solidFill>
                <a:srgbClr val="F59C18"/>
              </a:solidFill>
              <a:ln>
                <a:solidFill>
                  <a:srgbClr val="F59C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Post-it</a:t>
                </a:r>
                <a:endParaRPr lang="fr-FR" sz="1600" b="1" dirty="0">
                  <a:solidFill>
                    <a:schemeClr val="bg1"/>
                  </a:solidFill>
                </a:endParaRPr>
              </a:p>
            </p:txBody>
          </p:sp>
          <p:sp>
            <p:nvSpPr>
              <p:cNvPr id="8" name="Rounded Rectangle 7"/>
              <p:cNvSpPr/>
              <p:nvPr/>
            </p:nvSpPr>
            <p:spPr>
              <a:xfrm>
                <a:off x="5993757" y="4899477"/>
                <a:ext cx="1028029" cy="432098"/>
              </a:xfrm>
              <a:prstGeom prst="roundRect">
                <a:avLst/>
              </a:prstGeom>
              <a:solidFill>
                <a:srgbClr val="A246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4 C</a:t>
                </a:r>
                <a:endParaRPr lang="fr-FR" sz="1600" b="1" dirty="0">
                  <a:solidFill>
                    <a:schemeClr val="bg1"/>
                  </a:solidFill>
                </a:endParaRPr>
              </a:p>
            </p:txBody>
          </p:sp>
          <p:sp>
            <p:nvSpPr>
              <p:cNvPr id="9" name="Rounded Rectangle 8"/>
              <p:cNvSpPr/>
              <p:nvPr/>
            </p:nvSpPr>
            <p:spPr>
              <a:xfrm>
                <a:off x="2864345" y="4136320"/>
                <a:ext cx="1028029" cy="432098"/>
              </a:xfrm>
              <a:prstGeom prst="roundRect">
                <a:avLst/>
              </a:prstGeom>
              <a:solidFill>
                <a:srgbClr val="E85738"/>
              </a:solidFill>
              <a:ln>
                <a:solidFill>
                  <a:srgbClr val="E857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Modèles</a:t>
                </a:r>
                <a:endParaRPr lang="fr-FR" sz="1600" b="1" dirty="0">
                  <a:solidFill>
                    <a:schemeClr val="bg1"/>
                  </a:solidFill>
                </a:endParaRPr>
              </a:p>
            </p:txBody>
          </p:sp>
          <p:sp>
            <p:nvSpPr>
              <p:cNvPr id="10" name="Rounded Rectangle 9"/>
              <p:cNvSpPr/>
              <p:nvPr/>
            </p:nvSpPr>
            <p:spPr>
              <a:xfrm>
                <a:off x="2777264" y="940659"/>
                <a:ext cx="1028029" cy="432098"/>
              </a:xfrm>
              <a:prstGeom prst="round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Pratiques</a:t>
                </a:r>
                <a:endParaRPr lang="fr-FR" sz="1600" b="1" dirty="0">
                  <a:solidFill>
                    <a:schemeClr val="bg1"/>
                  </a:solidFill>
                </a:endParaRPr>
              </a:p>
            </p:txBody>
          </p:sp>
          <p:sp>
            <p:nvSpPr>
              <p:cNvPr id="17" name="TextBox 16"/>
              <p:cNvSpPr txBox="1"/>
              <p:nvPr/>
            </p:nvSpPr>
            <p:spPr>
              <a:xfrm>
                <a:off x="5833468" y="2190661"/>
                <a:ext cx="1315504" cy="276999"/>
              </a:xfrm>
              <a:prstGeom prst="rect">
                <a:avLst/>
              </a:prstGeom>
              <a:noFill/>
            </p:spPr>
            <p:txBody>
              <a:bodyPr wrap="square" rtlCol="0">
                <a:spAutoFit/>
              </a:bodyPr>
              <a:lstStyle/>
              <a:p>
                <a:r>
                  <a:rPr lang="fr-FR" sz="1200" b="1" dirty="0">
                    <a:solidFill>
                      <a:srgbClr val="79B63E"/>
                    </a:solidFill>
                  </a:rPr>
                  <a:t>Utilisation</a:t>
                </a:r>
              </a:p>
            </p:txBody>
          </p:sp>
          <p:sp>
            <p:nvSpPr>
              <p:cNvPr id="18" name="TextBox 17"/>
              <p:cNvSpPr txBox="1"/>
              <p:nvPr/>
            </p:nvSpPr>
            <p:spPr>
              <a:xfrm>
                <a:off x="5843958" y="1834810"/>
                <a:ext cx="858936" cy="276999"/>
              </a:xfrm>
              <a:prstGeom prst="rect">
                <a:avLst/>
              </a:prstGeom>
              <a:noFill/>
            </p:spPr>
            <p:txBody>
              <a:bodyPr wrap="square" rtlCol="0">
                <a:spAutoFit/>
              </a:bodyPr>
              <a:lstStyle/>
              <a:p>
                <a:r>
                  <a:rPr lang="fr-FR" sz="1200" b="1" dirty="0" smtClean="0">
                    <a:solidFill>
                      <a:srgbClr val="79B63E"/>
                    </a:solidFill>
                  </a:rPr>
                  <a:t>Apports</a:t>
                </a:r>
                <a:endParaRPr lang="fr-FR" sz="1200" b="1" dirty="0">
                  <a:solidFill>
                    <a:srgbClr val="79B63E"/>
                  </a:solidFill>
                </a:endParaRPr>
              </a:p>
            </p:txBody>
          </p:sp>
          <p:sp>
            <p:nvSpPr>
              <p:cNvPr id="19" name="TextBox 18"/>
              <p:cNvSpPr txBox="1"/>
              <p:nvPr/>
            </p:nvSpPr>
            <p:spPr>
              <a:xfrm rot="18066005">
                <a:off x="5507191" y="1100974"/>
                <a:ext cx="769236" cy="276999"/>
              </a:xfrm>
              <a:prstGeom prst="rect">
                <a:avLst/>
              </a:prstGeom>
              <a:noFill/>
            </p:spPr>
            <p:txBody>
              <a:bodyPr wrap="square" rtlCol="0">
                <a:spAutoFit/>
              </a:bodyPr>
              <a:lstStyle/>
              <a:p>
                <a:r>
                  <a:rPr lang="fr-FR" sz="1200" b="1" dirty="0" smtClean="0">
                    <a:solidFill>
                      <a:srgbClr val="79B63E"/>
                    </a:solidFill>
                  </a:rPr>
                  <a:t>Limites</a:t>
                </a:r>
                <a:endParaRPr lang="fr-FR" sz="1200" b="1" dirty="0">
                  <a:solidFill>
                    <a:srgbClr val="79B63E"/>
                  </a:solidFill>
                </a:endParaRPr>
              </a:p>
            </p:txBody>
          </p:sp>
          <p:sp>
            <p:nvSpPr>
              <p:cNvPr id="32" name="Flowchart: Connector 31"/>
              <p:cNvSpPr/>
              <p:nvPr/>
            </p:nvSpPr>
            <p:spPr>
              <a:xfrm>
                <a:off x="5732532" y="2330498"/>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owchart: Connector 61"/>
              <p:cNvSpPr/>
              <p:nvPr/>
            </p:nvSpPr>
            <p:spPr>
              <a:xfrm>
                <a:off x="5739093" y="1934256"/>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Flowchart: Connector 63"/>
              <p:cNvSpPr/>
              <p:nvPr/>
            </p:nvSpPr>
            <p:spPr>
              <a:xfrm>
                <a:off x="5735996" y="1557737"/>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Flowchart: Connector 66"/>
              <p:cNvSpPr/>
              <p:nvPr/>
            </p:nvSpPr>
            <p:spPr>
              <a:xfrm>
                <a:off x="6501257" y="1559527"/>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TextBox 67"/>
              <p:cNvSpPr txBox="1"/>
              <p:nvPr/>
            </p:nvSpPr>
            <p:spPr>
              <a:xfrm rot="18066005">
                <a:off x="6276227" y="876159"/>
                <a:ext cx="957233" cy="461665"/>
              </a:xfrm>
              <a:prstGeom prst="rect">
                <a:avLst/>
              </a:prstGeom>
              <a:noFill/>
            </p:spPr>
            <p:txBody>
              <a:bodyPr wrap="square" rtlCol="0">
                <a:spAutoFit/>
              </a:bodyPr>
              <a:lstStyle/>
              <a:p>
                <a:r>
                  <a:rPr lang="fr-FR" sz="1200" b="1" dirty="0" smtClean="0">
                    <a:solidFill>
                      <a:srgbClr val="79B63E"/>
                    </a:solidFill>
                  </a:rPr>
                  <a:t>Cerveau / images</a:t>
                </a:r>
                <a:endParaRPr lang="fr-FR" sz="1200" b="1" dirty="0">
                  <a:solidFill>
                    <a:srgbClr val="79B63E"/>
                  </a:solidFill>
                </a:endParaRPr>
              </a:p>
            </p:txBody>
          </p:sp>
          <p:cxnSp>
            <p:nvCxnSpPr>
              <p:cNvPr id="71" name="Straight Connector 70"/>
              <p:cNvCxnSpPr>
                <a:stCxn id="5" idx="3"/>
              </p:cNvCxnSpPr>
              <p:nvPr/>
            </p:nvCxnSpPr>
            <p:spPr>
              <a:xfrm>
                <a:off x="6393067" y="2999944"/>
                <a:ext cx="1230226" cy="0"/>
              </a:xfrm>
              <a:prstGeom prst="line">
                <a:avLst/>
              </a:prstGeom>
              <a:ln>
                <a:solidFill>
                  <a:srgbClr val="F59C18"/>
                </a:solidFill>
              </a:ln>
            </p:spPr>
            <p:style>
              <a:lnRef idx="3">
                <a:schemeClr val="accent1"/>
              </a:lnRef>
              <a:fillRef idx="0">
                <a:schemeClr val="accent1"/>
              </a:fillRef>
              <a:effectRef idx="2">
                <a:schemeClr val="accent1"/>
              </a:effectRef>
              <a:fontRef idx="minor">
                <a:schemeClr val="tx1"/>
              </a:fontRef>
            </p:style>
          </p:cxnSp>
          <p:cxnSp>
            <p:nvCxnSpPr>
              <p:cNvPr id="75" name="Elbow Connector 74"/>
              <p:cNvCxnSpPr/>
              <p:nvPr/>
            </p:nvCxnSpPr>
            <p:spPr>
              <a:xfrm rot="16200000" flipH="1">
                <a:off x="7223959" y="3401427"/>
                <a:ext cx="1152701" cy="354033"/>
              </a:xfrm>
              <a:prstGeom prst="bentConnector3">
                <a:avLst/>
              </a:prstGeom>
              <a:ln>
                <a:solidFill>
                  <a:srgbClr val="F59C18"/>
                </a:solidFill>
              </a:ln>
            </p:spPr>
            <p:style>
              <a:lnRef idx="3">
                <a:schemeClr val="accent1"/>
              </a:lnRef>
              <a:fillRef idx="0">
                <a:schemeClr val="accent1"/>
              </a:fillRef>
              <a:effectRef idx="2">
                <a:schemeClr val="accent1"/>
              </a:effectRef>
              <a:fontRef idx="minor">
                <a:schemeClr val="tx1"/>
              </a:fontRef>
            </p:style>
          </p:cxnSp>
          <p:sp>
            <p:nvSpPr>
              <p:cNvPr id="76" name="TextBox 75"/>
              <p:cNvSpPr txBox="1"/>
              <p:nvPr/>
            </p:nvSpPr>
            <p:spPr>
              <a:xfrm rot="18346376">
                <a:off x="6590509" y="2505884"/>
                <a:ext cx="702345" cy="276999"/>
              </a:xfrm>
              <a:prstGeom prst="rect">
                <a:avLst/>
              </a:prstGeom>
              <a:noFill/>
            </p:spPr>
            <p:txBody>
              <a:bodyPr wrap="square" rtlCol="0">
                <a:spAutoFit/>
              </a:bodyPr>
              <a:lstStyle/>
              <a:p>
                <a:r>
                  <a:rPr lang="fr-FR" sz="1200" b="1" dirty="0" smtClean="0">
                    <a:solidFill>
                      <a:srgbClr val="F59C18"/>
                    </a:solidFill>
                  </a:rPr>
                  <a:t>Kanban</a:t>
                </a:r>
                <a:endParaRPr lang="fr-FR" sz="1200" b="1" dirty="0">
                  <a:solidFill>
                    <a:srgbClr val="F59C18"/>
                  </a:solidFill>
                </a:endParaRPr>
              </a:p>
            </p:txBody>
          </p:sp>
          <p:sp>
            <p:nvSpPr>
              <p:cNvPr id="80" name="TextBox 79"/>
              <p:cNvSpPr txBox="1"/>
              <p:nvPr/>
            </p:nvSpPr>
            <p:spPr>
              <a:xfrm rot="18304218">
                <a:off x="7121254" y="2388440"/>
                <a:ext cx="841584" cy="461665"/>
              </a:xfrm>
              <a:prstGeom prst="rect">
                <a:avLst/>
              </a:prstGeom>
              <a:noFill/>
            </p:spPr>
            <p:txBody>
              <a:bodyPr wrap="square" rtlCol="0">
                <a:spAutoFit/>
              </a:bodyPr>
              <a:lstStyle/>
              <a:p>
                <a:r>
                  <a:rPr lang="fr-FR" sz="1200" b="1" dirty="0">
                    <a:solidFill>
                      <a:srgbClr val="F59C18"/>
                    </a:solidFill>
                  </a:rPr>
                  <a:t>Bénéfices projet</a:t>
                </a:r>
              </a:p>
            </p:txBody>
          </p:sp>
          <p:sp>
            <p:nvSpPr>
              <p:cNvPr id="81" name="Flowchart: Connector 80"/>
              <p:cNvSpPr/>
              <p:nvPr/>
            </p:nvSpPr>
            <p:spPr>
              <a:xfrm>
                <a:off x="6782819" y="2962773"/>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Flowchart: Connector 81"/>
              <p:cNvSpPr/>
              <p:nvPr/>
            </p:nvSpPr>
            <p:spPr>
              <a:xfrm>
                <a:off x="7278933" y="2968832"/>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TextBox 82"/>
              <p:cNvSpPr txBox="1"/>
              <p:nvPr/>
            </p:nvSpPr>
            <p:spPr>
              <a:xfrm>
                <a:off x="6796880" y="3394828"/>
                <a:ext cx="832638" cy="276999"/>
              </a:xfrm>
              <a:prstGeom prst="rect">
                <a:avLst/>
              </a:prstGeom>
              <a:noFill/>
            </p:spPr>
            <p:txBody>
              <a:bodyPr wrap="square" rtlCol="0">
                <a:spAutoFit/>
              </a:bodyPr>
              <a:lstStyle/>
              <a:p>
                <a:r>
                  <a:rPr lang="fr-FR" sz="1200" b="1" dirty="0" smtClean="0">
                    <a:solidFill>
                      <a:srgbClr val="F59C18"/>
                    </a:solidFill>
                  </a:rPr>
                  <a:t>Avantages</a:t>
                </a:r>
                <a:endParaRPr lang="fr-FR" sz="1200" b="1" dirty="0">
                  <a:solidFill>
                    <a:srgbClr val="F59C18"/>
                  </a:solidFill>
                </a:endParaRPr>
              </a:p>
            </p:txBody>
          </p:sp>
          <p:sp>
            <p:nvSpPr>
              <p:cNvPr id="84" name="Flowchart: Connector 83"/>
              <p:cNvSpPr/>
              <p:nvPr/>
            </p:nvSpPr>
            <p:spPr>
              <a:xfrm>
                <a:off x="7591092" y="3529058"/>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TextBox 87"/>
              <p:cNvSpPr txBox="1"/>
              <p:nvPr/>
            </p:nvSpPr>
            <p:spPr>
              <a:xfrm>
                <a:off x="8006636" y="3747510"/>
                <a:ext cx="1002976" cy="276999"/>
              </a:xfrm>
              <a:prstGeom prst="rect">
                <a:avLst/>
              </a:prstGeom>
              <a:noFill/>
            </p:spPr>
            <p:txBody>
              <a:bodyPr wrap="square" rtlCol="0">
                <a:spAutoFit/>
              </a:bodyPr>
              <a:lstStyle/>
              <a:p>
                <a:r>
                  <a:rPr lang="fr-FR" sz="1200" b="1" dirty="0" smtClean="0">
                    <a:solidFill>
                      <a:srgbClr val="F59C18"/>
                    </a:solidFill>
                  </a:rPr>
                  <a:t>Unité</a:t>
                </a:r>
                <a:endParaRPr lang="fr-FR" sz="1200" b="1" dirty="0">
                  <a:solidFill>
                    <a:srgbClr val="F59C18"/>
                  </a:solidFill>
                </a:endParaRPr>
              </a:p>
            </p:txBody>
          </p:sp>
          <p:sp>
            <p:nvSpPr>
              <p:cNvPr id="89" name="Flowchart: Connector 88"/>
              <p:cNvSpPr/>
              <p:nvPr/>
            </p:nvSpPr>
            <p:spPr>
              <a:xfrm>
                <a:off x="7945127" y="3873301"/>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TextBox 89"/>
              <p:cNvSpPr txBox="1"/>
              <p:nvPr/>
            </p:nvSpPr>
            <p:spPr>
              <a:xfrm>
                <a:off x="5014558" y="3613825"/>
                <a:ext cx="1126479" cy="276999"/>
              </a:xfrm>
              <a:prstGeom prst="rect">
                <a:avLst/>
              </a:prstGeom>
              <a:noFill/>
            </p:spPr>
            <p:txBody>
              <a:bodyPr wrap="square" rtlCol="0">
                <a:spAutoFit/>
              </a:bodyPr>
              <a:lstStyle/>
              <a:p>
                <a:r>
                  <a:rPr lang="fr-FR" sz="1200" b="1" dirty="0" smtClean="0">
                    <a:solidFill>
                      <a:srgbClr val="A2468D"/>
                    </a:solidFill>
                  </a:rPr>
                  <a:t>Communiquer</a:t>
                </a:r>
                <a:endParaRPr lang="fr-FR" sz="1200" b="1" dirty="0">
                  <a:solidFill>
                    <a:srgbClr val="A2468D"/>
                  </a:solidFill>
                </a:endParaRPr>
              </a:p>
            </p:txBody>
          </p:sp>
          <p:sp>
            <p:nvSpPr>
              <p:cNvPr id="91" name="Arc 90"/>
              <p:cNvSpPr/>
              <p:nvPr/>
            </p:nvSpPr>
            <p:spPr>
              <a:xfrm rot="16200000">
                <a:off x="4893449" y="3302545"/>
                <a:ext cx="210922" cy="145420"/>
              </a:xfrm>
              <a:prstGeom prst="arc">
                <a:avLst/>
              </a:prstGeom>
              <a:ln>
                <a:solidFill>
                  <a:srgbClr val="A2468D"/>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93" name="Straight Connector 92"/>
              <p:cNvCxnSpPr>
                <a:stCxn id="91" idx="2"/>
              </p:cNvCxnSpPr>
              <p:nvPr/>
            </p:nvCxnSpPr>
            <p:spPr>
              <a:xfrm>
                <a:off x="4998910" y="3269794"/>
                <a:ext cx="157084" cy="0"/>
              </a:xfrm>
              <a:prstGeom prst="line">
                <a:avLst/>
              </a:prstGeom>
              <a:ln>
                <a:solidFill>
                  <a:srgbClr val="A2468D"/>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flipH="1">
                <a:off x="4921032" y="3363029"/>
                <a:ext cx="4674" cy="1651226"/>
              </a:xfrm>
              <a:prstGeom prst="line">
                <a:avLst/>
              </a:prstGeom>
              <a:ln>
                <a:solidFill>
                  <a:srgbClr val="A2468D"/>
                </a:solidFill>
              </a:ln>
            </p:spPr>
            <p:style>
              <a:lnRef idx="3">
                <a:schemeClr val="accent2"/>
              </a:lnRef>
              <a:fillRef idx="0">
                <a:schemeClr val="accent2"/>
              </a:fillRef>
              <a:effectRef idx="2">
                <a:schemeClr val="accent2"/>
              </a:effectRef>
              <a:fontRef idx="minor">
                <a:schemeClr val="tx1"/>
              </a:fontRef>
            </p:style>
          </p:cxnSp>
          <p:cxnSp>
            <p:nvCxnSpPr>
              <p:cNvPr id="97" name="Straight Connector 96"/>
              <p:cNvCxnSpPr>
                <a:stCxn id="100" idx="2"/>
                <a:endCxn id="8" idx="1"/>
              </p:cNvCxnSpPr>
              <p:nvPr/>
            </p:nvCxnSpPr>
            <p:spPr>
              <a:xfrm flipV="1">
                <a:off x="5051879" y="5115526"/>
                <a:ext cx="941878" cy="12740"/>
              </a:xfrm>
              <a:prstGeom prst="line">
                <a:avLst/>
              </a:prstGeom>
              <a:ln>
                <a:solidFill>
                  <a:srgbClr val="A2468D"/>
                </a:solidFill>
              </a:ln>
            </p:spPr>
            <p:style>
              <a:lnRef idx="3">
                <a:schemeClr val="accent2"/>
              </a:lnRef>
              <a:fillRef idx="0">
                <a:schemeClr val="accent2"/>
              </a:fillRef>
              <a:effectRef idx="2">
                <a:schemeClr val="accent2"/>
              </a:effectRef>
              <a:fontRef idx="minor">
                <a:schemeClr val="tx1"/>
              </a:fontRef>
            </p:style>
          </p:cxnSp>
          <p:sp>
            <p:nvSpPr>
              <p:cNvPr id="100" name="Arc 99"/>
              <p:cNvSpPr/>
              <p:nvPr/>
            </p:nvSpPr>
            <p:spPr>
              <a:xfrm rot="5380833" flipV="1">
                <a:off x="4937277" y="4886190"/>
                <a:ext cx="227934" cy="256222"/>
              </a:xfrm>
              <a:prstGeom prst="arc">
                <a:avLst/>
              </a:prstGeom>
              <a:ln>
                <a:solidFill>
                  <a:srgbClr val="A2468D"/>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0" name="TextBox 109"/>
              <p:cNvSpPr txBox="1"/>
              <p:nvPr/>
            </p:nvSpPr>
            <p:spPr>
              <a:xfrm>
                <a:off x="4992026" y="4099903"/>
                <a:ext cx="931878" cy="276999"/>
              </a:xfrm>
              <a:prstGeom prst="rect">
                <a:avLst/>
              </a:prstGeom>
              <a:noFill/>
            </p:spPr>
            <p:txBody>
              <a:bodyPr wrap="square" rtlCol="0">
                <a:spAutoFit/>
              </a:bodyPr>
              <a:lstStyle/>
              <a:p>
                <a:pPr algn="ctr"/>
                <a:r>
                  <a:rPr lang="fr-FR" sz="1200" b="1" dirty="0" smtClean="0">
                    <a:solidFill>
                      <a:srgbClr val="A2468D"/>
                    </a:solidFill>
                  </a:rPr>
                  <a:t>Configurer</a:t>
                </a:r>
                <a:endParaRPr lang="fr-FR" sz="1200" b="1" dirty="0">
                  <a:solidFill>
                    <a:srgbClr val="A2468D"/>
                  </a:solidFill>
                </a:endParaRPr>
              </a:p>
            </p:txBody>
          </p:sp>
          <p:sp>
            <p:nvSpPr>
              <p:cNvPr id="111" name="Flowchart: Connector 110"/>
              <p:cNvSpPr/>
              <p:nvPr/>
            </p:nvSpPr>
            <p:spPr>
              <a:xfrm>
                <a:off x="5376564" y="5074160"/>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Flowchart: Connector 111"/>
              <p:cNvSpPr/>
              <p:nvPr/>
            </p:nvSpPr>
            <p:spPr>
              <a:xfrm>
                <a:off x="4880839" y="4715348"/>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Flowchart: Connector 112"/>
              <p:cNvSpPr/>
              <p:nvPr/>
            </p:nvSpPr>
            <p:spPr>
              <a:xfrm>
                <a:off x="4880843" y="4253792"/>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Flowchart: Connector 113"/>
              <p:cNvSpPr/>
              <p:nvPr/>
            </p:nvSpPr>
            <p:spPr>
              <a:xfrm>
                <a:off x="4880839" y="3696446"/>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TextBox 114"/>
              <p:cNvSpPr txBox="1"/>
              <p:nvPr/>
            </p:nvSpPr>
            <p:spPr>
              <a:xfrm>
                <a:off x="5014559" y="4597058"/>
                <a:ext cx="926005" cy="276999"/>
              </a:xfrm>
              <a:prstGeom prst="rect">
                <a:avLst/>
              </a:prstGeom>
              <a:noFill/>
            </p:spPr>
            <p:txBody>
              <a:bodyPr wrap="square" rtlCol="0">
                <a:spAutoFit/>
              </a:bodyPr>
              <a:lstStyle/>
              <a:p>
                <a:r>
                  <a:rPr lang="fr-FR" sz="1200" b="1" dirty="0" smtClean="0">
                    <a:solidFill>
                      <a:srgbClr val="A2468D"/>
                    </a:solidFill>
                  </a:rPr>
                  <a:t>Classer</a:t>
                </a:r>
                <a:endParaRPr lang="fr-FR" sz="1200" b="1" dirty="0">
                  <a:solidFill>
                    <a:srgbClr val="A2468D"/>
                  </a:solidFill>
                </a:endParaRPr>
              </a:p>
            </p:txBody>
          </p:sp>
          <p:sp>
            <p:nvSpPr>
              <p:cNvPr id="116" name="TextBox 115"/>
              <p:cNvSpPr txBox="1"/>
              <p:nvPr/>
            </p:nvSpPr>
            <p:spPr>
              <a:xfrm>
                <a:off x="4824053" y="5188001"/>
                <a:ext cx="1116581" cy="276999"/>
              </a:xfrm>
              <a:prstGeom prst="rect">
                <a:avLst/>
              </a:prstGeom>
              <a:noFill/>
            </p:spPr>
            <p:txBody>
              <a:bodyPr wrap="square" rtlCol="0">
                <a:spAutoFit/>
              </a:bodyPr>
              <a:lstStyle/>
              <a:p>
                <a:pPr algn="ctr"/>
                <a:r>
                  <a:rPr lang="fr-FR" sz="1200" b="1" dirty="0" smtClean="0">
                    <a:solidFill>
                      <a:srgbClr val="A2468D"/>
                    </a:solidFill>
                  </a:rPr>
                  <a:t>Collecter</a:t>
                </a:r>
                <a:endParaRPr lang="fr-FR" sz="1200" b="1" dirty="0">
                  <a:solidFill>
                    <a:srgbClr val="A2468D"/>
                  </a:solidFill>
                </a:endParaRPr>
              </a:p>
            </p:txBody>
          </p:sp>
          <p:grpSp>
            <p:nvGrpSpPr>
              <p:cNvPr id="145" name="Group 144"/>
              <p:cNvGrpSpPr/>
              <p:nvPr/>
            </p:nvGrpSpPr>
            <p:grpSpPr>
              <a:xfrm>
                <a:off x="3892374" y="2830012"/>
                <a:ext cx="1258857" cy="1522357"/>
                <a:chOff x="3892374" y="2716795"/>
                <a:chExt cx="1258857" cy="1522357"/>
              </a:xfrm>
            </p:grpSpPr>
            <p:cxnSp>
              <p:nvCxnSpPr>
                <p:cNvPr id="118" name="Straight Connector 117"/>
                <p:cNvCxnSpPr/>
                <p:nvPr/>
              </p:nvCxnSpPr>
              <p:spPr>
                <a:xfrm flipH="1">
                  <a:off x="4443788" y="2717074"/>
                  <a:ext cx="707443" cy="3213"/>
                </a:xfrm>
                <a:prstGeom prst="line">
                  <a:avLst/>
                </a:prstGeom>
                <a:ln>
                  <a:solidFill>
                    <a:srgbClr val="E85738"/>
                  </a:solidFill>
                </a:ln>
              </p:spPr>
              <p:style>
                <a:lnRef idx="3">
                  <a:schemeClr val="accent4"/>
                </a:lnRef>
                <a:fillRef idx="0">
                  <a:schemeClr val="accent4"/>
                </a:fillRef>
                <a:effectRef idx="2">
                  <a:schemeClr val="accent4"/>
                </a:effectRef>
                <a:fontRef idx="minor">
                  <a:schemeClr val="tx1"/>
                </a:fontRef>
              </p:style>
            </p:cxnSp>
            <p:sp>
              <p:nvSpPr>
                <p:cNvPr id="119" name="Arc 118"/>
                <p:cNvSpPr/>
                <p:nvPr/>
              </p:nvSpPr>
              <p:spPr>
                <a:xfrm rot="16200000">
                  <a:off x="4349839" y="2749546"/>
                  <a:ext cx="210922" cy="145420"/>
                </a:xfrm>
                <a:prstGeom prst="arc">
                  <a:avLst/>
                </a:prstGeom>
                <a:ln>
                  <a:solidFill>
                    <a:srgbClr val="E85738"/>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21" name="Straight Connector 120"/>
                <p:cNvCxnSpPr/>
                <p:nvPr/>
              </p:nvCxnSpPr>
              <p:spPr>
                <a:xfrm>
                  <a:off x="4381873" y="2813181"/>
                  <a:ext cx="884" cy="1318685"/>
                </a:xfrm>
                <a:prstGeom prst="line">
                  <a:avLst/>
                </a:prstGeom>
                <a:ln>
                  <a:solidFill>
                    <a:srgbClr val="E85738"/>
                  </a:solidFill>
                </a:ln>
              </p:spPr>
              <p:style>
                <a:lnRef idx="3">
                  <a:schemeClr val="accent4"/>
                </a:lnRef>
                <a:fillRef idx="0">
                  <a:schemeClr val="accent4"/>
                </a:fillRef>
                <a:effectRef idx="2">
                  <a:schemeClr val="accent4"/>
                </a:effectRef>
                <a:fontRef idx="minor">
                  <a:schemeClr val="tx1"/>
                </a:fontRef>
              </p:style>
            </p:cxnSp>
            <p:sp>
              <p:nvSpPr>
                <p:cNvPr id="129" name="Arc 128"/>
                <p:cNvSpPr/>
                <p:nvPr/>
              </p:nvSpPr>
              <p:spPr>
                <a:xfrm rot="5400000">
                  <a:off x="4189847" y="4046774"/>
                  <a:ext cx="224169" cy="155191"/>
                </a:xfrm>
                <a:prstGeom prst="arc">
                  <a:avLst/>
                </a:prstGeom>
                <a:ln>
                  <a:solidFill>
                    <a:srgbClr val="E85738"/>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35" name="Straight Connector 134"/>
                <p:cNvCxnSpPr>
                  <a:stCxn id="129" idx="2"/>
                  <a:endCxn id="9" idx="3"/>
                </p:cNvCxnSpPr>
                <p:nvPr/>
              </p:nvCxnSpPr>
              <p:spPr>
                <a:xfrm flipH="1">
                  <a:off x="3892374" y="4236454"/>
                  <a:ext cx="409557" cy="2698"/>
                </a:xfrm>
                <a:prstGeom prst="line">
                  <a:avLst/>
                </a:prstGeom>
                <a:ln>
                  <a:solidFill>
                    <a:srgbClr val="E85738"/>
                  </a:solidFill>
                </a:ln>
              </p:spPr>
              <p:style>
                <a:lnRef idx="3">
                  <a:schemeClr val="accent4"/>
                </a:lnRef>
                <a:fillRef idx="0">
                  <a:schemeClr val="accent4"/>
                </a:fillRef>
                <a:effectRef idx="2">
                  <a:schemeClr val="accent4"/>
                </a:effectRef>
                <a:fontRef idx="minor">
                  <a:schemeClr val="tx1"/>
                </a:fontRef>
              </p:style>
            </p:cxnSp>
          </p:grpSp>
          <p:cxnSp>
            <p:nvCxnSpPr>
              <p:cNvPr id="139" name="Straight Connector 138"/>
              <p:cNvCxnSpPr/>
              <p:nvPr/>
            </p:nvCxnSpPr>
            <p:spPr>
              <a:xfrm flipV="1">
                <a:off x="3815155" y="1155915"/>
                <a:ext cx="1002181" cy="7917"/>
              </a:xfrm>
              <a:prstGeom prst="line">
                <a:avLst/>
              </a:prstGeom>
            </p:spPr>
            <p:style>
              <a:lnRef idx="3">
                <a:schemeClr val="accent5"/>
              </a:lnRef>
              <a:fillRef idx="0">
                <a:schemeClr val="accent5"/>
              </a:fillRef>
              <a:effectRef idx="2">
                <a:schemeClr val="accent5"/>
              </a:effectRef>
              <a:fontRef idx="minor">
                <a:schemeClr val="tx1"/>
              </a:fontRef>
            </p:style>
          </p:cxnSp>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9620" y="4477291"/>
                <a:ext cx="330655" cy="201699"/>
              </a:xfrm>
              <a:prstGeom prst="rect">
                <a:avLst/>
              </a:prstGeom>
            </p:spPr>
          </p:pic>
          <p:sp>
            <p:nvSpPr>
              <p:cNvPr id="141" name="Flowchart: Connector 140"/>
              <p:cNvSpPr/>
              <p:nvPr/>
            </p:nvSpPr>
            <p:spPr>
              <a:xfrm>
                <a:off x="4159934" y="4316601"/>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512" y="3851612"/>
                <a:ext cx="199203" cy="400438"/>
              </a:xfrm>
              <a:prstGeom prst="rect">
                <a:avLst/>
              </a:prstGeom>
            </p:spPr>
          </p:pic>
          <p:sp>
            <p:nvSpPr>
              <p:cNvPr id="143" name="Flowchart: Connector 142"/>
              <p:cNvSpPr/>
              <p:nvPr/>
            </p:nvSpPr>
            <p:spPr>
              <a:xfrm>
                <a:off x="4344811" y="3924239"/>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0" name="TextBox 149"/>
              <p:cNvSpPr txBox="1"/>
              <p:nvPr/>
            </p:nvSpPr>
            <p:spPr>
              <a:xfrm>
                <a:off x="3538884" y="3431629"/>
                <a:ext cx="810071" cy="461665"/>
              </a:xfrm>
              <a:prstGeom prst="rect">
                <a:avLst/>
              </a:prstGeom>
              <a:noFill/>
            </p:spPr>
            <p:txBody>
              <a:bodyPr wrap="square" rtlCol="0">
                <a:spAutoFit/>
              </a:bodyPr>
              <a:lstStyle/>
              <a:p>
                <a:pPr algn="r"/>
                <a:r>
                  <a:rPr lang="fr-FR" sz="1200" b="1" dirty="0" smtClean="0">
                    <a:solidFill>
                      <a:srgbClr val="E85738"/>
                    </a:solidFill>
                  </a:rPr>
                  <a:t>Matrice </a:t>
                </a:r>
              </a:p>
              <a:p>
                <a:pPr algn="r"/>
                <a:r>
                  <a:rPr lang="fr-FR" sz="1200" b="1" dirty="0" smtClean="0">
                    <a:solidFill>
                      <a:srgbClr val="E85738"/>
                    </a:solidFill>
                  </a:rPr>
                  <a:t>de Porter</a:t>
                </a:r>
                <a:endParaRPr lang="fr-FR" sz="1200" b="1" dirty="0">
                  <a:solidFill>
                    <a:srgbClr val="E85738"/>
                  </a:solidFill>
                </a:endParaRPr>
              </a:p>
            </p:txBody>
          </p:sp>
          <p:sp>
            <p:nvSpPr>
              <p:cNvPr id="151" name="TextBox 150"/>
              <p:cNvSpPr txBox="1"/>
              <p:nvPr/>
            </p:nvSpPr>
            <p:spPr>
              <a:xfrm>
                <a:off x="3719434" y="3063934"/>
                <a:ext cx="625377" cy="276999"/>
              </a:xfrm>
              <a:prstGeom prst="rect">
                <a:avLst/>
              </a:prstGeom>
              <a:noFill/>
            </p:spPr>
            <p:txBody>
              <a:bodyPr wrap="square" rtlCol="0">
                <a:spAutoFit/>
              </a:bodyPr>
              <a:lstStyle/>
              <a:p>
                <a:r>
                  <a:rPr lang="fr-FR" sz="1200" b="1" dirty="0" smtClean="0">
                    <a:solidFill>
                      <a:srgbClr val="E85738"/>
                    </a:solidFill>
                  </a:rPr>
                  <a:t>PESTEL</a:t>
                </a:r>
                <a:endParaRPr lang="fr-FR" sz="1200" b="1" dirty="0">
                  <a:solidFill>
                    <a:srgbClr val="E85738"/>
                  </a:solidFill>
                </a:endParaRPr>
              </a:p>
            </p:txBody>
          </p:sp>
          <p:sp>
            <p:nvSpPr>
              <p:cNvPr id="152" name="Flowchart: Connector 151"/>
              <p:cNvSpPr/>
              <p:nvPr/>
            </p:nvSpPr>
            <p:spPr>
              <a:xfrm>
                <a:off x="4348605" y="3502476"/>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Flowchart: Connector 152"/>
              <p:cNvSpPr/>
              <p:nvPr/>
            </p:nvSpPr>
            <p:spPr>
              <a:xfrm>
                <a:off x="4343162" y="3172872"/>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4" name="Picture 1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8391" y="2424176"/>
                <a:ext cx="433600" cy="401964"/>
              </a:xfrm>
              <a:prstGeom prst="rect">
                <a:avLst/>
              </a:prstGeom>
            </p:spPr>
          </p:pic>
          <p:sp>
            <p:nvSpPr>
              <p:cNvPr id="155" name="Flowchart: Connector 154"/>
              <p:cNvSpPr/>
              <p:nvPr/>
            </p:nvSpPr>
            <p:spPr>
              <a:xfrm>
                <a:off x="4423447" y="2793645"/>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8" name="Straight Connector 157"/>
              <p:cNvCxnSpPr>
                <a:endCxn id="192" idx="1"/>
              </p:cNvCxnSpPr>
              <p:nvPr/>
            </p:nvCxnSpPr>
            <p:spPr>
              <a:xfrm>
                <a:off x="4817337" y="1129326"/>
                <a:ext cx="483423" cy="886407"/>
              </a:xfrm>
              <a:prstGeom prst="line">
                <a:avLst/>
              </a:prstGeom>
            </p:spPr>
            <p:style>
              <a:lnRef idx="3">
                <a:schemeClr val="accent5"/>
              </a:lnRef>
              <a:fillRef idx="0">
                <a:schemeClr val="accent5"/>
              </a:fillRef>
              <a:effectRef idx="2">
                <a:schemeClr val="accent5"/>
              </a:effectRef>
              <a:fontRef idx="minor">
                <a:schemeClr val="tx1"/>
              </a:fontRef>
            </p:style>
          </p:cxnSp>
          <p:cxnSp>
            <p:nvCxnSpPr>
              <p:cNvPr id="165" name="Straight Connector 164"/>
              <p:cNvCxnSpPr/>
              <p:nvPr/>
            </p:nvCxnSpPr>
            <p:spPr>
              <a:xfrm>
                <a:off x="5327267" y="2038238"/>
                <a:ext cx="15134" cy="581513"/>
              </a:xfrm>
              <a:prstGeom prst="line">
                <a:avLst/>
              </a:prstGeom>
            </p:spPr>
            <p:style>
              <a:lnRef idx="3">
                <a:schemeClr val="accent5"/>
              </a:lnRef>
              <a:fillRef idx="0">
                <a:schemeClr val="accent5"/>
              </a:fillRef>
              <a:effectRef idx="2">
                <a:schemeClr val="accent5"/>
              </a:effectRef>
              <a:fontRef idx="minor">
                <a:schemeClr val="tx1"/>
              </a:fontRef>
            </p:style>
          </p:cxnSp>
          <p:sp>
            <p:nvSpPr>
              <p:cNvPr id="191" name="TextBox 190"/>
              <p:cNvSpPr txBox="1"/>
              <p:nvPr/>
            </p:nvSpPr>
            <p:spPr>
              <a:xfrm>
                <a:off x="3845250" y="1194608"/>
                <a:ext cx="1122550" cy="276999"/>
              </a:xfrm>
              <a:prstGeom prst="rect">
                <a:avLst/>
              </a:prstGeom>
              <a:noFill/>
            </p:spPr>
            <p:txBody>
              <a:bodyPr wrap="square" rtlCol="0">
                <a:spAutoFit/>
              </a:bodyPr>
              <a:lstStyle/>
              <a:p>
                <a:pPr algn="ctr"/>
                <a:r>
                  <a:rPr lang="fr-FR" sz="1200" b="1" dirty="0" smtClean="0">
                    <a:solidFill>
                      <a:srgbClr val="2E5D9E"/>
                    </a:solidFill>
                  </a:rPr>
                  <a:t>Informatique</a:t>
                </a:r>
                <a:endParaRPr lang="fr-FR" sz="1200" b="1" dirty="0">
                  <a:solidFill>
                    <a:srgbClr val="2E5D9E"/>
                  </a:solidFill>
                </a:endParaRPr>
              </a:p>
            </p:txBody>
          </p:sp>
          <p:sp>
            <p:nvSpPr>
              <p:cNvPr id="192" name="Flowchart: Connector 191"/>
              <p:cNvSpPr/>
              <p:nvPr/>
            </p:nvSpPr>
            <p:spPr>
              <a:xfrm>
                <a:off x="5289961" y="2003330"/>
                <a:ext cx="73741" cy="84692"/>
              </a:xfrm>
              <a:prstGeom prst="flowChartConnector">
                <a:avLst/>
              </a:prstGeom>
              <a:solidFill>
                <a:schemeClr val="bg1"/>
              </a:solidFill>
              <a:ln>
                <a:solidFill>
                  <a:srgbClr val="2E5D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TextBox 192"/>
              <p:cNvSpPr txBox="1"/>
              <p:nvPr/>
            </p:nvSpPr>
            <p:spPr>
              <a:xfrm>
                <a:off x="4459144" y="1493835"/>
                <a:ext cx="659690" cy="276999"/>
              </a:xfrm>
              <a:prstGeom prst="rect">
                <a:avLst/>
              </a:prstGeom>
              <a:noFill/>
            </p:spPr>
            <p:txBody>
              <a:bodyPr wrap="square" rtlCol="0">
                <a:spAutoFit/>
              </a:bodyPr>
              <a:lstStyle/>
              <a:p>
                <a:pPr algn="ctr"/>
                <a:r>
                  <a:rPr lang="fr-FR" sz="1200" b="1" dirty="0" smtClean="0">
                    <a:solidFill>
                      <a:srgbClr val="2E5D9E"/>
                    </a:solidFill>
                  </a:rPr>
                  <a:t>Locale</a:t>
                </a:r>
                <a:endParaRPr lang="fr-FR" sz="1200" b="1" dirty="0">
                  <a:solidFill>
                    <a:srgbClr val="2E5D9E"/>
                  </a:solidFill>
                </a:endParaRPr>
              </a:p>
            </p:txBody>
          </p:sp>
          <p:sp>
            <p:nvSpPr>
              <p:cNvPr id="194" name="Flowchart: Connector 193"/>
              <p:cNvSpPr/>
              <p:nvPr/>
            </p:nvSpPr>
            <p:spPr>
              <a:xfrm>
                <a:off x="4790327" y="1122990"/>
                <a:ext cx="73741" cy="84692"/>
              </a:xfrm>
              <a:prstGeom prst="flowChartConnector">
                <a:avLst/>
              </a:prstGeom>
              <a:solidFill>
                <a:schemeClr val="bg1"/>
              </a:solidFill>
              <a:ln>
                <a:solidFill>
                  <a:srgbClr val="2E5D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TextBox 194"/>
              <p:cNvSpPr txBox="1"/>
              <p:nvPr/>
            </p:nvSpPr>
            <p:spPr>
              <a:xfrm>
                <a:off x="4449935" y="1864036"/>
                <a:ext cx="815943" cy="276999"/>
              </a:xfrm>
              <a:prstGeom prst="rect">
                <a:avLst/>
              </a:prstGeom>
              <a:noFill/>
            </p:spPr>
            <p:txBody>
              <a:bodyPr wrap="square" rtlCol="0">
                <a:spAutoFit/>
              </a:bodyPr>
              <a:lstStyle/>
              <a:p>
                <a:pPr algn="r"/>
                <a:r>
                  <a:rPr lang="fr-FR" sz="1200" b="1" dirty="0" smtClean="0">
                    <a:solidFill>
                      <a:srgbClr val="2E5D9E"/>
                    </a:solidFill>
                  </a:rPr>
                  <a:t>En ligne</a:t>
                </a:r>
                <a:endParaRPr lang="fr-FR" sz="1200" b="1" dirty="0">
                  <a:solidFill>
                    <a:srgbClr val="2E5D9E"/>
                  </a:solidFill>
                </a:endParaRPr>
              </a:p>
            </p:txBody>
          </p:sp>
          <p:sp>
            <p:nvSpPr>
              <p:cNvPr id="196" name="Flowchart: Connector 195"/>
              <p:cNvSpPr/>
              <p:nvPr/>
            </p:nvSpPr>
            <p:spPr>
              <a:xfrm>
                <a:off x="5055914" y="1573593"/>
                <a:ext cx="73741" cy="84692"/>
              </a:xfrm>
              <a:prstGeom prst="flowChartConnector">
                <a:avLst/>
              </a:prstGeom>
              <a:solidFill>
                <a:schemeClr val="bg1"/>
              </a:solidFill>
              <a:ln>
                <a:solidFill>
                  <a:srgbClr val="2E5D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9" name="Picture 1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13" y="2254784"/>
                <a:ext cx="226036" cy="226036"/>
              </a:xfrm>
              <a:prstGeom prst="rect">
                <a:avLst/>
              </a:prstGeom>
            </p:spPr>
          </p:pic>
          <p:sp>
            <p:nvSpPr>
              <p:cNvPr id="85" name="Flowchart: Connector 84"/>
              <p:cNvSpPr/>
              <p:nvPr/>
            </p:nvSpPr>
            <p:spPr>
              <a:xfrm>
                <a:off x="4114210" y="1124067"/>
                <a:ext cx="73741" cy="84692"/>
              </a:xfrm>
              <a:prstGeom prst="flowChartConnector">
                <a:avLst/>
              </a:prstGeom>
              <a:solidFill>
                <a:schemeClr val="bg1"/>
              </a:solidFill>
              <a:ln>
                <a:solidFill>
                  <a:srgbClr val="2E5D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9" name="Group 28"/>
            <p:cNvGrpSpPr/>
            <p:nvPr/>
          </p:nvGrpSpPr>
          <p:grpSpPr>
            <a:xfrm>
              <a:off x="4151641" y="653017"/>
              <a:ext cx="367130" cy="277807"/>
              <a:chOff x="184925" y="742986"/>
              <a:chExt cx="367130" cy="277807"/>
            </a:xfrm>
          </p:grpSpPr>
          <p:sp>
            <p:nvSpPr>
              <p:cNvPr id="124" name="Folded Corner 123"/>
              <p:cNvSpPr/>
              <p:nvPr/>
            </p:nvSpPr>
            <p:spPr>
              <a:xfrm>
                <a:off x="184925" y="742986"/>
                <a:ext cx="149493" cy="122803"/>
              </a:xfrm>
              <a:prstGeom prst="foldedCorner">
                <a:avLst/>
              </a:prstGeom>
              <a:solidFill>
                <a:srgbClr val="F59C1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125" name="Folded Corner 124"/>
              <p:cNvSpPr/>
              <p:nvPr/>
            </p:nvSpPr>
            <p:spPr>
              <a:xfrm>
                <a:off x="359464" y="779217"/>
                <a:ext cx="192591" cy="139129"/>
              </a:xfrm>
              <a:prstGeom prst="foldedCorner">
                <a:avLst/>
              </a:prstGeom>
              <a:solidFill>
                <a:srgbClr val="79B63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123" name="Folded Corner 122"/>
              <p:cNvSpPr/>
              <p:nvPr/>
            </p:nvSpPr>
            <p:spPr>
              <a:xfrm>
                <a:off x="227724" y="825984"/>
                <a:ext cx="213388" cy="194809"/>
              </a:xfrm>
              <a:prstGeom prst="foldedCorner">
                <a:avLst/>
              </a:prstGeom>
              <a:solidFill>
                <a:srgbClr val="A3184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dirty="0"/>
              </a:p>
            </p:txBody>
          </p:sp>
        </p:grpSp>
      </p:grpSp>
    </p:spTree>
    <p:extLst>
      <p:ext uri="{BB962C8B-B14F-4D97-AF65-F5344CB8AC3E}">
        <p14:creationId xmlns:p14="http://schemas.microsoft.com/office/powerpoint/2010/main" val="29494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11</a:t>
            </a:fld>
            <a:endParaRPr lang="fr-FR"/>
          </a:p>
        </p:txBody>
      </p:sp>
      <p:sp>
        <p:nvSpPr>
          <p:cNvPr id="5" name="Oval 4"/>
          <p:cNvSpPr/>
          <p:nvPr/>
        </p:nvSpPr>
        <p:spPr>
          <a:xfrm>
            <a:off x="7801331" y="1788329"/>
            <a:ext cx="894012" cy="890225"/>
          </a:xfrm>
          <a:prstGeom prst="ellipse">
            <a:avLst/>
          </a:prstGeom>
          <a:solidFill>
            <a:schemeClr val="bg1"/>
          </a:solidFill>
          <a:ln w="57150">
            <a:solidFill>
              <a:srgbClr val="79B63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79B63E"/>
                </a:solidFill>
              </a:rPr>
              <a:t>1</a:t>
            </a:r>
            <a:endParaRPr lang="fr-FR" sz="6000" b="1" dirty="0">
              <a:solidFill>
                <a:srgbClr val="79B63E"/>
              </a:solidFill>
            </a:endParaRPr>
          </a:p>
        </p:txBody>
      </p:sp>
      <p:grpSp>
        <p:nvGrpSpPr>
          <p:cNvPr id="73" name="Group 72"/>
          <p:cNvGrpSpPr/>
          <p:nvPr/>
        </p:nvGrpSpPr>
        <p:grpSpPr>
          <a:xfrm>
            <a:off x="2802587" y="607822"/>
            <a:ext cx="6232348" cy="4836625"/>
            <a:chOff x="2777264" y="628375"/>
            <a:chExt cx="6232348" cy="4836625"/>
          </a:xfrm>
        </p:grpSpPr>
        <p:grpSp>
          <p:nvGrpSpPr>
            <p:cNvPr id="91" name="Group 90"/>
            <p:cNvGrpSpPr/>
            <p:nvPr/>
          </p:nvGrpSpPr>
          <p:grpSpPr>
            <a:xfrm>
              <a:off x="5772149" y="1253528"/>
              <a:ext cx="1715173" cy="1366223"/>
              <a:chOff x="5772149" y="1140312"/>
              <a:chExt cx="1715172" cy="1366222"/>
            </a:xfrm>
          </p:grpSpPr>
          <p:cxnSp>
            <p:nvCxnSpPr>
              <p:cNvPr id="197" name="Straight Connector 196"/>
              <p:cNvCxnSpPr>
                <a:stCxn id="92" idx="0"/>
              </p:cNvCxnSpPr>
              <p:nvPr/>
            </p:nvCxnSpPr>
            <p:spPr>
              <a:xfrm flipV="1">
                <a:off x="5772149" y="1481618"/>
                <a:ext cx="0" cy="1024916"/>
              </a:xfrm>
              <a:prstGeom prst="line">
                <a:avLst/>
              </a:prstGeom>
            </p:spPr>
            <p:style>
              <a:lnRef idx="3">
                <a:schemeClr val="accent6"/>
              </a:lnRef>
              <a:fillRef idx="0">
                <a:schemeClr val="accent6"/>
              </a:fillRef>
              <a:effectRef idx="2">
                <a:schemeClr val="accent6"/>
              </a:effectRef>
              <a:fontRef idx="minor">
                <a:schemeClr val="tx1"/>
              </a:fontRef>
            </p:style>
          </p:cxnSp>
          <p:cxnSp>
            <p:nvCxnSpPr>
              <p:cNvPr id="205" name="Straight Connector 204"/>
              <p:cNvCxnSpPr/>
              <p:nvPr/>
            </p:nvCxnSpPr>
            <p:spPr>
              <a:xfrm flipH="1" flipV="1">
                <a:off x="5776856" y="1473798"/>
                <a:ext cx="1372115" cy="7824"/>
              </a:xfrm>
              <a:prstGeom prst="line">
                <a:avLst/>
              </a:prstGeom>
            </p:spPr>
            <p:style>
              <a:lnRef idx="3">
                <a:schemeClr val="accent6"/>
              </a:lnRef>
              <a:fillRef idx="0">
                <a:schemeClr val="accent6"/>
              </a:fillRef>
              <a:effectRef idx="2">
                <a:schemeClr val="accent6"/>
              </a:effectRef>
              <a:fontRef idx="minor">
                <a:schemeClr val="tx1"/>
              </a:fontRef>
            </p:style>
          </p:cxnSp>
          <p:cxnSp>
            <p:nvCxnSpPr>
              <p:cNvPr id="206" name="Curved Connector 205"/>
              <p:cNvCxnSpPr>
                <a:stCxn id="93" idx="1"/>
              </p:cNvCxnSpPr>
              <p:nvPr/>
            </p:nvCxnSpPr>
            <p:spPr>
              <a:xfrm rot="10800000" flipV="1">
                <a:off x="7129249" y="1140311"/>
                <a:ext cx="358073" cy="341307"/>
              </a:xfrm>
              <a:prstGeom prst="curvedConnector3">
                <a:avLst>
                  <a:gd name="adj1" fmla="val 50000"/>
                </a:avLst>
              </a:prstGeom>
            </p:spPr>
            <p:style>
              <a:lnRef idx="3">
                <a:schemeClr val="accent6"/>
              </a:lnRef>
              <a:fillRef idx="0">
                <a:schemeClr val="accent6"/>
              </a:fillRef>
              <a:effectRef idx="2">
                <a:schemeClr val="accent6"/>
              </a:effectRef>
              <a:fontRef idx="minor">
                <a:schemeClr val="tx1"/>
              </a:fontRef>
            </p:style>
          </p:cxnSp>
        </p:grpSp>
        <p:sp>
          <p:nvSpPr>
            <p:cNvPr id="92" name="Folded Corner 91"/>
            <p:cNvSpPr/>
            <p:nvPr/>
          </p:nvSpPr>
          <p:spPr>
            <a:xfrm>
              <a:off x="5151231" y="2619751"/>
              <a:ext cx="1241836" cy="760386"/>
            </a:xfrm>
            <a:prstGeom prst="foldedCorner">
              <a:avLst/>
            </a:prstGeom>
            <a:solidFill>
              <a:srgbClr val="A318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t>M</a:t>
              </a:r>
              <a:r>
                <a:rPr lang="fr-FR" sz="4000" b="1" dirty="0" smtClean="0"/>
                <a:t>V</a:t>
              </a:r>
              <a:r>
                <a:rPr lang="fr-FR" sz="2500" b="1" dirty="0" smtClean="0"/>
                <a:t>P</a:t>
              </a:r>
              <a:endParaRPr lang="fr-FR" sz="2500" b="1" dirty="0"/>
            </a:p>
          </p:txBody>
        </p:sp>
        <p:sp>
          <p:nvSpPr>
            <p:cNvPr id="93" name="Rounded Rectangle 92"/>
            <p:cNvSpPr/>
            <p:nvPr/>
          </p:nvSpPr>
          <p:spPr>
            <a:xfrm>
              <a:off x="7487321" y="866253"/>
              <a:ext cx="1376977" cy="774551"/>
            </a:xfrm>
            <a:prstGeom prst="roundRect">
              <a:avLst/>
            </a:prstGeom>
            <a:solidFill>
              <a:srgbClr val="79B6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Pourquoi le management visuel ?</a:t>
              </a:r>
              <a:endParaRPr lang="fr-FR" sz="1600" b="1" dirty="0">
                <a:solidFill>
                  <a:schemeClr val="bg1"/>
                </a:solidFill>
              </a:endParaRPr>
            </a:p>
          </p:txBody>
        </p:sp>
        <p:sp>
          <p:nvSpPr>
            <p:cNvPr id="94" name="Rounded Rectangle 93"/>
            <p:cNvSpPr/>
            <p:nvPr/>
          </p:nvSpPr>
          <p:spPr>
            <a:xfrm>
              <a:off x="7487321" y="4167884"/>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Post-it</a:t>
              </a:r>
              <a:endParaRPr lang="fr-FR" sz="1600" b="1" dirty="0">
                <a:solidFill>
                  <a:schemeClr val="bg1"/>
                </a:solidFill>
              </a:endParaRPr>
            </a:p>
          </p:txBody>
        </p:sp>
        <p:sp>
          <p:nvSpPr>
            <p:cNvPr id="95" name="Rounded Rectangle 94"/>
            <p:cNvSpPr/>
            <p:nvPr/>
          </p:nvSpPr>
          <p:spPr>
            <a:xfrm>
              <a:off x="5993757" y="4899477"/>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4 C</a:t>
              </a:r>
              <a:endParaRPr lang="fr-FR" sz="1600" b="1" dirty="0">
                <a:solidFill>
                  <a:schemeClr val="bg1"/>
                </a:solidFill>
              </a:endParaRPr>
            </a:p>
          </p:txBody>
        </p:sp>
        <p:sp>
          <p:nvSpPr>
            <p:cNvPr id="96" name="Rounded Rectangle 95"/>
            <p:cNvSpPr/>
            <p:nvPr/>
          </p:nvSpPr>
          <p:spPr>
            <a:xfrm>
              <a:off x="2864345" y="4136320"/>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Modèles</a:t>
              </a:r>
              <a:endParaRPr lang="fr-FR" sz="1600" b="1" dirty="0">
                <a:solidFill>
                  <a:schemeClr val="bg1"/>
                </a:solidFill>
              </a:endParaRPr>
            </a:p>
          </p:txBody>
        </p:sp>
        <p:sp>
          <p:nvSpPr>
            <p:cNvPr id="97" name="Rounded Rectangle 96"/>
            <p:cNvSpPr/>
            <p:nvPr/>
          </p:nvSpPr>
          <p:spPr>
            <a:xfrm>
              <a:off x="2777264" y="940659"/>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Pratiques</a:t>
              </a:r>
              <a:endParaRPr lang="fr-FR" sz="1600" b="1" dirty="0">
                <a:solidFill>
                  <a:schemeClr val="bg1"/>
                </a:solidFill>
              </a:endParaRPr>
            </a:p>
          </p:txBody>
        </p:sp>
        <p:sp>
          <p:nvSpPr>
            <p:cNvPr id="98" name="TextBox 97"/>
            <p:cNvSpPr txBox="1"/>
            <p:nvPr/>
          </p:nvSpPr>
          <p:spPr>
            <a:xfrm>
              <a:off x="5833468" y="2190661"/>
              <a:ext cx="1315504" cy="276999"/>
            </a:xfrm>
            <a:prstGeom prst="rect">
              <a:avLst/>
            </a:prstGeom>
            <a:noFill/>
          </p:spPr>
          <p:txBody>
            <a:bodyPr wrap="square" rtlCol="0">
              <a:spAutoFit/>
            </a:bodyPr>
            <a:lstStyle/>
            <a:p>
              <a:r>
                <a:rPr lang="fr-FR" sz="1200" b="1" dirty="0">
                  <a:solidFill>
                    <a:srgbClr val="79B63E"/>
                  </a:solidFill>
                </a:rPr>
                <a:t>Utilisation</a:t>
              </a:r>
            </a:p>
          </p:txBody>
        </p:sp>
        <p:sp>
          <p:nvSpPr>
            <p:cNvPr id="99" name="TextBox 98"/>
            <p:cNvSpPr txBox="1"/>
            <p:nvPr/>
          </p:nvSpPr>
          <p:spPr>
            <a:xfrm>
              <a:off x="5843958" y="1834810"/>
              <a:ext cx="795994" cy="276999"/>
            </a:xfrm>
            <a:prstGeom prst="rect">
              <a:avLst/>
            </a:prstGeom>
            <a:noFill/>
          </p:spPr>
          <p:txBody>
            <a:bodyPr wrap="square" rtlCol="0">
              <a:spAutoFit/>
            </a:bodyPr>
            <a:lstStyle/>
            <a:p>
              <a:r>
                <a:rPr lang="fr-FR" sz="1200" b="1" dirty="0" smtClean="0">
                  <a:solidFill>
                    <a:srgbClr val="79B63E"/>
                  </a:solidFill>
                </a:rPr>
                <a:t>Apports</a:t>
              </a:r>
              <a:endParaRPr lang="fr-FR" sz="1200" b="1" dirty="0">
                <a:solidFill>
                  <a:srgbClr val="79B63E"/>
                </a:solidFill>
              </a:endParaRPr>
            </a:p>
          </p:txBody>
        </p:sp>
        <p:sp>
          <p:nvSpPr>
            <p:cNvPr id="100" name="TextBox 99"/>
            <p:cNvSpPr txBox="1"/>
            <p:nvPr/>
          </p:nvSpPr>
          <p:spPr>
            <a:xfrm rot="18066005">
              <a:off x="5507191" y="1100974"/>
              <a:ext cx="769236" cy="276999"/>
            </a:xfrm>
            <a:prstGeom prst="rect">
              <a:avLst/>
            </a:prstGeom>
            <a:noFill/>
          </p:spPr>
          <p:txBody>
            <a:bodyPr wrap="square" rtlCol="0">
              <a:spAutoFit/>
            </a:bodyPr>
            <a:lstStyle/>
            <a:p>
              <a:r>
                <a:rPr lang="fr-FR" sz="1200" b="1" dirty="0" smtClean="0">
                  <a:solidFill>
                    <a:srgbClr val="79B63E"/>
                  </a:solidFill>
                </a:rPr>
                <a:t>Limites</a:t>
              </a:r>
              <a:endParaRPr lang="fr-FR" sz="1200" b="1" dirty="0">
                <a:solidFill>
                  <a:srgbClr val="79B63E"/>
                </a:solidFill>
              </a:endParaRPr>
            </a:p>
          </p:txBody>
        </p:sp>
        <p:sp>
          <p:nvSpPr>
            <p:cNvPr id="101" name="Flowchart: Connector 100"/>
            <p:cNvSpPr/>
            <p:nvPr/>
          </p:nvSpPr>
          <p:spPr>
            <a:xfrm>
              <a:off x="5732532" y="2330498"/>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Flowchart: Connector 101"/>
            <p:cNvSpPr/>
            <p:nvPr/>
          </p:nvSpPr>
          <p:spPr>
            <a:xfrm>
              <a:off x="5739093" y="1934256"/>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Flowchart: Connector 102"/>
            <p:cNvSpPr/>
            <p:nvPr/>
          </p:nvSpPr>
          <p:spPr>
            <a:xfrm>
              <a:off x="5735996" y="1557737"/>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Flowchart: Connector 103"/>
            <p:cNvSpPr/>
            <p:nvPr/>
          </p:nvSpPr>
          <p:spPr>
            <a:xfrm>
              <a:off x="6501257" y="1559527"/>
              <a:ext cx="73741" cy="69994"/>
            </a:xfrm>
            <a:prstGeom prst="flowChartConnector">
              <a:avLst/>
            </a:prstGeom>
            <a:solidFill>
              <a:schemeClr val="bg1"/>
            </a:solidFill>
            <a:ln>
              <a:solidFill>
                <a:srgbClr val="79B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TextBox 104"/>
            <p:cNvSpPr txBox="1"/>
            <p:nvPr/>
          </p:nvSpPr>
          <p:spPr>
            <a:xfrm rot="18066005">
              <a:off x="6276227" y="876159"/>
              <a:ext cx="957233" cy="461665"/>
            </a:xfrm>
            <a:prstGeom prst="rect">
              <a:avLst/>
            </a:prstGeom>
            <a:noFill/>
          </p:spPr>
          <p:txBody>
            <a:bodyPr wrap="square" rtlCol="0">
              <a:spAutoFit/>
            </a:bodyPr>
            <a:lstStyle/>
            <a:p>
              <a:r>
                <a:rPr lang="fr-FR" sz="1200" b="1" dirty="0" smtClean="0">
                  <a:solidFill>
                    <a:srgbClr val="79B63E"/>
                  </a:solidFill>
                </a:rPr>
                <a:t>Cerveau / images</a:t>
              </a:r>
              <a:endParaRPr lang="fr-FR" sz="1200" b="1" dirty="0">
                <a:solidFill>
                  <a:srgbClr val="79B63E"/>
                </a:solidFill>
              </a:endParaRPr>
            </a:p>
          </p:txBody>
        </p:sp>
        <p:cxnSp>
          <p:nvCxnSpPr>
            <p:cNvPr id="106" name="Straight Connector 105"/>
            <p:cNvCxnSpPr>
              <a:stCxn id="92" idx="3"/>
            </p:cNvCxnSpPr>
            <p:nvPr/>
          </p:nvCxnSpPr>
          <p:spPr>
            <a:xfrm>
              <a:off x="6393067" y="2999944"/>
              <a:ext cx="1230226" cy="0"/>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07" name="Elbow Connector 106"/>
            <p:cNvCxnSpPr/>
            <p:nvPr/>
          </p:nvCxnSpPr>
          <p:spPr>
            <a:xfrm rot="16200000" flipH="1">
              <a:off x="7223959" y="3401427"/>
              <a:ext cx="1152701" cy="354033"/>
            </a:xfrm>
            <a:prstGeom prst="bentConnector3">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108" name="TextBox 107"/>
            <p:cNvSpPr txBox="1"/>
            <p:nvPr/>
          </p:nvSpPr>
          <p:spPr>
            <a:xfrm rot="18346376">
              <a:off x="6590509" y="2505884"/>
              <a:ext cx="702345" cy="276999"/>
            </a:xfrm>
            <a:prstGeom prst="rect">
              <a:avLst/>
            </a:prstGeom>
            <a:noFill/>
          </p:spPr>
          <p:txBody>
            <a:bodyPr wrap="square" rtlCol="0">
              <a:spAutoFit/>
            </a:bodyPr>
            <a:lstStyle/>
            <a:p>
              <a:r>
                <a:rPr lang="fr-FR" sz="1200" b="1" dirty="0" smtClean="0">
                  <a:solidFill>
                    <a:schemeClr val="bg1">
                      <a:lumMod val="75000"/>
                    </a:schemeClr>
                  </a:solidFill>
                </a:rPr>
                <a:t>Kanban</a:t>
              </a:r>
              <a:endParaRPr lang="fr-FR" sz="1200" b="1" dirty="0">
                <a:solidFill>
                  <a:schemeClr val="bg1">
                    <a:lumMod val="75000"/>
                  </a:schemeClr>
                </a:solidFill>
              </a:endParaRPr>
            </a:p>
          </p:txBody>
        </p:sp>
        <p:sp>
          <p:nvSpPr>
            <p:cNvPr id="109" name="TextBox 108"/>
            <p:cNvSpPr txBox="1"/>
            <p:nvPr/>
          </p:nvSpPr>
          <p:spPr>
            <a:xfrm rot="18304218">
              <a:off x="7121254" y="2388440"/>
              <a:ext cx="841584" cy="461665"/>
            </a:xfrm>
            <a:prstGeom prst="rect">
              <a:avLst/>
            </a:prstGeom>
            <a:noFill/>
          </p:spPr>
          <p:txBody>
            <a:bodyPr wrap="square" rtlCol="0">
              <a:spAutoFit/>
            </a:bodyPr>
            <a:lstStyle/>
            <a:p>
              <a:r>
                <a:rPr lang="fr-FR" sz="1200" b="1" dirty="0">
                  <a:solidFill>
                    <a:schemeClr val="bg1">
                      <a:lumMod val="75000"/>
                    </a:schemeClr>
                  </a:solidFill>
                </a:rPr>
                <a:t>Bénéfices projet</a:t>
              </a:r>
            </a:p>
          </p:txBody>
        </p:sp>
        <p:sp>
          <p:nvSpPr>
            <p:cNvPr id="110" name="Flowchart: Connector 109"/>
            <p:cNvSpPr/>
            <p:nvPr/>
          </p:nvSpPr>
          <p:spPr>
            <a:xfrm>
              <a:off x="6782819" y="2962773"/>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Flowchart: Connector 110"/>
            <p:cNvSpPr/>
            <p:nvPr/>
          </p:nvSpPr>
          <p:spPr>
            <a:xfrm>
              <a:off x="7278933" y="296883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TextBox 111"/>
            <p:cNvSpPr txBox="1"/>
            <p:nvPr/>
          </p:nvSpPr>
          <p:spPr>
            <a:xfrm>
              <a:off x="6796880" y="3394828"/>
              <a:ext cx="832638" cy="276999"/>
            </a:xfrm>
            <a:prstGeom prst="rect">
              <a:avLst/>
            </a:prstGeom>
            <a:noFill/>
          </p:spPr>
          <p:txBody>
            <a:bodyPr wrap="square" rtlCol="0">
              <a:spAutoFit/>
            </a:bodyPr>
            <a:lstStyle/>
            <a:p>
              <a:r>
                <a:rPr lang="fr-FR" sz="1200" b="1" dirty="0" smtClean="0">
                  <a:solidFill>
                    <a:schemeClr val="bg1">
                      <a:lumMod val="75000"/>
                    </a:schemeClr>
                  </a:solidFill>
                </a:rPr>
                <a:t>Avantages</a:t>
              </a:r>
              <a:endParaRPr lang="fr-FR" sz="1200" b="1" dirty="0">
                <a:solidFill>
                  <a:schemeClr val="bg1">
                    <a:lumMod val="75000"/>
                  </a:schemeClr>
                </a:solidFill>
              </a:endParaRPr>
            </a:p>
          </p:txBody>
        </p:sp>
        <p:sp>
          <p:nvSpPr>
            <p:cNvPr id="113" name="Flowchart: Connector 112"/>
            <p:cNvSpPr/>
            <p:nvPr/>
          </p:nvSpPr>
          <p:spPr>
            <a:xfrm>
              <a:off x="7591092" y="352905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TextBox 113"/>
            <p:cNvSpPr txBox="1"/>
            <p:nvPr/>
          </p:nvSpPr>
          <p:spPr>
            <a:xfrm>
              <a:off x="8006636" y="3747510"/>
              <a:ext cx="1002976" cy="276999"/>
            </a:xfrm>
            <a:prstGeom prst="rect">
              <a:avLst/>
            </a:prstGeom>
            <a:noFill/>
          </p:spPr>
          <p:txBody>
            <a:bodyPr wrap="square" rtlCol="0">
              <a:spAutoFit/>
            </a:bodyPr>
            <a:lstStyle/>
            <a:p>
              <a:r>
                <a:rPr lang="fr-FR" sz="1200" b="1" dirty="0" smtClean="0">
                  <a:solidFill>
                    <a:schemeClr val="bg1">
                      <a:lumMod val="75000"/>
                    </a:schemeClr>
                  </a:solidFill>
                </a:rPr>
                <a:t>Unité</a:t>
              </a:r>
              <a:endParaRPr lang="fr-FR" sz="1200" b="1" dirty="0">
                <a:solidFill>
                  <a:schemeClr val="bg1">
                    <a:lumMod val="75000"/>
                  </a:schemeClr>
                </a:solidFill>
              </a:endParaRPr>
            </a:p>
          </p:txBody>
        </p:sp>
        <p:sp>
          <p:nvSpPr>
            <p:cNvPr id="115" name="Flowchart: Connector 114"/>
            <p:cNvSpPr/>
            <p:nvPr/>
          </p:nvSpPr>
          <p:spPr>
            <a:xfrm>
              <a:off x="7945127" y="38733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TextBox 115"/>
            <p:cNvSpPr txBox="1"/>
            <p:nvPr/>
          </p:nvSpPr>
          <p:spPr>
            <a:xfrm>
              <a:off x="5014558" y="3613825"/>
              <a:ext cx="1126479" cy="276999"/>
            </a:xfrm>
            <a:prstGeom prst="rect">
              <a:avLst/>
            </a:prstGeom>
            <a:noFill/>
          </p:spPr>
          <p:txBody>
            <a:bodyPr wrap="square" rtlCol="0">
              <a:spAutoFit/>
            </a:bodyPr>
            <a:lstStyle/>
            <a:p>
              <a:r>
                <a:rPr lang="fr-FR" sz="1200" b="1" dirty="0" smtClean="0">
                  <a:solidFill>
                    <a:schemeClr val="bg1">
                      <a:lumMod val="75000"/>
                    </a:schemeClr>
                  </a:solidFill>
                </a:rPr>
                <a:t>Communiquer</a:t>
              </a:r>
              <a:endParaRPr lang="fr-FR" sz="1200" b="1" dirty="0">
                <a:solidFill>
                  <a:schemeClr val="bg1">
                    <a:lumMod val="75000"/>
                  </a:schemeClr>
                </a:solidFill>
              </a:endParaRPr>
            </a:p>
          </p:txBody>
        </p:sp>
        <p:sp>
          <p:nvSpPr>
            <p:cNvPr id="117" name="Arc 116"/>
            <p:cNvSpPr/>
            <p:nvPr/>
          </p:nvSpPr>
          <p:spPr>
            <a:xfrm rot="16200000">
              <a:off x="4894129" y="3302545"/>
              <a:ext cx="210922" cy="145420"/>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118" name="Straight Connector 117"/>
            <p:cNvCxnSpPr>
              <a:stCxn id="117" idx="2"/>
            </p:cNvCxnSpPr>
            <p:nvPr/>
          </p:nvCxnSpPr>
          <p:spPr>
            <a:xfrm>
              <a:off x="4999590" y="3269794"/>
              <a:ext cx="157084" cy="0"/>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p:nvPr/>
          </p:nvCxnSpPr>
          <p:spPr>
            <a:xfrm flipH="1">
              <a:off x="4918367" y="3363029"/>
              <a:ext cx="4674" cy="165122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20" name="Straight Connector 119"/>
            <p:cNvCxnSpPr>
              <a:stCxn id="121" idx="2"/>
              <a:endCxn id="95" idx="1"/>
            </p:cNvCxnSpPr>
            <p:nvPr/>
          </p:nvCxnSpPr>
          <p:spPr>
            <a:xfrm flipV="1">
              <a:off x="5040921" y="5115526"/>
              <a:ext cx="952836" cy="1128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sp>
          <p:nvSpPr>
            <p:cNvPr id="121" name="Arc 120"/>
            <p:cNvSpPr/>
            <p:nvPr/>
          </p:nvSpPr>
          <p:spPr>
            <a:xfrm rot="5380833" flipV="1">
              <a:off x="4927082" y="4897125"/>
              <a:ext cx="226415" cy="232962"/>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22" name="TextBox 121"/>
            <p:cNvSpPr txBox="1"/>
            <p:nvPr/>
          </p:nvSpPr>
          <p:spPr>
            <a:xfrm>
              <a:off x="4992026" y="4099903"/>
              <a:ext cx="931878" cy="276999"/>
            </a:xfrm>
            <a:prstGeom prst="rect">
              <a:avLst/>
            </a:prstGeom>
            <a:noFill/>
          </p:spPr>
          <p:txBody>
            <a:bodyPr wrap="square" rtlCol="0">
              <a:spAutoFit/>
            </a:bodyPr>
            <a:lstStyle/>
            <a:p>
              <a:pPr algn="ctr"/>
              <a:r>
                <a:rPr lang="fr-FR" sz="1200" b="1" dirty="0" smtClean="0">
                  <a:solidFill>
                    <a:schemeClr val="bg1">
                      <a:lumMod val="75000"/>
                    </a:schemeClr>
                  </a:solidFill>
                </a:rPr>
                <a:t>Configurer</a:t>
              </a:r>
              <a:endParaRPr lang="fr-FR" sz="1200" b="1" dirty="0">
                <a:solidFill>
                  <a:schemeClr val="bg1">
                    <a:lumMod val="75000"/>
                  </a:schemeClr>
                </a:solidFill>
              </a:endParaRPr>
            </a:p>
          </p:txBody>
        </p:sp>
        <p:sp>
          <p:nvSpPr>
            <p:cNvPr id="123" name="Flowchart: Connector 122"/>
            <p:cNvSpPr/>
            <p:nvPr/>
          </p:nvSpPr>
          <p:spPr>
            <a:xfrm>
              <a:off x="5376564" y="507416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owchart: Connector 123"/>
            <p:cNvSpPr/>
            <p:nvPr/>
          </p:nvSpPr>
          <p:spPr>
            <a:xfrm>
              <a:off x="4880839" y="4715348"/>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Flowchart: Connector 124"/>
            <p:cNvSpPr/>
            <p:nvPr/>
          </p:nvSpPr>
          <p:spPr>
            <a:xfrm>
              <a:off x="4880843" y="4253792"/>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Flowchart: Connector 125"/>
            <p:cNvSpPr/>
            <p:nvPr/>
          </p:nvSpPr>
          <p:spPr>
            <a:xfrm>
              <a:off x="4880839" y="3696446"/>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TextBox 127"/>
            <p:cNvSpPr txBox="1"/>
            <p:nvPr/>
          </p:nvSpPr>
          <p:spPr>
            <a:xfrm>
              <a:off x="5014559" y="4597058"/>
              <a:ext cx="926005" cy="276999"/>
            </a:xfrm>
            <a:prstGeom prst="rect">
              <a:avLst/>
            </a:prstGeom>
            <a:noFill/>
          </p:spPr>
          <p:txBody>
            <a:bodyPr wrap="square" rtlCol="0">
              <a:spAutoFit/>
            </a:bodyPr>
            <a:lstStyle/>
            <a:p>
              <a:r>
                <a:rPr lang="fr-FR" sz="1200" b="1" dirty="0" smtClean="0">
                  <a:solidFill>
                    <a:schemeClr val="bg1">
                      <a:lumMod val="75000"/>
                    </a:schemeClr>
                  </a:solidFill>
                </a:rPr>
                <a:t>Classer</a:t>
              </a:r>
              <a:endParaRPr lang="fr-FR" sz="1200" b="1" dirty="0">
                <a:solidFill>
                  <a:schemeClr val="bg1">
                    <a:lumMod val="75000"/>
                  </a:schemeClr>
                </a:solidFill>
              </a:endParaRPr>
            </a:p>
          </p:txBody>
        </p:sp>
        <p:sp>
          <p:nvSpPr>
            <p:cNvPr id="129" name="TextBox 128"/>
            <p:cNvSpPr txBox="1"/>
            <p:nvPr/>
          </p:nvSpPr>
          <p:spPr>
            <a:xfrm>
              <a:off x="4824053" y="5188001"/>
              <a:ext cx="1116581" cy="276999"/>
            </a:xfrm>
            <a:prstGeom prst="rect">
              <a:avLst/>
            </a:prstGeom>
            <a:noFill/>
          </p:spPr>
          <p:txBody>
            <a:bodyPr wrap="square" rtlCol="0">
              <a:spAutoFit/>
            </a:bodyPr>
            <a:lstStyle/>
            <a:p>
              <a:pPr algn="ctr"/>
              <a:r>
                <a:rPr lang="fr-FR" sz="1200" b="1" dirty="0" smtClean="0">
                  <a:solidFill>
                    <a:schemeClr val="bg1">
                      <a:lumMod val="75000"/>
                    </a:schemeClr>
                  </a:solidFill>
                </a:rPr>
                <a:t>Collecter</a:t>
              </a:r>
              <a:endParaRPr lang="fr-FR" sz="1200" b="1" dirty="0">
                <a:solidFill>
                  <a:schemeClr val="bg1">
                    <a:lumMod val="75000"/>
                  </a:schemeClr>
                </a:solidFill>
              </a:endParaRPr>
            </a:p>
          </p:txBody>
        </p:sp>
        <p:grpSp>
          <p:nvGrpSpPr>
            <p:cNvPr id="130" name="Group 129"/>
            <p:cNvGrpSpPr/>
            <p:nvPr/>
          </p:nvGrpSpPr>
          <p:grpSpPr>
            <a:xfrm>
              <a:off x="3892374" y="2830012"/>
              <a:ext cx="1258857" cy="1522357"/>
              <a:chOff x="3892374" y="2716795"/>
              <a:chExt cx="1258857" cy="1522357"/>
            </a:xfrm>
          </p:grpSpPr>
          <p:cxnSp>
            <p:nvCxnSpPr>
              <p:cNvPr id="162" name="Straight Connector 161"/>
              <p:cNvCxnSpPr/>
              <p:nvPr/>
            </p:nvCxnSpPr>
            <p:spPr>
              <a:xfrm flipH="1">
                <a:off x="4443788" y="2717074"/>
                <a:ext cx="707443" cy="3213"/>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163" name="Arc 162"/>
              <p:cNvSpPr/>
              <p:nvPr/>
            </p:nvSpPr>
            <p:spPr>
              <a:xfrm rot="16200000">
                <a:off x="4349839" y="2749546"/>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64" name="Straight Connector 163"/>
              <p:cNvCxnSpPr/>
              <p:nvPr/>
            </p:nvCxnSpPr>
            <p:spPr>
              <a:xfrm>
                <a:off x="4381873" y="2813181"/>
                <a:ext cx="884" cy="1318685"/>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186" name="Arc 185"/>
              <p:cNvSpPr/>
              <p:nvPr/>
            </p:nvSpPr>
            <p:spPr>
              <a:xfrm rot="5400000">
                <a:off x="4202104" y="4058282"/>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94" name="Straight Connector 193"/>
              <p:cNvCxnSpPr>
                <a:stCxn id="186" idx="2"/>
                <a:endCxn id="96" idx="3"/>
              </p:cNvCxnSpPr>
              <p:nvPr/>
            </p:nvCxnSpPr>
            <p:spPr>
              <a:xfrm flipH="1">
                <a:off x="3892374" y="4236453"/>
                <a:ext cx="415191" cy="2699"/>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grpSp>
        <p:cxnSp>
          <p:nvCxnSpPr>
            <p:cNvPr id="131" name="Straight Connector 130"/>
            <p:cNvCxnSpPr/>
            <p:nvPr/>
          </p:nvCxnSpPr>
          <p:spPr>
            <a:xfrm flipV="1">
              <a:off x="3815155" y="1155915"/>
              <a:ext cx="1002181" cy="791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33" name="Flowchart: Connector 132"/>
            <p:cNvSpPr/>
            <p:nvPr/>
          </p:nvSpPr>
          <p:spPr>
            <a:xfrm>
              <a:off x="4159934" y="43166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Flowchart: Connector 135"/>
            <p:cNvSpPr/>
            <p:nvPr/>
          </p:nvSpPr>
          <p:spPr>
            <a:xfrm>
              <a:off x="4344811" y="3924239"/>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TextBox 136"/>
            <p:cNvSpPr txBox="1"/>
            <p:nvPr/>
          </p:nvSpPr>
          <p:spPr>
            <a:xfrm>
              <a:off x="3538884" y="3431629"/>
              <a:ext cx="810071" cy="461665"/>
            </a:xfrm>
            <a:prstGeom prst="rect">
              <a:avLst/>
            </a:prstGeom>
            <a:noFill/>
          </p:spPr>
          <p:txBody>
            <a:bodyPr wrap="square" rtlCol="0">
              <a:spAutoFit/>
            </a:bodyPr>
            <a:lstStyle/>
            <a:p>
              <a:pPr algn="r"/>
              <a:r>
                <a:rPr lang="fr-FR" sz="1200" b="1" dirty="0" smtClean="0">
                  <a:solidFill>
                    <a:schemeClr val="bg1">
                      <a:lumMod val="75000"/>
                    </a:schemeClr>
                  </a:solidFill>
                </a:rPr>
                <a:t>Matrice </a:t>
              </a:r>
            </a:p>
            <a:p>
              <a:pPr algn="r"/>
              <a:r>
                <a:rPr lang="fr-FR" sz="1200" b="1" dirty="0" smtClean="0">
                  <a:solidFill>
                    <a:schemeClr val="bg1">
                      <a:lumMod val="75000"/>
                    </a:schemeClr>
                  </a:solidFill>
                </a:rPr>
                <a:t>de Porter</a:t>
              </a:r>
              <a:endParaRPr lang="fr-FR" sz="1200" b="1" dirty="0">
                <a:solidFill>
                  <a:schemeClr val="bg1">
                    <a:lumMod val="75000"/>
                  </a:schemeClr>
                </a:solidFill>
              </a:endParaRPr>
            </a:p>
          </p:txBody>
        </p:sp>
        <p:sp>
          <p:nvSpPr>
            <p:cNvPr id="139" name="TextBox 138"/>
            <p:cNvSpPr txBox="1"/>
            <p:nvPr/>
          </p:nvSpPr>
          <p:spPr>
            <a:xfrm>
              <a:off x="3719434" y="3063934"/>
              <a:ext cx="625377" cy="276999"/>
            </a:xfrm>
            <a:prstGeom prst="rect">
              <a:avLst/>
            </a:prstGeom>
            <a:noFill/>
          </p:spPr>
          <p:txBody>
            <a:bodyPr wrap="square" rtlCol="0">
              <a:spAutoFit/>
            </a:bodyPr>
            <a:lstStyle/>
            <a:p>
              <a:r>
                <a:rPr lang="fr-FR" sz="1200" b="1" dirty="0" smtClean="0">
                  <a:solidFill>
                    <a:schemeClr val="bg1">
                      <a:lumMod val="75000"/>
                    </a:schemeClr>
                  </a:solidFill>
                </a:rPr>
                <a:t>PESTEL</a:t>
              </a:r>
              <a:endParaRPr lang="fr-FR" sz="1200" b="1" dirty="0">
                <a:solidFill>
                  <a:schemeClr val="bg1">
                    <a:lumMod val="75000"/>
                  </a:schemeClr>
                </a:solidFill>
              </a:endParaRPr>
            </a:p>
          </p:txBody>
        </p:sp>
        <p:sp>
          <p:nvSpPr>
            <p:cNvPr id="140" name="Flowchart: Connector 139"/>
            <p:cNvSpPr/>
            <p:nvPr/>
          </p:nvSpPr>
          <p:spPr>
            <a:xfrm>
              <a:off x="4337719" y="350247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Flowchart: Connector 140"/>
            <p:cNvSpPr/>
            <p:nvPr/>
          </p:nvSpPr>
          <p:spPr>
            <a:xfrm>
              <a:off x="4337719" y="317287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3" name="Flowchart: Connector 142"/>
            <p:cNvSpPr/>
            <p:nvPr/>
          </p:nvSpPr>
          <p:spPr>
            <a:xfrm>
              <a:off x="4423447" y="2793645"/>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4" name="Straight Connector 143"/>
            <p:cNvCxnSpPr>
              <a:endCxn id="153" idx="1"/>
            </p:cNvCxnSpPr>
            <p:nvPr/>
          </p:nvCxnSpPr>
          <p:spPr>
            <a:xfrm>
              <a:off x="4817337" y="1129326"/>
              <a:ext cx="483423" cy="88640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cxnSp>
          <p:nvCxnSpPr>
            <p:cNvPr id="145" name="Straight Connector 144"/>
            <p:cNvCxnSpPr/>
            <p:nvPr/>
          </p:nvCxnSpPr>
          <p:spPr>
            <a:xfrm>
              <a:off x="5327267" y="2038238"/>
              <a:ext cx="15134" cy="581513"/>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52" name="TextBox 151"/>
            <p:cNvSpPr txBox="1"/>
            <p:nvPr/>
          </p:nvSpPr>
          <p:spPr>
            <a:xfrm>
              <a:off x="3845250" y="1194608"/>
              <a:ext cx="1122550" cy="276999"/>
            </a:xfrm>
            <a:prstGeom prst="rect">
              <a:avLst/>
            </a:prstGeom>
            <a:noFill/>
          </p:spPr>
          <p:txBody>
            <a:bodyPr wrap="square" rtlCol="0">
              <a:spAutoFit/>
            </a:bodyPr>
            <a:lstStyle/>
            <a:p>
              <a:pPr algn="ctr"/>
              <a:r>
                <a:rPr lang="fr-FR" sz="1200" b="1" dirty="0" smtClean="0">
                  <a:solidFill>
                    <a:schemeClr val="bg1">
                      <a:lumMod val="75000"/>
                    </a:schemeClr>
                  </a:solidFill>
                </a:rPr>
                <a:t>Informatique</a:t>
              </a:r>
              <a:endParaRPr lang="fr-FR" sz="1200" b="1" dirty="0">
                <a:solidFill>
                  <a:schemeClr val="bg1">
                    <a:lumMod val="75000"/>
                  </a:schemeClr>
                </a:solidFill>
              </a:endParaRPr>
            </a:p>
          </p:txBody>
        </p:sp>
        <p:sp>
          <p:nvSpPr>
            <p:cNvPr id="153" name="Flowchart: Connector 152"/>
            <p:cNvSpPr/>
            <p:nvPr/>
          </p:nvSpPr>
          <p:spPr>
            <a:xfrm>
              <a:off x="5289961" y="200333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4" name="TextBox 153"/>
            <p:cNvSpPr txBox="1"/>
            <p:nvPr/>
          </p:nvSpPr>
          <p:spPr>
            <a:xfrm>
              <a:off x="4459144" y="1493835"/>
              <a:ext cx="659690" cy="276999"/>
            </a:xfrm>
            <a:prstGeom prst="rect">
              <a:avLst/>
            </a:prstGeom>
            <a:noFill/>
          </p:spPr>
          <p:txBody>
            <a:bodyPr wrap="square" rtlCol="0">
              <a:spAutoFit/>
            </a:bodyPr>
            <a:lstStyle/>
            <a:p>
              <a:pPr algn="ctr"/>
              <a:r>
                <a:rPr lang="fr-FR" sz="1200" b="1" dirty="0" smtClean="0">
                  <a:solidFill>
                    <a:schemeClr val="bg1">
                      <a:lumMod val="75000"/>
                    </a:schemeClr>
                  </a:solidFill>
                </a:rPr>
                <a:t>Locale</a:t>
              </a:r>
              <a:endParaRPr lang="fr-FR" sz="1200" b="1" dirty="0">
                <a:solidFill>
                  <a:schemeClr val="bg1">
                    <a:lumMod val="75000"/>
                  </a:schemeClr>
                </a:solidFill>
              </a:endParaRPr>
            </a:p>
          </p:txBody>
        </p:sp>
        <p:sp>
          <p:nvSpPr>
            <p:cNvPr id="155" name="Flowchart: Connector 154"/>
            <p:cNvSpPr/>
            <p:nvPr/>
          </p:nvSpPr>
          <p:spPr>
            <a:xfrm>
              <a:off x="4790327" y="112299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6" name="TextBox 155"/>
            <p:cNvSpPr txBox="1"/>
            <p:nvPr/>
          </p:nvSpPr>
          <p:spPr>
            <a:xfrm>
              <a:off x="4449935" y="1864036"/>
              <a:ext cx="815943" cy="276999"/>
            </a:xfrm>
            <a:prstGeom prst="rect">
              <a:avLst/>
            </a:prstGeom>
            <a:noFill/>
          </p:spPr>
          <p:txBody>
            <a:bodyPr wrap="square" rtlCol="0">
              <a:spAutoFit/>
            </a:bodyPr>
            <a:lstStyle/>
            <a:p>
              <a:pPr algn="r"/>
              <a:r>
                <a:rPr lang="fr-FR" sz="1200" b="1" dirty="0" smtClean="0">
                  <a:solidFill>
                    <a:schemeClr val="bg1">
                      <a:lumMod val="75000"/>
                    </a:schemeClr>
                  </a:solidFill>
                </a:rPr>
                <a:t>En ligne</a:t>
              </a:r>
              <a:endParaRPr lang="fr-FR" sz="1200" b="1" dirty="0">
                <a:solidFill>
                  <a:schemeClr val="bg1">
                    <a:lumMod val="75000"/>
                  </a:schemeClr>
                </a:solidFill>
              </a:endParaRPr>
            </a:p>
          </p:txBody>
        </p:sp>
        <p:sp>
          <p:nvSpPr>
            <p:cNvPr id="157" name="Flowchart: Connector 156"/>
            <p:cNvSpPr/>
            <p:nvPr/>
          </p:nvSpPr>
          <p:spPr>
            <a:xfrm>
              <a:off x="5055914" y="1573593"/>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1" name="Flowchart: Connector 160"/>
            <p:cNvSpPr/>
            <p:nvPr/>
          </p:nvSpPr>
          <p:spPr>
            <a:xfrm>
              <a:off x="4114210" y="1124067"/>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474111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12</a:t>
            </a:fld>
            <a:endParaRPr lang="fr-FR"/>
          </a:p>
        </p:txBody>
      </p:sp>
      <p:sp>
        <p:nvSpPr>
          <p:cNvPr id="3" name="Title 2"/>
          <p:cNvSpPr>
            <a:spLocks noGrp="1"/>
          </p:cNvSpPr>
          <p:nvPr>
            <p:ph type="title"/>
          </p:nvPr>
        </p:nvSpPr>
        <p:spPr/>
        <p:txBody>
          <a:bodyPr/>
          <a:lstStyle/>
          <a:p>
            <a:r>
              <a:rPr lang="fr-FR" dirty="0" smtClean="0"/>
              <a:t>Le cerveau fonctionne mieux </a:t>
            </a:r>
            <a:br>
              <a:rPr lang="fr-FR" dirty="0" smtClean="0"/>
            </a:br>
            <a:r>
              <a:rPr lang="fr-FR" dirty="0" smtClean="0"/>
              <a:t>avec les images</a:t>
            </a:r>
            <a:endParaRPr lang="fr-FR" dirty="0"/>
          </a:p>
        </p:txBody>
      </p:sp>
      <p:pic>
        <p:nvPicPr>
          <p:cNvPr id="6" name="Picture 2" descr="C:\Users\mongin\Documents\@INTERVENTIONS\interventions 2015\SPOC VAN\CHAPITRE 1 POURQUOI LE MANAGEMENT VISUEL\image Flash intro avec les 8 phases.gif"/>
          <p:cNvPicPr>
            <a:picLocks noGrp="1" noChangeAspect="1" noChangeArrowheads="1" noCrop="1"/>
          </p:cNvPicPr>
          <p:nvPr>
            <p:ph idx="1"/>
          </p:nvPr>
        </p:nvPicPr>
        <p:blipFill>
          <a:blip r:embed="rId3" cstate="print"/>
          <a:stretch>
            <a:fillRect/>
          </a:stretch>
        </p:blipFill>
        <p:spPr bwMode="auto">
          <a:xfrm>
            <a:off x="4827086" y="1120469"/>
            <a:ext cx="2068476" cy="3937000"/>
          </a:xfrm>
          <a:prstGeom prst="rect">
            <a:avLst/>
          </a:prstGeom>
          <a:noFill/>
        </p:spPr>
      </p:pic>
      <p:sp>
        <p:nvSpPr>
          <p:cNvPr id="5" name="ZoneTexte 1"/>
          <p:cNvSpPr txBox="1"/>
          <p:nvPr/>
        </p:nvSpPr>
        <p:spPr>
          <a:xfrm>
            <a:off x="363003" y="3161975"/>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7" name="TextBox 6"/>
          <p:cNvSpPr txBox="1"/>
          <p:nvPr/>
        </p:nvSpPr>
        <p:spPr>
          <a:xfrm>
            <a:off x="3889289" y="5301665"/>
            <a:ext cx="3901281" cy="215444"/>
          </a:xfrm>
          <a:prstGeom prst="rect">
            <a:avLst/>
          </a:prstGeom>
          <a:noFill/>
        </p:spPr>
        <p:txBody>
          <a:bodyPr wrap="square" rtlCol="0">
            <a:spAutoFit/>
          </a:bodyPr>
          <a:lstStyle/>
          <a:p>
            <a:pPr algn="ctr"/>
            <a:r>
              <a:rPr lang="fr-FR" sz="800" dirty="0" smtClean="0">
                <a:solidFill>
                  <a:schemeClr val="tx1">
                    <a:lumMod val="50000"/>
                    <a:lumOff val="50000"/>
                  </a:schemeClr>
                </a:solidFill>
              </a:rPr>
              <a:t>Crédit image : c</a:t>
            </a:r>
            <a:r>
              <a:rPr lang="fr-FR" sz="800" dirty="0" smtClean="0">
                <a:solidFill>
                  <a:schemeClr val="bg1">
                    <a:lumMod val="50000"/>
                  </a:schemeClr>
                </a:solidFill>
              </a:rPr>
              <a:t>d-rom </a:t>
            </a:r>
            <a:r>
              <a:rPr lang="fr-FR" sz="800" dirty="0">
                <a:solidFill>
                  <a:schemeClr val="bg1">
                    <a:lumMod val="50000"/>
                  </a:schemeClr>
                </a:solidFill>
              </a:rPr>
              <a:t>d’auto-formation gestion de projets CNFPT 1999</a:t>
            </a:r>
          </a:p>
        </p:txBody>
      </p:sp>
    </p:spTree>
    <p:extLst>
      <p:ext uri="{BB962C8B-B14F-4D97-AF65-F5344CB8AC3E}">
        <p14:creationId xmlns:p14="http://schemas.microsoft.com/office/powerpoint/2010/main" val="387986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13</a:t>
            </a:fld>
            <a:endParaRPr lang="fr-FR" dirty="0"/>
          </a:p>
        </p:txBody>
      </p:sp>
      <p:sp>
        <p:nvSpPr>
          <p:cNvPr id="3" name="Title 2"/>
          <p:cNvSpPr>
            <a:spLocks noGrp="1"/>
          </p:cNvSpPr>
          <p:nvPr>
            <p:ph type="title"/>
          </p:nvPr>
        </p:nvSpPr>
        <p:spPr/>
        <p:txBody>
          <a:bodyPr/>
          <a:lstStyle/>
          <a:p>
            <a:r>
              <a:rPr lang="fr-FR" dirty="0" smtClean="0"/>
              <a:t>Les limites physiologiques de notre cerveau</a:t>
            </a:r>
            <a:endParaRPr lang="fr-F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64085" y="1606903"/>
            <a:ext cx="1887016" cy="2563315"/>
          </a:xfrm>
        </p:spPr>
      </p:pic>
      <p:sp>
        <p:nvSpPr>
          <p:cNvPr id="8" name="ZoneTexte 1"/>
          <p:cNvSpPr txBox="1"/>
          <p:nvPr/>
        </p:nvSpPr>
        <p:spPr>
          <a:xfrm>
            <a:off x="363003" y="3508831"/>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5" name="TextBox 4"/>
          <p:cNvSpPr txBox="1"/>
          <p:nvPr/>
        </p:nvSpPr>
        <p:spPr>
          <a:xfrm>
            <a:off x="3784184" y="1813559"/>
            <a:ext cx="668161" cy="461665"/>
          </a:xfrm>
          <a:prstGeom prst="rect">
            <a:avLst/>
          </a:prstGeom>
          <a:noFill/>
        </p:spPr>
        <p:txBody>
          <a:bodyPr wrap="square" rtlCol="0">
            <a:spAutoFit/>
          </a:bodyPr>
          <a:lstStyle/>
          <a:p>
            <a:pPr algn="r"/>
            <a:r>
              <a:rPr lang="fr-FR" sz="800" dirty="0" smtClean="0"/>
              <a:t>Mémoire à court terme</a:t>
            </a:r>
            <a:endParaRPr lang="fr-FR" sz="800" dirty="0"/>
          </a:p>
        </p:txBody>
      </p:sp>
      <p:grpSp>
        <p:nvGrpSpPr>
          <p:cNvPr id="21" name="Group 20"/>
          <p:cNvGrpSpPr/>
          <p:nvPr/>
        </p:nvGrpSpPr>
        <p:grpSpPr>
          <a:xfrm>
            <a:off x="5255957" y="1932709"/>
            <a:ext cx="1570703" cy="309716"/>
            <a:chOff x="5255957" y="1882428"/>
            <a:chExt cx="1570703" cy="309716"/>
          </a:xfrm>
        </p:grpSpPr>
        <p:grpSp>
          <p:nvGrpSpPr>
            <p:cNvPr id="12" name="Group 11"/>
            <p:cNvGrpSpPr/>
            <p:nvPr/>
          </p:nvGrpSpPr>
          <p:grpSpPr>
            <a:xfrm>
              <a:off x="5255957" y="1882428"/>
              <a:ext cx="1570703" cy="309716"/>
              <a:chOff x="5508523" y="1371601"/>
              <a:chExt cx="1570703" cy="309716"/>
            </a:xfrm>
            <a:solidFill>
              <a:srgbClr val="F59C18"/>
            </a:solidFill>
          </p:grpSpPr>
          <p:sp>
            <p:nvSpPr>
              <p:cNvPr id="13" name="Rounded Rectangle 12"/>
              <p:cNvSpPr/>
              <p:nvPr/>
            </p:nvSpPr>
            <p:spPr>
              <a:xfrm>
                <a:off x="5508523" y="1371601"/>
                <a:ext cx="1570703" cy="309716"/>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5395" y="1400253"/>
                <a:ext cx="250722" cy="250722"/>
              </a:xfrm>
              <a:prstGeom prst="rect">
                <a:avLst/>
              </a:prstGeom>
              <a:grpFill/>
            </p:spPr>
          </p:pic>
        </p:grpSp>
        <p:sp>
          <p:nvSpPr>
            <p:cNvPr id="16" name="Rounded Rectangle 15"/>
            <p:cNvSpPr/>
            <p:nvPr/>
          </p:nvSpPr>
          <p:spPr>
            <a:xfrm>
              <a:off x="5594558" y="1939414"/>
              <a:ext cx="1179869" cy="186588"/>
            </a:xfrm>
            <a:prstGeom prst="roundRect">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575" y="2082989"/>
            <a:ext cx="853508" cy="975437"/>
          </a:xfrm>
          <a:prstGeom prst="rect">
            <a:avLst/>
          </a:prstGeom>
        </p:spPr>
      </p:pic>
      <p:sp>
        <p:nvSpPr>
          <p:cNvPr id="18" name="Cloud Callout 17"/>
          <p:cNvSpPr/>
          <p:nvPr/>
        </p:nvSpPr>
        <p:spPr>
          <a:xfrm>
            <a:off x="7458517" y="1424754"/>
            <a:ext cx="1056833" cy="505669"/>
          </a:xfrm>
          <a:prstGeom prst="cloudCallou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Après 20s ?</a:t>
            </a:r>
            <a:endParaRPr lang="fr-FR" sz="1200" b="1" dirty="0"/>
          </a:p>
        </p:txBody>
      </p:sp>
      <p:grpSp>
        <p:nvGrpSpPr>
          <p:cNvPr id="20" name="Group 19"/>
          <p:cNvGrpSpPr/>
          <p:nvPr/>
        </p:nvGrpSpPr>
        <p:grpSpPr>
          <a:xfrm>
            <a:off x="5269092" y="1556350"/>
            <a:ext cx="1570703" cy="309716"/>
            <a:chOff x="5273842" y="1364227"/>
            <a:chExt cx="1570703" cy="309716"/>
          </a:xfrm>
        </p:grpSpPr>
        <p:grpSp>
          <p:nvGrpSpPr>
            <p:cNvPr id="11" name="Group 10"/>
            <p:cNvGrpSpPr/>
            <p:nvPr/>
          </p:nvGrpSpPr>
          <p:grpSpPr>
            <a:xfrm>
              <a:off x="5273842" y="1364227"/>
              <a:ext cx="1570703" cy="309716"/>
              <a:chOff x="5524565" y="1371601"/>
              <a:chExt cx="1570703" cy="309716"/>
            </a:xfrm>
          </p:grpSpPr>
          <p:sp>
            <p:nvSpPr>
              <p:cNvPr id="10" name="Rounded Rectangle 9"/>
              <p:cNvSpPr/>
              <p:nvPr/>
            </p:nvSpPr>
            <p:spPr>
              <a:xfrm>
                <a:off x="5524565" y="1371601"/>
                <a:ext cx="1570703" cy="309716"/>
              </a:xfrm>
              <a:prstGeom prst="round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5395" y="1400253"/>
                <a:ext cx="250722" cy="250722"/>
              </a:xfrm>
              <a:prstGeom prst="rect">
                <a:avLst/>
              </a:prstGeom>
            </p:spPr>
          </p:pic>
        </p:grpSp>
        <p:sp>
          <p:nvSpPr>
            <p:cNvPr id="15" name="Rounded Rectangle 14"/>
            <p:cNvSpPr/>
            <p:nvPr/>
          </p:nvSpPr>
          <p:spPr>
            <a:xfrm>
              <a:off x="5583266" y="1413546"/>
              <a:ext cx="1179869" cy="186588"/>
            </a:xfrm>
            <a:prstGeom prst="roundRect">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75000"/>
                  </a:schemeClr>
                </a:solidFill>
              </a:endParaRPr>
            </a:p>
          </p:txBody>
        </p:sp>
      </p:grpSp>
      <p:sp>
        <p:nvSpPr>
          <p:cNvPr id="27" name="Rounded Rectangle 26"/>
          <p:cNvSpPr/>
          <p:nvPr/>
        </p:nvSpPr>
        <p:spPr>
          <a:xfrm>
            <a:off x="5582623" y="1599875"/>
            <a:ext cx="1179869" cy="186588"/>
          </a:xfrm>
          <a:prstGeom prst="roundRect">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12</a:t>
            </a:r>
            <a:r>
              <a:rPr lang="fr-FR" dirty="0" smtClean="0">
                <a:solidFill>
                  <a:schemeClr val="bg1">
                    <a:lumMod val="50000"/>
                  </a:schemeClr>
                </a:solidFill>
              </a:rPr>
              <a:t>34567</a:t>
            </a:r>
            <a:r>
              <a:rPr lang="fr-FR" dirty="0" smtClean="0">
                <a:solidFill>
                  <a:schemeClr val="bg1">
                    <a:lumMod val="75000"/>
                  </a:schemeClr>
                </a:solidFill>
              </a:rPr>
              <a:t>890</a:t>
            </a:r>
            <a:endParaRPr lang="fr-FR" dirty="0">
              <a:solidFill>
                <a:schemeClr val="bg1">
                  <a:lumMod val="75000"/>
                </a:schemeClr>
              </a:solidFill>
            </a:endParaRPr>
          </a:p>
        </p:txBody>
      </p:sp>
      <p:sp>
        <p:nvSpPr>
          <p:cNvPr id="22" name="TextBox 21"/>
          <p:cNvSpPr txBox="1"/>
          <p:nvPr/>
        </p:nvSpPr>
        <p:spPr>
          <a:xfrm>
            <a:off x="4957807" y="5297261"/>
            <a:ext cx="1881988" cy="215444"/>
          </a:xfrm>
          <a:prstGeom prst="rect">
            <a:avLst/>
          </a:prstGeom>
          <a:noFill/>
        </p:spPr>
        <p:txBody>
          <a:bodyPr wrap="square" rtlCol="0">
            <a:spAutoFit/>
          </a:bodyPr>
          <a:lstStyle/>
          <a:p>
            <a:pPr algn="ctr"/>
            <a:r>
              <a:rPr lang="de-DE" sz="800" dirty="0">
                <a:solidFill>
                  <a:schemeClr val="tx1">
                    <a:lumMod val="50000"/>
                    <a:lumOff val="50000"/>
                  </a:schemeClr>
                </a:solidFill>
              </a:rPr>
              <a:t>Crédit </a:t>
            </a:r>
            <a:r>
              <a:rPr lang="de-DE" sz="800" dirty="0" smtClean="0">
                <a:solidFill>
                  <a:schemeClr val="tx1">
                    <a:lumMod val="50000"/>
                    <a:lumOff val="50000"/>
                  </a:schemeClr>
                </a:solidFill>
              </a:rPr>
              <a:t>image </a:t>
            </a:r>
            <a:r>
              <a:rPr lang="de-DE" sz="800" dirty="0">
                <a:solidFill>
                  <a:schemeClr val="tx1">
                    <a:lumMod val="50000"/>
                    <a:lumOff val="50000"/>
                  </a:schemeClr>
                </a:solidFill>
              </a:rPr>
              <a:t>: </a:t>
            </a:r>
            <a:r>
              <a:rPr lang="de-DE" sz="800" dirty="0" smtClean="0">
                <a:solidFill>
                  <a:schemeClr val="bg1">
                    <a:lumMod val="50000"/>
                  </a:schemeClr>
                </a:solidFill>
              </a:rPr>
              <a:t>pixabay.com </a:t>
            </a:r>
            <a:endParaRPr lang="de-DE" sz="800" dirty="0">
              <a:solidFill>
                <a:schemeClr val="bg1">
                  <a:lumMod val="50000"/>
                </a:schemeClr>
              </a:solidFill>
            </a:endParaRPr>
          </a:p>
        </p:txBody>
      </p:sp>
    </p:spTree>
    <p:extLst>
      <p:ext uri="{BB962C8B-B14F-4D97-AF65-F5344CB8AC3E}">
        <p14:creationId xmlns:p14="http://schemas.microsoft.com/office/powerpoint/2010/main" val="11155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500"/>
                            </p:stCondLst>
                            <p:childTnLst>
                              <p:par>
                                <p:cTn id="25" presetID="1" presetClass="entr" presetSubtype="0" fill="hold" grpId="0" nodeType="afterEffect">
                                  <p:stCondLst>
                                    <p:cond delay="200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Apports du management visuel</a:t>
            </a:r>
            <a:endParaRPr lang="fr-FR" dirty="0"/>
          </a:p>
        </p:txBody>
      </p:sp>
      <p:sp>
        <p:nvSpPr>
          <p:cNvPr id="17" name="ZoneTexte 1"/>
          <p:cNvSpPr txBox="1"/>
          <p:nvPr/>
        </p:nvSpPr>
        <p:spPr>
          <a:xfrm>
            <a:off x="363003" y="384336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19" name="TextBox 18"/>
          <p:cNvSpPr txBox="1"/>
          <p:nvPr/>
        </p:nvSpPr>
        <p:spPr>
          <a:xfrm>
            <a:off x="3028950" y="1133475"/>
            <a:ext cx="5910246" cy="415498"/>
          </a:xfrm>
          <a:prstGeom prst="rect">
            <a:avLst/>
          </a:prstGeom>
          <a:noFill/>
        </p:spPr>
        <p:txBody>
          <a:bodyPr wrap="square" rtlCol="0">
            <a:spAutoFit/>
          </a:bodyPr>
          <a:lstStyle/>
          <a:p>
            <a:r>
              <a:rPr lang="fr-FR" sz="2100" dirty="0"/>
              <a:t>Les supports visuels augmentent…</a:t>
            </a:r>
            <a:endParaRPr lang="de-DE" sz="2100" dirty="0"/>
          </a:p>
        </p:txBody>
      </p:sp>
      <p:sp>
        <p:nvSpPr>
          <p:cNvPr id="20" name="TextBox 19"/>
          <p:cNvSpPr txBox="1"/>
          <p:nvPr/>
        </p:nvSpPr>
        <p:spPr>
          <a:xfrm>
            <a:off x="4957807" y="5297261"/>
            <a:ext cx="1881988" cy="215444"/>
          </a:xfrm>
          <a:prstGeom prst="rect">
            <a:avLst/>
          </a:prstGeom>
          <a:noFill/>
        </p:spPr>
        <p:txBody>
          <a:bodyPr wrap="square" rtlCol="0">
            <a:spAutoFit/>
          </a:bodyPr>
          <a:lstStyle/>
          <a:p>
            <a:pPr algn="ctr"/>
            <a:r>
              <a:rPr lang="de-DE" sz="800" dirty="0">
                <a:solidFill>
                  <a:schemeClr val="tx1">
                    <a:lumMod val="50000"/>
                    <a:lumOff val="50000"/>
                  </a:schemeClr>
                </a:solidFill>
              </a:rPr>
              <a:t>Crédit </a:t>
            </a:r>
            <a:r>
              <a:rPr lang="de-DE" sz="800" dirty="0" smtClean="0">
                <a:solidFill>
                  <a:schemeClr val="tx1">
                    <a:lumMod val="50000"/>
                    <a:lumOff val="50000"/>
                  </a:schemeClr>
                </a:solidFill>
              </a:rPr>
              <a:t>image </a:t>
            </a:r>
            <a:r>
              <a:rPr lang="de-DE" sz="800" dirty="0">
                <a:solidFill>
                  <a:schemeClr val="tx1">
                    <a:lumMod val="50000"/>
                    <a:lumOff val="50000"/>
                  </a:schemeClr>
                </a:solidFill>
              </a:rPr>
              <a:t>: </a:t>
            </a:r>
            <a:r>
              <a:rPr lang="de-DE" sz="800" dirty="0" smtClean="0">
                <a:solidFill>
                  <a:schemeClr val="bg1">
                    <a:lumMod val="50000"/>
                  </a:schemeClr>
                </a:solidFill>
              </a:rPr>
              <a:t>pixabay.com </a:t>
            </a:r>
            <a:endParaRPr lang="de-DE" sz="800" dirty="0">
              <a:solidFill>
                <a:schemeClr val="bg1">
                  <a:lumMod val="50000"/>
                </a:schemeClr>
              </a:solidFill>
            </a:endParaRPr>
          </a:p>
        </p:txBody>
      </p:sp>
      <p:sp>
        <p:nvSpPr>
          <p:cNvPr id="22" name="Slide Number Placeholder 1"/>
          <p:cNvSpPr>
            <a:spLocks noGrp="1"/>
          </p:cNvSpPr>
          <p:nvPr>
            <p:ph type="sldNum" sz="quarter" idx="12"/>
          </p:nvPr>
        </p:nvSpPr>
        <p:spPr>
          <a:xfrm>
            <a:off x="6548004" y="5297694"/>
            <a:ext cx="2481247" cy="312441"/>
          </a:xfrm>
        </p:spPr>
        <p:txBody>
          <a:bodyPr/>
          <a:lstStyle/>
          <a:p>
            <a:fld id="{23AEA936-903B-4667-8A74-3EB60A72B208}" type="slidenum">
              <a:rPr lang="fr-FR" smtClean="0"/>
              <a:pPr/>
              <a:t>14</a:t>
            </a:fld>
            <a:endParaRPr lang="fr-FR"/>
          </a:p>
        </p:txBody>
      </p:sp>
      <p:grpSp>
        <p:nvGrpSpPr>
          <p:cNvPr id="21" name="Group 20"/>
          <p:cNvGrpSpPr/>
          <p:nvPr/>
        </p:nvGrpSpPr>
        <p:grpSpPr>
          <a:xfrm>
            <a:off x="3834339" y="1711284"/>
            <a:ext cx="2439992" cy="682495"/>
            <a:chOff x="3834339" y="1711284"/>
            <a:chExt cx="2439992" cy="682495"/>
          </a:xfrm>
        </p:grpSpPr>
        <p:sp>
          <p:nvSpPr>
            <p:cNvPr id="9" name="TextBox 8"/>
            <p:cNvSpPr txBox="1"/>
            <p:nvPr/>
          </p:nvSpPr>
          <p:spPr>
            <a:xfrm>
              <a:off x="4589910" y="1866404"/>
              <a:ext cx="1684421" cy="415498"/>
            </a:xfrm>
            <a:prstGeom prst="rect">
              <a:avLst/>
            </a:prstGeom>
            <a:noFill/>
          </p:spPr>
          <p:txBody>
            <a:bodyPr wrap="square" rtlCol="0">
              <a:spAutoFit/>
            </a:bodyPr>
            <a:lstStyle/>
            <a:p>
              <a:r>
                <a:rPr lang="fr-FR" sz="2100" dirty="0" smtClean="0"/>
                <a:t>notre écoute </a:t>
              </a:r>
              <a:endParaRPr lang="fr-FR" sz="21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339" y="1711284"/>
              <a:ext cx="584995" cy="682495"/>
            </a:xfrm>
            <a:prstGeom prst="rect">
              <a:avLst/>
            </a:prstGeom>
          </p:spPr>
        </p:pic>
      </p:grpSp>
      <p:grpSp>
        <p:nvGrpSpPr>
          <p:cNvPr id="29" name="Group 28"/>
          <p:cNvGrpSpPr/>
          <p:nvPr/>
        </p:nvGrpSpPr>
        <p:grpSpPr>
          <a:xfrm>
            <a:off x="3771545" y="2371391"/>
            <a:ext cx="4026787" cy="886100"/>
            <a:chOff x="3771545" y="2371391"/>
            <a:chExt cx="4026787" cy="886100"/>
          </a:xfrm>
        </p:grpSpPr>
        <p:sp>
          <p:nvSpPr>
            <p:cNvPr id="10" name="TextBox 9"/>
            <p:cNvSpPr txBox="1"/>
            <p:nvPr/>
          </p:nvSpPr>
          <p:spPr>
            <a:xfrm>
              <a:off x="4589910" y="2618895"/>
              <a:ext cx="3208422" cy="415498"/>
            </a:xfrm>
            <a:prstGeom prst="rect">
              <a:avLst/>
            </a:prstGeom>
            <a:noFill/>
          </p:spPr>
          <p:txBody>
            <a:bodyPr wrap="square" rtlCol="0">
              <a:spAutoFit/>
            </a:bodyPr>
            <a:lstStyle/>
            <a:p>
              <a:r>
                <a:rPr lang="fr-FR" sz="2100" dirty="0"/>
                <a:t>n</a:t>
              </a:r>
              <a:r>
                <a:rPr lang="fr-FR" sz="2100" dirty="0" smtClean="0"/>
                <a:t>otre compréhension</a:t>
              </a:r>
              <a:endParaRPr lang="fr-FR" sz="2100"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545" y="2371391"/>
              <a:ext cx="759515" cy="886100"/>
            </a:xfrm>
            <a:prstGeom prst="rect">
              <a:avLst/>
            </a:prstGeom>
          </p:spPr>
        </p:pic>
      </p:grpSp>
      <p:grpSp>
        <p:nvGrpSpPr>
          <p:cNvPr id="28" name="Group 27"/>
          <p:cNvGrpSpPr/>
          <p:nvPr/>
        </p:nvGrpSpPr>
        <p:grpSpPr>
          <a:xfrm>
            <a:off x="3884308" y="3235739"/>
            <a:ext cx="3914024" cy="627777"/>
            <a:chOff x="3884308" y="3235739"/>
            <a:chExt cx="3914024" cy="627777"/>
          </a:xfrm>
        </p:grpSpPr>
        <p:sp>
          <p:nvSpPr>
            <p:cNvPr id="11" name="TextBox 10"/>
            <p:cNvSpPr txBox="1"/>
            <p:nvPr/>
          </p:nvSpPr>
          <p:spPr>
            <a:xfrm>
              <a:off x="4589910" y="3371386"/>
              <a:ext cx="3208422" cy="415498"/>
            </a:xfrm>
            <a:prstGeom prst="rect">
              <a:avLst/>
            </a:prstGeom>
            <a:noFill/>
          </p:spPr>
          <p:txBody>
            <a:bodyPr wrap="square" rtlCol="0">
              <a:spAutoFit/>
            </a:bodyPr>
            <a:lstStyle/>
            <a:p>
              <a:r>
                <a:rPr lang="fr-FR" sz="2100" dirty="0"/>
                <a:t>n</a:t>
              </a:r>
              <a:r>
                <a:rPr lang="fr-FR" sz="2100" dirty="0" smtClean="0"/>
                <a:t>otre mémoire</a:t>
              </a:r>
              <a:endParaRPr lang="fr-FR" sz="2100"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308" y="3235739"/>
              <a:ext cx="538093" cy="627777"/>
            </a:xfrm>
            <a:prstGeom prst="rect">
              <a:avLst/>
            </a:prstGeom>
          </p:spPr>
        </p:pic>
      </p:grpSp>
      <p:grpSp>
        <p:nvGrpSpPr>
          <p:cNvPr id="27" name="Group 26"/>
          <p:cNvGrpSpPr/>
          <p:nvPr/>
        </p:nvGrpSpPr>
        <p:grpSpPr>
          <a:xfrm>
            <a:off x="3842082" y="3969465"/>
            <a:ext cx="3956250" cy="721516"/>
            <a:chOff x="3842082" y="3950361"/>
            <a:chExt cx="3956250" cy="721516"/>
          </a:xfrm>
        </p:grpSpPr>
        <p:sp>
          <p:nvSpPr>
            <p:cNvPr id="12" name="TextBox 11"/>
            <p:cNvSpPr txBox="1"/>
            <p:nvPr/>
          </p:nvSpPr>
          <p:spPr>
            <a:xfrm>
              <a:off x="4589910" y="4140083"/>
              <a:ext cx="3208422" cy="415498"/>
            </a:xfrm>
            <a:prstGeom prst="rect">
              <a:avLst/>
            </a:prstGeom>
            <a:noFill/>
          </p:spPr>
          <p:txBody>
            <a:bodyPr wrap="square" rtlCol="0">
              <a:spAutoFit/>
            </a:bodyPr>
            <a:lstStyle/>
            <a:p>
              <a:r>
                <a:rPr lang="fr-FR" sz="2100" dirty="0"/>
                <a:t>n</a:t>
              </a:r>
              <a:r>
                <a:rPr lang="fr-FR" sz="2100" dirty="0" smtClean="0"/>
                <a:t>otre créativité</a:t>
              </a:r>
              <a:endParaRPr lang="fr-FR" sz="2100"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2082" y="3950361"/>
              <a:ext cx="618442" cy="721516"/>
            </a:xfrm>
            <a:prstGeom prst="rect">
              <a:avLst/>
            </a:prstGeom>
          </p:spPr>
        </p:pic>
      </p:grpSp>
      <p:sp>
        <p:nvSpPr>
          <p:cNvPr id="30" name="Rectangle 29"/>
          <p:cNvSpPr/>
          <p:nvPr/>
        </p:nvSpPr>
        <p:spPr>
          <a:xfrm>
            <a:off x="3834339" y="2224216"/>
            <a:ext cx="401980" cy="22225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tangle 30"/>
          <p:cNvSpPr/>
          <p:nvPr/>
        </p:nvSpPr>
        <p:spPr>
          <a:xfrm>
            <a:off x="3775749" y="3056516"/>
            <a:ext cx="401980" cy="22225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tangle 31"/>
          <p:cNvSpPr/>
          <p:nvPr/>
        </p:nvSpPr>
        <p:spPr>
          <a:xfrm>
            <a:off x="3859492" y="3761884"/>
            <a:ext cx="401980" cy="22225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tangle 32"/>
          <p:cNvSpPr/>
          <p:nvPr/>
        </p:nvSpPr>
        <p:spPr>
          <a:xfrm>
            <a:off x="3826092" y="4554207"/>
            <a:ext cx="593242" cy="2328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Content Placeholder 6"/>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2877444" y="802647"/>
            <a:ext cx="6176314" cy="4362021"/>
          </a:xfrm>
          <a:prstGeom prst="rect">
            <a:avLst/>
          </a:prstGeom>
          <a:solidFill>
            <a:srgbClr val="45C0EC"/>
          </a:solidFill>
        </p:spPr>
      </p:pic>
      <p:sp>
        <p:nvSpPr>
          <p:cNvPr id="18" name="TextBox 17"/>
          <p:cNvSpPr txBox="1"/>
          <p:nvPr/>
        </p:nvSpPr>
        <p:spPr>
          <a:xfrm>
            <a:off x="5149894" y="1465653"/>
            <a:ext cx="3220735" cy="1569660"/>
          </a:xfrm>
          <a:prstGeom prst="rect">
            <a:avLst/>
          </a:prstGeom>
          <a:noFill/>
        </p:spPr>
        <p:txBody>
          <a:bodyPr wrap="square" rtlCol="0">
            <a:spAutoFit/>
          </a:bodyPr>
          <a:lstStyle/>
          <a:p>
            <a:pPr algn="ctr"/>
            <a:r>
              <a:rPr lang="fr-FR" sz="2000" b="1" dirty="0" smtClean="0"/>
              <a:t>3 jours après une réunion </a:t>
            </a:r>
          </a:p>
          <a:p>
            <a:pPr algn="ctr"/>
            <a:r>
              <a:rPr lang="fr-FR" sz="2000" b="1" dirty="0" smtClean="0">
                <a:solidFill>
                  <a:srgbClr val="FF0000"/>
                </a:solidFill>
              </a:rPr>
              <a:t>6 x plus</a:t>
            </a:r>
            <a:r>
              <a:rPr lang="fr-FR" sz="2000" dirty="0" smtClean="0">
                <a:solidFill>
                  <a:schemeClr val="bg1"/>
                </a:solidFill>
              </a:rPr>
              <a:t> </a:t>
            </a:r>
            <a:r>
              <a:rPr lang="fr-FR" sz="2000" dirty="0" smtClean="0"/>
              <a:t>d’informations retenues si présentées visuellement et oralement</a:t>
            </a:r>
            <a:endParaRPr lang="fr-FR" sz="2000" dirty="0"/>
          </a:p>
          <a:p>
            <a:pPr algn="ctr"/>
            <a:endParaRPr lang="fr-FR" sz="1600" dirty="0"/>
          </a:p>
        </p:txBody>
      </p:sp>
    </p:spTree>
    <p:extLst>
      <p:ext uri="{BB962C8B-B14F-4D97-AF65-F5344CB8AC3E}">
        <p14:creationId xmlns:p14="http://schemas.microsoft.com/office/powerpoint/2010/main" val="171667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15</a:t>
            </a:fld>
            <a:endParaRPr lang="fr-FR"/>
          </a:p>
        </p:txBody>
      </p:sp>
      <p:sp>
        <p:nvSpPr>
          <p:cNvPr id="5" name="ZoneTexte 1"/>
          <p:cNvSpPr txBox="1"/>
          <p:nvPr/>
        </p:nvSpPr>
        <p:spPr>
          <a:xfrm>
            <a:off x="363003" y="384336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15" name="Title 4"/>
          <p:cNvSpPr>
            <a:spLocks noGrp="1"/>
          </p:cNvSpPr>
          <p:nvPr>
            <p:ph type="title"/>
          </p:nvPr>
        </p:nvSpPr>
        <p:spPr>
          <a:xfrm>
            <a:off x="3028950" y="134937"/>
            <a:ext cx="5486400" cy="800727"/>
          </a:xfrm>
        </p:spPr>
        <p:txBody>
          <a:bodyPr/>
          <a:lstStyle/>
          <a:p>
            <a:r>
              <a:rPr lang="fr-FR" dirty="0" smtClean="0"/>
              <a:t>Le management visuel aide à…</a:t>
            </a:r>
            <a:endParaRPr lang="fr-FR" dirty="0"/>
          </a:p>
        </p:txBody>
      </p:sp>
      <p:grpSp>
        <p:nvGrpSpPr>
          <p:cNvPr id="32" name="Group 31"/>
          <p:cNvGrpSpPr/>
          <p:nvPr/>
        </p:nvGrpSpPr>
        <p:grpSpPr>
          <a:xfrm>
            <a:off x="3401960" y="1433410"/>
            <a:ext cx="4906293" cy="415498"/>
            <a:chOff x="3401960" y="1433410"/>
            <a:chExt cx="4906293" cy="415498"/>
          </a:xfrm>
        </p:grpSpPr>
        <p:sp>
          <p:nvSpPr>
            <p:cNvPr id="16" name="TextBox 15"/>
            <p:cNvSpPr txBox="1"/>
            <p:nvPr/>
          </p:nvSpPr>
          <p:spPr>
            <a:xfrm>
              <a:off x="4011556" y="1433410"/>
              <a:ext cx="4296697" cy="415498"/>
            </a:xfrm>
            <a:prstGeom prst="rect">
              <a:avLst/>
            </a:prstGeom>
            <a:noFill/>
          </p:spPr>
          <p:txBody>
            <a:bodyPr wrap="square" rtlCol="0">
              <a:spAutoFit/>
            </a:bodyPr>
            <a:lstStyle/>
            <a:p>
              <a:r>
                <a:rPr lang="de-DE" sz="2100" dirty="0" smtClean="0"/>
                <a:t>Comprendre des données complexes</a:t>
              </a:r>
            </a:p>
          </p:txBody>
        </p:sp>
        <p:sp>
          <p:nvSpPr>
            <p:cNvPr id="22" name="Up Arrow 21"/>
            <p:cNvSpPr/>
            <p:nvPr/>
          </p:nvSpPr>
          <p:spPr>
            <a:xfrm rot="5400000">
              <a:off x="3456969" y="1439598"/>
              <a:ext cx="293103" cy="403122"/>
            </a:xfrm>
            <a:prstGeom prst="upArrow">
              <a:avLst>
                <a:gd name="adj1" fmla="val 50000"/>
                <a:gd name="adj2" fmla="val 51056"/>
              </a:avLst>
            </a:prstGeom>
            <a:solidFill>
              <a:srgbClr val="99E451"/>
            </a:solidFill>
            <a:ln w="57150">
              <a:solidFill>
                <a:srgbClr val="4E9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endParaRPr lang="fr-FR" sz="2800" b="1" dirty="0" smtClean="0">
                <a:solidFill>
                  <a:schemeClr val="tx1"/>
                </a:solidFill>
              </a:endParaRPr>
            </a:p>
            <a:p>
              <a:pPr algn="ctr"/>
              <a:endParaRPr lang="fr-FR" sz="2800" b="1" dirty="0">
                <a:solidFill>
                  <a:schemeClr val="tx1"/>
                </a:solidFill>
              </a:endParaRPr>
            </a:p>
            <a:p>
              <a:pPr algn="ctr"/>
              <a:endParaRPr lang="fr-FR" sz="2800" b="1" dirty="0">
                <a:solidFill>
                  <a:schemeClr val="tx1"/>
                </a:solidFill>
              </a:endParaRPr>
            </a:p>
          </p:txBody>
        </p:sp>
      </p:grpSp>
      <p:grpSp>
        <p:nvGrpSpPr>
          <p:cNvPr id="33" name="Group 32"/>
          <p:cNvGrpSpPr/>
          <p:nvPr/>
        </p:nvGrpSpPr>
        <p:grpSpPr>
          <a:xfrm>
            <a:off x="3401958" y="2232868"/>
            <a:ext cx="4906295" cy="415498"/>
            <a:chOff x="3401958" y="2232868"/>
            <a:chExt cx="4906295" cy="415498"/>
          </a:xfrm>
        </p:grpSpPr>
        <p:sp>
          <p:nvSpPr>
            <p:cNvPr id="17" name="TextBox 16"/>
            <p:cNvSpPr txBox="1"/>
            <p:nvPr/>
          </p:nvSpPr>
          <p:spPr>
            <a:xfrm>
              <a:off x="4011556" y="2232868"/>
              <a:ext cx="4296697" cy="415498"/>
            </a:xfrm>
            <a:prstGeom prst="rect">
              <a:avLst/>
            </a:prstGeom>
            <a:noFill/>
          </p:spPr>
          <p:txBody>
            <a:bodyPr wrap="square" rtlCol="0">
              <a:spAutoFit/>
            </a:bodyPr>
            <a:lstStyle/>
            <a:p>
              <a:r>
                <a:rPr lang="de-DE" sz="2100" dirty="0" smtClean="0"/>
                <a:t>Renforcer la communication</a:t>
              </a:r>
            </a:p>
          </p:txBody>
        </p:sp>
        <p:sp>
          <p:nvSpPr>
            <p:cNvPr id="25" name="Up Arrow 24"/>
            <p:cNvSpPr/>
            <p:nvPr/>
          </p:nvSpPr>
          <p:spPr>
            <a:xfrm rot="5400000">
              <a:off x="3456967" y="2239057"/>
              <a:ext cx="293103" cy="403122"/>
            </a:xfrm>
            <a:prstGeom prst="upArrow">
              <a:avLst>
                <a:gd name="adj1" fmla="val 50000"/>
                <a:gd name="adj2" fmla="val 51056"/>
              </a:avLst>
            </a:prstGeom>
            <a:solidFill>
              <a:srgbClr val="99E451"/>
            </a:solidFill>
            <a:ln w="57150">
              <a:solidFill>
                <a:srgbClr val="4E9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endParaRPr lang="fr-FR" sz="2800" b="1" dirty="0" smtClean="0">
                <a:solidFill>
                  <a:schemeClr val="tx1"/>
                </a:solidFill>
              </a:endParaRPr>
            </a:p>
            <a:p>
              <a:pPr algn="ctr"/>
              <a:endParaRPr lang="fr-FR" sz="2800" b="1" dirty="0">
                <a:solidFill>
                  <a:schemeClr val="tx1"/>
                </a:solidFill>
              </a:endParaRPr>
            </a:p>
            <a:p>
              <a:pPr algn="ctr"/>
              <a:endParaRPr lang="fr-FR" sz="2800" b="1" dirty="0">
                <a:solidFill>
                  <a:schemeClr val="tx1"/>
                </a:solidFill>
              </a:endParaRPr>
            </a:p>
          </p:txBody>
        </p:sp>
      </p:grpSp>
      <p:grpSp>
        <p:nvGrpSpPr>
          <p:cNvPr id="34" name="Group 33"/>
          <p:cNvGrpSpPr/>
          <p:nvPr/>
        </p:nvGrpSpPr>
        <p:grpSpPr>
          <a:xfrm>
            <a:off x="3401958" y="3032326"/>
            <a:ext cx="4906296" cy="415498"/>
            <a:chOff x="3401958" y="3032326"/>
            <a:chExt cx="4906296" cy="415498"/>
          </a:xfrm>
        </p:grpSpPr>
        <p:sp>
          <p:nvSpPr>
            <p:cNvPr id="18" name="TextBox 17"/>
            <p:cNvSpPr txBox="1"/>
            <p:nvPr/>
          </p:nvSpPr>
          <p:spPr>
            <a:xfrm>
              <a:off x="4011557" y="3032326"/>
              <a:ext cx="4296697" cy="415498"/>
            </a:xfrm>
            <a:prstGeom prst="rect">
              <a:avLst/>
            </a:prstGeom>
            <a:noFill/>
          </p:spPr>
          <p:txBody>
            <a:bodyPr wrap="square" rtlCol="0">
              <a:spAutoFit/>
            </a:bodyPr>
            <a:lstStyle/>
            <a:p>
              <a:r>
                <a:rPr lang="de-DE" sz="2100" dirty="0" smtClean="0"/>
                <a:t>Cibler un public spécifique</a:t>
              </a:r>
            </a:p>
          </p:txBody>
        </p:sp>
        <p:sp>
          <p:nvSpPr>
            <p:cNvPr id="26" name="Up Arrow 25"/>
            <p:cNvSpPr/>
            <p:nvPr/>
          </p:nvSpPr>
          <p:spPr>
            <a:xfrm rot="5400000">
              <a:off x="3456967" y="3038514"/>
              <a:ext cx="293103" cy="403122"/>
            </a:xfrm>
            <a:prstGeom prst="upArrow">
              <a:avLst>
                <a:gd name="adj1" fmla="val 50000"/>
                <a:gd name="adj2" fmla="val 51056"/>
              </a:avLst>
            </a:prstGeom>
            <a:solidFill>
              <a:srgbClr val="99E451"/>
            </a:solidFill>
            <a:ln w="57150">
              <a:solidFill>
                <a:srgbClr val="4E9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endParaRPr lang="fr-FR" sz="2800" b="1" dirty="0" smtClean="0">
                <a:solidFill>
                  <a:schemeClr val="tx1"/>
                </a:solidFill>
              </a:endParaRPr>
            </a:p>
            <a:p>
              <a:pPr algn="ctr"/>
              <a:endParaRPr lang="fr-FR" sz="2800" b="1" dirty="0">
                <a:solidFill>
                  <a:schemeClr val="tx1"/>
                </a:solidFill>
              </a:endParaRPr>
            </a:p>
            <a:p>
              <a:pPr algn="ctr"/>
              <a:endParaRPr lang="fr-FR" sz="2800" b="1" dirty="0">
                <a:solidFill>
                  <a:schemeClr val="tx1"/>
                </a:solidFill>
              </a:endParaRPr>
            </a:p>
          </p:txBody>
        </p:sp>
      </p:grpSp>
      <p:grpSp>
        <p:nvGrpSpPr>
          <p:cNvPr id="35" name="Group 34"/>
          <p:cNvGrpSpPr/>
          <p:nvPr/>
        </p:nvGrpSpPr>
        <p:grpSpPr>
          <a:xfrm>
            <a:off x="3401958" y="3831784"/>
            <a:ext cx="5348751" cy="415498"/>
            <a:chOff x="3401958" y="3831784"/>
            <a:chExt cx="5348751" cy="415498"/>
          </a:xfrm>
        </p:grpSpPr>
        <p:sp>
          <p:nvSpPr>
            <p:cNvPr id="19" name="TextBox 18"/>
            <p:cNvSpPr txBox="1"/>
            <p:nvPr/>
          </p:nvSpPr>
          <p:spPr>
            <a:xfrm>
              <a:off x="4011557" y="3831784"/>
              <a:ext cx="4739152" cy="415498"/>
            </a:xfrm>
            <a:prstGeom prst="rect">
              <a:avLst/>
            </a:prstGeom>
            <a:noFill/>
          </p:spPr>
          <p:txBody>
            <a:bodyPr wrap="square" rtlCol="0">
              <a:spAutoFit/>
            </a:bodyPr>
            <a:lstStyle/>
            <a:p>
              <a:r>
                <a:rPr lang="de-DE" sz="2100" dirty="0" smtClean="0"/>
                <a:t>Rassembler des points de vue individuels</a:t>
              </a:r>
            </a:p>
          </p:txBody>
        </p:sp>
        <p:sp>
          <p:nvSpPr>
            <p:cNvPr id="27" name="Up Arrow 26"/>
            <p:cNvSpPr/>
            <p:nvPr/>
          </p:nvSpPr>
          <p:spPr>
            <a:xfrm rot="5400000">
              <a:off x="3456967" y="3837972"/>
              <a:ext cx="293103" cy="403122"/>
            </a:xfrm>
            <a:prstGeom prst="upArrow">
              <a:avLst>
                <a:gd name="adj1" fmla="val 50000"/>
                <a:gd name="adj2" fmla="val 51056"/>
              </a:avLst>
            </a:prstGeom>
            <a:solidFill>
              <a:srgbClr val="99E451"/>
            </a:solidFill>
            <a:ln w="57150">
              <a:solidFill>
                <a:srgbClr val="4E9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endParaRPr lang="fr-FR" sz="2800" b="1" dirty="0" smtClean="0">
                <a:solidFill>
                  <a:schemeClr val="tx1"/>
                </a:solidFill>
              </a:endParaRPr>
            </a:p>
            <a:p>
              <a:pPr algn="ctr"/>
              <a:endParaRPr lang="fr-FR" sz="2800" b="1" dirty="0">
                <a:solidFill>
                  <a:schemeClr val="tx1"/>
                </a:solidFill>
              </a:endParaRPr>
            </a:p>
            <a:p>
              <a:pPr algn="ctr"/>
              <a:endParaRPr lang="fr-FR" sz="2800" b="1" dirty="0">
                <a:solidFill>
                  <a:schemeClr val="tx1"/>
                </a:solidFill>
              </a:endParaRPr>
            </a:p>
          </p:txBody>
        </p:sp>
      </p:grpSp>
    </p:spTree>
    <p:extLst>
      <p:ext uri="{BB962C8B-B14F-4D97-AF65-F5344CB8AC3E}">
        <p14:creationId xmlns:p14="http://schemas.microsoft.com/office/powerpoint/2010/main" val="38168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16</a:t>
            </a:fld>
            <a:endParaRPr lang="fr-FR"/>
          </a:p>
        </p:txBody>
      </p:sp>
      <p:sp>
        <p:nvSpPr>
          <p:cNvPr id="5" name="Title 4"/>
          <p:cNvSpPr>
            <a:spLocks noGrp="1"/>
          </p:cNvSpPr>
          <p:nvPr>
            <p:ph type="title"/>
          </p:nvPr>
        </p:nvSpPr>
        <p:spPr/>
        <p:txBody>
          <a:bodyPr/>
          <a:lstStyle/>
          <a:p>
            <a:r>
              <a:rPr lang="fr-FR" dirty="0" smtClean="0"/>
              <a:t>Le langage visuel raccourcit le temps </a:t>
            </a:r>
            <a:br>
              <a:rPr lang="fr-FR" dirty="0" smtClean="0"/>
            </a:br>
            <a:r>
              <a:rPr lang="fr-FR" dirty="0" smtClean="0"/>
              <a:t>des réunions !</a:t>
            </a:r>
            <a:endParaRPr lang="fr-FR" dirty="0"/>
          </a:p>
        </p:txBody>
      </p:sp>
      <p:sp>
        <p:nvSpPr>
          <p:cNvPr id="7" name="ZoneTexte 1"/>
          <p:cNvSpPr txBox="1"/>
          <p:nvPr/>
        </p:nvSpPr>
        <p:spPr>
          <a:xfrm>
            <a:off x="363003" y="384336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747" y="1425096"/>
            <a:ext cx="2692044" cy="3140718"/>
          </a:xfrm>
          <a:prstGeom prst="rect">
            <a:avLst/>
          </a:prstGeom>
        </p:spPr>
      </p:pic>
      <p:grpSp>
        <p:nvGrpSpPr>
          <p:cNvPr id="6" name="Group 5"/>
          <p:cNvGrpSpPr/>
          <p:nvPr/>
        </p:nvGrpSpPr>
        <p:grpSpPr>
          <a:xfrm>
            <a:off x="6754945" y="3349846"/>
            <a:ext cx="2029462" cy="1744807"/>
            <a:chOff x="6717524" y="2400473"/>
            <a:chExt cx="2486662" cy="1781443"/>
          </a:xfrm>
        </p:grpSpPr>
        <p:sp>
          <p:nvSpPr>
            <p:cNvPr id="9" name="Up Arrow 8"/>
            <p:cNvSpPr/>
            <p:nvPr/>
          </p:nvSpPr>
          <p:spPr>
            <a:xfrm>
              <a:off x="6717524" y="2400473"/>
              <a:ext cx="2486662" cy="1781443"/>
            </a:xfrm>
            <a:prstGeom prst="upArrow">
              <a:avLst>
                <a:gd name="adj1" fmla="val 50000"/>
                <a:gd name="adj2" fmla="val 51056"/>
              </a:avLst>
            </a:prstGeom>
            <a:solidFill>
              <a:srgbClr val="99E451"/>
            </a:solidFill>
            <a:ln w="57150">
              <a:solidFill>
                <a:srgbClr val="4E9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endParaRPr lang="fr-FR" sz="2800" b="1" dirty="0" smtClean="0">
                <a:solidFill>
                  <a:schemeClr val="tx1"/>
                </a:solidFill>
              </a:endParaRPr>
            </a:p>
            <a:p>
              <a:pPr algn="ctr"/>
              <a:endParaRPr lang="fr-FR" sz="2800" b="1" dirty="0">
                <a:solidFill>
                  <a:schemeClr val="tx1"/>
                </a:solidFill>
              </a:endParaRPr>
            </a:p>
            <a:p>
              <a:pPr algn="ctr"/>
              <a:endParaRPr lang="fr-FR" sz="2800" b="1" dirty="0">
                <a:solidFill>
                  <a:schemeClr val="tx1"/>
                </a:solidFill>
              </a:endParaRPr>
            </a:p>
          </p:txBody>
        </p:sp>
        <p:sp>
          <p:nvSpPr>
            <p:cNvPr id="10" name="TextBox 9"/>
            <p:cNvSpPr txBox="1"/>
            <p:nvPr/>
          </p:nvSpPr>
          <p:spPr>
            <a:xfrm>
              <a:off x="7005789" y="2649939"/>
              <a:ext cx="1860884" cy="565630"/>
            </a:xfrm>
            <a:prstGeom prst="rect">
              <a:avLst/>
            </a:prstGeom>
            <a:noFill/>
          </p:spPr>
          <p:txBody>
            <a:bodyPr wrap="square" rtlCol="0">
              <a:spAutoFit/>
            </a:bodyPr>
            <a:lstStyle/>
            <a:p>
              <a:pPr algn="ctr"/>
              <a:r>
                <a:rPr lang="fr-FR" sz="3000" b="1" dirty="0" smtClean="0"/>
                <a:t>+64%</a:t>
              </a:r>
              <a:endParaRPr lang="fr-FR" sz="3000" b="1" dirty="0"/>
            </a:p>
          </p:txBody>
        </p:sp>
        <p:sp>
          <p:nvSpPr>
            <p:cNvPr id="13" name="TextBox 12"/>
            <p:cNvSpPr txBox="1"/>
            <p:nvPr/>
          </p:nvSpPr>
          <p:spPr>
            <a:xfrm>
              <a:off x="7284720" y="3446705"/>
              <a:ext cx="1303021" cy="534206"/>
            </a:xfrm>
            <a:prstGeom prst="rect">
              <a:avLst/>
            </a:prstGeom>
            <a:noFill/>
          </p:spPr>
          <p:txBody>
            <a:bodyPr wrap="square" rtlCol="0">
              <a:spAutoFit/>
            </a:bodyPr>
            <a:lstStyle/>
            <a:p>
              <a:pPr algn="ctr"/>
              <a:r>
                <a:rPr lang="fr-FR" sz="1400" b="1" dirty="0" smtClean="0"/>
                <a:t>Décisions immédiates</a:t>
              </a:r>
              <a:endParaRPr lang="fr-FR" sz="1400" b="1" dirty="0"/>
            </a:p>
          </p:txBody>
        </p:sp>
      </p:grpSp>
      <p:grpSp>
        <p:nvGrpSpPr>
          <p:cNvPr id="14" name="Group 13"/>
          <p:cNvGrpSpPr/>
          <p:nvPr/>
        </p:nvGrpSpPr>
        <p:grpSpPr>
          <a:xfrm rot="10800000">
            <a:off x="2742325" y="1339522"/>
            <a:ext cx="2113998" cy="1380817"/>
            <a:chOff x="6717524" y="2400473"/>
            <a:chExt cx="2486662" cy="1781443"/>
          </a:xfrm>
        </p:grpSpPr>
        <p:sp>
          <p:nvSpPr>
            <p:cNvPr id="15" name="Up Arrow 14"/>
            <p:cNvSpPr/>
            <p:nvPr/>
          </p:nvSpPr>
          <p:spPr>
            <a:xfrm>
              <a:off x="6717524" y="2400473"/>
              <a:ext cx="2486662" cy="1781443"/>
            </a:xfrm>
            <a:prstGeom prst="upArrow">
              <a:avLst>
                <a:gd name="adj1" fmla="val 50000"/>
                <a:gd name="adj2" fmla="val 51056"/>
              </a:avLst>
            </a:prstGeom>
            <a:solidFill>
              <a:srgbClr val="FECC34"/>
            </a:solidFill>
            <a:ln w="57150">
              <a:solidFill>
                <a:srgbClr val="CE5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endParaRPr lang="fr-FR" sz="2800" b="1" dirty="0" smtClean="0">
                <a:solidFill>
                  <a:schemeClr val="tx1"/>
                </a:solidFill>
              </a:endParaRPr>
            </a:p>
            <a:p>
              <a:pPr algn="ctr"/>
              <a:endParaRPr lang="fr-FR" sz="2800" b="1" dirty="0">
                <a:solidFill>
                  <a:schemeClr val="tx1"/>
                </a:solidFill>
              </a:endParaRPr>
            </a:p>
            <a:p>
              <a:pPr algn="ctr"/>
              <a:endParaRPr lang="fr-FR" sz="2800" b="1" dirty="0">
                <a:solidFill>
                  <a:schemeClr val="tx1"/>
                </a:solidFill>
              </a:endParaRPr>
            </a:p>
          </p:txBody>
        </p:sp>
        <p:sp>
          <p:nvSpPr>
            <p:cNvPr id="16" name="TextBox 15"/>
            <p:cNvSpPr txBox="1"/>
            <p:nvPr/>
          </p:nvSpPr>
          <p:spPr>
            <a:xfrm rot="10800000">
              <a:off x="7041643" y="2784416"/>
              <a:ext cx="1860884" cy="565630"/>
            </a:xfrm>
            <a:prstGeom prst="rect">
              <a:avLst/>
            </a:prstGeom>
            <a:noFill/>
          </p:spPr>
          <p:txBody>
            <a:bodyPr wrap="square" rtlCol="0">
              <a:spAutoFit/>
            </a:bodyPr>
            <a:lstStyle/>
            <a:p>
              <a:pPr algn="ctr"/>
              <a:r>
                <a:rPr lang="fr-FR" sz="3000" b="1" dirty="0" smtClean="0"/>
                <a:t>-24%</a:t>
              </a:r>
              <a:endParaRPr lang="fr-FR" sz="3000" b="1" dirty="0"/>
            </a:p>
          </p:txBody>
        </p:sp>
        <p:sp>
          <p:nvSpPr>
            <p:cNvPr id="17" name="TextBox 16"/>
            <p:cNvSpPr txBox="1"/>
            <p:nvPr/>
          </p:nvSpPr>
          <p:spPr>
            <a:xfrm rot="10800000">
              <a:off x="7284721" y="3478128"/>
              <a:ext cx="1303020" cy="534206"/>
            </a:xfrm>
            <a:prstGeom prst="rect">
              <a:avLst/>
            </a:prstGeom>
            <a:noFill/>
          </p:spPr>
          <p:txBody>
            <a:bodyPr wrap="square" rtlCol="0">
              <a:spAutoFit/>
            </a:bodyPr>
            <a:lstStyle/>
            <a:p>
              <a:pPr algn="ctr"/>
              <a:r>
                <a:rPr lang="fr-FR" sz="1400" b="1" dirty="0" smtClean="0"/>
                <a:t>Temps des réunions</a:t>
              </a:r>
              <a:endParaRPr lang="fr-FR" sz="1400" b="1" dirty="0"/>
            </a:p>
          </p:txBody>
        </p:sp>
      </p:grpSp>
      <p:sp>
        <p:nvSpPr>
          <p:cNvPr id="4" name="Rectangle 3"/>
          <p:cNvSpPr/>
          <p:nvPr/>
        </p:nvSpPr>
        <p:spPr>
          <a:xfrm>
            <a:off x="4492487" y="4007457"/>
            <a:ext cx="1630017" cy="5583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528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93970" y="2885125"/>
            <a:ext cx="467431" cy="707886"/>
          </a:xfrm>
          <a:prstGeom prst="rect">
            <a:avLst/>
          </a:prstGeom>
          <a:noFill/>
        </p:spPr>
        <p:txBody>
          <a:bodyPr wrap="square" rtlCol="0">
            <a:spAutoFit/>
          </a:bodyPr>
          <a:lstStyle/>
          <a:p>
            <a:pPr algn="ctr"/>
            <a:r>
              <a:rPr lang="fr-FR" sz="4000" dirty="0" smtClean="0">
                <a:solidFill>
                  <a:srgbClr val="C00000"/>
                </a:solidFill>
              </a:rPr>
              <a:t>+</a:t>
            </a:r>
            <a:endParaRPr lang="fr-FR" sz="4000" dirty="0">
              <a:solidFill>
                <a:srgbClr val="C00000"/>
              </a:solidFill>
            </a:endParaRPr>
          </a:p>
        </p:txBody>
      </p:sp>
      <p:sp>
        <p:nvSpPr>
          <p:cNvPr id="2" name="Slide Number Placeholder 1"/>
          <p:cNvSpPr>
            <a:spLocks noGrp="1"/>
          </p:cNvSpPr>
          <p:nvPr>
            <p:ph type="sldNum" sz="quarter" idx="12"/>
          </p:nvPr>
        </p:nvSpPr>
        <p:spPr/>
        <p:txBody>
          <a:bodyPr/>
          <a:lstStyle/>
          <a:p>
            <a:fld id="{23AEA936-903B-4667-8A74-3EB60A72B208}" type="slidenum">
              <a:rPr lang="fr-FR" smtClean="0"/>
              <a:pPr/>
              <a:t>17</a:t>
            </a:fld>
            <a:endParaRPr lang="fr-FR"/>
          </a:p>
        </p:txBody>
      </p:sp>
      <p:sp>
        <p:nvSpPr>
          <p:cNvPr id="3" name="Title 2"/>
          <p:cNvSpPr>
            <a:spLocks noGrp="1"/>
          </p:cNvSpPr>
          <p:nvPr>
            <p:ph type="title"/>
          </p:nvPr>
        </p:nvSpPr>
        <p:spPr/>
        <p:txBody>
          <a:bodyPr/>
          <a:lstStyle/>
          <a:p>
            <a:r>
              <a:rPr lang="fr-FR" dirty="0"/>
              <a:t>P</a:t>
            </a:r>
            <a:r>
              <a:rPr lang="fr-FR" dirty="0" smtClean="0"/>
              <a:t>iloter un projet, c’est 80% de communication</a:t>
            </a:r>
            <a:endParaRPr lang="fr-FR"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0400" y="2662958"/>
            <a:ext cx="981576" cy="130876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3172" y="2798759"/>
            <a:ext cx="937870" cy="923949"/>
          </a:xfrm>
          <a:prstGeom prst="rect">
            <a:avLst/>
          </a:prstGeom>
        </p:spPr>
      </p:pic>
      <p:sp>
        <p:nvSpPr>
          <p:cNvPr id="10" name="TextBox 9"/>
          <p:cNvSpPr txBox="1"/>
          <p:nvPr/>
        </p:nvSpPr>
        <p:spPr>
          <a:xfrm>
            <a:off x="2903626" y="1240462"/>
            <a:ext cx="5611724" cy="738664"/>
          </a:xfrm>
          <a:prstGeom prst="rect">
            <a:avLst/>
          </a:prstGeom>
          <a:noFill/>
        </p:spPr>
        <p:txBody>
          <a:bodyPr wrap="square" rtlCol="0">
            <a:spAutoFit/>
          </a:bodyPr>
          <a:lstStyle/>
          <a:p>
            <a:r>
              <a:rPr lang="fr-FR" sz="2100" dirty="0"/>
              <a:t>L'information est </a:t>
            </a:r>
            <a:r>
              <a:rPr lang="fr-FR" sz="2100" b="1" dirty="0"/>
              <a:t>mieux traitée </a:t>
            </a:r>
            <a:r>
              <a:rPr lang="fr-FR" sz="2100" dirty="0"/>
              <a:t>et </a:t>
            </a:r>
            <a:r>
              <a:rPr lang="fr-FR" sz="2100" b="1" dirty="0"/>
              <a:t>conservée</a:t>
            </a:r>
            <a:r>
              <a:rPr lang="fr-FR" sz="2100" dirty="0"/>
              <a:t> lorsqu’elle est présentée </a:t>
            </a:r>
            <a:r>
              <a:rPr lang="fr-FR" sz="2100" dirty="0" smtClean="0"/>
              <a:t>en… </a:t>
            </a:r>
            <a:endParaRPr lang="fr-FR" sz="2100" dirty="0"/>
          </a:p>
        </p:txBody>
      </p:sp>
      <p:sp>
        <p:nvSpPr>
          <p:cNvPr id="11" name="TextBox 10"/>
          <p:cNvSpPr txBox="1"/>
          <p:nvPr/>
        </p:nvSpPr>
        <p:spPr>
          <a:xfrm>
            <a:off x="4198018" y="2884819"/>
            <a:ext cx="467431" cy="707886"/>
          </a:xfrm>
          <a:prstGeom prst="rect">
            <a:avLst/>
          </a:prstGeom>
          <a:noFill/>
        </p:spPr>
        <p:txBody>
          <a:bodyPr wrap="square" rtlCol="0">
            <a:spAutoFit/>
          </a:bodyPr>
          <a:lstStyle/>
          <a:p>
            <a:pPr algn="ctr"/>
            <a:r>
              <a:rPr lang="fr-FR" sz="4000" dirty="0" smtClean="0">
                <a:solidFill>
                  <a:srgbClr val="C00000"/>
                </a:solidFill>
              </a:rPr>
              <a:t>+</a:t>
            </a:r>
            <a:endParaRPr lang="fr-FR" sz="4000" dirty="0">
              <a:solidFill>
                <a:srgbClr val="C000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892" y="2128836"/>
            <a:ext cx="2014539" cy="2014539"/>
          </a:xfrm>
          <a:prstGeom prst="rect">
            <a:avLst/>
          </a:prstGeom>
          <a:ln>
            <a:noFill/>
          </a:ln>
        </p:spPr>
      </p:pic>
      <p:sp>
        <p:nvSpPr>
          <p:cNvPr id="13" name="ZoneTexte 1"/>
          <p:cNvSpPr txBox="1"/>
          <p:nvPr/>
        </p:nvSpPr>
        <p:spPr>
          <a:xfrm>
            <a:off x="363003" y="384336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14" name="TextBox 13"/>
          <p:cNvSpPr txBox="1"/>
          <p:nvPr/>
        </p:nvSpPr>
        <p:spPr>
          <a:xfrm>
            <a:off x="4957807" y="5297261"/>
            <a:ext cx="1881988" cy="215444"/>
          </a:xfrm>
          <a:prstGeom prst="rect">
            <a:avLst/>
          </a:prstGeom>
          <a:noFill/>
        </p:spPr>
        <p:txBody>
          <a:bodyPr wrap="square" rtlCol="0">
            <a:spAutoFit/>
          </a:bodyPr>
          <a:lstStyle/>
          <a:p>
            <a:pPr algn="ctr"/>
            <a:r>
              <a:rPr lang="de-DE" sz="800" dirty="0">
                <a:solidFill>
                  <a:schemeClr val="tx1">
                    <a:lumMod val="50000"/>
                    <a:lumOff val="50000"/>
                  </a:schemeClr>
                </a:solidFill>
              </a:rPr>
              <a:t>Crédit </a:t>
            </a:r>
            <a:r>
              <a:rPr lang="de-DE" sz="800" dirty="0" smtClean="0">
                <a:solidFill>
                  <a:schemeClr val="tx1">
                    <a:lumMod val="50000"/>
                    <a:lumOff val="50000"/>
                  </a:schemeClr>
                </a:solidFill>
              </a:rPr>
              <a:t>icônes </a:t>
            </a:r>
            <a:r>
              <a:rPr lang="de-DE" sz="800" dirty="0">
                <a:solidFill>
                  <a:schemeClr val="bg1">
                    <a:lumMod val="50000"/>
                  </a:schemeClr>
                </a:solidFill>
              </a:rPr>
              <a:t>: </a:t>
            </a:r>
            <a:r>
              <a:rPr lang="de-DE" sz="800" dirty="0" smtClean="0">
                <a:solidFill>
                  <a:schemeClr val="bg1">
                    <a:lumMod val="50000"/>
                  </a:schemeClr>
                </a:solidFill>
              </a:rPr>
              <a:t>openclipart.org  </a:t>
            </a:r>
            <a:endParaRPr lang="de-DE" sz="800" dirty="0">
              <a:solidFill>
                <a:schemeClr val="bg1">
                  <a:lumMod val="50000"/>
                </a:schemeClr>
              </a:solidFill>
            </a:endParaRPr>
          </a:p>
        </p:txBody>
      </p:sp>
    </p:spTree>
    <p:extLst>
      <p:ext uri="{BB962C8B-B14F-4D97-AF65-F5344CB8AC3E}">
        <p14:creationId xmlns:p14="http://schemas.microsoft.com/office/powerpoint/2010/main" val="953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200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18</a:t>
            </a:fld>
            <a:endParaRPr lang="fr-FR"/>
          </a:p>
        </p:txBody>
      </p:sp>
      <p:sp>
        <p:nvSpPr>
          <p:cNvPr id="3" name="Title 2"/>
          <p:cNvSpPr>
            <a:spLocks noGrp="1"/>
          </p:cNvSpPr>
          <p:nvPr>
            <p:ph type="title"/>
          </p:nvPr>
        </p:nvSpPr>
        <p:spPr/>
        <p:txBody>
          <a:bodyPr/>
          <a:lstStyle/>
          <a:p>
            <a:r>
              <a:rPr lang="fr-FR" dirty="0"/>
              <a:t>P</a:t>
            </a:r>
            <a:r>
              <a:rPr lang="fr-FR" dirty="0" smtClean="0"/>
              <a:t>our changer il faut modifier les images</a:t>
            </a:r>
            <a:endParaRPr lang="fr-FR" dirty="0"/>
          </a:p>
        </p:txBody>
      </p:sp>
      <p:pic>
        <p:nvPicPr>
          <p:cNvPr id="10" name="Image 9" descr="images changent comportement.jpg"/>
          <p:cNvPicPr>
            <a:picLocks noChangeAspect="1"/>
          </p:cNvPicPr>
          <p:nvPr/>
        </p:nvPicPr>
        <p:blipFill>
          <a:blip r:embed="rId3" cstate="print"/>
          <a:stretch>
            <a:fillRect/>
          </a:stretch>
        </p:blipFill>
        <p:spPr>
          <a:xfrm>
            <a:off x="4198640" y="906500"/>
            <a:ext cx="3132601" cy="3916907"/>
          </a:xfrm>
          <a:prstGeom prst="rect">
            <a:avLst/>
          </a:prstGeom>
          <a:solidFill>
            <a:srgbClr val="00C8FE"/>
          </a:solidFill>
        </p:spPr>
      </p:pic>
      <p:sp>
        <p:nvSpPr>
          <p:cNvPr id="6" name="ZoneTexte 1"/>
          <p:cNvSpPr txBox="1"/>
          <p:nvPr/>
        </p:nvSpPr>
        <p:spPr>
          <a:xfrm>
            <a:off x="363003" y="3840973"/>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5" name="TextBox 4"/>
          <p:cNvSpPr txBox="1"/>
          <p:nvPr/>
        </p:nvSpPr>
        <p:spPr>
          <a:xfrm>
            <a:off x="4026568" y="4903617"/>
            <a:ext cx="3304673" cy="415498"/>
          </a:xfrm>
          <a:prstGeom prst="rect">
            <a:avLst/>
          </a:prstGeom>
          <a:noFill/>
        </p:spPr>
        <p:txBody>
          <a:bodyPr wrap="square" rtlCol="0">
            <a:spAutoFit/>
          </a:bodyPr>
          <a:lstStyle/>
          <a:p>
            <a:pPr algn="ctr"/>
            <a:r>
              <a:rPr lang="fr-FR" sz="2100" dirty="0" smtClean="0"/>
              <a:t>Théorie </a:t>
            </a:r>
            <a:r>
              <a:rPr lang="fr-FR" sz="2100" dirty="0"/>
              <a:t>de </a:t>
            </a:r>
            <a:r>
              <a:rPr lang="fr-FR" sz="2100" dirty="0" err="1"/>
              <a:t>Boulding</a:t>
            </a:r>
            <a:r>
              <a:rPr lang="fr-FR" sz="2100" dirty="0"/>
              <a:t> </a:t>
            </a:r>
          </a:p>
        </p:txBody>
      </p:sp>
    </p:spTree>
    <p:extLst>
      <p:ext uri="{BB962C8B-B14F-4D97-AF65-F5344CB8AC3E}">
        <p14:creationId xmlns:p14="http://schemas.microsoft.com/office/powerpoint/2010/main" val="18260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19</a:t>
            </a:fld>
            <a:endParaRPr lang="fr-FR"/>
          </a:p>
        </p:txBody>
      </p:sp>
      <p:sp>
        <p:nvSpPr>
          <p:cNvPr id="3" name="Title 2"/>
          <p:cNvSpPr>
            <a:spLocks noGrp="1"/>
          </p:cNvSpPr>
          <p:nvPr>
            <p:ph type="title"/>
          </p:nvPr>
        </p:nvSpPr>
        <p:spPr/>
        <p:txBody>
          <a:bodyPr>
            <a:normAutofit fontScale="90000"/>
          </a:bodyPr>
          <a:lstStyle/>
          <a:p>
            <a:r>
              <a:rPr lang="fr-FR" dirty="0" smtClean="0"/>
              <a:t>Situations d’utilisation :</a:t>
            </a:r>
            <a:br>
              <a:rPr lang="fr-FR" dirty="0" smtClean="0"/>
            </a:br>
            <a:r>
              <a:rPr lang="fr-FR" dirty="0" smtClean="0"/>
              <a:t> réunions, remue-méninges, procrastination</a:t>
            </a:r>
            <a:endParaRPr lang="fr-FR" dirty="0"/>
          </a:p>
        </p:txBody>
      </p:sp>
      <p:pic>
        <p:nvPicPr>
          <p:cNvPr id="5" name="Picture 2" descr="C:\Users\mongin\Documents\@INTERVENTIONS\crdp\afitep\Interventions 2012\inset nancy\gestion de projets inset\18 - Réunion avec la cartographie.JPG"/>
          <p:cNvPicPr>
            <a:picLocks noGrp="1" noChangeAspect="1" noChangeArrowheads="1"/>
          </p:cNvPicPr>
          <p:nvPr>
            <p:ph idx="1"/>
          </p:nvPr>
        </p:nvPicPr>
        <p:blipFill>
          <a:blip r:embed="rId3" cstate="print"/>
          <a:stretch>
            <a:fillRect/>
          </a:stretch>
        </p:blipFill>
        <p:spPr bwMode="auto">
          <a:xfrm>
            <a:off x="3119534" y="886266"/>
            <a:ext cx="5573520" cy="4093698"/>
          </a:xfrm>
          <a:prstGeom prst="rect">
            <a:avLst/>
          </a:prstGeom>
          <a:noFill/>
          <a:ln>
            <a:noFill/>
          </a:ln>
        </p:spPr>
      </p:pic>
      <p:sp>
        <p:nvSpPr>
          <p:cNvPr id="6" name="ZoneTexte 1"/>
          <p:cNvSpPr txBox="1"/>
          <p:nvPr/>
        </p:nvSpPr>
        <p:spPr>
          <a:xfrm>
            <a:off x="365599" y="4170018"/>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7" name="TextBox 6"/>
          <p:cNvSpPr txBox="1"/>
          <p:nvPr/>
        </p:nvSpPr>
        <p:spPr>
          <a:xfrm>
            <a:off x="4957807" y="5297261"/>
            <a:ext cx="1881988" cy="215444"/>
          </a:xfrm>
          <a:prstGeom prst="rect">
            <a:avLst/>
          </a:prstGeom>
          <a:noFill/>
        </p:spPr>
        <p:txBody>
          <a:bodyPr wrap="square" rtlCol="0">
            <a:spAutoFit/>
          </a:bodyPr>
          <a:lstStyle/>
          <a:p>
            <a:pPr algn="ctr"/>
            <a:r>
              <a:rPr lang="de-DE" sz="800" dirty="0">
                <a:solidFill>
                  <a:schemeClr val="tx1">
                    <a:lumMod val="50000"/>
                    <a:lumOff val="50000"/>
                  </a:schemeClr>
                </a:solidFill>
              </a:rPr>
              <a:t>Crédit </a:t>
            </a:r>
            <a:r>
              <a:rPr lang="de-DE" sz="800" dirty="0" smtClean="0">
                <a:solidFill>
                  <a:schemeClr val="tx1">
                    <a:lumMod val="50000"/>
                    <a:lumOff val="50000"/>
                  </a:schemeClr>
                </a:solidFill>
              </a:rPr>
              <a:t>image </a:t>
            </a:r>
            <a:r>
              <a:rPr lang="de-DE" sz="800" dirty="0">
                <a:solidFill>
                  <a:schemeClr val="tx1">
                    <a:lumMod val="50000"/>
                    <a:lumOff val="50000"/>
                  </a:schemeClr>
                </a:solidFill>
              </a:rPr>
              <a:t>: </a:t>
            </a:r>
            <a:r>
              <a:rPr lang="de-DE" sz="800" dirty="0" smtClean="0">
                <a:solidFill>
                  <a:schemeClr val="tx1">
                    <a:lumMod val="50000"/>
                    <a:lumOff val="50000"/>
                  </a:schemeClr>
                </a:solidFill>
              </a:rPr>
              <a:t>Mongin et García (2014)</a:t>
            </a:r>
            <a:endParaRPr lang="de-DE" sz="800" dirty="0">
              <a:solidFill>
                <a:schemeClr val="tx1">
                  <a:lumMod val="50000"/>
                  <a:lumOff val="50000"/>
                </a:schemeClr>
              </a:solidFill>
            </a:endParaRPr>
          </a:p>
        </p:txBody>
      </p:sp>
    </p:spTree>
    <p:extLst>
      <p:ext uri="{BB962C8B-B14F-4D97-AF65-F5344CB8AC3E}">
        <p14:creationId xmlns:p14="http://schemas.microsoft.com/office/powerpoint/2010/main" val="305894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61280" y="980707"/>
            <a:ext cx="5363822" cy="3580551"/>
            <a:chOff x="1961280" y="980707"/>
            <a:chExt cx="5363822" cy="3580551"/>
          </a:xfrm>
        </p:grpSpPr>
        <p:grpSp>
          <p:nvGrpSpPr>
            <p:cNvPr id="30" name="Group 29"/>
            <p:cNvGrpSpPr/>
            <p:nvPr/>
          </p:nvGrpSpPr>
          <p:grpSpPr>
            <a:xfrm>
              <a:off x="1961280" y="980707"/>
              <a:ext cx="5363822" cy="3580551"/>
              <a:chOff x="4760501" y="1986593"/>
              <a:chExt cx="3570051" cy="2877174"/>
            </a:xfrm>
          </p:grpSpPr>
          <p:sp>
            <p:nvSpPr>
              <p:cNvPr id="19" name="Oval 18"/>
              <p:cNvSpPr/>
              <p:nvPr/>
            </p:nvSpPr>
            <p:spPr>
              <a:xfrm>
                <a:off x="4760501" y="2210505"/>
                <a:ext cx="3570051" cy="2473939"/>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530" y="1986593"/>
                <a:ext cx="397119" cy="463306"/>
              </a:xfrm>
              <a:prstGeom prst="rect">
                <a:avLst/>
              </a:prstGeom>
              <a:solidFill>
                <a:schemeClr val="bg1"/>
              </a:solidFill>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928" y="4078167"/>
                <a:ext cx="673371" cy="785600"/>
              </a:xfrm>
              <a:prstGeom prst="rect">
                <a:avLst/>
              </a:prstGeom>
              <a:solidFill>
                <a:schemeClr val="bg1"/>
              </a:solidFill>
            </p:spPr>
          </p:pic>
        </p:gr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215" y="1218094"/>
              <a:ext cx="638820" cy="678369"/>
            </a:xfrm>
            <a:prstGeom prst="rect">
              <a:avLst/>
            </a:prstGeom>
            <a:solidFill>
              <a:schemeClr val="bg1"/>
            </a:solidFill>
          </p:spPr>
        </p:pic>
      </p:grpSp>
      <p:sp>
        <p:nvSpPr>
          <p:cNvPr id="41" name="TextBox 40"/>
          <p:cNvSpPr txBox="1"/>
          <p:nvPr/>
        </p:nvSpPr>
        <p:spPr>
          <a:xfrm>
            <a:off x="1977738" y="4667232"/>
            <a:ext cx="5277559" cy="584775"/>
          </a:xfrm>
          <a:prstGeom prst="rect">
            <a:avLst/>
          </a:prstGeom>
          <a:solidFill>
            <a:schemeClr val="bg1"/>
          </a:solidFill>
        </p:spPr>
        <p:txBody>
          <a:bodyPr wrap="square" rtlCol="0">
            <a:spAutoFit/>
          </a:bodyPr>
          <a:lstStyle/>
          <a:p>
            <a:pPr algn="ctr"/>
            <a:r>
              <a:rPr lang="fr-FR" sz="1600" b="1" dirty="0" smtClean="0"/>
              <a:t>Les </a:t>
            </a:r>
            <a:r>
              <a:rPr lang="fr-FR" sz="1600" b="1" dirty="0"/>
              <a:t>différents acteurs doivent être </a:t>
            </a:r>
            <a:r>
              <a:rPr lang="fr-FR" sz="1600" b="1" dirty="0" smtClean="0"/>
              <a:t>informés </a:t>
            </a:r>
            <a:r>
              <a:rPr lang="fr-FR" sz="1600" b="1" dirty="0"/>
              <a:t>en permanence pour que le projet devienne LEUR projet</a:t>
            </a:r>
            <a:r>
              <a:rPr lang="fr-FR" sz="1600" dirty="0"/>
              <a:t>.</a:t>
            </a:r>
            <a:endParaRPr lang="de-DE" sz="1600" dirty="0"/>
          </a:p>
        </p:txBody>
      </p:sp>
      <p:sp>
        <p:nvSpPr>
          <p:cNvPr id="24" name="Title 2"/>
          <p:cNvSpPr txBox="1">
            <a:spLocks/>
          </p:cNvSpPr>
          <p:nvPr/>
        </p:nvSpPr>
        <p:spPr>
          <a:xfrm>
            <a:off x="697004" y="235469"/>
            <a:ext cx="7818346" cy="800727"/>
          </a:xfrm>
          <a:prstGeom prst="rect">
            <a:avLst/>
          </a:prstGeom>
        </p:spPr>
        <p:txBody>
          <a:bodyPr vert="horz" lIns="71320" tIns="35661" rIns="71320" bIns="35661" rtlCol="0" anchor="ctr">
            <a:normAutofit/>
          </a:bodyPr>
          <a:lstStyle>
            <a:lvl1pPr algn="ctr" defTabSz="685800" rtl="0" eaLnBrk="1" latinLnBrk="0" hangingPunct="1">
              <a:lnSpc>
                <a:spcPct val="90000"/>
              </a:lnSpc>
              <a:spcBef>
                <a:spcPct val="0"/>
              </a:spcBef>
              <a:buNone/>
              <a:defRPr sz="2500" b="1" kern="1200">
                <a:solidFill>
                  <a:schemeClr val="tx1">
                    <a:lumMod val="75000"/>
                    <a:lumOff val="25000"/>
                  </a:schemeClr>
                </a:solidFill>
                <a:latin typeface="Calibri" pitchFamily="34" charset="0"/>
                <a:ea typeface="+mj-ea"/>
                <a:cs typeface="+mj-cs"/>
              </a:defRPr>
            </a:lvl1pPr>
          </a:lstStyle>
          <a:p>
            <a:r>
              <a:rPr lang="de-DE" sz="2800" dirty="0" smtClean="0">
                <a:solidFill>
                  <a:schemeClr val="tx1">
                    <a:lumMod val="65000"/>
                    <a:lumOff val="35000"/>
                  </a:schemeClr>
                </a:solidFill>
              </a:rPr>
              <a:t>Management visuel de projet</a:t>
            </a:r>
            <a:endParaRPr lang="de-DE" sz="2800" dirty="0">
              <a:solidFill>
                <a:schemeClr val="tx1">
                  <a:lumMod val="65000"/>
                  <a:lumOff val="35000"/>
                </a:schemeClr>
              </a:solidFill>
            </a:endParaRPr>
          </a:p>
        </p:txBody>
      </p:sp>
      <p:sp>
        <p:nvSpPr>
          <p:cNvPr id="5" name="TextBox 4"/>
          <p:cNvSpPr txBox="1"/>
          <p:nvPr/>
        </p:nvSpPr>
        <p:spPr>
          <a:xfrm>
            <a:off x="4020687" y="2195432"/>
            <a:ext cx="1082164" cy="707886"/>
          </a:xfrm>
          <a:prstGeom prst="rect">
            <a:avLst/>
          </a:prstGeom>
          <a:noFill/>
        </p:spPr>
        <p:txBody>
          <a:bodyPr wrap="square" rtlCol="0">
            <a:spAutoFit/>
          </a:bodyPr>
          <a:lstStyle/>
          <a:p>
            <a:pPr algn="ctr"/>
            <a:r>
              <a:rPr lang="fr-FR" sz="2400" b="1" dirty="0" smtClean="0">
                <a:solidFill>
                  <a:srgbClr val="A40000"/>
                </a:solidFill>
              </a:rPr>
              <a:t>80%</a:t>
            </a:r>
            <a:r>
              <a:rPr lang="fr-FR" sz="2000" b="1" dirty="0" smtClean="0">
                <a:solidFill>
                  <a:srgbClr val="A40000"/>
                </a:solidFill>
              </a:rPr>
              <a:t> </a:t>
            </a:r>
          </a:p>
          <a:p>
            <a:pPr algn="ctr"/>
            <a:r>
              <a:rPr lang="fr-FR" sz="1600" b="1" dirty="0" smtClean="0"/>
              <a:t>du temps</a:t>
            </a:r>
            <a:endParaRPr lang="fr-FR" sz="1600" b="1"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3181" y="3450318"/>
            <a:ext cx="702373" cy="819435"/>
          </a:xfrm>
          <a:prstGeom prst="rect">
            <a:avLst/>
          </a:prstGeom>
          <a:solidFill>
            <a:schemeClr val="bg1"/>
          </a:solidFill>
        </p:spPr>
      </p:pic>
      <p:sp>
        <p:nvSpPr>
          <p:cNvPr id="10" name="Curved Down Arrow 9"/>
          <p:cNvSpPr/>
          <p:nvPr/>
        </p:nvSpPr>
        <p:spPr>
          <a:xfrm>
            <a:off x="3792551" y="1856337"/>
            <a:ext cx="1647932" cy="693038"/>
          </a:xfrm>
          <a:prstGeom prst="curved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Curved Down Arrow 26"/>
          <p:cNvSpPr/>
          <p:nvPr/>
        </p:nvSpPr>
        <p:spPr>
          <a:xfrm rot="10800000">
            <a:off x="3718501" y="2653314"/>
            <a:ext cx="1601666" cy="595651"/>
          </a:xfrm>
          <a:prstGeom prst="curved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2452" y="2387248"/>
            <a:ext cx="508785" cy="593582"/>
          </a:xfrm>
          <a:prstGeom prst="rect">
            <a:avLst/>
          </a:prstGeom>
          <a:solidFill>
            <a:schemeClr val="bg1"/>
          </a:solidFill>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6558" y="2074461"/>
            <a:ext cx="788813" cy="920282"/>
          </a:xfrm>
          <a:prstGeom prst="rect">
            <a:avLst/>
          </a:prstGeom>
          <a:solidFill>
            <a:schemeClr val="bg1"/>
          </a:solidFill>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9118" y="3628784"/>
            <a:ext cx="490016" cy="571685"/>
          </a:xfrm>
          <a:prstGeom prst="rect">
            <a:avLst/>
          </a:prstGeom>
          <a:solidFill>
            <a:schemeClr val="bg1"/>
          </a:solidFill>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6448" y="1224110"/>
            <a:ext cx="542670" cy="633115"/>
          </a:xfrm>
          <a:prstGeom prst="rect">
            <a:avLst/>
          </a:prstGeom>
          <a:solidFill>
            <a:schemeClr val="bg1"/>
          </a:solidFill>
        </p:spPr>
      </p:pic>
    </p:spTree>
    <p:extLst>
      <p:ext uri="{BB962C8B-B14F-4D97-AF65-F5344CB8AC3E}">
        <p14:creationId xmlns:p14="http://schemas.microsoft.com/office/powerpoint/2010/main" val="13232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10"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20</a:t>
            </a:fld>
            <a:endParaRPr lang="fr-FR"/>
          </a:p>
        </p:txBody>
      </p:sp>
      <p:sp>
        <p:nvSpPr>
          <p:cNvPr id="3" name="Title 2"/>
          <p:cNvSpPr>
            <a:spLocks noGrp="1"/>
          </p:cNvSpPr>
          <p:nvPr>
            <p:ph type="title"/>
          </p:nvPr>
        </p:nvSpPr>
        <p:spPr>
          <a:xfrm>
            <a:off x="634701" y="134937"/>
            <a:ext cx="7880649" cy="800727"/>
          </a:xfrm>
        </p:spPr>
        <p:txBody>
          <a:bodyPr/>
          <a:lstStyle/>
          <a:p>
            <a:r>
              <a:rPr lang="fr-FR" dirty="0" smtClean="0"/>
              <a:t>Conclusion</a:t>
            </a:r>
            <a:endParaRPr lang="fr-FR" dirty="0"/>
          </a:p>
        </p:txBody>
      </p:sp>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9890" y="1015873"/>
            <a:ext cx="2173224" cy="845143"/>
          </a:xfrm>
        </p:spPr>
      </p:pic>
      <p:pic>
        <p:nvPicPr>
          <p:cNvPr id="17" name="Picture 2" descr="C:\Users\mongin\Documents\@INTERVENTIONS\crdp\afitep\Interventions 2012\inset nancy\gestion de projets inset\18 - Réunion avec la cartographie.JPG"/>
          <p:cNvPicPr>
            <a:picLocks noChangeAspect="1" noChangeArrowheads="1"/>
          </p:cNvPicPr>
          <p:nvPr/>
        </p:nvPicPr>
        <p:blipFill>
          <a:blip r:embed="rId4" cstate="print"/>
          <a:stretch>
            <a:fillRect/>
          </a:stretch>
        </p:blipFill>
        <p:spPr bwMode="auto">
          <a:xfrm>
            <a:off x="4594048" y="2828338"/>
            <a:ext cx="3143427" cy="2220442"/>
          </a:xfrm>
          <a:prstGeom prst="rect">
            <a:avLst/>
          </a:prstGeom>
          <a:noFill/>
          <a:ln>
            <a:noFill/>
          </a:ln>
        </p:spPr>
      </p:pic>
      <p:grpSp>
        <p:nvGrpSpPr>
          <p:cNvPr id="47" name="Group 46"/>
          <p:cNvGrpSpPr/>
          <p:nvPr/>
        </p:nvGrpSpPr>
        <p:grpSpPr>
          <a:xfrm>
            <a:off x="867032" y="2099956"/>
            <a:ext cx="2204795" cy="2989552"/>
            <a:chOff x="690051" y="2099956"/>
            <a:chExt cx="2204795" cy="2989552"/>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51" y="2099956"/>
              <a:ext cx="2204795" cy="2989552"/>
            </a:xfrm>
            <a:prstGeom prst="rect">
              <a:avLst/>
            </a:prstGeom>
          </p:spPr>
        </p:pic>
        <p:pic>
          <p:nvPicPr>
            <p:cNvPr id="18" name="Picture 2" descr="C:\Users\mongin\Documents\@INTERVENTIONS\interventions 2015\SPOC VAN\CHAPITRE 1 POURQUOI LE MANAGEMENT VISUEL\image Flash intro avec les 8 phases.gif"/>
            <p:cNvPicPr>
              <a:picLocks noChangeAspect="1" noChangeArrowheads="1" noCrop="1"/>
            </p:cNvPicPr>
            <p:nvPr/>
          </p:nvPicPr>
          <p:blipFill>
            <a:blip r:embed="rId6" cstate="print"/>
            <a:stretch>
              <a:fillRect/>
            </a:stretch>
          </p:blipFill>
          <p:spPr bwMode="auto">
            <a:xfrm>
              <a:off x="1517262" y="2270429"/>
              <a:ext cx="430940" cy="820223"/>
            </a:xfrm>
            <a:prstGeom prst="rect">
              <a:avLst/>
            </a:prstGeom>
            <a:noFill/>
          </p:spPr>
        </p:pic>
      </p:gr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4898" y="1331134"/>
            <a:ext cx="560643" cy="560643"/>
          </a:xfrm>
          <a:prstGeom prst="rect">
            <a:avLst/>
          </a:prstGeom>
          <a:solidFill>
            <a:schemeClr val="bg1"/>
          </a:solidFill>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539" y="1331134"/>
            <a:ext cx="560643" cy="560643"/>
          </a:xfrm>
          <a:prstGeom prst="rect">
            <a:avLst/>
          </a:prstGeom>
          <a:solidFill>
            <a:schemeClr val="bg1"/>
          </a:solidFill>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0559" y="1328938"/>
            <a:ext cx="562308" cy="562308"/>
          </a:xfrm>
          <a:prstGeom prst="rect">
            <a:avLst/>
          </a:prstGeom>
          <a:solidFill>
            <a:schemeClr val="bg1"/>
          </a:solidFill>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9579" y="1328938"/>
            <a:ext cx="543287" cy="543287"/>
          </a:xfrm>
          <a:prstGeom prst="rect">
            <a:avLst/>
          </a:prstGeom>
          <a:solidFill>
            <a:schemeClr val="bg1"/>
          </a:solidFill>
        </p:spPr>
      </p:pic>
      <p:sp>
        <p:nvSpPr>
          <p:cNvPr id="36" name="TextBox 35"/>
          <p:cNvSpPr txBox="1"/>
          <p:nvPr/>
        </p:nvSpPr>
        <p:spPr>
          <a:xfrm>
            <a:off x="5277993" y="2334917"/>
            <a:ext cx="1754874" cy="400110"/>
          </a:xfrm>
          <a:prstGeom prst="rect">
            <a:avLst/>
          </a:prstGeom>
          <a:noFill/>
        </p:spPr>
        <p:txBody>
          <a:bodyPr wrap="square" rtlCol="0">
            <a:spAutoFit/>
          </a:bodyPr>
          <a:lstStyle/>
          <a:p>
            <a:pPr algn="ctr"/>
            <a:r>
              <a:rPr lang="fr-FR" sz="2000" dirty="0" smtClean="0">
                <a:solidFill>
                  <a:schemeClr val="bg1"/>
                </a:solidFill>
              </a:rPr>
              <a:t>augmentent</a:t>
            </a:r>
            <a:endParaRPr lang="fr-FR" sz="2000" dirty="0">
              <a:solidFill>
                <a:schemeClr val="bg1"/>
              </a:solidFill>
            </a:endParaRPr>
          </a:p>
        </p:txBody>
      </p:sp>
      <p:sp>
        <p:nvSpPr>
          <p:cNvPr id="38" name="Up Arrow 37"/>
          <p:cNvSpPr/>
          <p:nvPr/>
        </p:nvSpPr>
        <p:spPr>
          <a:xfrm>
            <a:off x="6030164" y="2727665"/>
            <a:ext cx="458203" cy="386913"/>
          </a:xfrm>
          <a:prstGeom prst="upArrow">
            <a:avLst/>
          </a:prstGeom>
          <a:solidFill>
            <a:srgbClr val="79B6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Straight Arrow Connector 38"/>
          <p:cNvCxnSpPr/>
          <p:nvPr/>
        </p:nvCxnSpPr>
        <p:spPr>
          <a:xfrm flipH="1" flipV="1">
            <a:off x="4715221" y="2012847"/>
            <a:ext cx="771318" cy="4376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p:nvPr/>
        </p:nvCxnSpPr>
        <p:spPr>
          <a:xfrm flipH="1" flipV="1">
            <a:off x="5766860" y="1992450"/>
            <a:ext cx="280322" cy="45805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p:nvPr/>
        </p:nvCxnSpPr>
        <p:spPr>
          <a:xfrm flipV="1">
            <a:off x="6488367" y="1992451"/>
            <a:ext cx="265359" cy="45805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p:nvPr/>
        </p:nvCxnSpPr>
        <p:spPr>
          <a:xfrm flipV="1">
            <a:off x="6866021" y="1992451"/>
            <a:ext cx="871454" cy="45805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229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21</a:t>
            </a:fld>
            <a:endParaRPr lang="fr-FR"/>
          </a:p>
        </p:txBody>
      </p:sp>
      <p:sp>
        <p:nvSpPr>
          <p:cNvPr id="3" name="Title 2"/>
          <p:cNvSpPr>
            <a:spLocks noGrp="1"/>
          </p:cNvSpPr>
          <p:nvPr>
            <p:ph type="title"/>
          </p:nvPr>
        </p:nvSpPr>
        <p:spPr/>
        <p:txBody>
          <a:bodyPr/>
          <a:lstStyle/>
          <a:p>
            <a:r>
              <a:rPr lang="fr-FR" dirty="0" smtClean="0"/>
              <a:t>Réflexion et questions</a:t>
            </a:r>
            <a:endParaRPr lang="fr-FR" dirty="0"/>
          </a:p>
        </p:txBody>
      </p:sp>
      <p:sp>
        <p:nvSpPr>
          <p:cNvPr id="4" name="Content Placeholder 3"/>
          <p:cNvSpPr>
            <a:spLocks noGrp="1"/>
          </p:cNvSpPr>
          <p:nvPr>
            <p:ph idx="1"/>
          </p:nvPr>
        </p:nvSpPr>
        <p:spPr/>
        <p:txBody>
          <a:bodyPr/>
          <a:lstStyle/>
          <a:p>
            <a:endParaRPr lang="fr-FR" dirty="0" smtClean="0"/>
          </a:p>
          <a:p>
            <a:endParaRPr lang="fr-FR"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463" y="0"/>
            <a:ext cx="997904" cy="786809"/>
          </a:xfrm>
          <a:prstGeom prst="rect">
            <a:avLst/>
          </a:prstGeom>
        </p:spPr>
      </p:pic>
      <p:grpSp>
        <p:nvGrpSpPr>
          <p:cNvPr id="10" name="Group 9"/>
          <p:cNvGrpSpPr/>
          <p:nvPr/>
        </p:nvGrpSpPr>
        <p:grpSpPr>
          <a:xfrm>
            <a:off x="4933052" y="4588481"/>
            <a:ext cx="1678195" cy="688869"/>
            <a:chOff x="4260027" y="4608090"/>
            <a:chExt cx="1678195" cy="68886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2" name="TextBox 11"/>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
        <p:nvSpPr>
          <p:cNvPr id="9" name="ZoneTexte 8"/>
          <p:cNvSpPr txBox="1"/>
          <p:nvPr/>
        </p:nvSpPr>
        <p:spPr>
          <a:xfrm>
            <a:off x="2796363" y="998176"/>
            <a:ext cx="6196912" cy="2262158"/>
          </a:xfrm>
          <a:prstGeom prst="rect">
            <a:avLst/>
          </a:prstGeom>
          <a:noFill/>
        </p:spPr>
        <p:txBody>
          <a:bodyPr wrap="square" rtlCol="0">
            <a:spAutoFit/>
          </a:bodyPr>
          <a:lstStyle/>
          <a:p>
            <a:pPr marL="342900" indent="-342900">
              <a:buClr>
                <a:srgbClr val="7BB656"/>
              </a:buClr>
              <a:buFont typeface="Wingdings" panose="05000000000000000000" pitchFamily="2" charset="2"/>
              <a:buChar char="§"/>
            </a:pPr>
            <a:r>
              <a:rPr lang="fr-FR" sz="2400" dirty="0" smtClean="0"/>
              <a:t>Et pour vous, avez-vous</a:t>
            </a:r>
            <a:r>
              <a:rPr lang="fr-FR" sz="2400" i="1" dirty="0" smtClean="0"/>
              <a:t> </a:t>
            </a:r>
            <a:r>
              <a:rPr lang="fr-FR" sz="2400" dirty="0" smtClean="0"/>
              <a:t>déjà </a:t>
            </a:r>
            <a:r>
              <a:rPr lang="fr-FR" sz="2400" i="1" dirty="0" smtClean="0"/>
              <a:t>(ou auriez-vous pu)</a:t>
            </a:r>
            <a:r>
              <a:rPr lang="fr-FR" sz="2400" dirty="0" smtClean="0"/>
              <a:t> animer une réunion avec des images ?</a:t>
            </a:r>
          </a:p>
          <a:p>
            <a:pPr>
              <a:buClr>
                <a:srgbClr val="7BB656"/>
              </a:buClr>
            </a:pPr>
            <a:endParaRPr lang="fr-FR" sz="2400" dirty="0" smtClean="0"/>
          </a:p>
          <a:p>
            <a:pPr marL="342900" indent="-342900">
              <a:buClr>
                <a:srgbClr val="7BB656"/>
              </a:buClr>
              <a:buFont typeface="Wingdings" panose="05000000000000000000" pitchFamily="2" charset="2"/>
              <a:buChar char="§"/>
            </a:pPr>
            <a:r>
              <a:rPr lang="fr-FR" sz="2400" dirty="0" smtClean="0"/>
              <a:t>Quelle est l’image qui a été (</a:t>
            </a:r>
            <a:r>
              <a:rPr lang="fr-FR" sz="2400" i="1" dirty="0" smtClean="0"/>
              <a:t>ou aurait été</a:t>
            </a:r>
            <a:r>
              <a:rPr lang="fr-FR" sz="2400" dirty="0" smtClean="0"/>
              <a:t>) la plus </a:t>
            </a:r>
            <a:r>
              <a:rPr lang="fr-FR" sz="2400" dirty="0" err="1" smtClean="0"/>
              <a:t>impactante</a:t>
            </a:r>
            <a:r>
              <a:rPr lang="fr-FR" sz="2400" dirty="0" smtClean="0"/>
              <a:t> ? Pourquoi ?</a:t>
            </a:r>
          </a:p>
          <a:p>
            <a:pPr marL="342900" indent="-342900"/>
            <a:r>
              <a:rPr lang="fr-FR" sz="2100" dirty="0" smtClean="0"/>
              <a:t> </a:t>
            </a:r>
          </a:p>
        </p:txBody>
      </p:sp>
    </p:spTree>
    <p:extLst>
      <p:ext uri="{BB962C8B-B14F-4D97-AF65-F5344CB8AC3E}">
        <p14:creationId xmlns:p14="http://schemas.microsoft.com/office/powerpoint/2010/main" val="183063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22</a:t>
            </a:fld>
            <a:endParaRPr lang="fr-FR"/>
          </a:p>
        </p:txBody>
      </p:sp>
      <p:sp>
        <p:nvSpPr>
          <p:cNvPr id="300" name="Oval 299"/>
          <p:cNvSpPr/>
          <p:nvPr/>
        </p:nvSpPr>
        <p:spPr>
          <a:xfrm>
            <a:off x="7796136" y="2262856"/>
            <a:ext cx="894012" cy="890225"/>
          </a:xfrm>
          <a:prstGeom prst="ellipse">
            <a:avLst/>
          </a:prstGeom>
          <a:solidFill>
            <a:schemeClr val="bg1"/>
          </a:solidFill>
          <a:ln w="57150">
            <a:solidFill>
              <a:srgbClr val="F59C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59C18"/>
                </a:solidFill>
              </a:rPr>
              <a:t>2</a:t>
            </a:r>
            <a:endParaRPr lang="fr-FR" sz="6000" b="1" dirty="0">
              <a:solidFill>
                <a:srgbClr val="F59C18"/>
              </a:solidFill>
            </a:endParaRPr>
          </a:p>
        </p:txBody>
      </p:sp>
      <p:grpSp>
        <p:nvGrpSpPr>
          <p:cNvPr id="81" name="Group 80"/>
          <p:cNvGrpSpPr/>
          <p:nvPr/>
        </p:nvGrpSpPr>
        <p:grpSpPr>
          <a:xfrm>
            <a:off x="2793062" y="255397"/>
            <a:ext cx="6232348" cy="4836625"/>
            <a:chOff x="2777264" y="628375"/>
            <a:chExt cx="6232348" cy="4836625"/>
          </a:xfrm>
        </p:grpSpPr>
        <p:grpSp>
          <p:nvGrpSpPr>
            <p:cNvPr id="82" name="Group 81"/>
            <p:cNvGrpSpPr/>
            <p:nvPr/>
          </p:nvGrpSpPr>
          <p:grpSpPr>
            <a:xfrm>
              <a:off x="5772149" y="1253528"/>
              <a:ext cx="1715173" cy="1366223"/>
              <a:chOff x="5772149" y="1140312"/>
              <a:chExt cx="1715172" cy="1366222"/>
            </a:xfrm>
          </p:grpSpPr>
          <p:cxnSp>
            <p:nvCxnSpPr>
              <p:cNvPr id="143" name="Straight Connector 142"/>
              <p:cNvCxnSpPr>
                <a:stCxn id="83" idx="0"/>
              </p:cNvCxnSpPr>
              <p:nvPr/>
            </p:nvCxnSpPr>
            <p:spPr>
              <a:xfrm flipV="1">
                <a:off x="5772149" y="1481618"/>
                <a:ext cx="0" cy="1024916"/>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144" name="Straight Connector 143"/>
              <p:cNvCxnSpPr/>
              <p:nvPr/>
            </p:nvCxnSpPr>
            <p:spPr>
              <a:xfrm flipH="1" flipV="1">
                <a:off x="5776856" y="1473798"/>
                <a:ext cx="1372115" cy="7824"/>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145" name="Curved Connector 144"/>
              <p:cNvCxnSpPr>
                <a:stCxn id="84" idx="1"/>
              </p:cNvCxnSpPr>
              <p:nvPr/>
            </p:nvCxnSpPr>
            <p:spPr>
              <a:xfrm rot="10800000" flipV="1">
                <a:off x="7129249" y="1140311"/>
                <a:ext cx="358073" cy="341307"/>
              </a:xfrm>
              <a:prstGeom prst="curvedConnector3">
                <a:avLst>
                  <a:gd name="adj1" fmla="val 50000"/>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grpSp>
        <p:sp>
          <p:nvSpPr>
            <p:cNvPr id="83" name="Folded Corner 82"/>
            <p:cNvSpPr/>
            <p:nvPr/>
          </p:nvSpPr>
          <p:spPr>
            <a:xfrm>
              <a:off x="5151231" y="2619751"/>
              <a:ext cx="1241836" cy="760386"/>
            </a:xfrm>
            <a:prstGeom prst="foldedCorner">
              <a:avLst/>
            </a:prstGeom>
            <a:solidFill>
              <a:srgbClr val="A318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t>M</a:t>
              </a:r>
              <a:r>
                <a:rPr lang="fr-FR" sz="4000" b="1" dirty="0" smtClean="0"/>
                <a:t>V</a:t>
              </a:r>
              <a:r>
                <a:rPr lang="fr-FR" sz="2500" b="1" dirty="0" smtClean="0"/>
                <a:t>P</a:t>
              </a:r>
              <a:endParaRPr lang="fr-FR" sz="2500" b="1" dirty="0"/>
            </a:p>
          </p:txBody>
        </p:sp>
        <p:sp>
          <p:nvSpPr>
            <p:cNvPr id="84" name="Rounded Rectangle 83"/>
            <p:cNvSpPr/>
            <p:nvPr/>
          </p:nvSpPr>
          <p:spPr>
            <a:xfrm>
              <a:off x="7487321" y="866253"/>
              <a:ext cx="1376977" cy="774551"/>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Pourquoi le management visuel ?</a:t>
              </a:r>
              <a:endParaRPr lang="fr-FR" sz="1600" b="1" dirty="0">
                <a:solidFill>
                  <a:schemeClr val="bg1"/>
                </a:solidFill>
              </a:endParaRPr>
            </a:p>
          </p:txBody>
        </p:sp>
        <p:sp>
          <p:nvSpPr>
            <p:cNvPr id="85" name="Rounded Rectangle 84"/>
            <p:cNvSpPr/>
            <p:nvPr/>
          </p:nvSpPr>
          <p:spPr>
            <a:xfrm>
              <a:off x="7487321" y="4167884"/>
              <a:ext cx="1028029" cy="432098"/>
            </a:xfrm>
            <a:prstGeom prst="roundRect">
              <a:avLst/>
            </a:prstGeom>
            <a:solidFill>
              <a:srgbClr val="F59C18"/>
            </a:solidFill>
            <a:ln>
              <a:solidFill>
                <a:srgbClr val="F59C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Post-it</a:t>
              </a:r>
              <a:endParaRPr lang="fr-FR" sz="1600" b="1" dirty="0">
                <a:solidFill>
                  <a:schemeClr val="bg1"/>
                </a:solidFill>
              </a:endParaRPr>
            </a:p>
          </p:txBody>
        </p:sp>
        <p:sp>
          <p:nvSpPr>
            <p:cNvPr id="86" name="Rounded Rectangle 85"/>
            <p:cNvSpPr/>
            <p:nvPr/>
          </p:nvSpPr>
          <p:spPr>
            <a:xfrm>
              <a:off x="5993757" y="4899477"/>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4 C</a:t>
              </a:r>
              <a:endParaRPr lang="fr-FR" sz="1600" b="1" dirty="0">
                <a:solidFill>
                  <a:schemeClr val="bg1"/>
                </a:solidFill>
              </a:endParaRPr>
            </a:p>
          </p:txBody>
        </p:sp>
        <p:sp>
          <p:nvSpPr>
            <p:cNvPr id="87" name="Rounded Rectangle 86"/>
            <p:cNvSpPr/>
            <p:nvPr/>
          </p:nvSpPr>
          <p:spPr>
            <a:xfrm>
              <a:off x="2864345" y="4136320"/>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Modèles</a:t>
              </a:r>
              <a:endParaRPr lang="fr-FR" sz="1600" b="1" dirty="0">
                <a:solidFill>
                  <a:schemeClr val="bg1"/>
                </a:solidFill>
              </a:endParaRPr>
            </a:p>
          </p:txBody>
        </p:sp>
        <p:sp>
          <p:nvSpPr>
            <p:cNvPr id="88" name="Rounded Rectangle 87"/>
            <p:cNvSpPr/>
            <p:nvPr/>
          </p:nvSpPr>
          <p:spPr>
            <a:xfrm>
              <a:off x="2777264" y="940659"/>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Pratiques</a:t>
              </a:r>
              <a:endParaRPr lang="fr-FR" sz="1600" b="1" dirty="0">
                <a:solidFill>
                  <a:schemeClr val="bg1"/>
                </a:solidFill>
              </a:endParaRPr>
            </a:p>
          </p:txBody>
        </p:sp>
        <p:sp>
          <p:nvSpPr>
            <p:cNvPr id="89" name="TextBox 88"/>
            <p:cNvSpPr txBox="1"/>
            <p:nvPr/>
          </p:nvSpPr>
          <p:spPr>
            <a:xfrm>
              <a:off x="5833468" y="2190661"/>
              <a:ext cx="1315504" cy="276999"/>
            </a:xfrm>
            <a:prstGeom prst="rect">
              <a:avLst/>
            </a:prstGeom>
            <a:noFill/>
          </p:spPr>
          <p:txBody>
            <a:bodyPr wrap="square" rtlCol="0">
              <a:spAutoFit/>
            </a:bodyPr>
            <a:lstStyle/>
            <a:p>
              <a:r>
                <a:rPr lang="fr-FR" sz="1200" b="1" dirty="0">
                  <a:solidFill>
                    <a:schemeClr val="bg1">
                      <a:lumMod val="75000"/>
                    </a:schemeClr>
                  </a:solidFill>
                </a:rPr>
                <a:t>Utilisation</a:t>
              </a:r>
            </a:p>
          </p:txBody>
        </p:sp>
        <p:sp>
          <p:nvSpPr>
            <p:cNvPr id="90" name="TextBox 89"/>
            <p:cNvSpPr txBox="1"/>
            <p:nvPr/>
          </p:nvSpPr>
          <p:spPr>
            <a:xfrm>
              <a:off x="5843958" y="1834810"/>
              <a:ext cx="795994" cy="276999"/>
            </a:xfrm>
            <a:prstGeom prst="rect">
              <a:avLst/>
            </a:prstGeom>
            <a:noFill/>
          </p:spPr>
          <p:txBody>
            <a:bodyPr wrap="square" rtlCol="0">
              <a:spAutoFit/>
            </a:bodyPr>
            <a:lstStyle/>
            <a:p>
              <a:r>
                <a:rPr lang="fr-FR" sz="1200" b="1" dirty="0" smtClean="0">
                  <a:solidFill>
                    <a:schemeClr val="bg1">
                      <a:lumMod val="75000"/>
                    </a:schemeClr>
                  </a:solidFill>
                </a:rPr>
                <a:t>Apports</a:t>
              </a:r>
              <a:endParaRPr lang="fr-FR" sz="1200" b="1" dirty="0">
                <a:solidFill>
                  <a:schemeClr val="bg1">
                    <a:lumMod val="75000"/>
                  </a:schemeClr>
                </a:solidFill>
              </a:endParaRPr>
            </a:p>
          </p:txBody>
        </p:sp>
        <p:sp>
          <p:nvSpPr>
            <p:cNvPr id="91" name="TextBox 90"/>
            <p:cNvSpPr txBox="1"/>
            <p:nvPr/>
          </p:nvSpPr>
          <p:spPr>
            <a:xfrm rot="18066005">
              <a:off x="5507191" y="1100974"/>
              <a:ext cx="769236" cy="276999"/>
            </a:xfrm>
            <a:prstGeom prst="rect">
              <a:avLst/>
            </a:prstGeom>
            <a:noFill/>
          </p:spPr>
          <p:txBody>
            <a:bodyPr wrap="square" rtlCol="0">
              <a:spAutoFit/>
            </a:bodyPr>
            <a:lstStyle/>
            <a:p>
              <a:r>
                <a:rPr lang="fr-FR" sz="1200" b="1" dirty="0" smtClean="0">
                  <a:solidFill>
                    <a:schemeClr val="bg1">
                      <a:lumMod val="75000"/>
                    </a:schemeClr>
                  </a:solidFill>
                </a:rPr>
                <a:t>Limites</a:t>
              </a:r>
              <a:endParaRPr lang="fr-FR" sz="1200" b="1" dirty="0">
                <a:solidFill>
                  <a:schemeClr val="bg1">
                    <a:lumMod val="75000"/>
                  </a:schemeClr>
                </a:solidFill>
              </a:endParaRPr>
            </a:p>
          </p:txBody>
        </p:sp>
        <p:sp>
          <p:nvSpPr>
            <p:cNvPr id="92" name="Flowchart: Connector 91"/>
            <p:cNvSpPr/>
            <p:nvPr/>
          </p:nvSpPr>
          <p:spPr>
            <a:xfrm>
              <a:off x="5732532" y="233049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Flowchart: Connector 92"/>
            <p:cNvSpPr/>
            <p:nvPr/>
          </p:nvSpPr>
          <p:spPr>
            <a:xfrm>
              <a:off x="5739093" y="193425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Flowchart: Connector 93"/>
            <p:cNvSpPr/>
            <p:nvPr/>
          </p:nvSpPr>
          <p:spPr>
            <a:xfrm>
              <a:off x="5735996" y="155773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Flowchart: Connector 94"/>
            <p:cNvSpPr/>
            <p:nvPr/>
          </p:nvSpPr>
          <p:spPr>
            <a:xfrm>
              <a:off x="6501257" y="155952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TextBox 95"/>
            <p:cNvSpPr txBox="1"/>
            <p:nvPr/>
          </p:nvSpPr>
          <p:spPr>
            <a:xfrm rot="18066005">
              <a:off x="6276227" y="876159"/>
              <a:ext cx="957233" cy="461665"/>
            </a:xfrm>
            <a:prstGeom prst="rect">
              <a:avLst/>
            </a:prstGeom>
            <a:noFill/>
          </p:spPr>
          <p:txBody>
            <a:bodyPr wrap="square" rtlCol="0">
              <a:spAutoFit/>
            </a:bodyPr>
            <a:lstStyle/>
            <a:p>
              <a:r>
                <a:rPr lang="fr-FR" sz="1200" b="1" dirty="0" smtClean="0">
                  <a:solidFill>
                    <a:schemeClr val="bg1">
                      <a:lumMod val="75000"/>
                    </a:schemeClr>
                  </a:solidFill>
                </a:rPr>
                <a:t>Cerveau / images</a:t>
              </a:r>
              <a:endParaRPr lang="fr-FR" sz="1200" b="1" dirty="0">
                <a:solidFill>
                  <a:schemeClr val="bg1">
                    <a:lumMod val="75000"/>
                  </a:schemeClr>
                </a:solidFill>
              </a:endParaRPr>
            </a:p>
          </p:txBody>
        </p:sp>
        <p:cxnSp>
          <p:nvCxnSpPr>
            <p:cNvPr id="97" name="Straight Connector 96"/>
            <p:cNvCxnSpPr>
              <a:stCxn id="83" idx="3"/>
            </p:cNvCxnSpPr>
            <p:nvPr/>
          </p:nvCxnSpPr>
          <p:spPr>
            <a:xfrm>
              <a:off x="6393067" y="2999944"/>
              <a:ext cx="1230226" cy="0"/>
            </a:xfrm>
            <a:prstGeom prst="line">
              <a:avLst/>
            </a:prstGeom>
            <a:ln>
              <a:solidFill>
                <a:srgbClr val="F59C18"/>
              </a:solidFill>
            </a:ln>
          </p:spPr>
          <p:style>
            <a:lnRef idx="3">
              <a:schemeClr val="accent1"/>
            </a:lnRef>
            <a:fillRef idx="0">
              <a:schemeClr val="accent1"/>
            </a:fillRef>
            <a:effectRef idx="2">
              <a:schemeClr val="accent1"/>
            </a:effectRef>
            <a:fontRef idx="minor">
              <a:schemeClr val="tx1"/>
            </a:fontRef>
          </p:style>
        </p:cxnSp>
        <p:cxnSp>
          <p:nvCxnSpPr>
            <p:cNvPr id="98" name="Elbow Connector 97"/>
            <p:cNvCxnSpPr/>
            <p:nvPr/>
          </p:nvCxnSpPr>
          <p:spPr>
            <a:xfrm rot="16200000" flipH="1">
              <a:off x="7223959" y="3401427"/>
              <a:ext cx="1152701" cy="354033"/>
            </a:xfrm>
            <a:prstGeom prst="bentConnector3">
              <a:avLst/>
            </a:prstGeom>
            <a:ln>
              <a:solidFill>
                <a:srgbClr val="F59C18"/>
              </a:solidFill>
            </a:ln>
          </p:spPr>
          <p:style>
            <a:lnRef idx="3">
              <a:schemeClr val="accent1"/>
            </a:lnRef>
            <a:fillRef idx="0">
              <a:schemeClr val="accent1"/>
            </a:fillRef>
            <a:effectRef idx="2">
              <a:schemeClr val="accent1"/>
            </a:effectRef>
            <a:fontRef idx="minor">
              <a:schemeClr val="tx1"/>
            </a:fontRef>
          </p:style>
        </p:cxnSp>
        <p:sp>
          <p:nvSpPr>
            <p:cNvPr id="99" name="TextBox 98"/>
            <p:cNvSpPr txBox="1"/>
            <p:nvPr/>
          </p:nvSpPr>
          <p:spPr>
            <a:xfrm rot="18346376">
              <a:off x="6590509" y="2505884"/>
              <a:ext cx="702345" cy="276999"/>
            </a:xfrm>
            <a:prstGeom prst="rect">
              <a:avLst/>
            </a:prstGeom>
            <a:noFill/>
          </p:spPr>
          <p:txBody>
            <a:bodyPr wrap="square" rtlCol="0">
              <a:spAutoFit/>
            </a:bodyPr>
            <a:lstStyle/>
            <a:p>
              <a:r>
                <a:rPr lang="fr-FR" sz="1200" b="1" dirty="0" smtClean="0">
                  <a:solidFill>
                    <a:srgbClr val="F59C18"/>
                  </a:solidFill>
                </a:rPr>
                <a:t>Kanban</a:t>
              </a:r>
              <a:endParaRPr lang="fr-FR" sz="1200" b="1" dirty="0">
                <a:solidFill>
                  <a:srgbClr val="F59C18"/>
                </a:solidFill>
              </a:endParaRPr>
            </a:p>
          </p:txBody>
        </p:sp>
        <p:sp>
          <p:nvSpPr>
            <p:cNvPr id="100" name="TextBox 99"/>
            <p:cNvSpPr txBox="1"/>
            <p:nvPr/>
          </p:nvSpPr>
          <p:spPr>
            <a:xfrm rot="18304218">
              <a:off x="7121254" y="2388440"/>
              <a:ext cx="841584" cy="461665"/>
            </a:xfrm>
            <a:prstGeom prst="rect">
              <a:avLst/>
            </a:prstGeom>
            <a:noFill/>
          </p:spPr>
          <p:txBody>
            <a:bodyPr wrap="square" rtlCol="0">
              <a:spAutoFit/>
            </a:bodyPr>
            <a:lstStyle/>
            <a:p>
              <a:r>
                <a:rPr lang="fr-FR" sz="1200" b="1" dirty="0">
                  <a:solidFill>
                    <a:srgbClr val="F59C18"/>
                  </a:solidFill>
                </a:rPr>
                <a:t>Bénéfices projet</a:t>
              </a:r>
            </a:p>
          </p:txBody>
        </p:sp>
        <p:sp>
          <p:nvSpPr>
            <p:cNvPr id="101" name="Flowchart: Connector 100"/>
            <p:cNvSpPr/>
            <p:nvPr/>
          </p:nvSpPr>
          <p:spPr>
            <a:xfrm>
              <a:off x="6782819" y="2962773"/>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Flowchart: Connector 101"/>
            <p:cNvSpPr/>
            <p:nvPr/>
          </p:nvSpPr>
          <p:spPr>
            <a:xfrm>
              <a:off x="7278933" y="2968832"/>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TextBox 102"/>
            <p:cNvSpPr txBox="1"/>
            <p:nvPr/>
          </p:nvSpPr>
          <p:spPr>
            <a:xfrm>
              <a:off x="6796880" y="3394828"/>
              <a:ext cx="832638" cy="276999"/>
            </a:xfrm>
            <a:prstGeom prst="rect">
              <a:avLst/>
            </a:prstGeom>
            <a:noFill/>
          </p:spPr>
          <p:txBody>
            <a:bodyPr wrap="square" rtlCol="0">
              <a:spAutoFit/>
            </a:bodyPr>
            <a:lstStyle/>
            <a:p>
              <a:r>
                <a:rPr lang="fr-FR" sz="1200" b="1" dirty="0" smtClean="0">
                  <a:solidFill>
                    <a:srgbClr val="F59C18"/>
                  </a:solidFill>
                </a:rPr>
                <a:t>Avantages</a:t>
              </a:r>
              <a:endParaRPr lang="fr-FR" sz="1200" b="1" dirty="0">
                <a:solidFill>
                  <a:srgbClr val="F59C18"/>
                </a:solidFill>
              </a:endParaRPr>
            </a:p>
          </p:txBody>
        </p:sp>
        <p:sp>
          <p:nvSpPr>
            <p:cNvPr id="104" name="Flowchart: Connector 103"/>
            <p:cNvSpPr/>
            <p:nvPr/>
          </p:nvSpPr>
          <p:spPr>
            <a:xfrm>
              <a:off x="7591092" y="3529058"/>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TextBox 104"/>
            <p:cNvSpPr txBox="1"/>
            <p:nvPr/>
          </p:nvSpPr>
          <p:spPr>
            <a:xfrm>
              <a:off x="8006636" y="3747510"/>
              <a:ext cx="1002976" cy="276999"/>
            </a:xfrm>
            <a:prstGeom prst="rect">
              <a:avLst/>
            </a:prstGeom>
            <a:noFill/>
          </p:spPr>
          <p:txBody>
            <a:bodyPr wrap="square" rtlCol="0">
              <a:spAutoFit/>
            </a:bodyPr>
            <a:lstStyle/>
            <a:p>
              <a:r>
                <a:rPr lang="fr-FR" sz="1200" b="1" dirty="0" smtClean="0">
                  <a:solidFill>
                    <a:srgbClr val="F59C18"/>
                  </a:solidFill>
                </a:rPr>
                <a:t>Unité</a:t>
              </a:r>
              <a:endParaRPr lang="fr-FR" sz="1200" b="1" dirty="0">
                <a:solidFill>
                  <a:srgbClr val="F59C18"/>
                </a:solidFill>
              </a:endParaRPr>
            </a:p>
          </p:txBody>
        </p:sp>
        <p:sp>
          <p:nvSpPr>
            <p:cNvPr id="106" name="Flowchart: Connector 105"/>
            <p:cNvSpPr/>
            <p:nvPr/>
          </p:nvSpPr>
          <p:spPr>
            <a:xfrm>
              <a:off x="7945127" y="3873301"/>
              <a:ext cx="73741" cy="69994"/>
            </a:xfrm>
            <a:prstGeom prst="flowChartConnector">
              <a:avLst/>
            </a:prstGeom>
            <a:solidFill>
              <a:schemeClr val="bg1"/>
            </a:solidFill>
            <a:ln>
              <a:solidFill>
                <a:srgbClr val="F59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7" name="TextBox 106"/>
            <p:cNvSpPr txBox="1"/>
            <p:nvPr/>
          </p:nvSpPr>
          <p:spPr>
            <a:xfrm>
              <a:off x="5014558" y="3613825"/>
              <a:ext cx="1126479" cy="276999"/>
            </a:xfrm>
            <a:prstGeom prst="rect">
              <a:avLst/>
            </a:prstGeom>
            <a:noFill/>
          </p:spPr>
          <p:txBody>
            <a:bodyPr wrap="square" rtlCol="0">
              <a:spAutoFit/>
            </a:bodyPr>
            <a:lstStyle/>
            <a:p>
              <a:r>
                <a:rPr lang="fr-FR" sz="1200" b="1" dirty="0" smtClean="0">
                  <a:solidFill>
                    <a:schemeClr val="bg1">
                      <a:lumMod val="75000"/>
                    </a:schemeClr>
                  </a:solidFill>
                </a:rPr>
                <a:t>Communiquer</a:t>
              </a:r>
              <a:endParaRPr lang="fr-FR" sz="1200" b="1" dirty="0">
                <a:solidFill>
                  <a:schemeClr val="bg1">
                    <a:lumMod val="75000"/>
                  </a:schemeClr>
                </a:solidFill>
              </a:endParaRPr>
            </a:p>
          </p:txBody>
        </p:sp>
        <p:sp>
          <p:nvSpPr>
            <p:cNvPr id="108" name="Arc 107"/>
            <p:cNvSpPr/>
            <p:nvPr/>
          </p:nvSpPr>
          <p:spPr>
            <a:xfrm rot="16200000">
              <a:off x="4894129" y="3302545"/>
              <a:ext cx="210922" cy="145420"/>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109" name="Straight Connector 108"/>
            <p:cNvCxnSpPr>
              <a:stCxn id="108" idx="2"/>
            </p:cNvCxnSpPr>
            <p:nvPr/>
          </p:nvCxnSpPr>
          <p:spPr>
            <a:xfrm>
              <a:off x="4999590" y="3269794"/>
              <a:ext cx="157084" cy="0"/>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flipH="1">
              <a:off x="4918367" y="3363029"/>
              <a:ext cx="4674" cy="165122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11" name="Straight Connector 110"/>
            <p:cNvCxnSpPr>
              <a:stCxn id="112" idx="2"/>
              <a:endCxn id="86" idx="1"/>
            </p:cNvCxnSpPr>
            <p:nvPr/>
          </p:nvCxnSpPr>
          <p:spPr>
            <a:xfrm flipV="1">
              <a:off x="5040921" y="5115526"/>
              <a:ext cx="952836" cy="1128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sp>
          <p:nvSpPr>
            <p:cNvPr id="112" name="Arc 111"/>
            <p:cNvSpPr/>
            <p:nvPr/>
          </p:nvSpPr>
          <p:spPr>
            <a:xfrm rot="5380833" flipV="1">
              <a:off x="4927082" y="4897125"/>
              <a:ext cx="226415" cy="232962"/>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3" name="TextBox 112"/>
            <p:cNvSpPr txBox="1"/>
            <p:nvPr/>
          </p:nvSpPr>
          <p:spPr>
            <a:xfrm>
              <a:off x="4992026" y="4099903"/>
              <a:ext cx="931878" cy="276999"/>
            </a:xfrm>
            <a:prstGeom prst="rect">
              <a:avLst/>
            </a:prstGeom>
            <a:noFill/>
          </p:spPr>
          <p:txBody>
            <a:bodyPr wrap="square" rtlCol="0">
              <a:spAutoFit/>
            </a:bodyPr>
            <a:lstStyle/>
            <a:p>
              <a:pPr algn="ctr"/>
              <a:r>
                <a:rPr lang="fr-FR" sz="1200" b="1" dirty="0" smtClean="0">
                  <a:solidFill>
                    <a:schemeClr val="bg1">
                      <a:lumMod val="75000"/>
                    </a:schemeClr>
                  </a:solidFill>
                </a:rPr>
                <a:t>Configurer</a:t>
              </a:r>
              <a:endParaRPr lang="fr-FR" sz="1200" b="1" dirty="0">
                <a:solidFill>
                  <a:schemeClr val="bg1">
                    <a:lumMod val="75000"/>
                  </a:schemeClr>
                </a:solidFill>
              </a:endParaRPr>
            </a:p>
          </p:txBody>
        </p:sp>
        <p:sp>
          <p:nvSpPr>
            <p:cNvPr id="114" name="Flowchart: Connector 113"/>
            <p:cNvSpPr/>
            <p:nvPr/>
          </p:nvSpPr>
          <p:spPr>
            <a:xfrm>
              <a:off x="5376564" y="507416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Flowchart: Connector 114"/>
            <p:cNvSpPr/>
            <p:nvPr/>
          </p:nvSpPr>
          <p:spPr>
            <a:xfrm>
              <a:off x="4880839" y="4715348"/>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Flowchart: Connector 115"/>
            <p:cNvSpPr/>
            <p:nvPr/>
          </p:nvSpPr>
          <p:spPr>
            <a:xfrm>
              <a:off x="4880843" y="4253792"/>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Flowchart: Connector 116"/>
            <p:cNvSpPr/>
            <p:nvPr/>
          </p:nvSpPr>
          <p:spPr>
            <a:xfrm>
              <a:off x="4880839" y="3696446"/>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TextBox 117"/>
            <p:cNvSpPr txBox="1"/>
            <p:nvPr/>
          </p:nvSpPr>
          <p:spPr>
            <a:xfrm>
              <a:off x="5014559" y="4597058"/>
              <a:ext cx="926005" cy="276999"/>
            </a:xfrm>
            <a:prstGeom prst="rect">
              <a:avLst/>
            </a:prstGeom>
            <a:noFill/>
          </p:spPr>
          <p:txBody>
            <a:bodyPr wrap="square" rtlCol="0">
              <a:spAutoFit/>
            </a:bodyPr>
            <a:lstStyle/>
            <a:p>
              <a:r>
                <a:rPr lang="fr-FR" sz="1200" b="1" dirty="0" smtClean="0">
                  <a:solidFill>
                    <a:schemeClr val="bg1">
                      <a:lumMod val="75000"/>
                    </a:schemeClr>
                  </a:solidFill>
                </a:rPr>
                <a:t>Classer</a:t>
              </a:r>
              <a:endParaRPr lang="fr-FR" sz="1200" b="1" dirty="0">
                <a:solidFill>
                  <a:schemeClr val="bg1">
                    <a:lumMod val="75000"/>
                  </a:schemeClr>
                </a:solidFill>
              </a:endParaRPr>
            </a:p>
          </p:txBody>
        </p:sp>
        <p:sp>
          <p:nvSpPr>
            <p:cNvPr id="119" name="TextBox 118"/>
            <p:cNvSpPr txBox="1"/>
            <p:nvPr/>
          </p:nvSpPr>
          <p:spPr>
            <a:xfrm>
              <a:off x="4824053" y="5188001"/>
              <a:ext cx="1116581" cy="276999"/>
            </a:xfrm>
            <a:prstGeom prst="rect">
              <a:avLst/>
            </a:prstGeom>
            <a:noFill/>
          </p:spPr>
          <p:txBody>
            <a:bodyPr wrap="square" rtlCol="0">
              <a:spAutoFit/>
            </a:bodyPr>
            <a:lstStyle/>
            <a:p>
              <a:pPr algn="ctr"/>
              <a:r>
                <a:rPr lang="fr-FR" sz="1200" b="1" dirty="0" smtClean="0">
                  <a:solidFill>
                    <a:schemeClr val="bg1">
                      <a:lumMod val="75000"/>
                    </a:schemeClr>
                  </a:solidFill>
                </a:rPr>
                <a:t>Collecter</a:t>
              </a:r>
              <a:endParaRPr lang="fr-FR" sz="1200" b="1" dirty="0">
                <a:solidFill>
                  <a:schemeClr val="bg1">
                    <a:lumMod val="75000"/>
                  </a:schemeClr>
                </a:solidFill>
              </a:endParaRPr>
            </a:p>
          </p:txBody>
        </p:sp>
        <p:grpSp>
          <p:nvGrpSpPr>
            <p:cNvPr id="120" name="Group 119"/>
            <p:cNvGrpSpPr/>
            <p:nvPr/>
          </p:nvGrpSpPr>
          <p:grpSpPr>
            <a:xfrm>
              <a:off x="3892374" y="2830012"/>
              <a:ext cx="1258857" cy="1522357"/>
              <a:chOff x="3892374" y="2716795"/>
              <a:chExt cx="1258857" cy="1522357"/>
            </a:xfrm>
          </p:grpSpPr>
          <p:cxnSp>
            <p:nvCxnSpPr>
              <p:cNvPr id="138" name="Straight Connector 137"/>
              <p:cNvCxnSpPr/>
              <p:nvPr/>
            </p:nvCxnSpPr>
            <p:spPr>
              <a:xfrm flipH="1">
                <a:off x="4443788" y="2717074"/>
                <a:ext cx="707443" cy="3213"/>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139" name="Arc 138"/>
              <p:cNvSpPr/>
              <p:nvPr/>
            </p:nvSpPr>
            <p:spPr>
              <a:xfrm rot="16200000">
                <a:off x="4349839" y="2749546"/>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40" name="Straight Connector 139"/>
              <p:cNvCxnSpPr/>
              <p:nvPr/>
            </p:nvCxnSpPr>
            <p:spPr>
              <a:xfrm>
                <a:off x="4381873" y="2813181"/>
                <a:ext cx="884" cy="1318685"/>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141" name="Arc 140"/>
              <p:cNvSpPr/>
              <p:nvPr/>
            </p:nvSpPr>
            <p:spPr>
              <a:xfrm rot="5400000">
                <a:off x="4202104" y="4058282"/>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42" name="Straight Connector 141"/>
              <p:cNvCxnSpPr>
                <a:stCxn id="141" idx="2"/>
                <a:endCxn id="87" idx="3"/>
              </p:cNvCxnSpPr>
              <p:nvPr/>
            </p:nvCxnSpPr>
            <p:spPr>
              <a:xfrm flipH="1">
                <a:off x="3892374" y="4236453"/>
                <a:ext cx="415191" cy="2699"/>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grpSp>
        <p:cxnSp>
          <p:nvCxnSpPr>
            <p:cNvPr id="121" name="Straight Connector 120"/>
            <p:cNvCxnSpPr/>
            <p:nvPr/>
          </p:nvCxnSpPr>
          <p:spPr>
            <a:xfrm flipV="1">
              <a:off x="3815155" y="1155915"/>
              <a:ext cx="1002181" cy="791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22" name="Flowchart: Connector 121"/>
            <p:cNvSpPr/>
            <p:nvPr/>
          </p:nvSpPr>
          <p:spPr>
            <a:xfrm>
              <a:off x="4159934" y="43166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 name="Flowchart: Connector 122"/>
            <p:cNvSpPr/>
            <p:nvPr/>
          </p:nvSpPr>
          <p:spPr>
            <a:xfrm>
              <a:off x="4344811" y="3924239"/>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TextBox 123"/>
            <p:cNvSpPr txBox="1"/>
            <p:nvPr/>
          </p:nvSpPr>
          <p:spPr>
            <a:xfrm>
              <a:off x="3538884" y="3431629"/>
              <a:ext cx="810071" cy="461665"/>
            </a:xfrm>
            <a:prstGeom prst="rect">
              <a:avLst/>
            </a:prstGeom>
            <a:noFill/>
          </p:spPr>
          <p:txBody>
            <a:bodyPr wrap="square" rtlCol="0">
              <a:spAutoFit/>
            </a:bodyPr>
            <a:lstStyle/>
            <a:p>
              <a:pPr algn="r"/>
              <a:r>
                <a:rPr lang="fr-FR" sz="1200" b="1" dirty="0" smtClean="0">
                  <a:solidFill>
                    <a:schemeClr val="bg1">
                      <a:lumMod val="75000"/>
                    </a:schemeClr>
                  </a:solidFill>
                </a:rPr>
                <a:t>Matrice </a:t>
              </a:r>
            </a:p>
            <a:p>
              <a:pPr algn="r"/>
              <a:r>
                <a:rPr lang="fr-FR" sz="1200" b="1" dirty="0" smtClean="0">
                  <a:solidFill>
                    <a:schemeClr val="bg1">
                      <a:lumMod val="75000"/>
                    </a:schemeClr>
                  </a:solidFill>
                </a:rPr>
                <a:t>de Porter</a:t>
              </a:r>
              <a:endParaRPr lang="fr-FR" sz="1200" b="1" dirty="0">
                <a:solidFill>
                  <a:schemeClr val="bg1">
                    <a:lumMod val="75000"/>
                  </a:schemeClr>
                </a:solidFill>
              </a:endParaRPr>
            </a:p>
          </p:txBody>
        </p:sp>
        <p:sp>
          <p:nvSpPr>
            <p:cNvPr id="125" name="TextBox 124"/>
            <p:cNvSpPr txBox="1"/>
            <p:nvPr/>
          </p:nvSpPr>
          <p:spPr>
            <a:xfrm>
              <a:off x="3719434" y="3063934"/>
              <a:ext cx="625377" cy="276999"/>
            </a:xfrm>
            <a:prstGeom prst="rect">
              <a:avLst/>
            </a:prstGeom>
            <a:noFill/>
          </p:spPr>
          <p:txBody>
            <a:bodyPr wrap="square" rtlCol="0">
              <a:spAutoFit/>
            </a:bodyPr>
            <a:lstStyle/>
            <a:p>
              <a:r>
                <a:rPr lang="fr-FR" sz="1200" b="1" dirty="0" smtClean="0">
                  <a:solidFill>
                    <a:schemeClr val="bg1">
                      <a:lumMod val="75000"/>
                    </a:schemeClr>
                  </a:solidFill>
                </a:rPr>
                <a:t>PESTEL</a:t>
              </a:r>
              <a:endParaRPr lang="fr-FR" sz="1200" b="1" dirty="0">
                <a:solidFill>
                  <a:schemeClr val="bg1">
                    <a:lumMod val="75000"/>
                  </a:schemeClr>
                </a:solidFill>
              </a:endParaRPr>
            </a:p>
          </p:txBody>
        </p:sp>
        <p:sp>
          <p:nvSpPr>
            <p:cNvPr id="126" name="Flowchart: Connector 125"/>
            <p:cNvSpPr/>
            <p:nvPr/>
          </p:nvSpPr>
          <p:spPr>
            <a:xfrm>
              <a:off x="4337719" y="350247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Flowchart: Connector 126"/>
            <p:cNvSpPr/>
            <p:nvPr/>
          </p:nvSpPr>
          <p:spPr>
            <a:xfrm>
              <a:off x="4337719" y="317287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Flowchart: Connector 127"/>
            <p:cNvSpPr/>
            <p:nvPr/>
          </p:nvSpPr>
          <p:spPr>
            <a:xfrm>
              <a:off x="4423447" y="2793645"/>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9" name="Straight Connector 128"/>
            <p:cNvCxnSpPr>
              <a:endCxn id="132" idx="1"/>
            </p:cNvCxnSpPr>
            <p:nvPr/>
          </p:nvCxnSpPr>
          <p:spPr>
            <a:xfrm>
              <a:off x="4817337" y="1129326"/>
              <a:ext cx="483423" cy="88640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cxnSp>
          <p:nvCxnSpPr>
            <p:cNvPr id="130" name="Straight Connector 129"/>
            <p:cNvCxnSpPr/>
            <p:nvPr/>
          </p:nvCxnSpPr>
          <p:spPr>
            <a:xfrm>
              <a:off x="5327267" y="2038238"/>
              <a:ext cx="15134" cy="581513"/>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31" name="TextBox 130"/>
            <p:cNvSpPr txBox="1"/>
            <p:nvPr/>
          </p:nvSpPr>
          <p:spPr>
            <a:xfrm>
              <a:off x="3845250" y="1194608"/>
              <a:ext cx="1122550" cy="276999"/>
            </a:xfrm>
            <a:prstGeom prst="rect">
              <a:avLst/>
            </a:prstGeom>
            <a:noFill/>
          </p:spPr>
          <p:txBody>
            <a:bodyPr wrap="square" rtlCol="0">
              <a:spAutoFit/>
            </a:bodyPr>
            <a:lstStyle/>
            <a:p>
              <a:pPr algn="ctr"/>
              <a:r>
                <a:rPr lang="fr-FR" sz="1200" b="1" dirty="0" smtClean="0">
                  <a:solidFill>
                    <a:schemeClr val="bg1">
                      <a:lumMod val="75000"/>
                    </a:schemeClr>
                  </a:solidFill>
                </a:rPr>
                <a:t>Informatique</a:t>
              </a:r>
              <a:endParaRPr lang="fr-FR" sz="1200" b="1" dirty="0">
                <a:solidFill>
                  <a:schemeClr val="bg1">
                    <a:lumMod val="75000"/>
                  </a:schemeClr>
                </a:solidFill>
              </a:endParaRPr>
            </a:p>
          </p:txBody>
        </p:sp>
        <p:sp>
          <p:nvSpPr>
            <p:cNvPr id="132" name="Flowchart: Connector 131"/>
            <p:cNvSpPr/>
            <p:nvPr/>
          </p:nvSpPr>
          <p:spPr>
            <a:xfrm>
              <a:off x="5289961" y="200333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TextBox 132"/>
            <p:cNvSpPr txBox="1"/>
            <p:nvPr/>
          </p:nvSpPr>
          <p:spPr>
            <a:xfrm>
              <a:off x="4459144" y="1493835"/>
              <a:ext cx="659690" cy="276999"/>
            </a:xfrm>
            <a:prstGeom prst="rect">
              <a:avLst/>
            </a:prstGeom>
            <a:noFill/>
          </p:spPr>
          <p:txBody>
            <a:bodyPr wrap="square" rtlCol="0">
              <a:spAutoFit/>
            </a:bodyPr>
            <a:lstStyle/>
            <a:p>
              <a:pPr algn="ctr"/>
              <a:r>
                <a:rPr lang="fr-FR" sz="1200" b="1" dirty="0" smtClean="0">
                  <a:solidFill>
                    <a:schemeClr val="bg1">
                      <a:lumMod val="75000"/>
                    </a:schemeClr>
                  </a:solidFill>
                </a:rPr>
                <a:t>Locale</a:t>
              </a:r>
              <a:endParaRPr lang="fr-FR" sz="1200" b="1" dirty="0">
                <a:solidFill>
                  <a:schemeClr val="bg1">
                    <a:lumMod val="75000"/>
                  </a:schemeClr>
                </a:solidFill>
              </a:endParaRPr>
            </a:p>
          </p:txBody>
        </p:sp>
        <p:sp>
          <p:nvSpPr>
            <p:cNvPr id="134" name="Flowchart: Connector 133"/>
            <p:cNvSpPr/>
            <p:nvPr/>
          </p:nvSpPr>
          <p:spPr>
            <a:xfrm>
              <a:off x="4790327" y="112299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TextBox 134"/>
            <p:cNvSpPr txBox="1"/>
            <p:nvPr/>
          </p:nvSpPr>
          <p:spPr>
            <a:xfrm>
              <a:off x="4449935" y="1864036"/>
              <a:ext cx="815943" cy="276999"/>
            </a:xfrm>
            <a:prstGeom prst="rect">
              <a:avLst/>
            </a:prstGeom>
            <a:noFill/>
          </p:spPr>
          <p:txBody>
            <a:bodyPr wrap="square" rtlCol="0">
              <a:spAutoFit/>
            </a:bodyPr>
            <a:lstStyle/>
            <a:p>
              <a:pPr algn="r"/>
              <a:r>
                <a:rPr lang="fr-FR" sz="1200" b="1" dirty="0" smtClean="0">
                  <a:solidFill>
                    <a:schemeClr val="bg1">
                      <a:lumMod val="75000"/>
                    </a:schemeClr>
                  </a:solidFill>
                </a:rPr>
                <a:t>En ligne</a:t>
              </a:r>
              <a:endParaRPr lang="fr-FR" sz="1200" b="1" dirty="0">
                <a:solidFill>
                  <a:schemeClr val="bg1">
                    <a:lumMod val="75000"/>
                  </a:schemeClr>
                </a:solidFill>
              </a:endParaRPr>
            </a:p>
          </p:txBody>
        </p:sp>
        <p:sp>
          <p:nvSpPr>
            <p:cNvPr id="136" name="Flowchart: Connector 135"/>
            <p:cNvSpPr/>
            <p:nvPr/>
          </p:nvSpPr>
          <p:spPr>
            <a:xfrm>
              <a:off x="5055914" y="1573593"/>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Flowchart: Connector 136"/>
            <p:cNvSpPr/>
            <p:nvPr/>
          </p:nvSpPr>
          <p:spPr>
            <a:xfrm>
              <a:off x="4114210" y="1124067"/>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239336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23</a:t>
            </a:fld>
            <a:endParaRPr lang="fr-FR"/>
          </a:p>
        </p:txBody>
      </p:sp>
      <p:sp>
        <p:nvSpPr>
          <p:cNvPr id="3" name="Title 2"/>
          <p:cNvSpPr>
            <a:spLocks noGrp="1"/>
          </p:cNvSpPr>
          <p:nvPr>
            <p:ph type="title"/>
          </p:nvPr>
        </p:nvSpPr>
        <p:spPr/>
        <p:txBody>
          <a:bodyPr/>
          <a:lstStyle/>
          <a:p>
            <a:r>
              <a:rPr lang="fr-FR" dirty="0"/>
              <a:t>Unité de base : bloc de construction </a:t>
            </a:r>
          </a:p>
        </p:txBody>
      </p:sp>
      <p:sp>
        <p:nvSpPr>
          <p:cNvPr id="5" name="ZoneTexte 1"/>
          <p:cNvSpPr txBox="1"/>
          <p:nvPr/>
        </p:nvSpPr>
        <p:spPr>
          <a:xfrm>
            <a:off x="-1186949" y="3154144"/>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24" name="Folded Corner 23"/>
          <p:cNvSpPr/>
          <p:nvPr/>
        </p:nvSpPr>
        <p:spPr>
          <a:xfrm>
            <a:off x="5018122" y="1032648"/>
            <a:ext cx="1526175" cy="1168743"/>
          </a:xfrm>
          <a:prstGeom prst="foldedCorner">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b="1" dirty="0" smtClean="0">
                <a:solidFill>
                  <a:schemeClr val="tx1"/>
                </a:solidFill>
              </a:rPr>
              <a:t>POST-IT</a:t>
            </a:r>
          </a:p>
        </p:txBody>
      </p:sp>
      <p:sp>
        <p:nvSpPr>
          <p:cNvPr id="25" name="Folded Corner 24"/>
          <p:cNvSpPr/>
          <p:nvPr/>
        </p:nvSpPr>
        <p:spPr>
          <a:xfrm>
            <a:off x="5141504" y="3177913"/>
            <a:ext cx="1526175" cy="1600248"/>
          </a:xfrm>
          <a:prstGeom prst="foldedCorner">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solidFill>
                  <a:schemeClr val="tx1"/>
                </a:solidFill>
              </a:rPr>
              <a:t>Faciles </a:t>
            </a:r>
          </a:p>
          <a:p>
            <a:pPr algn="ctr"/>
            <a:r>
              <a:rPr lang="de-DE" sz="2000" dirty="0" smtClean="0">
                <a:solidFill>
                  <a:schemeClr val="tx1"/>
                </a:solidFill>
              </a:rPr>
              <a:t>à coller</a:t>
            </a:r>
            <a:endParaRPr lang="de-DE" sz="2000" dirty="0">
              <a:solidFill>
                <a:schemeClr val="tx1"/>
              </a:solidFill>
            </a:endParaRPr>
          </a:p>
        </p:txBody>
      </p:sp>
      <p:sp>
        <p:nvSpPr>
          <p:cNvPr id="26" name="Folded Corner 25"/>
          <p:cNvSpPr/>
          <p:nvPr/>
        </p:nvSpPr>
        <p:spPr>
          <a:xfrm>
            <a:off x="3220433" y="3177913"/>
            <a:ext cx="1608015" cy="1600248"/>
          </a:xfrm>
          <a:prstGeom prst="foldedCorner">
            <a:avLst/>
          </a:prstGeom>
          <a:solidFill>
            <a:srgbClr val="24F907"/>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solidFill>
                  <a:schemeClr val="tx1"/>
                </a:solidFill>
              </a:rPr>
              <a:t>Bonne taille</a:t>
            </a:r>
            <a:endParaRPr lang="de-DE" sz="2000" dirty="0">
              <a:solidFill>
                <a:schemeClr val="tx1"/>
              </a:solidFill>
            </a:endParaRPr>
          </a:p>
        </p:txBody>
      </p:sp>
      <p:sp>
        <p:nvSpPr>
          <p:cNvPr id="27" name="Folded Corner 26"/>
          <p:cNvSpPr/>
          <p:nvPr/>
        </p:nvSpPr>
        <p:spPr>
          <a:xfrm>
            <a:off x="6942974" y="3177913"/>
            <a:ext cx="1572376" cy="1600249"/>
          </a:xfrm>
          <a:prstGeom prst="foldedCorner">
            <a:avLst/>
          </a:prstGeom>
          <a:solidFill>
            <a:srgbClr val="00C8FE"/>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solidFill>
                  <a:schemeClr val="tx1"/>
                </a:solidFill>
              </a:rPr>
              <a:t>Aisément et </a:t>
            </a:r>
            <a:r>
              <a:rPr lang="de-DE" sz="2000" dirty="0" err="1" smtClean="0">
                <a:solidFill>
                  <a:schemeClr val="tx1"/>
                </a:solidFill>
              </a:rPr>
              <a:t>rapidement</a:t>
            </a:r>
            <a:r>
              <a:rPr lang="de-DE" sz="2000" dirty="0" smtClean="0">
                <a:solidFill>
                  <a:schemeClr val="tx1"/>
                </a:solidFill>
              </a:rPr>
              <a:t> </a:t>
            </a:r>
            <a:r>
              <a:rPr lang="de-DE" sz="2000" dirty="0" err="1" smtClean="0">
                <a:solidFill>
                  <a:schemeClr val="tx1"/>
                </a:solidFill>
              </a:rPr>
              <a:t>déplacés</a:t>
            </a:r>
            <a:r>
              <a:rPr lang="de-DE" sz="2000" dirty="0" smtClean="0">
                <a:solidFill>
                  <a:schemeClr val="tx1"/>
                </a:solidFill>
              </a:rPr>
              <a:t> </a:t>
            </a:r>
            <a:endParaRPr lang="de-DE" sz="2000" dirty="0">
              <a:solidFill>
                <a:schemeClr val="tx1"/>
              </a:solidFill>
            </a:endParaRPr>
          </a:p>
        </p:txBody>
      </p:sp>
      <p:cxnSp>
        <p:nvCxnSpPr>
          <p:cNvPr id="28" name="Straight Arrow Connector 27"/>
          <p:cNvCxnSpPr>
            <a:endCxn id="26" idx="0"/>
          </p:cNvCxnSpPr>
          <p:nvPr/>
        </p:nvCxnSpPr>
        <p:spPr>
          <a:xfrm flipH="1">
            <a:off x="4024441" y="2801461"/>
            <a:ext cx="1236884" cy="376452"/>
          </a:xfrm>
          <a:prstGeom prst="straightConnector1">
            <a:avLst/>
          </a:prstGeom>
          <a:ln w="28575">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775511" y="2792671"/>
            <a:ext cx="88137" cy="385242"/>
          </a:xfrm>
          <a:prstGeom prst="straightConnector1">
            <a:avLst/>
          </a:prstGeom>
          <a:ln w="28575">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p:cNvCxnSpPr>
            <a:endCxn id="27" idx="0"/>
          </p:cNvCxnSpPr>
          <p:nvPr/>
        </p:nvCxnSpPr>
        <p:spPr>
          <a:xfrm>
            <a:off x="6267423" y="2755624"/>
            <a:ext cx="1461739" cy="422289"/>
          </a:xfrm>
          <a:prstGeom prst="straightConnector1">
            <a:avLst/>
          </a:prstGeom>
          <a:ln w="28575">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5018122" y="2401351"/>
            <a:ext cx="1526175" cy="400110"/>
          </a:xfrm>
          <a:prstGeom prst="rect">
            <a:avLst/>
          </a:prstGeom>
          <a:solidFill>
            <a:schemeClr val="bg1"/>
          </a:solidFill>
        </p:spPr>
        <p:txBody>
          <a:bodyPr wrap="square" rtlCol="0">
            <a:spAutoFit/>
          </a:bodyPr>
          <a:lstStyle/>
          <a:p>
            <a:pPr algn="ctr"/>
            <a:r>
              <a:rPr lang="de-DE" sz="2000" dirty="0"/>
              <a:t>3 </a:t>
            </a:r>
            <a:r>
              <a:rPr lang="de-DE" sz="2000" dirty="0" smtClean="0"/>
              <a:t>propriétés</a:t>
            </a:r>
            <a:endParaRPr lang="de-DE" sz="2000" dirty="0"/>
          </a:p>
        </p:txBody>
      </p:sp>
      <p:cxnSp>
        <p:nvCxnSpPr>
          <p:cNvPr id="32" name="Straight Connector 31"/>
          <p:cNvCxnSpPr>
            <a:stCxn id="24" idx="2"/>
            <a:endCxn id="31" idx="0"/>
          </p:cNvCxnSpPr>
          <p:nvPr/>
        </p:nvCxnSpPr>
        <p:spPr>
          <a:xfrm>
            <a:off x="5781210" y="2201391"/>
            <a:ext cx="0" cy="199960"/>
          </a:xfrm>
          <a:prstGeom prst="line">
            <a:avLst/>
          </a:prstGeom>
          <a:ln w="28575">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33" name="Espace réservé du contenu 7" descr="début de réflexion post it.jpg"/>
          <p:cNvPicPr>
            <a:picLocks noChangeAspect="1"/>
          </p:cNvPicPr>
          <p:nvPr/>
        </p:nvPicPr>
        <p:blipFill>
          <a:blip r:embed="rId3" cstate="print"/>
          <a:stretch>
            <a:fillRect/>
          </a:stretch>
        </p:blipFill>
        <p:spPr>
          <a:xfrm>
            <a:off x="2950234" y="968795"/>
            <a:ext cx="5883079" cy="3937000"/>
          </a:xfrm>
          <a:prstGeom prst="rect">
            <a:avLst/>
          </a:prstGeom>
          <a:effectLst>
            <a:outerShdw blurRad="50800" dist="38100" dir="2700000" algn="tl" rotWithShape="0">
              <a:prstClr val="black">
                <a:alpha val="40000"/>
              </a:prstClr>
            </a:outerShdw>
          </a:effectLst>
        </p:spPr>
      </p:pic>
      <p:sp>
        <p:nvSpPr>
          <p:cNvPr id="34" name="ZoneTexte 1"/>
          <p:cNvSpPr txBox="1"/>
          <p:nvPr/>
        </p:nvSpPr>
        <p:spPr>
          <a:xfrm>
            <a:off x="689724" y="3160865"/>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144999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F9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24</a:t>
            </a:fld>
            <a:endParaRPr lang="fr-FR"/>
          </a:p>
        </p:txBody>
      </p:sp>
      <p:sp>
        <p:nvSpPr>
          <p:cNvPr id="3" name="Title 2"/>
          <p:cNvSpPr>
            <a:spLocks noGrp="1"/>
          </p:cNvSpPr>
          <p:nvPr>
            <p:ph type="title"/>
          </p:nvPr>
        </p:nvSpPr>
        <p:spPr/>
        <p:txBody>
          <a:bodyPr/>
          <a:lstStyle/>
          <a:p>
            <a:r>
              <a:rPr lang="fr-FR" dirty="0" smtClean="0"/>
              <a:t>Passage du chaos à un ordre </a:t>
            </a:r>
            <a:endParaRPr lang="fr-FR" dirty="0"/>
          </a:p>
        </p:txBody>
      </p:sp>
      <p:pic>
        <p:nvPicPr>
          <p:cNvPr id="6" name="Espace réservé du contenu 5" descr="CHAOS VERS CLARTE.jpg"/>
          <p:cNvPicPr>
            <a:picLocks noGrp="1" noChangeAspect="1"/>
          </p:cNvPicPr>
          <p:nvPr>
            <p:ph idx="1"/>
          </p:nvPr>
        </p:nvPicPr>
        <p:blipFill>
          <a:blip r:embed="rId3" cstate="print"/>
          <a:stretch>
            <a:fillRect/>
          </a:stretch>
        </p:blipFill>
        <p:spPr>
          <a:xfrm>
            <a:off x="3166691" y="1093039"/>
            <a:ext cx="5370022" cy="3936076"/>
          </a:xfrm>
        </p:spPr>
      </p:pic>
      <p:sp>
        <p:nvSpPr>
          <p:cNvPr id="7" name="ZoneTexte 1"/>
          <p:cNvSpPr txBox="1"/>
          <p:nvPr/>
        </p:nvSpPr>
        <p:spPr>
          <a:xfrm>
            <a:off x="682797" y="3464759"/>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4" name="Rectangle 3"/>
          <p:cNvSpPr/>
          <p:nvPr/>
        </p:nvSpPr>
        <p:spPr>
          <a:xfrm>
            <a:off x="4913194" y="1787857"/>
            <a:ext cx="3623519" cy="3111689"/>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01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F9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25</a:t>
            </a:fld>
            <a:endParaRPr lang="fr-FR"/>
          </a:p>
        </p:txBody>
      </p:sp>
      <p:pic>
        <p:nvPicPr>
          <p:cNvPr id="5" name="Espace réservé du contenu 4" descr="diapo 3 module post it BENEFICES POUR PROJET.jpg"/>
          <p:cNvPicPr>
            <a:picLocks noGrp="1" noChangeAspect="1"/>
          </p:cNvPicPr>
          <p:nvPr>
            <p:ph idx="1"/>
          </p:nvPr>
        </p:nvPicPr>
        <p:blipFill>
          <a:blip r:embed="rId3" cstate="print"/>
          <a:stretch>
            <a:fillRect/>
          </a:stretch>
        </p:blipFill>
        <p:spPr>
          <a:xfrm>
            <a:off x="2579427" y="863649"/>
            <a:ext cx="6572709" cy="4008606"/>
          </a:xfrm>
        </p:spPr>
      </p:pic>
      <p:sp>
        <p:nvSpPr>
          <p:cNvPr id="6" name="ZoneTexte 1"/>
          <p:cNvSpPr txBox="1"/>
          <p:nvPr/>
        </p:nvSpPr>
        <p:spPr>
          <a:xfrm>
            <a:off x="682797" y="3795596"/>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3553555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ded Corner 23"/>
          <p:cNvSpPr/>
          <p:nvPr/>
        </p:nvSpPr>
        <p:spPr>
          <a:xfrm>
            <a:off x="4584320" y="3993342"/>
            <a:ext cx="858905" cy="755871"/>
          </a:xfrm>
          <a:prstGeom prst="foldedCorner">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Gardez trace d’idées aléatoires</a:t>
            </a:r>
            <a:endParaRPr lang="fr-FR" sz="1100" b="1" dirty="0">
              <a:solidFill>
                <a:schemeClr val="tx1"/>
              </a:solidFill>
            </a:endParaRPr>
          </a:p>
        </p:txBody>
      </p:sp>
      <p:sp>
        <p:nvSpPr>
          <p:cNvPr id="2" name="Espace réservé du numéro de diapositive 1"/>
          <p:cNvSpPr>
            <a:spLocks noGrp="1"/>
          </p:cNvSpPr>
          <p:nvPr>
            <p:ph type="sldNum" sz="quarter" idx="12"/>
          </p:nvPr>
        </p:nvSpPr>
        <p:spPr>
          <a:xfrm>
            <a:off x="6457949" y="5240109"/>
            <a:ext cx="2559053" cy="304271"/>
          </a:xfrm>
        </p:spPr>
        <p:txBody>
          <a:bodyPr/>
          <a:lstStyle/>
          <a:p>
            <a:fld id="{23AEA936-903B-4667-8A74-3EB60A72B208}" type="slidenum">
              <a:rPr lang="fr-FR" smtClean="0"/>
              <a:pPr/>
              <a:t>26</a:t>
            </a:fld>
            <a:endParaRPr lang="fr-FR"/>
          </a:p>
        </p:txBody>
      </p:sp>
      <p:sp>
        <p:nvSpPr>
          <p:cNvPr id="3" name="Titre 2"/>
          <p:cNvSpPr>
            <a:spLocks noGrp="1"/>
          </p:cNvSpPr>
          <p:nvPr>
            <p:ph type="title"/>
          </p:nvPr>
        </p:nvSpPr>
        <p:spPr/>
        <p:txBody>
          <a:bodyPr/>
          <a:lstStyle/>
          <a:p>
            <a:r>
              <a:rPr lang="fr-FR" dirty="0" err="1" smtClean="0"/>
              <a:t>Kanban</a:t>
            </a:r>
            <a:endParaRPr lang="fr-FR" dirty="0"/>
          </a:p>
        </p:txBody>
      </p:sp>
      <p:sp>
        <p:nvSpPr>
          <p:cNvPr id="6" name="ZoneTexte 1"/>
          <p:cNvSpPr txBox="1"/>
          <p:nvPr/>
        </p:nvSpPr>
        <p:spPr>
          <a:xfrm>
            <a:off x="682797" y="4123144"/>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2818548"/>
              </p:ext>
            </p:extLst>
          </p:nvPr>
        </p:nvGraphicFramePr>
        <p:xfrm>
          <a:off x="2795588" y="937260"/>
          <a:ext cx="6221412" cy="2937510"/>
        </p:xfrm>
        <a:graphic>
          <a:graphicData uri="http://schemas.openxmlformats.org/drawingml/2006/table">
            <a:tbl>
              <a:tblPr firstRow="1" bandRow="1">
                <a:tableStyleId>{5940675A-B579-460E-94D1-54222C63F5DA}</a:tableStyleId>
              </a:tblPr>
              <a:tblGrid>
                <a:gridCol w="1555353"/>
                <a:gridCol w="1555353"/>
                <a:gridCol w="1555353"/>
                <a:gridCol w="1555353"/>
              </a:tblGrid>
              <a:tr h="582930">
                <a:tc>
                  <a:txBody>
                    <a:bodyPr/>
                    <a:lstStyle/>
                    <a:p>
                      <a:pPr algn="ctr"/>
                      <a:r>
                        <a:rPr lang="fr-FR" sz="1600" b="1" dirty="0" smtClean="0"/>
                        <a:t>À FAIRE</a:t>
                      </a:r>
                      <a:endParaRPr lang="fr-FR" sz="1600" b="1" dirty="0"/>
                    </a:p>
                  </a:txBody>
                  <a:tcPr/>
                </a:tc>
                <a:tc>
                  <a:txBody>
                    <a:bodyPr/>
                    <a:lstStyle/>
                    <a:p>
                      <a:pPr algn="ctr"/>
                      <a:r>
                        <a:rPr lang="fr-FR" sz="1600" b="1" dirty="0" smtClean="0"/>
                        <a:t>PROCHAINES TÂCHES</a:t>
                      </a:r>
                      <a:endParaRPr lang="fr-FR" sz="1600" b="1" dirty="0"/>
                    </a:p>
                  </a:txBody>
                  <a:tcPr/>
                </a:tc>
                <a:tc>
                  <a:txBody>
                    <a:bodyPr/>
                    <a:lstStyle/>
                    <a:p>
                      <a:pPr algn="ctr"/>
                      <a:r>
                        <a:rPr lang="fr-FR" sz="1600" b="1" dirty="0" smtClean="0"/>
                        <a:t>CHOIX DU JOUR</a:t>
                      </a:r>
                      <a:endParaRPr lang="fr-FR" sz="1600" b="1" dirty="0"/>
                    </a:p>
                  </a:txBody>
                  <a:tcPr/>
                </a:tc>
                <a:tc>
                  <a:txBody>
                    <a:bodyPr/>
                    <a:lstStyle/>
                    <a:p>
                      <a:pPr algn="ctr"/>
                      <a:r>
                        <a:rPr lang="fr-FR" sz="1600" b="1" dirty="0" smtClean="0"/>
                        <a:t>TERMINÉ</a:t>
                      </a:r>
                      <a:endParaRPr lang="fr-FR" sz="1600" b="1" dirty="0"/>
                    </a:p>
                  </a:txBody>
                  <a:tcPr/>
                </a:tc>
              </a:tr>
              <a:tr h="370840">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7" name="Folded Corner 6"/>
          <p:cNvSpPr/>
          <p:nvPr/>
        </p:nvSpPr>
        <p:spPr>
          <a:xfrm rot="21060424">
            <a:off x="2792011" y="1535701"/>
            <a:ext cx="828427" cy="811530"/>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ICI s’afficher vos tâches à faire</a:t>
            </a:r>
            <a:endParaRPr lang="fr-FR" sz="1100" b="1" dirty="0">
              <a:solidFill>
                <a:schemeClr val="tx1"/>
              </a:solidFill>
            </a:endParaRPr>
          </a:p>
        </p:txBody>
      </p:sp>
      <p:sp>
        <p:nvSpPr>
          <p:cNvPr id="8" name="Folded Corner 7"/>
          <p:cNvSpPr/>
          <p:nvPr/>
        </p:nvSpPr>
        <p:spPr>
          <a:xfrm>
            <a:off x="3466605" y="2027958"/>
            <a:ext cx="858905" cy="755871"/>
          </a:xfrm>
          <a:prstGeom prst="foldedCorner">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Utilisez différentes couleurs</a:t>
            </a:r>
            <a:endParaRPr lang="fr-FR" sz="1100" b="1" dirty="0">
              <a:solidFill>
                <a:schemeClr val="tx1"/>
              </a:solidFill>
            </a:endParaRPr>
          </a:p>
        </p:txBody>
      </p:sp>
      <p:sp>
        <p:nvSpPr>
          <p:cNvPr id="9" name="Folded Corner 8"/>
          <p:cNvSpPr/>
          <p:nvPr/>
        </p:nvSpPr>
        <p:spPr>
          <a:xfrm>
            <a:off x="2842395" y="2601922"/>
            <a:ext cx="828427" cy="811530"/>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Un Post-it par tâche</a:t>
            </a:r>
            <a:endParaRPr lang="fr-FR" sz="1100" b="1" dirty="0">
              <a:solidFill>
                <a:schemeClr val="tx1"/>
              </a:solidFill>
            </a:endParaRPr>
          </a:p>
        </p:txBody>
      </p:sp>
      <p:sp>
        <p:nvSpPr>
          <p:cNvPr id="10" name="Folded Corner 9"/>
          <p:cNvSpPr/>
          <p:nvPr/>
        </p:nvSpPr>
        <p:spPr>
          <a:xfrm rot="360558">
            <a:off x="3511630" y="3008764"/>
            <a:ext cx="828427" cy="811530"/>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Accrochez votre tableau au mur dans votre bureau</a:t>
            </a:r>
            <a:endParaRPr lang="fr-FR" sz="900" b="1" dirty="0">
              <a:solidFill>
                <a:schemeClr val="tx1"/>
              </a:solidFill>
            </a:endParaRPr>
          </a:p>
        </p:txBody>
      </p:sp>
      <p:sp>
        <p:nvSpPr>
          <p:cNvPr id="11" name="Folded Corner 10"/>
          <p:cNvSpPr/>
          <p:nvPr/>
        </p:nvSpPr>
        <p:spPr>
          <a:xfrm>
            <a:off x="4535506" y="1622194"/>
            <a:ext cx="828427" cy="811530"/>
          </a:xfrm>
          <a:prstGeom prst="foldedCorner">
            <a:avLst/>
          </a:prstGeom>
          <a:solidFill>
            <a:srgbClr val="24F907"/>
          </a:solidFill>
          <a:ln>
            <a:solidFill>
              <a:srgbClr val="24F9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Mettre la prochaine tâche</a:t>
            </a:r>
            <a:endParaRPr lang="fr-FR" sz="1100" b="1" dirty="0">
              <a:solidFill>
                <a:schemeClr val="tx1"/>
              </a:solidFill>
            </a:endParaRPr>
          </a:p>
        </p:txBody>
      </p:sp>
      <p:sp>
        <p:nvSpPr>
          <p:cNvPr id="12" name="Folded Corner 11"/>
          <p:cNvSpPr/>
          <p:nvPr/>
        </p:nvSpPr>
        <p:spPr>
          <a:xfrm>
            <a:off x="4826443" y="2506113"/>
            <a:ext cx="856868" cy="825483"/>
          </a:xfrm>
          <a:prstGeom prst="foldedCorner">
            <a:avLst/>
          </a:prstGeom>
          <a:solidFill>
            <a:srgbClr val="24F90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La plus importante ICI</a:t>
            </a:r>
            <a:endParaRPr lang="fr-FR" sz="1100" b="1" dirty="0">
              <a:solidFill>
                <a:schemeClr val="tx1"/>
              </a:solidFill>
            </a:endParaRPr>
          </a:p>
        </p:txBody>
      </p:sp>
      <p:sp>
        <p:nvSpPr>
          <p:cNvPr id="15" name="Folded Corner 14"/>
          <p:cNvSpPr/>
          <p:nvPr/>
        </p:nvSpPr>
        <p:spPr>
          <a:xfrm>
            <a:off x="6029516" y="1853767"/>
            <a:ext cx="856868" cy="825483"/>
          </a:xfrm>
          <a:prstGeom prst="foldedCorner">
            <a:avLst/>
          </a:prstGeom>
          <a:solidFill>
            <a:srgbClr val="24F90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Tâches choisies pour aujourd’hui</a:t>
            </a:r>
            <a:endParaRPr lang="fr-FR" sz="1100" b="1" dirty="0">
              <a:solidFill>
                <a:schemeClr val="tx1"/>
              </a:solidFill>
            </a:endParaRPr>
          </a:p>
        </p:txBody>
      </p:sp>
      <p:sp>
        <p:nvSpPr>
          <p:cNvPr id="16" name="Folded Corner 15"/>
          <p:cNvSpPr/>
          <p:nvPr/>
        </p:nvSpPr>
        <p:spPr>
          <a:xfrm>
            <a:off x="7843241" y="1622193"/>
            <a:ext cx="828427" cy="811530"/>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Mettre ici le Post-it de la tâche terminée</a:t>
            </a:r>
            <a:endParaRPr lang="fr-FR" sz="1100" b="1" dirty="0">
              <a:solidFill>
                <a:schemeClr val="tx1"/>
              </a:solidFill>
            </a:endParaRPr>
          </a:p>
        </p:txBody>
      </p:sp>
      <p:sp>
        <p:nvSpPr>
          <p:cNvPr id="17" name="Rectangle 16"/>
          <p:cNvSpPr/>
          <p:nvPr/>
        </p:nvSpPr>
        <p:spPr>
          <a:xfrm>
            <a:off x="2780806" y="3872062"/>
            <a:ext cx="6236196" cy="1040616"/>
          </a:xfrm>
          <a:prstGeom prst="rect">
            <a:avLst/>
          </a:prstGeom>
          <a:noFill/>
          <a:ln w="19050">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8" name="TextBox 17"/>
          <p:cNvSpPr txBox="1"/>
          <p:nvPr/>
        </p:nvSpPr>
        <p:spPr>
          <a:xfrm>
            <a:off x="2780806" y="3921414"/>
            <a:ext cx="680699" cy="307777"/>
          </a:xfrm>
          <a:prstGeom prst="rect">
            <a:avLst/>
          </a:prstGeom>
          <a:noFill/>
        </p:spPr>
        <p:txBody>
          <a:bodyPr wrap="none" rtlCol="0">
            <a:spAutoFit/>
          </a:bodyPr>
          <a:lstStyle/>
          <a:p>
            <a:r>
              <a:rPr lang="fr-FR" sz="1400" b="1" dirty="0" smtClean="0"/>
              <a:t>NOTES</a:t>
            </a:r>
            <a:endParaRPr lang="fr-FR" dirty="0"/>
          </a:p>
        </p:txBody>
      </p:sp>
      <p:sp>
        <p:nvSpPr>
          <p:cNvPr id="4" name="Rectangle 3"/>
          <p:cNvSpPr/>
          <p:nvPr/>
        </p:nvSpPr>
        <p:spPr>
          <a:xfrm>
            <a:off x="2747338" y="638940"/>
            <a:ext cx="1646585" cy="428977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19"/>
          <p:cNvSpPr/>
          <p:nvPr/>
        </p:nvSpPr>
        <p:spPr>
          <a:xfrm>
            <a:off x="5901282" y="838408"/>
            <a:ext cx="1561356" cy="418333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tangle 20"/>
          <p:cNvSpPr/>
          <p:nvPr/>
        </p:nvSpPr>
        <p:spPr>
          <a:xfrm>
            <a:off x="4399414" y="822740"/>
            <a:ext cx="1515014" cy="428977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tangle 21"/>
          <p:cNvSpPr/>
          <p:nvPr/>
        </p:nvSpPr>
        <p:spPr>
          <a:xfrm>
            <a:off x="7456626" y="862798"/>
            <a:ext cx="1592548" cy="428977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85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27</a:t>
            </a:fld>
            <a:endParaRPr lang="fr-FR"/>
          </a:p>
        </p:txBody>
      </p:sp>
      <p:sp>
        <p:nvSpPr>
          <p:cNvPr id="3" name="Titre 2"/>
          <p:cNvSpPr>
            <a:spLocks noGrp="1"/>
          </p:cNvSpPr>
          <p:nvPr>
            <p:ph type="title"/>
          </p:nvPr>
        </p:nvSpPr>
        <p:spPr/>
        <p:txBody>
          <a:bodyPr/>
          <a:lstStyle/>
          <a:p>
            <a:r>
              <a:rPr lang="fr-FR" dirty="0" smtClean="0"/>
              <a:t>Les 5 principes du </a:t>
            </a:r>
            <a:r>
              <a:rPr lang="fr-FR" dirty="0" err="1" smtClean="0"/>
              <a:t>Kanban</a:t>
            </a:r>
            <a:endParaRPr lang="fr-FR" dirty="0"/>
          </a:p>
        </p:txBody>
      </p:sp>
      <p:sp>
        <p:nvSpPr>
          <p:cNvPr id="5" name="ZoneTexte 1"/>
          <p:cNvSpPr txBox="1"/>
          <p:nvPr/>
        </p:nvSpPr>
        <p:spPr>
          <a:xfrm>
            <a:off x="682797" y="4123144"/>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9" name="Freeform 8"/>
          <p:cNvSpPr/>
          <p:nvPr/>
        </p:nvSpPr>
        <p:spPr>
          <a:xfrm>
            <a:off x="5171831" y="938034"/>
            <a:ext cx="1334988" cy="867742"/>
          </a:xfrm>
          <a:custGeom>
            <a:avLst/>
            <a:gdLst>
              <a:gd name="connsiteX0" fmla="*/ 0 w 1334988"/>
              <a:gd name="connsiteY0" fmla="*/ 144627 h 867742"/>
              <a:gd name="connsiteX1" fmla="*/ 144627 w 1334988"/>
              <a:gd name="connsiteY1" fmla="*/ 0 h 867742"/>
              <a:gd name="connsiteX2" fmla="*/ 1190361 w 1334988"/>
              <a:gd name="connsiteY2" fmla="*/ 0 h 867742"/>
              <a:gd name="connsiteX3" fmla="*/ 1334988 w 1334988"/>
              <a:gd name="connsiteY3" fmla="*/ 144627 h 867742"/>
              <a:gd name="connsiteX4" fmla="*/ 1334988 w 1334988"/>
              <a:gd name="connsiteY4" fmla="*/ 723115 h 867742"/>
              <a:gd name="connsiteX5" fmla="*/ 1190361 w 1334988"/>
              <a:gd name="connsiteY5" fmla="*/ 867742 h 867742"/>
              <a:gd name="connsiteX6" fmla="*/ 144627 w 1334988"/>
              <a:gd name="connsiteY6" fmla="*/ 867742 h 867742"/>
              <a:gd name="connsiteX7" fmla="*/ 0 w 1334988"/>
              <a:gd name="connsiteY7" fmla="*/ 723115 h 867742"/>
              <a:gd name="connsiteX8" fmla="*/ 0 w 1334988"/>
              <a:gd name="connsiteY8"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88" h="867742">
                <a:moveTo>
                  <a:pt x="0" y="144627"/>
                </a:moveTo>
                <a:cubicBezTo>
                  <a:pt x="0" y="64752"/>
                  <a:pt x="64752" y="0"/>
                  <a:pt x="144627" y="0"/>
                </a:cubicBezTo>
                <a:lnTo>
                  <a:pt x="1190361" y="0"/>
                </a:lnTo>
                <a:cubicBezTo>
                  <a:pt x="1270236" y="0"/>
                  <a:pt x="1334988" y="64752"/>
                  <a:pt x="1334988" y="144627"/>
                </a:cubicBezTo>
                <a:lnTo>
                  <a:pt x="1334988" y="723115"/>
                </a:lnTo>
                <a:cubicBezTo>
                  <a:pt x="1334988" y="802990"/>
                  <a:pt x="1270236" y="867742"/>
                  <a:pt x="1190361" y="867742"/>
                </a:cubicBezTo>
                <a:lnTo>
                  <a:pt x="144627" y="867742"/>
                </a:lnTo>
                <a:cubicBezTo>
                  <a:pt x="64752" y="867742"/>
                  <a:pt x="0" y="802990"/>
                  <a:pt x="0" y="723115"/>
                </a:cubicBezTo>
                <a:lnTo>
                  <a:pt x="0" y="144627"/>
                </a:lnTo>
                <a:close/>
              </a:path>
            </a:pathLst>
          </a:custGeom>
          <a:solidFill>
            <a:srgbClr val="F57D2F"/>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700" tIns="95700" rIns="95700" bIns="95700" numCol="1" spcCol="1270" anchor="ctr" anchorCtr="0">
            <a:noAutofit/>
          </a:bodyPr>
          <a:lstStyle/>
          <a:p>
            <a:pPr lvl="0" algn="ctr" defTabSz="622300">
              <a:lnSpc>
                <a:spcPct val="90000"/>
              </a:lnSpc>
              <a:spcBef>
                <a:spcPct val="0"/>
              </a:spcBef>
              <a:spcAft>
                <a:spcPct val="35000"/>
              </a:spcAft>
            </a:pPr>
            <a:r>
              <a:rPr lang="fr-FR" sz="1600" kern="1200" dirty="0" smtClean="0">
                <a:solidFill>
                  <a:schemeClr val="tx1"/>
                </a:solidFill>
              </a:rPr>
              <a:t>Livrer rapidement</a:t>
            </a:r>
            <a:endParaRPr lang="fr-FR" sz="1600" kern="1200" dirty="0">
              <a:solidFill>
                <a:schemeClr val="tx1"/>
              </a:solidFill>
            </a:endParaRPr>
          </a:p>
        </p:txBody>
      </p:sp>
      <p:sp>
        <p:nvSpPr>
          <p:cNvPr id="10" name="Freeform 9"/>
          <p:cNvSpPr/>
          <p:nvPr/>
        </p:nvSpPr>
        <p:spPr>
          <a:xfrm>
            <a:off x="4106731" y="1371905"/>
            <a:ext cx="3465188" cy="3465188"/>
          </a:xfrm>
          <a:custGeom>
            <a:avLst/>
            <a:gdLst/>
            <a:ahLst/>
            <a:cxnLst/>
            <a:rect l="0" t="0" r="0" b="0"/>
            <a:pathLst>
              <a:path>
                <a:moveTo>
                  <a:pt x="2409246" y="137594"/>
                </a:moveTo>
                <a:arcTo wR="1732594" hR="1732594" stAng="17579295" swAng="1959991"/>
              </a:path>
            </a:pathLst>
          </a:custGeom>
          <a:noFill/>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819627" y="2135227"/>
            <a:ext cx="1334988" cy="867742"/>
          </a:xfrm>
          <a:custGeom>
            <a:avLst/>
            <a:gdLst>
              <a:gd name="connsiteX0" fmla="*/ 0 w 1334988"/>
              <a:gd name="connsiteY0" fmla="*/ 144627 h 867742"/>
              <a:gd name="connsiteX1" fmla="*/ 144627 w 1334988"/>
              <a:gd name="connsiteY1" fmla="*/ 0 h 867742"/>
              <a:gd name="connsiteX2" fmla="*/ 1190361 w 1334988"/>
              <a:gd name="connsiteY2" fmla="*/ 0 h 867742"/>
              <a:gd name="connsiteX3" fmla="*/ 1334988 w 1334988"/>
              <a:gd name="connsiteY3" fmla="*/ 144627 h 867742"/>
              <a:gd name="connsiteX4" fmla="*/ 1334988 w 1334988"/>
              <a:gd name="connsiteY4" fmla="*/ 723115 h 867742"/>
              <a:gd name="connsiteX5" fmla="*/ 1190361 w 1334988"/>
              <a:gd name="connsiteY5" fmla="*/ 867742 h 867742"/>
              <a:gd name="connsiteX6" fmla="*/ 144627 w 1334988"/>
              <a:gd name="connsiteY6" fmla="*/ 867742 h 867742"/>
              <a:gd name="connsiteX7" fmla="*/ 0 w 1334988"/>
              <a:gd name="connsiteY7" fmla="*/ 723115 h 867742"/>
              <a:gd name="connsiteX8" fmla="*/ 0 w 1334988"/>
              <a:gd name="connsiteY8"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88" h="867742">
                <a:moveTo>
                  <a:pt x="0" y="144627"/>
                </a:moveTo>
                <a:cubicBezTo>
                  <a:pt x="0" y="64752"/>
                  <a:pt x="64752" y="0"/>
                  <a:pt x="144627" y="0"/>
                </a:cubicBezTo>
                <a:lnTo>
                  <a:pt x="1190361" y="0"/>
                </a:lnTo>
                <a:cubicBezTo>
                  <a:pt x="1270236" y="0"/>
                  <a:pt x="1334988" y="64752"/>
                  <a:pt x="1334988" y="144627"/>
                </a:cubicBezTo>
                <a:lnTo>
                  <a:pt x="1334988" y="723115"/>
                </a:lnTo>
                <a:cubicBezTo>
                  <a:pt x="1334988" y="802990"/>
                  <a:pt x="1270236" y="867742"/>
                  <a:pt x="1190361" y="867742"/>
                </a:cubicBezTo>
                <a:lnTo>
                  <a:pt x="144627" y="867742"/>
                </a:lnTo>
                <a:cubicBezTo>
                  <a:pt x="64752" y="867742"/>
                  <a:pt x="0" y="802990"/>
                  <a:pt x="0" y="723115"/>
                </a:cubicBezTo>
                <a:lnTo>
                  <a:pt x="0" y="144627"/>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700" tIns="95700" rIns="95700" bIns="95700" numCol="1" spcCol="1270" anchor="ctr" anchorCtr="0">
            <a:noAutofit/>
          </a:bodyPr>
          <a:lstStyle/>
          <a:p>
            <a:pPr lvl="0" algn="ctr" defTabSz="622300">
              <a:lnSpc>
                <a:spcPct val="90000"/>
              </a:lnSpc>
              <a:spcBef>
                <a:spcPct val="0"/>
              </a:spcBef>
              <a:spcAft>
                <a:spcPct val="35000"/>
              </a:spcAft>
            </a:pPr>
            <a:r>
              <a:rPr lang="fr-FR" sz="1600" kern="1200" dirty="0" smtClean="0">
                <a:solidFill>
                  <a:schemeClr val="tx1"/>
                </a:solidFill>
              </a:rPr>
              <a:t>S’améliorer constamment</a:t>
            </a:r>
            <a:endParaRPr lang="fr-FR" sz="1600" kern="1200" dirty="0">
              <a:solidFill>
                <a:schemeClr val="tx1"/>
              </a:solidFill>
            </a:endParaRPr>
          </a:p>
        </p:txBody>
      </p:sp>
      <p:sp>
        <p:nvSpPr>
          <p:cNvPr id="12" name="Freeform 11"/>
          <p:cNvSpPr/>
          <p:nvPr/>
        </p:nvSpPr>
        <p:spPr>
          <a:xfrm>
            <a:off x="4106731" y="1371905"/>
            <a:ext cx="3465188" cy="3465188"/>
          </a:xfrm>
          <a:custGeom>
            <a:avLst/>
            <a:gdLst/>
            <a:ahLst/>
            <a:cxnLst/>
            <a:rect l="0" t="0" r="0" b="0"/>
            <a:pathLst>
              <a:path>
                <a:moveTo>
                  <a:pt x="3462825" y="1642133"/>
                </a:moveTo>
                <a:arcTo wR="1732594" hR="1732594" stAng="21420430" swAng="2195114"/>
              </a:path>
            </a:pathLst>
          </a:custGeom>
          <a:noFill/>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3" name="Freeform 12"/>
          <p:cNvSpPr/>
          <p:nvPr/>
        </p:nvSpPr>
        <p:spPr>
          <a:xfrm>
            <a:off x="6190225" y="4072327"/>
            <a:ext cx="1334988" cy="867742"/>
          </a:xfrm>
          <a:custGeom>
            <a:avLst/>
            <a:gdLst>
              <a:gd name="connsiteX0" fmla="*/ 0 w 1334988"/>
              <a:gd name="connsiteY0" fmla="*/ 144627 h 867742"/>
              <a:gd name="connsiteX1" fmla="*/ 144627 w 1334988"/>
              <a:gd name="connsiteY1" fmla="*/ 0 h 867742"/>
              <a:gd name="connsiteX2" fmla="*/ 1190361 w 1334988"/>
              <a:gd name="connsiteY2" fmla="*/ 0 h 867742"/>
              <a:gd name="connsiteX3" fmla="*/ 1334988 w 1334988"/>
              <a:gd name="connsiteY3" fmla="*/ 144627 h 867742"/>
              <a:gd name="connsiteX4" fmla="*/ 1334988 w 1334988"/>
              <a:gd name="connsiteY4" fmla="*/ 723115 h 867742"/>
              <a:gd name="connsiteX5" fmla="*/ 1190361 w 1334988"/>
              <a:gd name="connsiteY5" fmla="*/ 867742 h 867742"/>
              <a:gd name="connsiteX6" fmla="*/ 144627 w 1334988"/>
              <a:gd name="connsiteY6" fmla="*/ 867742 h 867742"/>
              <a:gd name="connsiteX7" fmla="*/ 0 w 1334988"/>
              <a:gd name="connsiteY7" fmla="*/ 723115 h 867742"/>
              <a:gd name="connsiteX8" fmla="*/ 0 w 1334988"/>
              <a:gd name="connsiteY8"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88" h="867742">
                <a:moveTo>
                  <a:pt x="0" y="144627"/>
                </a:moveTo>
                <a:cubicBezTo>
                  <a:pt x="0" y="64752"/>
                  <a:pt x="64752" y="0"/>
                  <a:pt x="144627" y="0"/>
                </a:cubicBezTo>
                <a:lnTo>
                  <a:pt x="1190361" y="0"/>
                </a:lnTo>
                <a:cubicBezTo>
                  <a:pt x="1270236" y="0"/>
                  <a:pt x="1334988" y="64752"/>
                  <a:pt x="1334988" y="144627"/>
                </a:cubicBezTo>
                <a:lnTo>
                  <a:pt x="1334988" y="723115"/>
                </a:lnTo>
                <a:cubicBezTo>
                  <a:pt x="1334988" y="802990"/>
                  <a:pt x="1270236" y="867742"/>
                  <a:pt x="1190361" y="867742"/>
                </a:cubicBezTo>
                <a:lnTo>
                  <a:pt x="144627" y="867742"/>
                </a:lnTo>
                <a:cubicBezTo>
                  <a:pt x="64752" y="867742"/>
                  <a:pt x="0" y="802990"/>
                  <a:pt x="0" y="723115"/>
                </a:cubicBezTo>
                <a:lnTo>
                  <a:pt x="0" y="144627"/>
                </a:lnTo>
                <a:close/>
              </a:path>
            </a:pathLst>
          </a:custGeom>
          <a:solidFill>
            <a:srgbClr val="FFC724"/>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700" tIns="95700" rIns="95700" bIns="95700" numCol="1" spcCol="1270" anchor="ctr" anchorCtr="0">
            <a:noAutofit/>
          </a:bodyPr>
          <a:lstStyle/>
          <a:p>
            <a:pPr lvl="0" algn="ctr" defTabSz="622300">
              <a:lnSpc>
                <a:spcPct val="90000"/>
              </a:lnSpc>
              <a:spcBef>
                <a:spcPct val="0"/>
              </a:spcBef>
              <a:spcAft>
                <a:spcPct val="35000"/>
              </a:spcAft>
            </a:pPr>
            <a:r>
              <a:rPr lang="fr-FR" sz="1500" kern="1200" dirty="0" smtClean="0">
                <a:solidFill>
                  <a:schemeClr val="tx1"/>
                </a:solidFill>
              </a:rPr>
              <a:t>Mettre en avant le travail de l’équipe</a:t>
            </a:r>
            <a:endParaRPr lang="fr-FR" sz="1500" kern="1200" dirty="0">
              <a:solidFill>
                <a:schemeClr val="tx1"/>
              </a:solidFill>
            </a:endParaRPr>
          </a:p>
        </p:txBody>
      </p:sp>
      <p:sp>
        <p:nvSpPr>
          <p:cNvPr id="14" name="Freeform 13"/>
          <p:cNvSpPr/>
          <p:nvPr/>
        </p:nvSpPr>
        <p:spPr>
          <a:xfrm>
            <a:off x="4106731" y="1371905"/>
            <a:ext cx="3465188" cy="3465188"/>
          </a:xfrm>
          <a:custGeom>
            <a:avLst/>
            <a:gdLst/>
            <a:ahLst/>
            <a:cxnLst/>
            <a:rect l="0" t="0" r="0" b="0"/>
            <a:pathLst>
              <a:path>
                <a:moveTo>
                  <a:pt x="2076618" y="3430690"/>
                </a:moveTo>
                <a:arcTo wR="1732594" hR="1732594" stAng="4712834" swAng="1374332"/>
              </a:path>
            </a:pathLst>
          </a:custGeom>
          <a:noFill/>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153438" y="4072327"/>
            <a:ext cx="1334988" cy="867742"/>
          </a:xfrm>
          <a:custGeom>
            <a:avLst/>
            <a:gdLst>
              <a:gd name="connsiteX0" fmla="*/ 0 w 1334988"/>
              <a:gd name="connsiteY0" fmla="*/ 144627 h 867742"/>
              <a:gd name="connsiteX1" fmla="*/ 144627 w 1334988"/>
              <a:gd name="connsiteY1" fmla="*/ 0 h 867742"/>
              <a:gd name="connsiteX2" fmla="*/ 1190361 w 1334988"/>
              <a:gd name="connsiteY2" fmla="*/ 0 h 867742"/>
              <a:gd name="connsiteX3" fmla="*/ 1334988 w 1334988"/>
              <a:gd name="connsiteY3" fmla="*/ 144627 h 867742"/>
              <a:gd name="connsiteX4" fmla="*/ 1334988 w 1334988"/>
              <a:gd name="connsiteY4" fmla="*/ 723115 h 867742"/>
              <a:gd name="connsiteX5" fmla="*/ 1190361 w 1334988"/>
              <a:gd name="connsiteY5" fmla="*/ 867742 h 867742"/>
              <a:gd name="connsiteX6" fmla="*/ 144627 w 1334988"/>
              <a:gd name="connsiteY6" fmla="*/ 867742 h 867742"/>
              <a:gd name="connsiteX7" fmla="*/ 0 w 1334988"/>
              <a:gd name="connsiteY7" fmla="*/ 723115 h 867742"/>
              <a:gd name="connsiteX8" fmla="*/ 0 w 1334988"/>
              <a:gd name="connsiteY8"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88" h="867742">
                <a:moveTo>
                  <a:pt x="0" y="144627"/>
                </a:moveTo>
                <a:cubicBezTo>
                  <a:pt x="0" y="64752"/>
                  <a:pt x="64752" y="0"/>
                  <a:pt x="144627" y="0"/>
                </a:cubicBezTo>
                <a:lnTo>
                  <a:pt x="1190361" y="0"/>
                </a:lnTo>
                <a:cubicBezTo>
                  <a:pt x="1270236" y="0"/>
                  <a:pt x="1334988" y="64752"/>
                  <a:pt x="1334988" y="144627"/>
                </a:cubicBezTo>
                <a:lnTo>
                  <a:pt x="1334988" y="723115"/>
                </a:lnTo>
                <a:cubicBezTo>
                  <a:pt x="1334988" y="802990"/>
                  <a:pt x="1270236" y="867742"/>
                  <a:pt x="1190361" y="867742"/>
                </a:cubicBezTo>
                <a:lnTo>
                  <a:pt x="144627" y="867742"/>
                </a:lnTo>
                <a:cubicBezTo>
                  <a:pt x="64752" y="867742"/>
                  <a:pt x="0" y="802990"/>
                  <a:pt x="0" y="723115"/>
                </a:cubicBezTo>
                <a:lnTo>
                  <a:pt x="0" y="144627"/>
                </a:lnTo>
                <a:close/>
              </a:path>
            </a:pathLst>
          </a:custGeom>
          <a:solidFill>
            <a:srgbClr val="00C8F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700" tIns="95700" rIns="95700" bIns="95700" numCol="1" spcCol="1270" anchor="ctr" anchorCtr="0">
            <a:noAutofit/>
          </a:bodyPr>
          <a:lstStyle/>
          <a:p>
            <a:pPr lvl="0" algn="ctr" defTabSz="622300">
              <a:lnSpc>
                <a:spcPct val="90000"/>
              </a:lnSpc>
              <a:spcBef>
                <a:spcPct val="0"/>
              </a:spcBef>
              <a:spcAft>
                <a:spcPct val="35000"/>
              </a:spcAft>
            </a:pPr>
            <a:r>
              <a:rPr lang="fr-FR" sz="1600" kern="1200" dirty="0" smtClean="0">
                <a:solidFill>
                  <a:schemeClr val="tx1"/>
                </a:solidFill>
              </a:rPr>
              <a:t>Éliminer le gaspillage</a:t>
            </a:r>
            <a:endParaRPr lang="fr-FR" sz="1600" kern="1200" dirty="0">
              <a:solidFill>
                <a:schemeClr val="tx1"/>
              </a:solidFill>
            </a:endParaRPr>
          </a:p>
        </p:txBody>
      </p:sp>
      <p:sp>
        <p:nvSpPr>
          <p:cNvPr id="16" name="Freeform 15"/>
          <p:cNvSpPr/>
          <p:nvPr/>
        </p:nvSpPr>
        <p:spPr>
          <a:xfrm>
            <a:off x="4106731" y="1371905"/>
            <a:ext cx="3465188" cy="3465188"/>
          </a:xfrm>
          <a:custGeom>
            <a:avLst/>
            <a:gdLst/>
            <a:ahLst/>
            <a:cxnLst/>
            <a:rect l="0" t="0" r="0" b="0"/>
            <a:pathLst>
              <a:path>
                <a:moveTo>
                  <a:pt x="289352" y="2691206"/>
                </a:moveTo>
                <a:arcTo wR="1732594" hR="1732594" stAng="8784456" swAng="2195114"/>
              </a:path>
            </a:pathLst>
          </a:custGeom>
          <a:noFill/>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524036" y="2135227"/>
            <a:ext cx="1334988" cy="867742"/>
          </a:xfrm>
          <a:custGeom>
            <a:avLst/>
            <a:gdLst>
              <a:gd name="connsiteX0" fmla="*/ 0 w 1334988"/>
              <a:gd name="connsiteY0" fmla="*/ 144627 h 867742"/>
              <a:gd name="connsiteX1" fmla="*/ 144627 w 1334988"/>
              <a:gd name="connsiteY1" fmla="*/ 0 h 867742"/>
              <a:gd name="connsiteX2" fmla="*/ 1190361 w 1334988"/>
              <a:gd name="connsiteY2" fmla="*/ 0 h 867742"/>
              <a:gd name="connsiteX3" fmla="*/ 1334988 w 1334988"/>
              <a:gd name="connsiteY3" fmla="*/ 144627 h 867742"/>
              <a:gd name="connsiteX4" fmla="*/ 1334988 w 1334988"/>
              <a:gd name="connsiteY4" fmla="*/ 723115 h 867742"/>
              <a:gd name="connsiteX5" fmla="*/ 1190361 w 1334988"/>
              <a:gd name="connsiteY5" fmla="*/ 867742 h 867742"/>
              <a:gd name="connsiteX6" fmla="*/ 144627 w 1334988"/>
              <a:gd name="connsiteY6" fmla="*/ 867742 h 867742"/>
              <a:gd name="connsiteX7" fmla="*/ 0 w 1334988"/>
              <a:gd name="connsiteY7" fmla="*/ 723115 h 867742"/>
              <a:gd name="connsiteX8" fmla="*/ 0 w 1334988"/>
              <a:gd name="connsiteY8"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88" h="867742">
                <a:moveTo>
                  <a:pt x="0" y="144627"/>
                </a:moveTo>
                <a:cubicBezTo>
                  <a:pt x="0" y="64752"/>
                  <a:pt x="64752" y="0"/>
                  <a:pt x="144627" y="0"/>
                </a:cubicBezTo>
                <a:lnTo>
                  <a:pt x="1190361" y="0"/>
                </a:lnTo>
                <a:cubicBezTo>
                  <a:pt x="1270236" y="0"/>
                  <a:pt x="1334988" y="64752"/>
                  <a:pt x="1334988" y="144627"/>
                </a:cubicBezTo>
                <a:lnTo>
                  <a:pt x="1334988" y="723115"/>
                </a:lnTo>
                <a:cubicBezTo>
                  <a:pt x="1334988" y="802990"/>
                  <a:pt x="1270236" y="867742"/>
                  <a:pt x="1190361" y="867742"/>
                </a:cubicBezTo>
                <a:lnTo>
                  <a:pt x="144627" y="867742"/>
                </a:lnTo>
                <a:cubicBezTo>
                  <a:pt x="64752" y="867742"/>
                  <a:pt x="0" y="802990"/>
                  <a:pt x="0" y="723115"/>
                </a:cubicBezTo>
                <a:lnTo>
                  <a:pt x="0" y="144627"/>
                </a:lnTo>
                <a:close/>
              </a:path>
            </a:pathLst>
          </a:custGeom>
          <a:solidFill>
            <a:srgbClr val="99E45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700" tIns="95700" rIns="95700" bIns="95700" numCol="1" spcCol="1270" anchor="ctr" anchorCtr="0">
            <a:noAutofit/>
          </a:bodyPr>
          <a:lstStyle/>
          <a:p>
            <a:pPr lvl="0" algn="ctr" defTabSz="622300">
              <a:lnSpc>
                <a:spcPct val="90000"/>
              </a:lnSpc>
              <a:spcBef>
                <a:spcPct val="0"/>
              </a:spcBef>
              <a:spcAft>
                <a:spcPct val="35000"/>
              </a:spcAft>
            </a:pPr>
            <a:r>
              <a:rPr lang="fr-FR" sz="1600" kern="1200" dirty="0" smtClean="0">
                <a:solidFill>
                  <a:schemeClr val="tx1"/>
                </a:solidFill>
              </a:rPr>
              <a:t>Avoir une vue globale du système</a:t>
            </a:r>
            <a:endParaRPr lang="fr-FR" sz="1600" kern="1200" dirty="0">
              <a:solidFill>
                <a:schemeClr val="tx1"/>
              </a:solidFill>
            </a:endParaRPr>
          </a:p>
        </p:txBody>
      </p:sp>
      <p:sp>
        <p:nvSpPr>
          <p:cNvPr id="18" name="Freeform 17"/>
          <p:cNvSpPr/>
          <p:nvPr/>
        </p:nvSpPr>
        <p:spPr>
          <a:xfrm>
            <a:off x="4106731" y="1371905"/>
            <a:ext cx="3465188" cy="3465188"/>
          </a:xfrm>
          <a:custGeom>
            <a:avLst/>
            <a:gdLst/>
            <a:ahLst/>
            <a:cxnLst/>
            <a:rect l="0" t="0" r="0" b="0"/>
            <a:pathLst>
              <a:path>
                <a:moveTo>
                  <a:pt x="302072" y="755102"/>
                </a:moveTo>
                <a:arcTo wR="1732594" hR="1732594" stAng="12860714" swAng="1959991"/>
              </a:path>
            </a:pathLst>
          </a:custGeom>
          <a:noFill/>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883" y="2522753"/>
            <a:ext cx="1744953" cy="1219201"/>
          </a:xfrm>
          <a:prstGeom prst="rect">
            <a:avLst/>
          </a:prstGeom>
        </p:spPr>
      </p:pic>
    </p:spTree>
    <p:extLst>
      <p:ext uri="{BB962C8B-B14F-4D97-AF65-F5344CB8AC3E}">
        <p14:creationId xmlns:p14="http://schemas.microsoft.com/office/powerpoint/2010/main" val="4856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28</a:t>
            </a:fld>
            <a:endParaRPr lang="fr-FR"/>
          </a:p>
        </p:txBody>
      </p:sp>
      <p:sp>
        <p:nvSpPr>
          <p:cNvPr id="3" name="Title 2"/>
          <p:cNvSpPr>
            <a:spLocks noGrp="1"/>
          </p:cNvSpPr>
          <p:nvPr>
            <p:ph type="title"/>
          </p:nvPr>
        </p:nvSpPr>
        <p:spPr/>
        <p:txBody>
          <a:bodyPr/>
          <a:lstStyle/>
          <a:p>
            <a:r>
              <a:rPr lang="fr-FR" dirty="0" smtClean="0"/>
              <a:t>Avantages du Kanban</a:t>
            </a:r>
            <a:endParaRPr lang="fr-FR" dirty="0"/>
          </a:p>
        </p:txBody>
      </p:sp>
      <p:sp>
        <p:nvSpPr>
          <p:cNvPr id="6" name="ZoneTexte 1"/>
          <p:cNvSpPr txBox="1"/>
          <p:nvPr/>
        </p:nvSpPr>
        <p:spPr>
          <a:xfrm>
            <a:off x="682797" y="4123144"/>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550541"/>
              </p:ext>
            </p:extLst>
          </p:nvPr>
        </p:nvGraphicFramePr>
        <p:xfrm>
          <a:off x="2578078" y="767643"/>
          <a:ext cx="6524978" cy="452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7694" y="2685217"/>
            <a:ext cx="862189" cy="862189"/>
          </a:xfrm>
          <a:prstGeom prst="rect">
            <a:avLst/>
          </a:prstGeom>
        </p:spPr>
      </p:pic>
      <p:sp>
        <p:nvSpPr>
          <p:cNvPr id="9" name="TextBox 8"/>
          <p:cNvSpPr txBox="1"/>
          <p:nvPr/>
        </p:nvSpPr>
        <p:spPr>
          <a:xfrm>
            <a:off x="5197100" y="1727200"/>
            <a:ext cx="1343378" cy="430887"/>
          </a:xfrm>
          <a:prstGeom prst="rect">
            <a:avLst/>
          </a:prstGeom>
          <a:solidFill>
            <a:schemeClr val="bg1"/>
          </a:solidFill>
        </p:spPr>
        <p:txBody>
          <a:bodyPr wrap="square" rtlCol="0">
            <a:spAutoFit/>
          </a:bodyPr>
          <a:lstStyle/>
          <a:p>
            <a:pPr algn="ctr"/>
            <a:r>
              <a:rPr lang="de-DE" sz="1100" dirty="0" smtClean="0"/>
              <a:t>Sens des actions continu</a:t>
            </a:r>
            <a:endParaRPr lang="de-DE" sz="1100" dirty="0"/>
          </a:p>
        </p:txBody>
      </p:sp>
      <p:sp>
        <p:nvSpPr>
          <p:cNvPr id="10" name="TextBox 9"/>
          <p:cNvSpPr txBox="1"/>
          <p:nvPr/>
        </p:nvSpPr>
        <p:spPr>
          <a:xfrm>
            <a:off x="6540478" y="2504660"/>
            <a:ext cx="925689" cy="600164"/>
          </a:xfrm>
          <a:prstGeom prst="rect">
            <a:avLst/>
          </a:prstGeom>
          <a:solidFill>
            <a:schemeClr val="bg1"/>
          </a:solidFill>
        </p:spPr>
        <p:txBody>
          <a:bodyPr wrap="square" rtlCol="0">
            <a:spAutoFit/>
          </a:bodyPr>
          <a:lstStyle/>
          <a:p>
            <a:pPr algn="ctr"/>
            <a:r>
              <a:rPr lang="de-DE" sz="1100" dirty="0" smtClean="0"/>
              <a:t>Adaptation en temps réel</a:t>
            </a:r>
            <a:endParaRPr lang="de-DE" sz="1100" dirty="0"/>
          </a:p>
        </p:txBody>
      </p:sp>
      <p:sp>
        <p:nvSpPr>
          <p:cNvPr id="11" name="TextBox 10"/>
          <p:cNvSpPr txBox="1"/>
          <p:nvPr/>
        </p:nvSpPr>
        <p:spPr>
          <a:xfrm>
            <a:off x="5985557" y="3958024"/>
            <a:ext cx="1674284" cy="600164"/>
          </a:xfrm>
          <a:prstGeom prst="rect">
            <a:avLst/>
          </a:prstGeom>
          <a:solidFill>
            <a:schemeClr val="bg1"/>
          </a:solidFill>
        </p:spPr>
        <p:txBody>
          <a:bodyPr wrap="square" rtlCol="0">
            <a:spAutoFit/>
          </a:bodyPr>
          <a:lstStyle/>
          <a:p>
            <a:pPr algn="ctr"/>
            <a:r>
              <a:rPr lang="de-DE" sz="1100" dirty="0" smtClean="0"/>
              <a:t>Aide entre membres selon charge de travail ou disponibilité</a:t>
            </a:r>
          </a:p>
        </p:txBody>
      </p:sp>
      <p:sp>
        <p:nvSpPr>
          <p:cNvPr id="12" name="TextBox 11"/>
          <p:cNvSpPr txBox="1"/>
          <p:nvPr/>
        </p:nvSpPr>
        <p:spPr>
          <a:xfrm>
            <a:off x="4545872" y="3958024"/>
            <a:ext cx="925689" cy="430887"/>
          </a:xfrm>
          <a:prstGeom prst="rect">
            <a:avLst/>
          </a:prstGeom>
          <a:solidFill>
            <a:schemeClr val="bg1"/>
          </a:solidFill>
        </p:spPr>
        <p:txBody>
          <a:bodyPr wrap="square" rtlCol="0">
            <a:spAutoFit/>
          </a:bodyPr>
          <a:lstStyle/>
          <a:p>
            <a:pPr algn="ctr"/>
            <a:r>
              <a:rPr lang="de-DE" sz="1100" dirty="0" smtClean="0"/>
              <a:t>Confiance partagée</a:t>
            </a:r>
            <a:endParaRPr lang="de-DE" sz="1100" dirty="0"/>
          </a:p>
        </p:txBody>
      </p:sp>
      <p:sp>
        <p:nvSpPr>
          <p:cNvPr id="13" name="TextBox 12"/>
          <p:cNvSpPr txBox="1"/>
          <p:nvPr/>
        </p:nvSpPr>
        <p:spPr>
          <a:xfrm>
            <a:off x="4293988" y="2623496"/>
            <a:ext cx="801513" cy="430887"/>
          </a:xfrm>
          <a:prstGeom prst="rect">
            <a:avLst/>
          </a:prstGeom>
          <a:solidFill>
            <a:schemeClr val="bg1"/>
          </a:solidFill>
        </p:spPr>
        <p:txBody>
          <a:bodyPr wrap="square" rtlCol="0">
            <a:spAutoFit/>
          </a:bodyPr>
          <a:lstStyle/>
          <a:p>
            <a:pPr algn="ctr"/>
            <a:r>
              <a:rPr lang="de-DE" sz="1100" dirty="0" smtClean="0"/>
              <a:t>Expliqués clairement</a:t>
            </a:r>
            <a:endParaRPr lang="de-DE" sz="1100" dirty="0"/>
          </a:p>
        </p:txBody>
      </p:sp>
      <p:cxnSp>
        <p:nvCxnSpPr>
          <p:cNvPr id="15" name="Straight Arrow Connector 14"/>
          <p:cNvCxnSpPr/>
          <p:nvPr/>
        </p:nvCxnSpPr>
        <p:spPr>
          <a:xfrm flipV="1">
            <a:off x="3379589" y="1061156"/>
            <a:ext cx="1715912" cy="1096931"/>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379589" y="2735601"/>
            <a:ext cx="857956" cy="2001291"/>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6540478" y="1061156"/>
            <a:ext cx="1820565" cy="1096931"/>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7659841" y="2735413"/>
            <a:ext cx="633746" cy="1934024"/>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5008716" y="4961744"/>
            <a:ext cx="1851553" cy="29981"/>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957807" y="5297261"/>
            <a:ext cx="1881988" cy="215444"/>
          </a:xfrm>
          <a:prstGeom prst="rect">
            <a:avLst/>
          </a:prstGeom>
          <a:noFill/>
        </p:spPr>
        <p:txBody>
          <a:bodyPr wrap="square" rtlCol="0">
            <a:spAutoFit/>
          </a:bodyPr>
          <a:lstStyle/>
          <a:p>
            <a:pPr algn="ctr"/>
            <a:r>
              <a:rPr lang="de-DE" sz="800" dirty="0" smtClean="0">
                <a:solidFill>
                  <a:schemeClr val="tx1">
                    <a:lumMod val="50000"/>
                    <a:lumOff val="50000"/>
                  </a:schemeClr>
                </a:solidFill>
              </a:rPr>
              <a:t>Extrait de Mongin (2013)</a:t>
            </a:r>
            <a:endParaRPr lang="de-DE" sz="800" dirty="0">
              <a:solidFill>
                <a:schemeClr val="tx1">
                  <a:lumMod val="50000"/>
                  <a:lumOff val="50000"/>
                </a:schemeClr>
              </a:solidFill>
            </a:endParaRPr>
          </a:p>
        </p:txBody>
      </p:sp>
    </p:spTree>
    <p:extLst>
      <p:ext uri="{BB962C8B-B14F-4D97-AF65-F5344CB8AC3E}">
        <p14:creationId xmlns:p14="http://schemas.microsoft.com/office/powerpoint/2010/main" val="277439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29</a:t>
            </a:fld>
            <a:endParaRPr lang="fr-FR"/>
          </a:p>
        </p:txBody>
      </p:sp>
      <p:sp>
        <p:nvSpPr>
          <p:cNvPr id="3" name="Title 2"/>
          <p:cNvSpPr>
            <a:spLocks noGrp="1"/>
          </p:cNvSpPr>
          <p:nvPr>
            <p:ph type="title"/>
          </p:nvPr>
        </p:nvSpPr>
        <p:spPr>
          <a:xfrm>
            <a:off x="657726" y="134937"/>
            <a:ext cx="7857624" cy="800727"/>
          </a:xfrm>
        </p:spPr>
        <p:txBody>
          <a:bodyPr/>
          <a:lstStyle/>
          <a:p>
            <a:r>
              <a:rPr lang="fr-FR" dirty="0" smtClean="0">
                <a:solidFill>
                  <a:srgbClr val="F59C18"/>
                </a:solidFill>
              </a:rPr>
              <a:t>Conclusion</a:t>
            </a:r>
            <a:endParaRPr lang="fr-FR" dirty="0">
              <a:solidFill>
                <a:srgbClr val="F59C18"/>
              </a:solidFill>
            </a:endParaRPr>
          </a:p>
        </p:txBody>
      </p:sp>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36756" y="2807735"/>
            <a:ext cx="2874198" cy="2005767"/>
          </a:xfrm>
        </p:spPr>
      </p:pic>
      <p:sp>
        <p:nvSpPr>
          <p:cNvPr id="14" name="Folded Corner 13"/>
          <p:cNvSpPr/>
          <p:nvPr/>
        </p:nvSpPr>
        <p:spPr>
          <a:xfrm>
            <a:off x="2117740" y="1524454"/>
            <a:ext cx="1100777" cy="899459"/>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POST-IT</a:t>
            </a:r>
            <a:endParaRPr lang="fr-FR" sz="2000" b="1" dirty="0">
              <a:solidFill>
                <a:schemeClr val="tx1"/>
              </a:solidFill>
            </a:endParaRPr>
          </a:p>
        </p:txBody>
      </p:sp>
      <p:sp>
        <p:nvSpPr>
          <p:cNvPr id="15" name="TextBox 14"/>
          <p:cNvSpPr txBox="1"/>
          <p:nvPr/>
        </p:nvSpPr>
        <p:spPr>
          <a:xfrm>
            <a:off x="3399415" y="1566914"/>
            <a:ext cx="5400339" cy="738664"/>
          </a:xfrm>
          <a:prstGeom prst="rect">
            <a:avLst/>
          </a:prstGeom>
          <a:noFill/>
        </p:spPr>
        <p:txBody>
          <a:bodyPr wrap="square" rtlCol="0">
            <a:spAutoFit/>
          </a:bodyPr>
          <a:lstStyle/>
          <a:p>
            <a:r>
              <a:rPr lang="de-DE" sz="2100" dirty="0" smtClean="0">
                <a:solidFill>
                  <a:schemeClr val="bg1"/>
                </a:solidFill>
              </a:rPr>
              <a:t>= unité de base pour stocker les données brutes avant de les organiser :</a:t>
            </a:r>
            <a:endParaRPr lang="de-DE" sz="2100" dirty="0">
              <a:solidFill>
                <a:schemeClr val="bg1"/>
              </a:solidFill>
            </a:endParaRPr>
          </a:p>
        </p:txBody>
      </p:sp>
      <p:grpSp>
        <p:nvGrpSpPr>
          <p:cNvPr id="5" name="Group 4"/>
          <p:cNvGrpSpPr/>
          <p:nvPr/>
        </p:nvGrpSpPr>
        <p:grpSpPr>
          <a:xfrm>
            <a:off x="2766443" y="2807734"/>
            <a:ext cx="2005767" cy="2005767"/>
            <a:chOff x="2766443" y="2807734"/>
            <a:chExt cx="2005767" cy="200576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6443" y="2807734"/>
              <a:ext cx="2005767" cy="2005767"/>
            </a:xfrm>
            <a:prstGeom prst="rect">
              <a:avLst/>
            </a:prstGeom>
            <a:solidFill>
              <a:schemeClr val="bg1"/>
            </a:solidFill>
          </p:spPr>
        </p:pic>
        <p:sp>
          <p:nvSpPr>
            <p:cNvPr id="4" name="Rectangle 3"/>
            <p:cNvSpPr/>
            <p:nvPr/>
          </p:nvSpPr>
          <p:spPr>
            <a:xfrm>
              <a:off x="3696929" y="3205316"/>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3090698" y="3741791"/>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3705416" y="3736621"/>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4329966" y="3736621"/>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2933383" y="4263264"/>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3229893" y="4262285"/>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tangle 15"/>
            <p:cNvSpPr/>
            <p:nvPr/>
          </p:nvSpPr>
          <p:spPr>
            <a:xfrm>
              <a:off x="3859161" y="4272115"/>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p:cNvSpPr/>
            <p:nvPr/>
          </p:nvSpPr>
          <p:spPr>
            <a:xfrm>
              <a:off x="3544528" y="4262286"/>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19"/>
            <p:cNvSpPr/>
            <p:nvPr/>
          </p:nvSpPr>
          <p:spPr>
            <a:xfrm>
              <a:off x="4163962" y="4272118"/>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tangle 20"/>
            <p:cNvSpPr/>
            <p:nvPr/>
          </p:nvSpPr>
          <p:spPr>
            <a:xfrm>
              <a:off x="4478594" y="4272122"/>
              <a:ext cx="127819" cy="13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859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a:t>
            </a:fld>
            <a:endParaRPr lang="fr-FR"/>
          </a:p>
        </p:txBody>
      </p:sp>
      <p:sp>
        <p:nvSpPr>
          <p:cNvPr id="3" name="Title 2"/>
          <p:cNvSpPr>
            <a:spLocks noGrp="1"/>
          </p:cNvSpPr>
          <p:nvPr>
            <p:ph type="title"/>
          </p:nvPr>
        </p:nvSpPr>
        <p:spPr/>
        <p:txBody>
          <a:bodyPr/>
          <a:lstStyle/>
          <a:p>
            <a:r>
              <a:rPr lang="fr-FR" dirty="0"/>
              <a:t>Management visuel de projet</a:t>
            </a:r>
            <a:endParaRPr lang="de-DE" dirty="0"/>
          </a:p>
        </p:txBody>
      </p:sp>
      <p:sp>
        <p:nvSpPr>
          <p:cNvPr id="9" name="ZoneTexte 1"/>
          <p:cNvSpPr txBox="1"/>
          <p:nvPr/>
        </p:nvSpPr>
        <p:spPr>
          <a:xfrm>
            <a:off x="690417" y="3165688"/>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058" y="935664"/>
            <a:ext cx="2610184" cy="41216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3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30</a:t>
            </a:fld>
            <a:endParaRPr lang="fr-FR"/>
          </a:p>
        </p:txBody>
      </p:sp>
      <p:sp>
        <p:nvSpPr>
          <p:cNvPr id="3" name="Title 2"/>
          <p:cNvSpPr>
            <a:spLocks noGrp="1"/>
          </p:cNvSpPr>
          <p:nvPr>
            <p:ph type="title"/>
          </p:nvPr>
        </p:nvSpPr>
        <p:spPr/>
        <p:txBody>
          <a:bodyPr/>
          <a:lstStyle/>
          <a:p>
            <a:r>
              <a:rPr lang="fr-FR" dirty="0" smtClean="0"/>
              <a:t>Réflexion et questions</a:t>
            </a:r>
            <a:endParaRPr lang="fr-FR"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35463" y="0"/>
            <a:ext cx="997904" cy="786809"/>
          </a:xfrm>
        </p:spPr>
      </p:pic>
      <p:grpSp>
        <p:nvGrpSpPr>
          <p:cNvPr id="7" name="Group 6"/>
          <p:cNvGrpSpPr/>
          <p:nvPr/>
        </p:nvGrpSpPr>
        <p:grpSpPr>
          <a:xfrm>
            <a:off x="4933052" y="4588481"/>
            <a:ext cx="1678195" cy="688869"/>
            <a:chOff x="4260027" y="4608090"/>
            <a:chExt cx="1678195" cy="688869"/>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6" name="TextBox 5"/>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
        <p:nvSpPr>
          <p:cNvPr id="8" name="ZoneTexte 7"/>
          <p:cNvSpPr txBox="1"/>
          <p:nvPr/>
        </p:nvSpPr>
        <p:spPr>
          <a:xfrm flipH="1">
            <a:off x="2855626" y="1341000"/>
            <a:ext cx="6066922" cy="1061829"/>
          </a:xfrm>
          <a:prstGeom prst="rect">
            <a:avLst/>
          </a:prstGeom>
          <a:noFill/>
        </p:spPr>
        <p:txBody>
          <a:bodyPr wrap="square" rtlCol="0">
            <a:spAutoFit/>
          </a:bodyPr>
          <a:lstStyle/>
          <a:p>
            <a:pPr marL="342900" indent="-342900">
              <a:buClr>
                <a:srgbClr val="F59C18"/>
              </a:buClr>
              <a:buFont typeface="Wingdings" panose="05000000000000000000" pitchFamily="2" charset="2"/>
              <a:buChar char="§"/>
            </a:pPr>
            <a:r>
              <a:rPr lang="fr-FR" sz="2100" dirty="0" smtClean="0"/>
              <a:t>Pour vous, les Post-it sont-ils des extensions de notre mémoire au même titre qu’une cuillère prolonge notre bras ? </a:t>
            </a:r>
            <a:endParaRPr lang="fr-FR" sz="2100" dirty="0"/>
          </a:p>
        </p:txBody>
      </p:sp>
      <p:sp>
        <p:nvSpPr>
          <p:cNvPr id="9" name="ZoneTexte 8"/>
          <p:cNvSpPr txBox="1"/>
          <p:nvPr/>
        </p:nvSpPr>
        <p:spPr>
          <a:xfrm>
            <a:off x="2855627" y="2685136"/>
            <a:ext cx="6066924" cy="1061829"/>
          </a:xfrm>
          <a:prstGeom prst="rect">
            <a:avLst/>
          </a:prstGeom>
          <a:noFill/>
        </p:spPr>
        <p:txBody>
          <a:bodyPr wrap="square" rtlCol="0">
            <a:spAutoFit/>
          </a:bodyPr>
          <a:lstStyle/>
          <a:p>
            <a:pPr marL="342900" indent="-342900">
              <a:buClr>
                <a:srgbClr val="F59C18"/>
              </a:buClr>
              <a:buFont typeface="Wingdings" panose="05000000000000000000" pitchFamily="2" charset="2"/>
              <a:buChar char="§"/>
            </a:pPr>
            <a:r>
              <a:rPr lang="fr-FR" sz="2100" dirty="0" smtClean="0"/>
              <a:t>Un Kanban par sa simplicité peut-il informer en permanence des avancées d’un projet sans coordination ? </a:t>
            </a:r>
            <a:endParaRPr lang="fr-FR" sz="2100" dirty="0"/>
          </a:p>
        </p:txBody>
      </p:sp>
    </p:spTree>
    <p:extLst>
      <p:ext uri="{BB962C8B-B14F-4D97-AF65-F5344CB8AC3E}">
        <p14:creationId xmlns:p14="http://schemas.microsoft.com/office/powerpoint/2010/main" val="5697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64819" y="5337872"/>
            <a:ext cx="2057400" cy="304271"/>
          </a:xfrm>
        </p:spPr>
        <p:txBody>
          <a:bodyPr/>
          <a:lstStyle/>
          <a:p>
            <a:fld id="{23AEA936-903B-4667-8A74-3EB60A72B208}" type="slidenum">
              <a:rPr lang="fr-FR" smtClean="0"/>
              <a:pPr/>
              <a:t>31</a:t>
            </a:fld>
            <a:endParaRPr lang="fr-FR" dirty="0"/>
          </a:p>
        </p:txBody>
      </p:sp>
      <p:sp>
        <p:nvSpPr>
          <p:cNvPr id="75" name="Oval 74"/>
          <p:cNvSpPr/>
          <p:nvPr/>
        </p:nvSpPr>
        <p:spPr>
          <a:xfrm>
            <a:off x="6030519" y="3491238"/>
            <a:ext cx="894012" cy="890225"/>
          </a:xfrm>
          <a:prstGeom prst="ellipse">
            <a:avLst/>
          </a:prstGeom>
          <a:solidFill>
            <a:schemeClr val="bg1"/>
          </a:solidFill>
          <a:ln w="57150">
            <a:solidFill>
              <a:srgbClr val="A246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A2468D"/>
                </a:solidFill>
              </a:rPr>
              <a:t>3</a:t>
            </a:r>
            <a:endParaRPr lang="fr-FR" sz="6000" b="1" dirty="0">
              <a:solidFill>
                <a:srgbClr val="A2468D"/>
              </a:solidFill>
            </a:endParaRPr>
          </a:p>
        </p:txBody>
      </p:sp>
      <p:grpSp>
        <p:nvGrpSpPr>
          <p:cNvPr id="81" name="Group 80"/>
          <p:cNvGrpSpPr/>
          <p:nvPr/>
        </p:nvGrpSpPr>
        <p:grpSpPr>
          <a:xfrm>
            <a:off x="2793062" y="255397"/>
            <a:ext cx="6232348" cy="4836625"/>
            <a:chOff x="2777264" y="628375"/>
            <a:chExt cx="6232348" cy="4836625"/>
          </a:xfrm>
        </p:grpSpPr>
        <p:grpSp>
          <p:nvGrpSpPr>
            <p:cNvPr id="82" name="Group 81"/>
            <p:cNvGrpSpPr/>
            <p:nvPr/>
          </p:nvGrpSpPr>
          <p:grpSpPr>
            <a:xfrm>
              <a:off x="5772149" y="1253528"/>
              <a:ext cx="1715173" cy="1366223"/>
              <a:chOff x="5772149" y="1140312"/>
              <a:chExt cx="1715172" cy="1366222"/>
            </a:xfrm>
          </p:grpSpPr>
          <p:cxnSp>
            <p:nvCxnSpPr>
              <p:cNvPr id="143" name="Straight Connector 142"/>
              <p:cNvCxnSpPr>
                <a:stCxn id="83" idx="0"/>
              </p:cNvCxnSpPr>
              <p:nvPr/>
            </p:nvCxnSpPr>
            <p:spPr>
              <a:xfrm flipV="1">
                <a:off x="5772149" y="1481618"/>
                <a:ext cx="0" cy="1024916"/>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144" name="Straight Connector 143"/>
              <p:cNvCxnSpPr/>
              <p:nvPr/>
            </p:nvCxnSpPr>
            <p:spPr>
              <a:xfrm flipH="1" flipV="1">
                <a:off x="5776856" y="1473798"/>
                <a:ext cx="1372115" cy="7824"/>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145" name="Curved Connector 144"/>
              <p:cNvCxnSpPr>
                <a:stCxn id="84" idx="1"/>
              </p:cNvCxnSpPr>
              <p:nvPr/>
            </p:nvCxnSpPr>
            <p:spPr>
              <a:xfrm rot="10800000" flipV="1">
                <a:off x="7129249" y="1140311"/>
                <a:ext cx="358073" cy="341307"/>
              </a:xfrm>
              <a:prstGeom prst="curvedConnector3">
                <a:avLst>
                  <a:gd name="adj1" fmla="val 50000"/>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grpSp>
        <p:sp>
          <p:nvSpPr>
            <p:cNvPr id="83" name="Folded Corner 82"/>
            <p:cNvSpPr/>
            <p:nvPr/>
          </p:nvSpPr>
          <p:spPr>
            <a:xfrm>
              <a:off x="5151231" y="2619751"/>
              <a:ext cx="1241836" cy="760386"/>
            </a:xfrm>
            <a:prstGeom prst="foldedCorner">
              <a:avLst/>
            </a:prstGeom>
            <a:solidFill>
              <a:srgbClr val="A318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t>M</a:t>
              </a:r>
              <a:r>
                <a:rPr lang="fr-FR" sz="4000" b="1" dirty="0" smtClean="0"/>
                <a:t>V</a:t>
              </a:r>
              <a:r>
                <a:rPr lang="fr-FR" sz="2500" b="1" dirty="0" smtClean="0"/>
                <a:t>P</a:t>
              </a:r>
              <a:endParaRPr lang="fr-FR" sz="2500" b="1" dirty="0"/>
            </a:p>
          </p:txBody>
        </p:sp>
        <p:sp>
          <p:nvSpPr>
            <p:cNvPr id="84" name="Rounded Rectangle 83"/>
            <p:cNvSpPr/>
            <p:nvPr/>
          </p:nvSpPr>
          <p:spPr>
            <a:xfrm>
              <a:off x="7487321" y="866253"/>
              <a:ext cx="1376977" cy="774551"/>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Pourquoi le management visuel ?</a:t>
              </a:r>
              <a:endParaRPr lang="fr-FR" sz="1600" b="1" dirty="0">
                <a:solidFill>
                  <a:schemeClr val="bg1"/>
                </a:solidFill>
              </a:endParaRPr>
            </a:p>
          </p:txBody>
        </p:sp>
        <p:sp>
          <p:nvSpPr>
            <p:cNvPr id="85" name="Rounded Rectangle 84"/>
            <p:cNvSpPr/>
            <p:nvPr/>
          </p:nvSpPr>
          <p:spPr>
            <a:xfrm>
              <a:off x="7487321" y="4167884"/>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Post-it</a:t>
              </a:r>
              <a:endParaRPr lang="fr-FR" sz="1600" b="1" dirty="0">
                <a:solidFill>
                  <a:schemeClr val="bg1"/>
                </a:solidFill>
              </a:endParaRPr>
            </a:p>
          </p:txBody>
        </p:sp>
        <p:sp>
          <p:nvSpPr>
            <p:cNvPr id="86" name="Rounded Rectangle 85"/>
            <p:cNvSpPr/>
            <p:nvPr/>
          </p:nvSpPr>
          <p:spPr>
            <a:xfrm>
              <a:off x="5993757" y="4899477"/>
              <a:ext cx="1028029" cy="432098"/>
            </a:xfrm>
            <a:prstGeom prst="roundRect">
              <a:avLst/>
            </a:prstGeom>
            <a:solidFill>
              <a:srgbClr val="A2468D"/>
            </a:solidFill>
            <a:ln>
              <a:solidFill>
                <a:srgbClr val="A246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4 C</a:t>
              </a:r>
              <a:endParaRPr lang="fr-FR" sz="1600" b="1" dirty="0">
                <a:solidFill>
                  <a:schemeClr val="bg1"/>
                </a:solidFill>
              </a:endParaRPr>
            </a:p>
          </p:txBody>
        </p:sp>
        <p:sp>
          <p:nvSpPr>
            <p:cNvPr id="87" name="Rounded Rectangle 86"/>
            <p:cNvSpPr/>
            <p:nvPr/>
          </p:nvSpPr>
          <p:spPr>
            <a:xfrm>
              <a:off x="2864345" y="4136320"/>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Modèles</a:t>
              </a:r>
              <a:endParaRPr lang="fr-FR" sz="1600" b="1" dirty="0">
                <a:solidFill>
                  <a:schemeClr val="bg1"/>
                </a:solidFill>
              </a:endParaRPr>
            </a:p>
          </p:txBody>
        </p:sp>
        <p:sp>
          <p:nvSpPr>
            <p:cNvPr id="88" name="Rounded Rectangle 87"/>
            <p:cNvSpPr/>
            <p:nvPr/>
          </p:nvSpPr>
          <p:spPr>
            <a:xfrm>
              <a:off x="2777264" y="940659"/>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Pratiques</a:t>
              </a:r>
              <a:endParaRPr lang="fr-FR" sz="1600" b="1" dirty="0">
                <a:solidFill>
                  <a:schemeClr val="bg1"/>
                </a:solidFill>
              </a:endParaRPr>
            </a:p>
          </p:txBody>
        </p:sp>
        <p:sp>
          <p:nvSpPr>
            <p:cNvPr id="89" name="TextBox 88"/>
            <p:cNvSpPr txBox="1"/>
            <p:nvPr/>
          </p:nvSpPr>
          <p:spPr>
            <a:xfrm>
              <a:off x="5833468" y="2190661"/>
              <a:ext cx="1315504" cy="276999"/>
            </a:xfrm>
            <a:prstGeom prst="rect">
              <a:avLst/>
            </a:prstGeom>
            <a:noFill/>
          </p:spPr>
          <p:txBody>
            <a:bodyPr wrap="square" rtlCol="0">
              <a:spAutoFit/>
            </a:bodyPr>
            <a:lstStyle/>
            <a:p>
              <a:r>
                <a:rPr lang="fr-FR" sz="1200" b="1" dirty="0">
                  <a:solidFill>
                    <a:schemeClr val="bg1">
                      <a:lumMod val="75000"/>
                    </a:schemeClr>
                  </a:solidFill>
                </a:rPr>
                <a:t>Utilisation</a:t>
              </a:r>
            </a:p>
          </p:txBody>
        </p:sp>
        <p:sp>
          <p:nvSpPr>
            <p:cNvPr id="90" name="TextBox 89"/>
            <p:cNvSpPr txBox="1"/>
            <p:nvPr/>
          </p:nvSpPr>
          <p:spPr>
            <a:xfrm>
              <a:off x="5843958" y="1834810"/>
              <a:ext cx="1012602" cy="276999"/>
            </a:xfrm>
            <a:prstGeom prst="rect">
              <a:avLst/>
            </a:prstGeom>
            <a:noFill/>
          </p:spPr>
          <p:txBody>
            <a:bodyPr wrap="square" rtlCol="0">
              <a:spAutoFit/>
            </a:bodyPr>
            <a:lstStyle/>
            <a:p>
              <a:r>
                <a:rPr lang="fr-FR" sz="1200" b="1" dirty="0" smtClean="0">
                  <a:solidFill>
                    <a:schemeClr val="bg1">
                      <a:lumMod val="75000"/>
                    </a:schemeClr>
                  </a:solidFill>
                </a:rPr>
                <a:t>Apports</a:t>
              </a:r>
              <a:endParaRPr lang="fr-FR" sz="1200" b="1" dirty="0">
                <a:solidFill>
                  <a:schemeClr val="bg1">
                    <a:lumMod val="75000"/>
                  </a:schemeClr>
                </a:solidFill>
              </a:endParaRPr>
            </a:p>
          </p:txBody>
        </p:sp>
        <p:sp>
          <p:nvSpPr>
            <p:cNvPr id="91" name="TextBox 90"/>
            <p:cNvSpPr txBox="1"/>
            <p:nvPr/>
          </p:nvSpPr>
          <p:spPr>
            <a:xfrm rot="18066005">
              <a:off x="5507191" y="1100974"/>
              <a:ext cx="769236" cy="276999"/>
            </a:xfrm>
            <a:prstGeom prst="rect">
              <a:avLst/>
            </a:prstGeom>
            <a:noFill/>
          </p:spPr>
          <p:txBody>
            <a:bodyPr wrap="square" rtlCol="0">
              <a:spAutoFit/>
            </a:bodyPr>
            <a:lstStyle/>
            <a:p>
              <a:r>
                <a:rPr lang="fr-FR" sz="1200" b="1" dirty="0" smtClean="0">
                  <a:solidFill>
                    <a:schemeClr val="bg1">
                      <a:lumMod val="75000"/>
                    </a:schemeClr>
                  </a:solidFill>
                </a:rPr>
                <a:t>Limites</a:t>
              </a:r>
              <a:endParaRPr lang="fr-FR" sz="1200" b="1" dirty="0">
                <a:solidFill>
                  <a:schemeClr val="bg1">
                    <a:lumMod val="75000"/>
                  </a:schemeClr>
                </a:solidFill>
              </a:endParaRPr>
            </a:p>
          </p:txBody>
        </p:sp>
        <p:sp>
          <p:nvSpPr>
            <p:cNvPr id="92" name="Flowchart: Connector 91"/>
            <p:cNvSpPr/>
            <p:nvPr/>
          </p:nvSpPr>
          <p:spPr>
            <a:xfrm>
              <a:off x="5732532" y="233049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Flowchart: Connector 92"/>
            <p:cNvSpPr/>
            <p:nvPr/>
          </p:nvSpPr>
          <p:spPr>
            <a:xfrm>
              <a:off x="5739093" y="193425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Flowchart: Connector 93"/>
            <p:cNvSpPr/>
            <p:nvPr/>
          </p:nvSpPr>
          <p:spPr>
            <a:xfrm>
              <a:off x="5735996" y="155773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Flowchart: Connector 94"/>
            <p:cNvSpPr/>
            <p:nvPr/>
          </p:nvSpPr>
          <p:spPr>
            <a:xfrm>
              <a:off x="6501257" y="155952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TextBox 95"/>
            <p:cNvSpPr txBox="1"/>
            <p:nvPr/>
          </p:nvSpPr>
          <p:spPr>
            <a:xfrm rot="18066005">
              <a:off x="6276227" y="876159"/>
              <a:ext cx="957233" cy="461665"/>
            </a:xfrm>
            <a:prstGeom prst="rect">
              <a:avLst/>
            </a:prstGeom>
            <a:noFill/>
          </p:spPr>
          <p:txBody>
            <a:bodyPr wrap="square" rtlCol="0">
              <a:spAutoFit/>
            </a:bodyPr>
            <a:lstStyle/>
            <a:p>
              <a:r>
                <a:rPr lang="fr-FR" sz="1200" b="1" dirty="0" smtClean="0">
                  <a:solidFill>
                    <a:schemeClr val="bg1">
                      <a:lumMod val="75000"/>
                    </a:schemeClr>
                  </a:solidFill>
                </a:rPr>
                <a:t>Cerveau / images</a:t>
              </a:r>
              <a:endParaRPr lang="fr-FR" sz="1200" b="1" dirty="0">
                <a:solidFill>
                  <a:schemeClr val="bg1">
                    <a:lumMod val="75000"/>
                  </a:schemeClr>
                </a:solidFill>
              </a:endParaRPr>
            </a:p>
          </p:txBody>
        </p:sp>
        <p:cxnSp>
          <p:nvCxnSpPr>
            <p:cNvPr id="97" name="Straight Connector 96"/>
            <p:cNvCxnSpPr>
              <a:stCxn id="83" idx="3"/>
            </p:cNvCxnSpPr>
            <p:nvPr/>
          </p:nvCxnSpPr>
          <p:spPr>
            <a:xfrm>
              <a:off x="6393067" y="2999944"/>
              <a:ext cx="1230226" cy="0"/>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98" name="Elbow Connector 97"/>
            <p:cNvCxnSpPr/>
            <p:nvPr/>
          </p:nvCxnSpPr>
          <p:spPr>
            <a:xfrm rot="16200000" flipH="1">
              <a:off x="7223959" y="3401427"/>
              <a:ext cx="1152701" cy="354033"/>
            </a:xfrm>
            <a:prstGeom prst="bentConnector3">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99" name="TextBox 98"/>
            <p:cNvSpPr txBox="1"/>
            <p:nvPr/>
          </p:nvSpPr>
          <p:spPr>
            <a:xfrm rot="18346376">
              <a:off x="6590509" y="2505884"/>
              <a:ext cx="702345" cy="276999"/>
            </a:xfrm>
            <a:prstGeom prst="rect">
              <a:avLst/>
            </a:prstGeom>
            <a:noFill/>
          </p:spPr>
          <p:txBody>
            <a:bodyPr wrap="square" rtlCol="0">
              <a:spAutoFit/>
            </a:bodyPr>
            <a:lstStyle/>
            <a:p>
              <a:r>
                <a:rPr lang="fr-FR" sz="1200" b="1" dirty="0" smtClean="0">
                  <a:solidFill>
                    <a:schemeClr val="bg1">
                      <a:lumMod val="75000"/>
                    </a:schemeClr>
                  </a:solidFill>
                </a:rPr>
                <a:t>Kanban</a:t>
              </a:r>
              <a:endParaRPr lang="fr-FR" sz="1200" b="1" dirty="0">
                <a:solidFill>
                  <a:schemeClr val="bg1">
                    <a:lumMod val="75000"/>
                  </a:schemeClr>
                </a:solidFill>
              </a:endParaRPr>
            </a:p>
          </p:txBody>
        </p:sp>
        <p:sp>
          <p:nvSpPr>
            <p:cNvPr id="100" name="TextBox 99"/>
            <p:cNvSpPr txBox="1"/>
            <p:nvPr/>
          </p:nvSpPr>
          <p:spPr>
            <a:xfrm rot="18304218">
              <a:off x="7121254" y="2388440"/>
              <a:ext cx="841584" cy="461665"/>
            </a:xfrm>
            <a:prstGeom prst="rect">
              <a:avLst/>
            </a:prstGeom>
            <a:noFill/>
          </p:spPr>
          <p:txBody>
            <a:bodyPr wrap="square" rtlCol="0">
              <a:spAutoFit/>
            </a:bodyPr>
            <a:lstStyle/>
            <a:p>
              <a:r>
                <a:rPr lang="fr-FR" sz="1200" b="1" dirty="0">
                  <a:solidFill>
                    <a:schemeClr val="bg1">
                      <a:lumMod val="75000"/>
                    </a:schemeClr>
                  </a:solidFill>
                </a:rPr>
                <a:t>Bénéfices projet</a:t>
              </a:r>
            </a:p>
          </p:txBody>
        </p:sp>
        <p:sp>
          <p:nvSpPr>
            <p:cNvPr id="101" name="Flowchart: Connector 100"/>
            <p:cNvSpPr/>
            <p:nvPr/>
          </p:nvSpPr>
          <p:spPr>
            <a:xfrm>
              <a:off x="6782819" y="2962773"/>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Flowchart: Connector 101"/>
            <p:cNvSpPr/>
            <p:nvPr/>
          </p:nvSpPr>
          <p:spPr>
            <a:xfrm>
              <a:off x="7278933" y="296883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TextBox 102"/>
            <p:cNvSpPr txBox="1"/>
            <p:nvPr/>
          </p:nvSpPr>
          <p:spPr>
            <a:xfrm>
              <a:off x="6796880" y="3394828"/>
              <a:ext cx="832638" cy="276999"/>
            </a:xfrm>
            <a:prstGeom prst="rect">
              <a:avLst/>
            </a:prstGeom>
            <a:noFill/>
          </p:spPr>
          <p:txBody>
            <a:bodyPr wrap="square" rtlCol="0">
              <a:spAutoFit/>
            </a:bodyPr>
            <a:lstStyle/>
            <a:p>
              <a:r>
                <a:rPr lang="fr-FR" sz="1200" b="1" dirty="0" smtClean="0">
                  <a:solidFill>
                    <a:schemeClr val="bg1">
                      <a:lumMod val="75000"/>
                    </a:schemeClr>
                  </a:solidFill>
                </a:rPr>
                <a:t>Avantages</a:t>
              </a:r>
              <a:endParaRPr lang="fr-FR" sz="1200" b="1" dirty="0">
                <a:solidFill>
                  <a:schemeClr val="bg1">
                    <a:lumMod val="75000"/>
                  </a:schemeClr>
                </a:solidFill>
              </a:endParaRPr>
            </a:p>
          </p:txBody>
        </p:sp>
        <p:sp>
          <p:nvSpPr>
            <p:cNvPr id="104" name="Flowchart: Connector 103"/>
            <p:cNvSpPr/>
            <p:nvPr/>
          </p:nvSpPr>
          <p:spPr>
            <a:xfrm>
              <a:off x="7591092" y="352905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TextBox 104"/>
            <p:cNvSpPr txBox="1"/>
            <p:nvPr/>
          </p:nvSpPr>
          <p:spPr>
            <a:xfrm>
              <a:off x="8006636" y="3747510"/>
              <a:ext cx="1002976" cy="276999"/>
            </a:xfrm>
            <a:prstGeom prst="rect">
              <a:avLst/>
            </a:prstGeom>
            <a:noFill/>
          </p:spPr>
          <p:txBody>
            <a:bodyPr wrap="square" rtlCol="0">
              <a:spAutoFit/>
            </a:bodyPr>
            <a:lstStyle/>
            <a:p>
              <a:r>
                <a:rPr lang="fr-FR" sz="1200" b="1" dirty="0" smtClean="0">
                  <a:solidFill>
                    <a:schemeClr val="bg1">
                      <a:lumMod val="75000"/>
                    </a:schemeClr>
                  </a:solidFill>
                </a:rPr>
                <a:t>Unité</a:t>
              </a:r>
              <a:endParaRPr lang="fr-FR" sz="1200" b="1" dirty="0">
                <a:solidFill>
                  <a:schemeClr val="bg1">
                    <a:lumMod val="75000"/>
                  </a:schemeClr>
                </a:solidFill>
              </a:endParaRPr>
            </a:p>
          </p:txBody>
        </p:sp>
        <p:sp>
          <p:nvSpPr>
            <p:cNvPr id="106" name="Flowchart: Connector 105"/>
            <p:cNvSpPr/>
            <p:nvPr/>
          </p:nvSpPr>
          <p:spPr>
            <a:xfrm>
              <a:off x="7945127" y="38733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7" name="TextBox 106"/>
            <p:cNvSpPr txBox="1"/>
            <p:nvPr/>
          </p:nvSpPr>
          <p:spPr>
            <a:xfrm>
              <a:off x="5014558" y="3613825"/>
              <a:ext cx="1126479" cy="276999"/>
            </a:xfrm>
            <a:prstGeom prst="rect">
              <a:avLst/>
            </a:prstGeom>
            <a:noFill/>
          </p:spPr>
          <p:txBody>
            <a:bodyPr wrap="square" rtlCol="0">
              <a:spAutoFit/>
            </a:bodyPr>
            <a:lstStyle/>
            <a:p>
              <a:r>
                <a:rPr lang="fr-FR" sz="1200" b="1" dirty="0" smtClean="0">
                  <a:solidFill>
                    <a:srgbClr val="A2468D"/>
                  </a:solidFill>
                </a:rPr>
                <a:t>Communiquer</a:t>
              </a:r>
              <a:endParaRPr lang="fr-FR" sz="1200" b="1" dirty="0">
                <a:solidFill>
                  <a:srgbClr val="A2468D"/>
                </a:solidFill>
              </a:endParaRPr>
            </a:p>
          </p:txBody>
        </p:sp>
        <p:sp>
          <p:nvSpPr>
            <p:cNvPr id="108" name="Arc 107"/>
            <p:cNvSpPr/>
            <p:nvPr/>
          </p:nvSpPr>
          <p:spPr>
            <a:xfrm rot="16200000">
              <a:off x="4894129" y="3302545"/>
              <a:ext cx="210922" cy="145420"/>
            </a:xfrm>
            <a:prstGeom prst="arc">
              <a:avLst/>
            </a:prstGeom>
            <a:ln>
              <a:solidFill>
                <a:srgbClr val="A2468D"/>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109" name="Straight Connector 108"/>
            <p:cNvCxnSpPr>
              <a:stCxn id="108" idx="2"/>
            </p:cNvCxnSpPr>
            <p:nvPr/>
          </p:nvCxnSpPr>
          <p:spPr>
            <a:xfrm>
              <a:off x="4999590" y="3269794"/>
              <a:ext cx="157084" cy="0"/>
            </a:xfrm>
            <a:prstGeom prst="line">
              <a:avLst/>
            </a:prstGeom>
            <a:ln>
              <a:solidFill>
                <a:srgbClr val="A2468D"/>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flipH="1">
              <a:off x="4918367" y="3363029"/>
              <a:ext cx="4674" cy="1651226"/>
            </a:xfrm>
            <a:prstGeom prst="line">
              <a:avLst/>
            </a:prstGeom>
            <a:ln>
              <a:solidFill>
                <a:srgbClr val="A2468D"/>
              </a:solidFill>
            </a:ln>
          </p:spPr>
          <p:style>
            <a:lnRef idx="3">
              <a:schemeClr val="accent2"/>
            </a:lnRef>
            <a:fillRef idx="0">
              <a:schemeClr val="accent2"/>
            </a:fillRef>
            <a:effectRef idx="2">
              <a:schemeClr val="accent2"/>
            </a:effectRef>
            <a:fontRef idx="minor">
              <a:schemeClr val="tx1"/>
            </a:fontRef>
          </p:style>
        </p:cxnSp>
        <p:cxnSp>
          <p:nvCxnSpPr>
            <p:cNvPr id="111" name="Straight Connector 110"/>
            <p:cNvCxnSpPr>
              <a:stCxn id="112" idx="2"/>
              <a:endCxn id="86" idx="1"/>
            </p:cNvCxnSpPr>
            <p:nvPr/>
          </p:nvCxnSpPr>
          <p:spPr>
            <a:xfrm flipV="1">
              <a:off x="5040921" y="5115526"/>
              <a:ext cx="952836" cy="11286"/>
            </a:xfrm>
            <a:prstGeom prst="line">
              <a:avLst/>
            </a:prstGeom>
            <a:ln>
              <a:solidFill>
                <a:srgbClr val="A2468D"/>
              </a:solidFill>
            </a:ln>
          </p:spPr>
          <p:style>
            <a:lnRef idx="3">
              <a:schemeClr val="accent2"/>
            </a:lnRef>
            <a:fillRef idx="0">
              <a:schemeClr val="accent2"/>
            </a:fillRef>
            <a:effectRef idx="2">
              <a:schemeClr val="accent2"/>
            </a:effectRef>
            <a:fontRef idx="minor">
              <a:schemeClr val="tx1"/>
            </a:fontRef>
          </p:style>
        </p:cxnSp>
        <p:sp>
          <p:nvSpPr>
            <p:cNvPr id="112" name="Arc 111"/>
            <p:cNvSpPr/>
            <p:nvPr/>
          </p:nvSpPr>
          <p:spPr>
            <a:xfrm rot="5380833" flipV="1">
              <a:off x="4927082" y="4897125"/>
              <a:ext cx="226415" cy="232962"/>
            </a:xfrm>
            <a:prstGeom prst="arc">
              <a:avLst/>
            </a:prstGeom>
            <a:ln>
              <a:solidFill>
                <a:srgbClr val="A2468D"/>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3" name="TextBox 112"/>
            <p:cNvSpPr txBox="1"/>
            <p:nvPr/>
          </p:nvSpPr>
          <p:spPr>
            <a:xfrm>
              <a:off x="4992026" y="4099903"/>
              <a:ext cx="931878" cy="276999"/>
            </a:xfrm>
            <a:prstGeom prst="rect">
              <a:avLst/>
            </a:prstGeom>
            <a:noFill/>
          </p:spPr>
          <p:txBody>
            <a:bodyPr wrap="square" rtlCol="0">
              <a:spAutoFit/>
            </a:bodyPr>
            <a:lstStyle/>
            <a:p>
              <a:pPr algn="ctr"/>
              <a:r>
                <a:rPr lang="fr-FR" sz="1200" b="1" dirty="0" smtClean="0">
                  <a:solidFill>
                    <a:srgbClr val="A2468D"/>
                  </a:solidFill>
                </a:rPr>
                <a:t>Configurer</a:t>
              </a:r>
              <a:endParaRPr lang="fr-FR" sz="1200" b="1" dirty="0">
                <a:solidFill>
                  <a:srgbClr val="A2468D"/>
                </a:solidFill>
              </a:endParaRPr>
            </a:p>
          </p:txBody>
        </p:sp>
        <p:sp>
          <p:nvSpPr>
            <p:cNvPr id="114" name="Flowchart: Connector 113"/>
            <p:cNvSpPr/>
            <p:nvPr/>
          </p:nvSpPr>
          <p:spPr>
            <a:xfrm>
              <a:off x="5376564" y="5074160"/>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Flowchart: Connector 114"/>
            <p:cNvSpPr/>
            <p:nvPr/>
          </p:nvSpPr>
          <p:spPr>
            <a:xfrm>
              <a:off x="4880839" y="4715348"/>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Flowchart: Connector 115"/>
            <p:cNvSpPr/>
            <p:nvPr/>
          </p:nvSpPr>
          <p:spPr>
            <a:xfrm>
              <a:off x="4880843" y="4253792"/>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Flowchart: Connector 116"/>
            <p:cNvSpPr/>
            <p:nvPr/>
          </p:nvSpPr>
          <p:spPr>
            <a:xfrm>
              <a:off x="4880839" y="3696446"/>
              <a:ext cx="73741" cy="84692"/>
            </a:xfrm>
            <a:prstGeom prst="flowChartConnector">
              <a:avLst/>
            </a:prstGeom>
            <a:solidFill>
              <a:schemeClr val="bg1"/>
            </a:solidFill>
            <a:ln>
              <a:solidFill>
                <a:srgbClr val="A2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TextBox 117"/>
            <p:cNvSpPr txBox="1"/>
            <p:nvPr/>
          </p:nvSpPr>
          <p:spPr>
            <a:xfrm>
              <a:off x="5014559" y="4597058"/>
              <a:ext cx="926005" cy="276999"/>
            </a:xfrm>
            <a:prstGeom prst="rect">
              <a:avLst/>
            </a:prstGeom>
            <a:noFill/>
          </p:spPr>
          <p:txBody>
            <a:bodyPr wrap="square" rtlCol="0">
              <a:spAutoFit/>
            </a:bodyPr>
            <a:lstStyle/>
            <a:p>
              <a:r>
                <a:rPr lang="fr-FR" sz="1200" b="1" dirty="0" smtClean="0">
                  <a:solidFill>
                    <a:srgbClr val="A2468D"/>
                  </a:solidFill>
                </a:rPr>
                <a:t>Classer</a:t>
              </a:r>
              <a:endParaRPr lang="fr-FR" sz="1200" b="1" dirty="0">
                <a:solidFill>
                  <a:srgbClr val="A2468D"/>
                </a:solidFill>
              </a:endParaRPr>
            </a:p>
          </p:txBody>
        </p:sp>
        <p:sp>
          <p:nvSpPr>
            <p:cNvPr id="119" name="TextBox 118"/>
            <p:cNvSpPr txBox="1"/>
            <p:nvPr/>
          </p:nvSpPr>
          <p:spPr>
            <a:xfrm>
              <a:off x="4824053" y="5188001"/>
              <a:ext cx="1116581" cy="276999"/>
            </a:xfrm>
            <a:prstGeom prst="rect">
              <a:avLst/>
            </a:prstGeom>
            <a:noFill/>
          </p:spPr>
          <p:txBody>
            <a:bodyPr wrap="square" rtlCol="0">
              <a:spAutoFit/>
            </a:bodyPr>
            <a:lstStyle/>
            <a:p>
              <a:pPr algn="ctr"/>
              <a:r>
                <a:rPr lang="fr-FR" sz="1200" b="1" dirty="0" smtClean="0">
                  <a:solidFill>
                    <a:srgbClr val="A2468D"/>
                  </a:solidFill>
                </a:rPr>
                <a:t>Collecter</a:t>
              </a:r>
              <a:endParaRPr lang="fr-FR" sz="1200" b="1" dirty="0">
                <a:solidFill>
                  <a:srgbClr val="A2468D"/>
                </a:solidFill>
              </a:endParaRPr>
            </a:p>
          </p:txBody>
        </p:sp>
        <p:grpSp>
          <p:nvGrpSpPr>
            <p:cNvPr id="120" name="Group 119"/>
            <p:cNvGrpSpPr/>
            <p:nvPr/>
          </p:nvGrpSpPr>
          <p:grpSpPr>
            <a:xfrm>
              <a:off x="3892374" y="2830012"/>
              <a:ext cx="1258857" cy="1522357"/>
              <a:chOff x="3892374" y="2716795"/>
              <a:chExt cx="1258857" cy="1522357"/>
            </a:xfrm>
          </p:grpSpPr>
          <p:cxnSp>
            <p:nvCxnSpPr>
              <p:cNvPr id="138" name="Straight Connector 137"/>
              <p:cNvCxnSpPr/>
              <p:nvPr/>
            </p:nvCxnSpPr>
            <p:spPr>
              <a:xfrm flipH="1">
                <a:off x="4443788" y="2717074"/>
                <a:ext cx="707443" cy="3213"/>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139" name="Arc 138"/>
              <p:cNvSpPr/>
              <p:nvPr/>
            </p:nvSpPr>
            <p:spPr>
              <a:xfrm rot="16200000">
                <a:off x="4349839" y="2749546"/>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40" name="Straight Connector 139"/>
              <p:cNvCxnSpPr/>
              <p:nvPr/>
            </p:nvCxnSpPr>
            <p:spPr>
              <a:xfrm>
                <a:off x="4381873" y="2813181"/>
                <a:ext cx="884" cy="1318685"/>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141" name="Arc 140"/>
              <p:cNvSpPr/>
              <p:nvPr/>
            </p:nvSpPr>
            <p:spPr>
              <a:xfrm rot="5400000">
                <a:off x="4202104" y="4058282"/>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142" name="Straight Connector 141"/>
              <p:cNvCxnSpPr>
                <a:stCxn id="141" idx="2"/>
                <a:endCxn id="87" idx="3"/>
              </p:cNvCxnSpPr>
              <p:nvPr/>
            </p:nvCxnSpPr>
            <p:spPr>
              <a:xfrm flipH="1">
                <a:off x="3892374" y="4236453"/>
                <a:ext cx="415191" cy="2699"/>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grpSp>
        <p:cxnSp>
          <p:nvCxnSpPr>
            <p:cNvPr id="121" name="Straight Connector 120"/>
            <p:cNvCxnSpPr/>
            <p:nvPr/>
          </p:nvCxnSpPr>
          <p:spPr>
            <a:xfrm flipV="1">
              <a:off x="3815155" y="1155915"/>
              <a:ext cx="1002181" cy="791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22" name="Flowchart: Connector 121"/>
            <p:cNvSpPr/>
            <p:nvPr/>
          </p:nvSpPr>
          <p:spPr>
            <a:xfrm>
              <a:off x="4159934" y="43166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 name="Flowchart: Connector 122"/>
            <p:cNvSpPr/>
            <p:nvPr/>
          </p:nvSpPr>
          <p:spPr>
            <a:xfrm>
              <a:off x="4344811" y="3924239"/>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TextBox 123"/>
            <p:cNvSpPr txBox="1"/>
            <p:nvPr/>
          </p:nvSpPr>
          <p:spPr>
            <a:xfrm>
              <a:off x="3538884" y="3431629"/>
              <a:ext cx="810071" cy="461665"/>
            </a:xfrm>
            <a:prstGeom prst="rect">
              <a:avLst/>
            </a:prstGeom>
            <a:noFill/>
          </p:spPr>
          <p:txBody>
            <a:bodyPr wrap="square" rtlCol="0">
              <a:spAutoFit/>
            </a:bodyPr>
            <a:lstStyle/>
            <a:p>
              <a:pPr algn="r"/>
              <a:r>
                <a:rPr lang="fr-FR" sz="1200" b="1" dirty="0" smtClean="0">
                  <a:solidFill>
                    <a:schemeClr val="bg1">
                      <a:lumMod val="75000"/>
                    </a:schemeClr>
                  </a:solidFill>
                </a:rPr>
                <a:t>Matrice </a:t>
              </a:r>
            </a:p>
            <a:p>
              <a:pPr algn="r"/>
              <a:r>
                <a:rPr lang="fr-FR" sz="1200" b="1" dirty="0" smtClean="0">
                  <a:solidFill>
                    <a:schemeClr val="bg1">
                      <a:lumMod val="75000"/>
                    </a:schemeClr>
                  </a:solidFill>
                </a:rPr>
                <a:t>de Porter</a:t>
              </a:r>
              <a:endParaRPr lang="fr-FR" sz="1200" b="1" dirty="0">
                <a:solidFill>
                  <a:schemeClr val="bg1">
                    <a:lumMod val="75000"/>
                  </a:schemeClr>
                </a:solidFill>
              </a:endParaRPr>
            </a:p>
          </p:txBody>
        </p:sp>
        <p:sp>
          <p:nvSpPr>
            <p:cNvPr id="125" name="TextBox 124"/>
            <p:cNvSpPr txBox="1"/>
            <p:nvPr/>
          </p:nvSpPr>
          <p:spPr>
            <a:xfrm>
              <a:off x="3719434" y="3063934"/>
              <a:ext cx="625377" cy="276999"/>
            </a:xfrm>
            <a:prstGeom prst="rect">
              <a:avLst/>
            </a:prstGeom>
            <a:noFill/>
          </p:spPr>
          <p:txBody>
            <a:bodyPr wrap="square" rtlCol="0">
              <a:spAutoFit/>
            </a:bodyPr>
            <a:lstStyle/>
            <a:p>
              <a:r>
                <a:rPr lang="fr-FR" sz="1200" b="1" dirty="0" smtClean="0">
                  <a:solidFill>
                    <a:schemeClr val="bg1">
                      <a:lumMod val="75000"/>
                    </a:schemeClr>
                  </a:solidFill>
                </a:rPr>
                <a:t>PESTEL</a:t>
              </a:r>
              <a:endParaRPr lang="fr-FR" sz="1200" b="1" dirty="0">
                <a:solidFill>
                  <a:schemeClr val="bg1">
                    <a:lumMod val="75000"/>
                  </a:schemeClr>
                </a:solidFill>
              </a:endParaRPr>
            </a:p>
          </p:txBody>
        </p:sp>
        <p:sp>
          <p:nvSpPr>
            <p:cNvPr id="126" name="Flowchart: Connector 125"/>
            <p:cNvSpPr/>
            <p:nvPr/>
          </p:nvSpPr>
          <p:spPr>
            <a:xfrm>
              <a:off x="4337719" y="350247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Flowchart: Connector 126"/>
            <p:cNvSpPr/>
            <p:nvPr/>
          </p:nvSpPr>
          <p:spPr>
            <a:xfrm>
              <a:off x="4337719" y="317287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Flowchart: Connector 127"/>
            <p:cNvSpPr/>
            <p:nvPr/>
          </p:nvSpPr>
          <p:spPr>
            <a:xfrm>
              <a:off x="4423447" y="2793645"/>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9" name="Straight Connector 128"/>
            <p:cNvCxnSpPr>
              <a:endCxn id="132" idx="1"/>
            </p:cNvCxnSpPr>
            <p:nvPr/>
          </p:nvCxnSpPr>
          <p:spPr>
            <a:xfrm>
              <a:off x="4817337" y="1129326"/>
              <a:ext cx="483423" cy="88640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cxnSp>
          <p:nvCxnSpPr>
            <p:cNvPr id="130" name="Straight Connector 129"/>
            <p:cNvCxnSpPr/>
            <p:nvPr/>
          </p:nvCxnSpPr>
          <p:spPr>
            <a:xfrm>
              <a:off x="5327267" y="2038238"/>
              <a:ext cx="15134" cy="581513"/>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31" name="TextBox 130"/>
            <p:cNvSpPr txBox="1"/>
            <p:nvPr/>
          </p:nvSpPr>
          <p:spPr>
            <a:xfrm>
              <a:off x="3845250" y="1194608"/>
              <a:ext cx="1122550" cy="276999"/>
            </a:xfrm>
            <a:prstGeom prst="rect">
              <a:avLst/>
            </a:prstGeom>
            <a:noFill/>
          </p:spPr>
          <p:txBody>
            <a:bodyPr wrap="square" rtlCol="0">
              <a:spAutoFit/>
            </a:bodyPr>
            <a:lstStyle/>
            <a:p>
              <a:pPr algn="ctr"/>
              <a:r>
                <a:rPr lang="fr-FR" sz="1200" b="1" dirty="0" smtClean="0">
                  <a:solidFill>
                    <a:schemeClr val="bg1">
                      <a:lumMod val="75000"/>
                    </a:schemeClr>
                  </a:solidFill>
                </a:rPr>
                <a:t>Informatique</a:t>
              </a:r>
              <a:endParaRPr lang="fr-FR" sz="1200" b="1" dirty="0">
                <a:solidFill>
                  <a:schemeClr val="bg1">
                    <a:lumMod val="75000"/>
                  </a:schemeClr>
                </a:solidFill>
              </a:endParaRPr>
            </a:p>
          </p:txBody>
        </p:sp>
        <p:sp>
          <p:nvSpPr>
            <p:cNvPr id="132" name="Flowchart: Connector 131"/>
            <p:cNvSpPr/>
            <p:nvPr/>
          </p:nvSpPr>
          <p:spPr>
            <a:xfrm>
              <a:off x="5289961" y="200333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TextBox 132"/>
            <p:cNvSpPr txBox="1"/>
            <p:nvPr/>
          </p:nvSpPr>
          <p:spPr>
            <a:xfrm>
              <a:off x="4459144" y="1493835"/>
              <a:ext cx="659690" cy="276999"/>
            </a:xfrm>
            <a:prstGeom prst="rect">
              <a:avLst/>
            </a:prstGeom>
            <a:noFill/>
          </p:spPr>
          <p:txBody>
            <a:bodyPr wrap="square" rtlCol="0">
              <a:spAutoFit/>
            </a:bodyPr>
            <a:lstStyle/>
            <a:p>
              <a:pPr algn="ctr"/>
              <a:r>
                <a:rPr lang="fr-FR" sz="1200" b="1" dirty="0" smtClean="0">
                  <a:solidFill>
                    <a:schemeClr val="bg1">
                      <a:lumMod val="75000"/>
                    </a:schemeClr>
                  </a:solidFill>
                </a:rPr>
                <a:t>Locale</a:t>
              </a:r>
              <a:endParaRPr lang="fr-FR" sz="1200" b="1" dirty="0">
                <a:solidFill>
                  <a:schemeClr val="bg1">
                    <a:lumMod val="75000"/>
                  </a:schemeClr>
                </a:solidFill>
              </a:endParaRPr>
            </a:p>
          </p:txBody>
        </p:sp>
        <p:sp>
          <p:nvSpPr>
            <p:cNvPr id="134" name="Flowchart: Connector 133"/>
            <p:cNvSpPr/>
            <p:nvPr/>
          </p:nvSpPr>
          <p:spPr>
            <a:xfrm>
              <a:off x="4790327" y="112299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TextBox 134"/>
            <p:cNvSpPr txBox="1"/>
            <p:nvPr/>
          </p:nvSpPr>
          <p:spPr>
            <a:xfrm>
              <a:off x="4449935" y="1864036"/>
              <a:ext cx="815943" cy="276999"/>
            </a:xfrm>
            <a:prstGeom prst="rect">
              <a:avLst/>
            </a:prstGeom>
            <a:noFill/>
          </p:spPr>
          <p:txBody>
            <a:bodyPr wrap="square" rtlCol="0">
              <a:spAutoFit/>
            </a:bodyPr>
            <a:lstStyle/>
            <a:p>
              <a:pPr algn="r"/>
              <a:r>
                <a:rPr lang="fr-FR" sz="1200" b="1" dirty="0" smtClean="0">
                  <a:solidFill>
                    <a:schemeClr val="bg1">
                      <a:lumMod val="75000"/>
                    </a:schemeClr>
                  </a:solidFill>
                </a:rPr>
                <a:t>En ligne</a:t>
              </a:r>
              <a:endParaRPr lang="fr-FR" sz="1200" b="1" dirty="0">
                <a:solidFill>
                  <a:schemeClr val="bg1">
                    <a:lumMod val="75000"/>
                  </a:schemeClr>
                </a:solidFill>
              </a:endParaRPr>
            </a:p>
          </p:txBody>
        </p:sp>
        <p:sp>
          <p:nvSpPr>
            <p:cNvPr id="136" name="Flowchart: Connector 135"/>
            <p:cNvSpPr/>
            <p:nvPr/>
          </p:nvSpPr>
          <p:spPr>
            <a:xfrm>
              <a:off x="5055914" y="1573593"/>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Flowchart: Connector 136"/>
            <p:cNvSpPr/>
            <p:nvPr/>
          </p:nvSpPr>
          <p:spPr>
            <a:xfrm>
              <a:off x="4114210" y="1124067"/>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607949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271" y="2844800"/>
            <a:ext cx="3579279" cy="1801897"/>
          </a:xfrm>
          <a:prstGeom prst="rect">
            <a:avLst/>
          </a:prstGeom>
        </p:spPr>
      </p:pic>
      <p:sp>
        <p:nvSpPr>
          <p:cNvPr id="2" name="Slide Number Placeholder 1"/>
          <p:cNvSpPr>
            <a:spLocks noGrp="1"/>
          </p:cNvSpPr>
          <p:nvPr>
            <p:ph type="sldNum" sz="quarter" idx="12"/>
          </p:nvPr>
        </p:nvSpPr>
        <p:spPr/>
        <p:txBody>
          <a:bodyPr/>
          <a:lstStyle/>
          <a:p>
            <a:fld id="{23AEA936-903B-4667-8A74-3EB60A72B208}" type="slidenum">
              <a:rPr lang="fr-FR" smtClean="0"/>
              <a:pPr/>
              <a:t>32</a:t>
            </a:fld>
            <a:endParaRPr lang="fr-FR"/>
          </a:p>
        </p:txBody>
      </p:sp>
      <p:sp>
        <p:nvSpPr>
          <p:cNvPr id="3" name="Title 2"/>
          <p:cNvSpPr>
            <a:spLocks noGrp="1"/>
          </p:cNvSpPr>
          <p:nvPr>
            <p:ph type="title"/>
          </p:nvPr>
        </p:nvSpPr>
        <p:spPr/>
        <p:txBody>
          <a:bodyPr/>
          <a:lstStyle/>
          <a:p>
            <a:r>
              <a:rPr lang="fr-FR" dirty="0" smtClean="0"/>
              <a:t>Maison en briques Post-it</a:t>
            </a:r>
            <a:endParaRPr lang="fr-FR"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890" y="1258054"/>
            <a:ext cx="4986520" cy="3716515"/>
          </a:xfrm>
          <a:prstGeom prst="rect">
            <a:avLst/>
          </a:prstGeom>
        </p:spPr>
      </p:pic>
      <p:sp>
        <p:nvSpPr>
          <p:cNvPr id="6" name="TextBox 5"/>
          <p:cNvSpPr txBox="1"/>
          <p:nvPr/>
        </p:nvSpPr>
        <p:spPr>
          <a:xfrm>
            <a:off x="4957807" y="5297261"/>
            <a:ext cx="1881988" cy="215444"/>
          </a:xfrm>
          <a:prstGeom prst="rect">
            <a:avLst/>
          </a:prstGeom>
          <a:noFill/>
        </p:spPr>
        <p:txBody>
          <a:bodyPr wrap="square" rtlCol="0">
            <a:spAutoFit/>
          </a:bodyPr>
          <a:lstStyle/>
          <a:p>
            <a:pPr algn="ctr"/>
            <a:r>
              <a:rPr lang="de-DE" sz="800" dirty="0">
                <a:solidFill>
                  <a:schemeClr val="tx1">
                    <a:lumMod val="50000"/>
                    <a:lumOff val="50000"/>
                  </a:schemeClr>
                </a:solidFill>
              </a:rPr>
              <a:t>Crédit </a:t>
            </a:r>
            <a:r>
              <a:rPr lang="de-DE" sz="800" dirty="0" smtClean="0">
                <a:solidFill>
                  <a:schemeClr val="tx1">
                    <a:lumMod val="50000"/>
                    <a:lumOff val="50000"/>
                  </a:schemeClr>
                </a:solidFill>
              </a:rPr>
              <a:t>image </a:t>
            </a:r>
            <a:r>
              <a:rPr lang="de-DE" sz="800" dirty="0">
                <a:solidFill>
                  <a:schemeClr val="tx1">
                    <a:lumMod val="50000"/>
                    <a:lumOff val="50000"/>
                  </a:schemeClr>
                </a:solidFill>
              </a:rPr>
              <a:t>: </a:t>
            </a:r>
            <a:r>
              <a:rPr lang="de-DE" sz="800" dirty="0" smtClean="0">
                <a:solidFill>
                  <a:schemeClr val="bg1">
                    <a:lumMod val="50000"/>
                  </a:schemeClr>
                </a:solidFill>
              </a:rPr>
              <a:t>pixabay.com </a:t>
            </a:r>
            <a:endParaRPr lang="de-DE" sz="800" dirty="0">
              <a:solidFill>
                <a:schemeClr val="bg1">
                  <a:lumMod val="50000"/>
                </a:schemeClr>
              </a:solidFill>
            </a:endParaRPr>
          </a:p>
        </p:txBody>
      </p:sp>
    </p:spTree>
    <p:extLst>
      <p:ext uri="{BB962C8B-B14F-4D97-AF65-F5344CB8AC3E}">
        <p14:creationId xmlns:p14="http://schemas.microsoft.com/office/powerpoint/2010/main" val="23022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F9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33</a:t>
            </a:fld>
            <a:endParaRPr lang="fr-FR"/>
          </a:p>
        </p:txBody>
      </p:sp>
      <p:sp>
        <p:nvSpPr>
          <p:cNvPr id="3" name="Title 2"/>
          <p:cNvSpPr>
            <a:spLocks noGrp="1"/>
          </p:cNvSpPr>
          <p:nvPr>
            <p:ph type="title"/>
          </p:nvPr>
        </p:nvSpPr>
        <p:spPr/>
        <p:txBody>
          <a:bodyPr/>
          <a:lstStyle/>
          <a:p>
            <a:r>
              <a:rPr lang="fr-FR" dirty="0" smtClean="0"/>
              <a:t>La méthode des 4 C</a:t>
            </a:r>
            <a:endParaRPr lang="fr-FR" dirty="0"/>
          </a:p>
        </p:txBody>
      </p:sp>
      <p:sp>
        <p:nvSpPr>
          <p:cNvPr id="5" name="ZoneTexte 1"/>
          <p:cNvSpPr txBox="1"/>
          <p:nvPr/>
        </p:nvSpPr>
        <p:spPr>
          <a:xfrm>
            <a:off x="682797" y="3154144"/>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461" y="1675004"/>
            <a:ext cx="6354072" cy="1896833"/>
          </a:xfrm>
          <a:prstGeom prst="rect">
            <a:avLst/>
          </a:prstGeom>
          <a:solidFill>
            <a:srgbClr val="FEFF95"/>
          </a:solidFill>
          <a:ln>
            <a:noFill/>
          </a:ln>
          <a:effectLst/>
        </p:spPr>
      </p:pic>
      <p:grpSp>
        <p:nvGrpSpPr>
          <p:cNvPr id="11" name="Group 10"/>
          <p:cNvGrpSpPr/>
          <p:nvPr/>
        </p:nvGrpSpPr>
        <p:grpSpPr>
          <a:xfrm>
            <a:off x="2760935" y="846666"/>
            <a:ext cx="1048362" cy="1196622"/>
            <a:chOff x="2760935" y="846666"/>
            <a:chExt cx="1048362" cy="1196622"/>
          </a:xfrm>
        </p:grpSpPr>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8668" y="846666"/>
              <a:ext cx="874156" cy="1196622"/>
            </a:xfrm>
            <a:prstGeom prst="rect">
              <a:avLst/>
            </a:prstGeom>
          </p:spPr>
        </p:pic>
        <p:sp>
          <p:nvSpPr>
            <p:cNvPr id="10" name="TextBox 9"/>
            <p:cNvSpPr txBox="1"/>
            <p:nvPr/>
          </p:nvSpPr>
          <p:spPr>
            <a:xfrm>
              <a:off x="2760935" y="1731449"/>
              <a:ext cx="1048362" cy="276999"/>
            </a:xfrm>
            <a:prstGeom prst="rect">
              <a:avLst/>
            </a:prstGeom>
            <a:solidFill>
              <a:schemeClr val="tx1">
                <a:lumMod val="65000"/>
                <a:lumOff val="35000"/>
              </a:schemeClr>
            </a:solidFill>
          </p:spPr>
          <p:txBody>
            <a:bodyPr wrap="square" rtlCol="0">
              <a:spAutoFit/>
            </a:bodyPr>
            <a:lstStyle/>
            <a:p>
              <a:pPr algn="ctr"/>
              <a:r>
                <a:rPr lang="de-DE" sz="1200" dirty="0" smtClean="0">
                  <a:solidFill>
                    <a:schemeClr val="bg1"/>
                  </a:solidFill>
                </a:rPr>
                <a:t>Brainwriting</a:t>
              </a:r>
              <a:endParaRPr lang="de-DE" sz="1200" dirty="0">
                <a:solidFill>
                  <a:schemeClr val="bg1"/>
                </a:solidFill>
              </a:endParaRPr>
            </a:p>
          </p:txBody>
        </p:sp>
      </p:grpSp>
      <p:grpSp>
        <p:nvGrpSpPr>
          <p:cNvPr id="13" name="Group 12"/>
          <p:cNvGrpSpPr/>
          <p:nvPr/>
        </p:nvGrpSpPr>
        <p:grpSpPr>
          <a:xfrm>
            <a:off x="3285116" y="3711891"/>
            <a:ext cx="1467506" cy="1816911"/>
            <a:chOff x="3285116" y="3711891"/>
            <a:chExt cx="1467506" cy="1816911"/>
          </a:xfrm>
        </p:grpSpPr>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5116" y="3711891"/>
              <a:ext cx="1467506" cy="1505525"/>
            </a:xfrm>
            <a:prstGeom prst="rect">
              <a:avLst/>
            </a:prstGeom>
          </p:spPr>
        </p:pic>
        <p:sp>
          <p:nvSpPr>
            <p:cNvPr id="12" name="TextBox 11"/>
            <p:cNvSpPr txBox="1"/>
            <p:nvPr/>
          </p:nvSpPr>
          <p:spPr>
            <a:xfrm>
              <a:off x="3499556" y="5251803"/>
              <a:ext cx="1133806" cy="276999"/>
            </a:xfrm>
            <a:prstGeom prst="rect">
              <a:avLst/>
            </a:prstGeom>
            <a:solidFill>
              <a:schemeClr val="tx1">
                <a:lumMod val="65000"/>
                <a:lumOff val="35000"/>
              </a:schemeClr>
            </a:solidFill>
          </p:spPr>
          <p:txBody>
            <a:bodyPr wrap="square" rtlCol="0">
              <a:spAutoFit/>
            </a:bodyPr>
            <a:lstStyle/>
            <a:p>
              <a:pPr algn="ctr"/>
              <a:r>
                <a:rPr lang="de-DE" sz="1200" dirty="0" smtClean="0">
                  <a:solidFill>
                    <a:schemeClr val="bg1"/>
                  </a:solidFill>
                </a:rPr>
                <a:t>Brainstorming</a:t>
              </a:r>
              <a:endParaRPr lang="de-DE" sz="1200" dirty="0">
                <a:solidFill>
                  <a:schemeClr val="bg1"/>
                </a:solidFill>
              </a:endParaRPr>
            </a:p>
          </p:txBody>
        </p:sp>
      </p:grpSp>
    </p:spTree>
    <p:extLst>
      <p:ext uri="{BB962C8B-B14F-4D97-AF65-F5344CB8AC3E}">
        <p14:creationId xmlns:p14="http://schemas.microsoft.com/office/powerpoint/2010/main" val="40172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F9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34</a:t>
            </a:fld>
            <a:endParaRPr lang="fr-FR"/>
          </a:p>
        </p:txBody>
      </p:sp>
      <p:sp>
        <p:nvSpPr>
          <p:cNvPr id="3" name="Title 2"/>
          <p:cNvSpPr>
            <a:spLocks noGrp="1"/>
          </p:cNvSpPr>
          <p:nvPr>
            <p:ph type="title"/>
          </p:nvPr>
        </p:nvSpPr>
        <p:spPr/>
        <p:txBody>
          <a:bodyPr/>
          <a:lstStyle/>
          <a:p>
            <a:r>
              <a:rPr lang="fr-FR" dirty="0" smtClean="0"/>
              <a:t>La méthode des 4 C</a:t>
            </a:r>
            <a:endParaRPr lang="fr-F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195" y="1156793"/>
            <a:ext cx="6332456" cy="3471652"/>
          </a:xfrm>
          <a:prstGeom prst="rect">
            <a:avLst/>
          </a:prstGeom>
          <a:solidFill>
            <a:srgbClr val="FEFF95"/>
          </a:solidFill>
          <a:effectLst/>
        </p:spPr>
      </p:pic>
      <p:sp>
        <p:nvSpPr>
          <p:cNvPr id="7" name="ZoneTexte 1"/>
          <p:cNvSpPr txBox="1"/>
          <p:nvPr/>
        </p:nvSpPr>
        <p:spPr>
          <a:xfrm>
            <a:off x="682797" y="3464591"/>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9144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F9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35</a:t>
            </a:fld>
            <a:endParaRPr lang="fr-FR"/>
          </a:p>
        </p:txBody>
      </p:sp>
      <p:sp>
        <p:nvSpPr>
          <p:cNvPr id="5" name="Title 4"/>
          <p:cNvSpPr>
            <a:spLocks noGrp="1"/>
          </p:cNvSpPr>
          <p:nvPr>
            <p:ph type="title"/>
          </p:nvPr>
        </p:nvSpPr>
        <p:spPr/>
        <p:txBody>
          <a:bodyPr/>
          <a:lstStyle/>
          <a:p>
            <a:r>
              <a:rPr lang="fr-FR" dirty="0"/>
              <a:t>La méthode des 4 </a:t>
            </a:r>
            <a:r>
              <a:rPr lang="fr-FR" dirty="0" smtClean="0"/>
              <a:t>C</a:t>
            </a:r>
            <a:endParaRPr lang="de-DE" dirty="0"/>
          </a:p>
        </p:txBody>
      </p:sp>
      <p:sp>
        <p:nvSpPr>
          <p:cNvPr id="7" name="ZoneTexte 1"/>
          <p:cNvSpPr txBox="1"/>
          <p:nvPr/>
        </p:nvSpPr>
        <p:spPr>
          <a:xfrm>
            <a:off x="682797" y="3797617"/>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122" y="1174044"/>
            <a:ext cx="6341989" cy="2929686"/>
          </a:xfrm>
          <a:prstGeom prst="rect">
            <a:avLst/>
          </a:prstGeom>
          <a:effectLst/>
        </p:spPr>
      </p:pic>
    </p:spTree>
    <p:extLst>
      <p:ext uri="{BB962C8B-B14F-4D97-AF65-F5344CB8AC3E}">
        <p14:creationId xmlns:p14="http://schemas.microsoft.com/office/powerpoint/2010/main" val="401119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F9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36</a:t>
            </a:fld>
            <a:endParaRPr lang="fr-FR"/>
          </a:p>
        </p:txBody>
      </p:sp>
      <p:sp>
        <p:nvSpPr>
          <p:cNvPr id="3" name="Title 2"/>
          <p:cNvSpPr>
            <a:spLocks noGrp="1"/>
          </p:cNvSpPr>
          <p:nvPr>
            <p:ph type="title"/>
          </p:nvPr>
        </p:nvSpPr>
        <p:spPr/>
        <p:txBody>
          <a:bodyPr/>
          <a:lstStyle/>
          <a:p>
            <a:r>
              <a:rPr lang="fr-FR" dirty="0"/>
              <a:t>La méthode des 4 </a:t>
            </a:r>
            <a:r>
              <a:rPr lang="fr-FR" dirty="0" smtClean="0"/>
              <a:t>C</a:t>
            </a:r>
            <a:endParaRPr lang="de-DE" dirty="0"/>
          </a:p>
        </p:txBody>
      </p:sp>
      <p:sp>
        <p:nvSpPr>
          <p:cNvPr id="6" name="ZoneTexte 1"/>
          <p:cNvSpPr txBox="1"/>
          <p:nvPr/>
        </p:nvSpPr>
        <p:spPr>
          <a:xfrm>
            <a:off x="682797" y="4108063"/>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062" y="1142776"/>
            <a:ext cx="6378222" cy="2569750"/>
          </a:xfrm>
          <a:prstGeom prst="rect">
            <a:avLst/>
          </a:prstGeom>
          <a:solidFill>
            <a:srgbClr val="FEFF95"/>
          </a:solidFill>
          <a:effectLst/>
        </p:spPr>
      </p:pic>
    </p:spTree>
    <p:extLst>
      <p:ext uri="{BB962C8B-B14F-4D97-AF65-F5344CB8AC3E}">
        <p14:creationId xmlns:p14="http://schemas.microsoft.com/office/powerpoint/2010/main" val="32714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37</a:t>
            </a:fld>
            <a:endParaRPr lang="fr-FR"/>
          </a:p>
        </p:txBody>
      </p:sp>
      <p:sp>
        <p:nvSpPr>
          <p:cNvPr id="3" name="Title 2"/>
          <p:cNvSpPr>
            <a:spLocks noGrp="1"/>
          </p:cNvSpPr>
          <p:nvPr>
            <p:ph type="title"/>
          </p:nvPr>
        </p:nvSpPr>
        <p:spPr>
          <a:xfrm>
            <a:off x="645459" y="134937"/>
            <a:ext cx="7869891" cy="800727"/>
          </a:xfrm>
        </p:spPr>
        <p:txBody>
          <a:bodyPr/>
          <a:lstStyle/>
          <a:p>
            <a:r>
              <a:rPr lang="fr-FR" dirty="0" smtClean="0">
                <a:solidFill>
                  <a:srgbClr val="A2468D"/>
                </a:solidFill>
              </a:rPr>
              <a:t>Conclusion</a:t>
            </a:r>
            <a:endParaRPr lang="fr-FR" dirty="0">
              <a:solidFill>
                <a:srgbClr val="A2468D"/>
              </a:solidFill>
            </a:endParaRPr>
          </a:p>
        </p:txBody>
      </p:sp>
      <p:sp>
        <p:nvSpPr>
          <p:cNvPr id="6" name="ZoneTexte 5"/>
          <p:cNvSpPr txBox="1"/>
          <p:nvPr/>
        </p:nvSpPr>
        <p:spPr>
          <a:xfrm>
            <a:off x="3591876" y="1716544"/>
            <a:ext cx="3532333" cy="415498"/>
          </a:xfrm>
          <a:prstGeom prst="rect">
            <a:avLst/>
          </a:prstGeom>
          <a:noFill/>
        </p:spPr>
        <p:txBody>
          <a:bodyPr wrap="square" rtlCol="0">
            <a:spAutoFit/>
          </a:bodyPr>
          <a:lstStyle/>
          <a:p>
            <a:r>
              <a:rPr lang="fr-FR" sz="2100" dirty="0" smtClean="0">
                <a:solidFill>
                  <a:schemeClr val="bg1"/>
                </a:solidFill>
              </a:rPr>
              <a:t>= Moyen mnémotechnique</a:t>
            </a:r>
            <a:endParaRPr lang="fr-FR" sz="2100" dirty="0">
              <a:solidFill>
                <a:schemeClr val="bg1"/>
              </a:solidFill>
            </a:endParaRPr>
          </a:p>
        </p:txBody>
      </p:sp>
      <p:sp>
        <p:nvSpPr>
          <p:cNvPr id="4" name="Rectangle 3"/>
          <p:cNvSpPr/>
          <p:nvPr/>
        </p:nvSpPr>
        <p:spPr>
          <a:xfrm>
            <a:off x="810354" y="501494"/>
            <a:ext cx="365203" cy="2973111"/>
          </a:xfrm>
          <a:prstGeom prst="rect">
            <a:avLst/>
          </a:prstGeom>
          <a:solidFill>
            <a:srgbClr val="FEFF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EFF95"/>
              </a:solidFill>
            </a:endParaRPr>
          </a:p>
        </p:txBody>
      </p:sp>
      <p:sp>
        <p:nvSpPr>
          <p:cNvPr id="12" name="TextBox 11"/>
          <p:cNvSpPr txBox="1"/>
          <p:nvPr/>
        </p:nvSpPr>
        <p:spPr>
          <a:xfrm>
            <a:off x="1163196" y="766702"/>
            <a:ext cx="1866180" cy="415498"/>
          </a:xfrm>
          <a:prstGeom prst="rect">
            <a:avLst/>
          </a:prstGeom>
          <a:noFill/>
        </p:spPr>
        <p:txBody>
          <a:bodyPr wrap="square" rtlCol="0">
            <a:spAutoFit/>
          </a:bodyPr>
          <a:lstStyle/>
          <a:p>
            <a:r>
              <a:rPr lang="de-DE" sz="2100" b="1" dirty="0" smtClean="0">
                <a:solidFill>
                  <a:schemeClr val="bg1"/>
                </a:solidFill>
              </a:rPr>
              <a:t>ollecter</a:t>
            </a:r>
            <a:endParaRPr lang="de-DE" sz="2100" b="1" dirty="0">
              <a:solidFill>
                <a:schemeClr val="bg1"/>
              </a:solidFill>
            </a:endParaRPr>
          </a:p>
        </p:txBody>
      </p:sp>
      <p:sp>
        <p:nvSpPr>
          <p:cNvPr id="13" name="TextBox 12"/>
          <p:cNvSpPr txBox="1"/>
          <p:nvPr/>
        </p:nvSpPr>
        <p:spPr>
          <a:xfrm>
            <a:off x="815323" y="766702"/>
            <a:ext cx="435898" cy="415498"/>
          </a:xfrm>
          <a:prstGeom prst="rect">
            <a:avLst/>
          </a:prstGeom>
          <a:noFill/>
        </p:spPr>
        <p:txBody>
          <a:bodyPr wrap="square" rtlCol="0">
            <a:spAutoFit/>
          </a:bodyPr>
          <a:lstStyle/>
          <a:p>
            <a:r>
              <a:rPr lang="de-DE" sz="2100" b="1" dirty="0" smtClean="0">
                <a:solidFill>
                  <a:srgbClr val="A2468D"/>
                </a:solidFill>
              </a:rPr>
              <a:t>C</a:t>
            </a:r>
            <a:endParaRPr lang="de-DE" sz="2100" b="1" dirty="0">
              <a:solidFill>
                <a:srgbClr val="A2468D"/>
              </a:solidFill>
            </a:endParaRPr>
          </a:p>
        </p:txBody>
      </p:sp>
      <p:sp>
        <p:nvSpPr>
          <p:cNvPr id="14" name="TextBox 13"/>
          <p:cNvSpPr txBox="1"/>
          <p:nvPr/>
        </p:nvSpPr>
        <p:spPr>
          <a:xfrm>
            <a:off x="815323" y="1378378"/>
            <a:ext cx="435898" cy="415498"/>
          </a:xfrm>
          <a:prstGeom prst="rect">
            <a:avLst/>
          </a:prstGeom>
          <a:noFill/>
        </p:spPr>
        <p:txBody>
          <a:bodyPr wrap="square" rtlCol="0">
            <a:spAutoFit/>
          </a:bodyPr>
          <a:lstStyle/>
          <a:p>
            <a:r>
              <a:rPr lang="de-DE" sz="2100" b="1" dirty="0" smtClean="0">
                <a:solidFill>
                  <a:srgbClr val="A2468D"/>
                </a:solidFill>
              </a:rPr>
              <a:t>C</a:t>
            </a:r>
            <a:endParaRPr lang="de-DE" sz="2100" b="1" dirty="0">
              <a:solidFill>
                <a:srgbClr val="A2468D"/>
              </a:solidFill>
            </a:endParaRPr>
          </a:p>
        </p:txBody>
      </p:sp>
      <p:sp>
        <p:nvSpPr>
          <p:cNvPr id="15" name="TextBox 14"/>
          <p:cNvSpPr txBox="1"/>
          <p:nvPr/>
        </p:nvSpPr>
        <p:spPr>
          <a:xfrm>
            <a:off x="1163196" y="1374285"/>
            <a:ext cx="1866180" cy="415498"/>
          </a:xfrm>
          <a:prstGeom prst="rect">
            <a:avLst/>
          </a:prstGeom>
          <a:noFill/>
        </p:spPr>
        <p:txBody>
          <a:bodyPr wrap="square" rtlCol="0">
            <a:spAutoFit/>
          </a:bodyPr>
          <a:lstStyle/>
          <a:p>
            <a:r>
              <a:rPr lang="de-DE" sz="2100" b="1" dirty="0" smtClean="0">
                <a:solidFill>
                  <a:schemeClr val="bg1"/>
                </a:solidFill>
              </a:rPr>
              <a:t>lasser</a:t>
            </a:r>
            <a:endParaRPr lang="de-DE" sz="2100" b="1" dirty="0">
              <a:solidFill>
                <a:schemeClr val="bg1"/>
              </a:solidFill>
            </a:endParaRPr>
          </a:p>
        </p:txBody>
      </p:sp>
      <p:sp>
        <p:nvSpPr>
          <p:cNvPr id="16" name="TextBox 15"/>
          <p:cNvSpPr txBox="1"/>
          <p:nvPr/>
        </p:nvSpPr>
        <p:spPr>
          <a:xfrm>
            <a:off x="1153254" y="1981868"/>
            <a:ext cx="1866180" cy="415498"/>
          </a:xfrm>
          <a:prstGeom prst="rect">
            <a:avLst/>
          </a:prstGeom>
          <a:noFill/>
        </p:spPr>
        <p:txBody>
          <a:bodyPr wrap="square" rtlCol="0">
            <a:spAutoFit/>
          </a:bodyPr>
          <a:lstStyle/>
          <a:p>
            <a:r>
              <a:rPr lang="de-DE" sz="2100" b="1" dirty="0" smtClean="0">
                <a:solidFill>
                  <a:schemeClr val="bg1"/>
                </a:solidFill>
              </a:rPr>
              <a:t>onfigurer</a:t>
            </a:r>
            <a:endParaRPr lang="de-DE" sz="2100" b="1" dirty="0">
              <a:solidFill>
                <a:schemeClr val="bg1"/>
              </a:solidFill>
            </a:endParaRPr>
          </a:p>
        </p:txBody>
      </p:sp>
      <p:sp>
        <p:nvSpPr>
          <p:cNvPr id="17" name="TextBox 16"/>
          <p:cNvSpPr txBox="1"/>
          <p:nvPr/>
        </p:nvSpPr>
        <p:spPr>
          <a:xfrm>
            <a:off x="1153254" y="2575757"/>
            <a:ext cx="2438622" cy="415498"/>
          </a:xfrm>
          <a:prstGeom prst="rect">
            <a:avLst/>
          </a:prstGeom>
          <a:noFill/>
        </p:spPr>
        <p:txBody>
          <a:bodyPr wrap="square" rtlCol="0">
            <a:spAutoFit/>
          </a:bodyPr>
          <a:lstStyle/>
          <a:p>
            <a:r>
              <a:rPr lang="de-DE" sz="2100" b="1" dirty="0" smtClean="0">
                <a:solidFill>
                  <a:schemeClr val="bg1"/>
                </a:solidFill>
              </a:rPr>
              <a:t>ommuniquer</a:t>
            </a:r>
            <a:endParaRPr lang="de-DE" sz="2100" b="1" dirty="0">
              <a:solidFill>
                <a:schemeClr val="bg1"/>
              </a:solidFill>
            </a:endParaRPr>
          </a:p>
        </p:txBody>
      </p:sp>
      <p:sp>
        <p:nvSpPr>
          <p:cNvPr id="18" name="TextBox 17"/>
          <p:cNvSpPr txBox="1"/>
          <p:nvPr/>
        </p:nvSpPr>
        <p:spPr>
          <a:xfrm>
            <a:off x="810355" y="1987802"/>
            <a:ext cx="435898" cy="415498"/>
          </a:xfrm>
          <a:prstGeom prst="rect">
            <a:avLst/>
          </a:prstGeom>
          <a:noFill/>
        </p:spPr>
        <p:txBody>
          <a:bodyPr wrap="square" rtlCol="0">
            <a:spAutoFit/>
          </a:bodyPr>
          <a:lstStyle/>
          <a:p>
            <a:r>
              <a:rPr lang="de-DE" sz="2100" b="1" dirty="0" smtClean="0">
                <a:solidFill>
                  <a:srgbClr val="A2468D"/>
                </a:solidFill>
              </a:rPr>
              <a:t>C</a:t>
            </a:r>
            <a:endParaRPr lang="de-DE" sz="2100" b="1" dirty="0">
              <a:solidFill>
                <a:srgbClr val="A2468D"/>
              </a:solidFill>
            </a:endParaRPr>
          </a:p>
        </p:txBody>
      </p:sp>
      <p:sp>
        <p:nvSpPr>
          <p:cNvPr id="19" name="TextBox 18"/>
          <p:cNvSpPr txBox="1"/>
          <p:nvPr/>
        </p:nvSpPr>
        <p:spPr>
          <a:xfrm>
            <a:off x="795532" y="2577348"/>
            <a:ext cx="435898" cy="415498"/>
          </a:xfrm>
          <a:prstGeom prst="rect">
            <a:avLst/>
          </a:prstGeom>
          <a:noFill/>
        </p:spPr>
        <p:txBody>
          <a:bodyPr wrap="square" rtlCol="0">
            <a:spAutoFit/>
          </a:bodyPr>
          <a:lstStyle/>
          <a:p>
            <a:r>
              <a:rPr lang="de-DE" sz="2100" b="1" dirty="0" smtClean="0">
                <a:solidFill>
                  <a:srgbClr val="A2468D"/>
                </a:solidFill>
              </a:rPr>
              <a:t>C</a:t>
            </a:r>
            <a:endParaRPr lang="de-DE" sz="2100" b="1" dirty="0">
              <a:solidFill>
                <a:srgbClr val="A2468D"/>
              </a:solidFill>
            </a:endParaRPr>
          </a:p>
        </p:txBody>
      </p:sp>
      <p:sp>
        <p:nvSpPr>
          <p:cNvPr id="21" name="Right Brace 20"/>
          <p:cNvSpPr/>
          <p:nvPr/>
        </p:nvSpPr>
        <p:spPr>
          <a:xfrm>
            <a:off x="2852182" y="501494"/>
            <a:ext cx="510151" cy="2973111"/>
          </a:xfrm>
          <a:prstGeom prst="rightBrace">
            <a:avLst>
              <a:gd name="adj1" fmla="val 8333"/>
              <a:gd name="adj2" fmla="val 49043"/>
            </a:avLst>
          </a:prstGeom>
          <a:ln w="19050">
            <a:solidFill>
              <a:srgbClr val="FEFF9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0" name="ZoneTexte 5"/>
          <p:cNvSpPr txBox="1"/>
          <p:nvPr/>
        </p:nvSpPr>
        <p:spPr>
          <a:xfrm>
            <a:off x="3765755" y="2080893"/>
            <a:ext cx="3893573" cy="415498"/>
          </a:xfrm>
          <a:prstGeom prst="rect">
            <a:avLst/>
          </a:prstGeom>
          <a:noFill/>
        </p:spPr>
        <p:txBody>
          <a:bodyPr wrap="square" rtlCol="0">
            <a:spAutoFit/>
          </a:bodyPr>
          <a:lstStyle/>
          <a:p>
            <a:r>
              <a:rPr lang="fr-FR" sz="2100" dirty="0" err="1">
                <a:solidFill>
                  <a:schemeClr val="bg1"/>
                </a:solidFill>
              </a:rPr>
              <a:t>d</a:t>
            </a:r>
            <a:r>
              <a:rPr lang="fr-FR" sz="2100" dirty="0" err="1" smtClean="0">
                <a:solidFill>
                  <a:schemeClr val="bg1"/>
                </a:solidFill>
              </a:rPr>
              <a:t>éployable</a:t>
            </a:r>
            <a:r>
              <a:rPr lang="fr-FR" sz="2100" dirty="0" smtClean="0">
                <a:solidFill>
                  <a:schemeClr val="bg1"/>
                </a:solidFill>
              </a:rPr>
              <a:t> avec ou sans logiciel </a:t>
            </a:r>
            <a:endParaRPr lang="fr-FR" sz="2100" dirty="0">
              <a:solidFill>
                <a:schemeClr val="bg1"/>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0525" y="2101768"/>
            <a:ext cx="1657563" cy="910677"/>
          </a:xfrm>
          <a:prstGeom prst="rect">
            <a:avLst/>
          </a:prstGeom>
          <a:effectLst>
            <a:glow rad="228600">
              <a:schemeClr val="accent6">
                <a:satMod val="175000"/>
                <a:alpha val="40000"/>
              </a:schemeClr>
            </a:glow>
          </a:effectLst>
        </p:spPr>
      </p:pic>
      <p:sp>
        <p:nvSpPr>
          <p:cNvPr id="5" name="Rounded Rectangle 4"/>
          <p:cNvSpPr/>
          <p:nvPr/>
        </p:nvSpPr>
        <p:spPr>
          <a:xfrm>
            <a:off x="4389079" y="4172518"/>
            <a:ext cx="681905" cy="394836"/>
          </a:xfrm>
          <a:prstGeom prst="roundRect">
            <a:avLst/>
          </a:prstGeom>
          <a:effectLst>
            <a:glow rad="101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smtClean="0"/>
              <a:t>idées</a:t>
            </a:r>
            <a:endParaRPr lang="de-DE" sz="1400" b="1" dirty="0"/>
          </a:p>
        </p:txBody>
      </p:sp>
      <p:sp>
        <p:nvSpPr>
          <p:cNvPr id="29" name="Rounded Rectangle 28"/>
          <p:cNvSpPr/>
          <p:nvPr/>
        </p:nvSpPr>
        <p:spPr>
          <a:xfrm>
            <a:off x="5228059" y="4761742"/>
            <a:ext cx="779451" cy="394836"/>
          </a:xfrm>
          <a:prstGeom prst="roundRect">
            <a:avLst/>
          </a:prstGeom>
          <a:effectLst>
            <a:glow rad="101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smtClean="0"/>
              <a:t>actions</a:t>
            </a:r>
            <a:endParaRPr lang="de-DE" sz="1400" b="1" dirty="0"/>
          </a:p>
        </p:txBody>
      </p:sp>
      <p:sp>
        <p:nvSpPr>
          <p:cNvPr id="30" name="Rounded Rectangle 29"/>
          <p:cNvSpPr/>
          <p:nvPr/>
        </p:nvSpPr>
        <p:spPr>
          <a:xfrm>
            <a:off x="6314849" y="4731648"/>
            <a:ext cx="999203" cy="394836"/>
          </a:xfrm>
          <a:prstGeom prst="roundRect">
            <a:avLst/>
          </a:prstGeom>
          <a:effectLst>
            <a:glow rad="101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smtClean="0"/>
              <a:t>processus</a:t>
            </a:r>
            <a:endParaRPr lang="de-DE" sz="1400" b="1" dirty="0"/>
          </a:p>
        </p:txBody>
      </p:sp>
      <p:sp>
        <p:nvSpPr>
          <p:cNvPr id="31" name="Rounded Rectangle 30"/>
          <p:cNvSpPr/>
          <p:nvPr/>
        </p:nvSpPr>
        <p:spPr>
          <a:xfrm>
            <a:off x="7473210" y="4172518"/>
            <a:ext cx="1056974" cy="394836"/>
          </a:xfrm>
          <a:prstGeom prst="roundRect">
            <a:avLst/>
          </a:prstGeom>
          <a:effectLst>
            <a:glow rad="101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t>p</a:t>
            </a:r>
            <a:r>
              <a:rPr lang="de-DE" sz="1400" b="1" dirty="0" smtClean="0"/>
              <a:t>rocédures</a:t>
            </a:r>
            <a:endParaRPr lang="de-DE" sz="1400" b="1" dirty="0"/>
          </a:p>
        </p:txBody>
      </p:sp>
      <p:cxnSp>
        <p:nvCxnSpPr>
          <p:cNvPr id="32" name="Straight Arrow Connector 31"/>
          <p:cNvCxnSpPr>
            <a:endCxn id="5" idx="0"/>
          </p:cNvCxnSpPr>
          <p:nvPr/>
        </p:nvCxnSpPr>
        <p:spPr>
          <a:xfrm flipH="1">
            <a:off x="4730032" y="3641620"/>
            <a:ext cx="1277478" cy="530898"/>
          </a:xfrm>
          <a:prstGeom prst="straightConnector1">
            <a:avLst/>
          </a:prstGeom>
          <a:ln w="28575">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a:endCxn id="29" idx="0"/>
          </p:cNvCxnSpPr>
          <p:nvPr/>
        </p:nvCxnSpPr>
        <p:spPr>
          <a:xfrm flipH="1">
            <a:off x="5617785" y="3641620"/>
            <a:ext cx="606034" cy="1120122"/>
          </a:xfrm>
          <a:prstGeom prst="straightConnector1">
            <a:avLst/>
          </a:prstGeom>
          <a:ln w="28575">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a:stCxn id="57" idx="2"/>
            <a:endCxn id="30" idx="0"/>
          </p:cNvCxnSpPr>
          <p:nvPr/>
        </p:nvCxnSpPr>
        <p:spPr>
          <a:xfrm>
            <a:off x="6413090" y="3628493"/>
            <a:ext cx="401361" cy="1103155"/>
          </a:xfrm>
          <a:prstGeom prst="straightConnector1">
            <a:avLst/>
          </a:prstGeom>
          <a:ln w="28575">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endCxn id="31" idx="0"/>
          </p:cNvCxnSpPr>
          <p:nvPr/>
        </p:nvCxnSpPr>
        <p:spPr>
          <a:xfrm>
            <a:off x="6666269" y="3641620"/>
            <a:ext cx="1335428" cy="530898"/>
          </a:xfrm>
          <a:prstGeom prst="straightConnector1">
            <a:avLst/>
          </a:prstGeom>
          <a:ln w="28575">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57" name="ZoneTexte 5"/>
          <p:cNvSpPr txBox="1"/>
          <p:nvPr/>
        </p:nvSpPr>
        <p:spPr>
          <a:xfrm>
            <a:off x="5166851" y="3320716"/>
            <a:ext cx="2492477" cy="307777"/>
          </a:xfrm>
          <a:prstGeom prst="rect">
            <a:avLst/>
          </a:prstGeom>
          <a:noFill/>
        </p:spPr>
        <p:txBody>
          <a:bodyPr wrap="square" rtlCol="0">
            <a:spAutoFit/>
          </a:bodyPr>
          <a:lstStyle/>
          <a:p>
            <a:pPr algn="ctr"/>
            <a:r>
              <a:rPr lang="fr-FR" sz="1400" b="1" dirty="0" smtClean="0">
                <a:solidFill>
                  <a:schemeClr val="bg1"/>
                </a:solidFill>
              </a:rPr>
              <a:t>permet de capitaliser</a:t>
            </a:r>
            <a:endParaRPr lang="fr-FR" sz="1400" b="1" dirty="0">
              <a:solidFill>
                <a:schemeClr val="bg1"/>
              </a:solidFill>
            </a:endParaRPr>
          </a:p>
        </p:txBody>
      </p:sp>
      <p:cxnSp>
        <p:nvCxnSpPr>
          <p:cNvPr id="58" name="Straight Connector 57"/>
          <p:cNvCxnSpPr/>
          <p:nvPr/>
        </p:nvCxnSpPr>
        <p:spPr>
          <a:xfrm flipH="1">
            <a:off x="6390054" y="3036527"/>
            <a:ext cx="11358" cy="330520"/>
          </a:xfrm>
          <a:prstGeom prst="line">
            <a:avLst/>
          </a:prstGeom>
          <a:ln w="28575">
            <a:solidFill>
              <a:srgbClr val="7BB6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0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0" grpId="0"/>
      <p:bldP spid="5" grpId="0" animBg="1"/>
      <p:bldP spid="29" grpId="0" animBg="1"/>
      <p:bldP spid="30" grpId="0" animBg="1"/>
      <p:bldP spid="31" grpId="0" animBg="1"/>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38</a:t>
            </a:fld>
            <a:endParaRPr lang="fr-FR"/>
          </a:p>
        </p:txBody>
      </p:sp>
      <p:sp>
        <p:nvSpPr>
          <p:cNvPr id="3" name="Title 2"/>
          <p:cNvSpPr>
            <a:spLocks noGrp="1"/>
          </p:cNvSpPr>
          <p:nvPr>
            <p:ph type="title"/>
          </p:nvPr>
        </p:nvSpPr>
        <p:spPr/>
        <p:txBody>
          <a:bodyPr/>
          <a:lstStyle/>
          <a:p>
            <a:r>
              <a:rPr lang="fr-FR" dirty="0" smtClean="0"/>
              <a:t>Réflexion et questions</a:t>
            </a:r>
            <a:endParaRPr lang="fr-FR" dirty="0"/>
          </a:p>
        </p:txBody>
      </p:sp>
      <p:sp>
        <p:nvSpPr>
          <p:cNvPr id="10" name="Content Placeholder 9"/>
          <p:cNvSpPr>
            <a:spLocks noGrp="1"/>
          </p:cNvSpPr>
          <p:nvPr>
            <p:ph idx="1"/>
          </p:nvPr>
        </p:nvSpPr>
        <p:spPr/>
        <p:txBody>
          <a:bodyPr/>
          <a:lstStyle/>
          <a:p>
            <a:pPr>
              <a:buClr>
                <a:srgbClr val="A2468D"/>
              </a:buClr>
              <a:buFont typeface="Wingdings" panose="05000000000000000000" pitchFamily="2" charset="2"/>
              <a:buChar char="§"/>
            </a:pPr>
            <a:r>
              <a:rPr lang="de-DE" dirty="0" smtClean="0"/>
              <a:t>Pour vous, ce modèle des 4 C avec des Post-it ou des logiciels peut-il s‘appliquer à  </a:t>
            </a:r>
            <a:r>
              <a:rPr lang="de-DE" dirty="0" err="1" smtClean="0"/>
              <a:t>plusieurs</a:t>
            </a:r>
            <a:r>
              <a:rPr lang="de-DE" dirty="0" smtClean="0"/>
              <a:t> </a:t>
            </a:r>
            <a:r>
              <a:rPr lang="de-DE" dirty="0" err="1" smtClean="0"/>
              <a:t>phases</a:t>
            </a:r>
            <a:r>
              <a:rPr lang="de-DE" dirty="0" smtClean="0"/>
              <a:t> du  </a:t>
            </a:r>
            <a:r>
              <a:rPr lang="de-DE" dirty="0" err="1" smtClean="0"/>
              <a:t>projet</a:t>
            </a:r>
            <a:r>
              <a:rPr lang="de-DE" dirty="0" smtClean="0"/>
              <a:t> ? Si </a:t>
            </a:r>
            <a:r>
              <a:rPr lang="de-DE" dirty="0" err="1" smtClean="0"/>
              <a:t>oui</a:t>
            </a:r>
            <a:r>
              <a:rPr lang="de-DE" dirty="0" smtClean="0"/>
              <a:t>, </a:t>
            </a:r>
            <a:r>
              <a:rPr lang="de-DE" dirty="0" err="1" smtClean="0"/>
              <a:t>lesquelles</a:t>
            </a:r>
            <a:r>
              <a:rPr lang="de-DE" dirty="0" smtClean="0"/>
              <a:t> ? </a:t>
            </a:r>
          </a:p>
          <a:p>
            <a:pPr marL="0" indent="0">
              <a:buClr>
                <a:srgbClr val="A2468D"/>
              </a:buClr>
              <a:buNone/>
            </a:pPr>
            <a:endParaRPr lang="de-DE" dirty="0" smtClean="0"/>
          </a:p>
          <a:p>
            <a:pPr>
              <a:buClr>
                <a:srgbClr val="A2468D"/>
              </a:buClr>
              <a:buFont typeface="Wingdings" panose="05000000000000000000" pitchFamily="2" charset="2"/>
              <a:buChar char="§"/>
            </a:pPr>
            <a:r>
              <a:rPr lang="de-DE" dirty="0" smtClean="0"/>
              <a:t>Un tel modèle peut-il nous apporter une aide supplémentaire, face à l‘infobésité avec de plus en plus de projets et de moins en moins de moyens ?</a:t>
            </a:r>
            <a:endParaRPr lang="de-DE"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463" y="0"/>
            <a:ext cx="997904" cy="786809"/>
          </a:xfrm>
          <a:prstGeom prst="rect">
            <a:avLst/>
          </a:prstGeom>
        </p:spPr>
      </p:pic>
      <p:grpSp>
        <p:nvGrpSpPr>
          <p:cNvPr id="7" name="Group 6"/>
          <p:cNvGrpSpPr/>
          <p:nvPr/>
        </p:nvGrpSpPr>
        <p:grpSpPr>
          <a:xfrm>
            <a:off x="4933052" y="4588481"/>
            <a:ext cx="1678195" cy="688869"/>
            <a:chOff x="4260027" y="4608090"/>
            <a:chExt cx="1678195" cy="68886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9" name="TextBox 8"/>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35743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39</a:t>
            </a:fld>
            <a:endParaRPr lang="fr-F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2931" y="4115800"/>
            <a:ext cx="330655" cy="201699"/>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233" y="2008066"/>
            <a:ext cx="433600" cy="401964"/>
          </a:xfrm>
          <a:prstGeom prst="rect">
            <a:avLst/>
          </a:prstGeom>
        </p:spPr>
      </p:pic>
      <p:sp>
        <p:nvSpPr>
          <p:cNvPr id="77" name="Oval 76"/>
          <p:cNvSpPr/>
          <p:nvPr/>
        </p:nvSpPr>
        <p:spPr>
          <a:xfrm>
            <a:off x="2729195" y="2617055"/>
            <a:ext cx="894012" cy="890225"/>
          </a:xfrm>
          <a:prstGeom prst="ellipse">
            <a:avLst/>
          </a:prstGeom>
          <a:solidFill>
            <a:schemeClr val="bg1"/>
          </a:solidFill>
          <a:ln w="57150">
            <a:solidFill>
              <a:srgbClr val="E857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E85738"/>
                </a:solidFill>
              </a:rPr>
              <a:t>4</a:t>
            </a:r>
            <a:endParaRPr lang="fr-FR" sz="6000" b="1" dirty="0">
              <a:solidFill>
                <a:srgbClr val="E85738"/>
              </a:solidFill>
            </a:endParaRPr>
          </a:p>
        </p:txBody>
      </p:sp>
      <p:grpSp>
        <p:nvGrpSpPr>
          <p:cNvPr id="147" name="Group 146"/>
          <p:cNvGrpSpPr/>
          <p:nvPr/>
        </p:nvGrpSpPr>
        <p:grpSpPr>
          <a:xfrm>
            <a:off x="2793062" y="255397"/>
            <a:ext cx="6232348" cy="4836625"/>
            <a:chOff x="2777264" y="628375"/>
            <a:chExt cx="6232348" cy="4836625"/>
          </a:xfrm>
        </p:grpSpPr>
        <p:grpSp>
          <p:nvGrpSpPr>
            <p:cNvPr id="148" name="Group 147"/>
            <p:cNvGrpSpPr/>
            <p:nvPr/>
          </p:nvGrpSpPr>
          <p:grpSpPr>
            <a:xfrm>
              <a:off x="5772149" y="1253528"/>
              <a:ext cx="1715173" cy="1366223"/>
              <a:chOff x="5772149" y="1140312"/>
              <a:chExt cx="1715172" cy="1366222"/>
            </a:xfrm>
          </p:grpSpPr>
          <p:cxnSp>
            <p:nvCxnSpPr>
              <p:cNvPr id="209" name="Straight Connector 208"/>
              <p:cNvCxnSpPr>
                <a:stCxn id="149" idx="0"/>
              </p:cNvCxnSpPr>
              <p:nvPr/>
            </p:nvCxnSpPr>
            <p:spPr>
              <a:xfrm flipV="1">
                <a:off x="5772149" y="1481618"/>
                <a:ext cx="0" cy="1024916"/>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210" name="Straight Connector 209"/>
              <p:cNvCxnSpPr/>
              <p:nvPr/>
            </p:nvCxnSpPr>
            <p:spPr>
              <a:xfrm flipH="1" flipV="1">
                <a:off x="5776856" y="1473798"/>
                <a:ext cx="1372115" cy="7824"/>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211" name="Curved Connector 210"/>
              <p:cNvCxnSpPr>
                <a:stCxn id="150" idx="1"/>
              </p:cNvCxnSpPr>
              <p:nvPr/>
            </p:nvCxnSpPr>
            <p:spPr>
              <a:xfrm rot="10800000" flipV="1">
                <a:off x="7129249" y="1140311"/>
                <a:ext cx="358073" cy="341307"/>
              </a:xfrm>
              <a:prstGeom prst="curvedConnector3">
                <a:avLst>
                  <a:gd name="adj1" fmla="val 50000"/>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grpSp>
        <p:sp>
          <p:nvSpPr>
            <p:cNvPr id="149" name="Folded Corner 148"/>
            <p:cNvSpPr/>
            <p:nvPr/>
          </p:nvSpPr>
          <p:spPr>
            <a:xfrm>
              <a:off x="5151231" y="2619751"/>
              <a:ext cx="1241836" cy="760386"/>
            </a:xfrm>
            <a:prstGeom prst="foldedCorner">
              <a:avLst/>
            </a:prstGeom>
            <a:solidFill>
              <a:srgbClr val="A318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t>M</a:t>
              </a:r>
              <a:r>
                <a:rPr lang="fr-FR" sz="4000" b="1" dirty="0" smtClean="0"/>
                <a:t>V</a:t>
              </a:r>
              <a:r>
                <a:rPr lang="fr-FR" sz="2500" b="1" dirty="0" smtClean="0"/>
                <a:t>P</a:t>
              </a:r>
              <a:endParaRPr lang="fr-FR" sz="2500" b="1" dirty="0"/>
            </a:p>
          </p:txBody>
        </p:sp>
        <p:sp>
          <p:nvSpPr>
            <p:cNvPr id="150" name="Rounded Rectangle 149"/>
            <p:cNvSpPr/>
            <p:nvPr/>
          </p:nvSpPr>
          <p:spPr>
            <a:xfrm>
              <a:off x="7487321" y="866253"/>
              <a:ext cx="1376977" cy="774551"/>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Pourquoi le management visuel ?</a:t>
              </a:r>
              <a:endParaRPr lang="fr-FR" sz="1600" b="1" dirty="0">
                <a:solidFill>
                  <a:schemeClr val="bg1"/>
                </a:solidFill>
              </a:endParaRPr>
            </a:p>
          </p:txBody>
        </p:sp>
        <p:sp>
          <p:nvSpPr>
            <p:cNvPr id="151" name="Rounded Rectangle 150"/>
            <p:cNvSpPr/>
            <p:nvPr/>
          </p:nvSpPr>
          <p:spPr>
            <a:xfrm>
              <a:off x="7487321" y="4167884"/>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Post-it</a:t>
              </a:r>
              <a:endParaRPr lang="fr-FR" sz="1600" b="1" dirty="0">
                <a:solidFill>
                  <a:schemeClr val="bg1"/>
                </a:solidFill>
              </a:endParaRPr>
            </a:p>
          </p:txBody>
        </p:sp>
        <p:sp>
          <p:nvSpPr>
            <p:cNvPr id="152" name="Rounded Rectangle 151"/>
            <p:cNvSpPr/>
            <p:nvPr/>
          </p:nvSpPr>
          <p:spPr>
            <a:xfrm>
              <a:off x="5993757" y="4899477"/>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4 C</a:t>
              </a:r>
              <a:endParaRPr lang="fr-FR" sz="1600" b="1" dirty="0">
                <a:solidFill>
                  <a:schemeClr val="bg1"/>
                </a:solidFill>
              </a:endParaRPr>
            </a:p>
          </p:txBody>
        </p:sp>
        <p:sp>
          <p:nvSpPr>
            <p:cNvPr id="153" name="Rounded Rectangle 152"/>
            <p:cNvSpPr/>
            <p:nvPr/>
          </p:nvSpPr>
          <p:spPr>
            <a:xfrm>
              <a:off x="2864345" y="4136320"/>
              <a:ext cx="1028029" cy="432098"/>
            </a:xfrm>
            <a:prstGeom prst="roundRect">
              <a:avLst/>
            </a:prstGeom>
            <a:solidFill>
              <a:srgbClr val="E85738"/>
            </a:solidFill>
            <a:ln>
              <a:solidFill>
                <a:srgbClr val="E857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Modèles</a:t>
              </a:r>
              <a:endParaRPr lang="fr-FR" sz="1600" b="1" dirty="0">
                <a:solidFill>
                  <a:schemeClr val="bg1"/>
                </a:solidFill>
              </a:endParaRPr>
            </a:p>
          </p:txBody>
        </p:sp>
        <p:sp>
          <p:nvSpPr>
            <p:cNvPr id="154" name="Rounded Rectangle 153"/>
            <p:cNvSpPr/>
            <p:nvPr/>
          </p:nvSpPr>
          <p:spPr>
            <a:xfrm>
              <a:off x="2777264" y="940659"/>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Pratiques</a:t>
              </a:r>
              <a:endParaRPr lang="fr-FR" sz="1600" b="1" dirty="0">
                <a:solidFill>
                  <a:schemeClr val="bg1"/>
                </a:solidFill>
              </a:endParaRPr>
            </a:p>
          </p:txBody>
        </p:sp>
        <p:sp>
          <p:nvSpPr>
            <p:cNvPr id="155" name="TextBox 154"/>
            <p:cNvSpPr txBox="1"/>
            <p:nvPr/>
          </p:nvSpPr>
          <p:spPr>
            <a:xfrm>
              <a:off x="5833468" y="2190661"/>
              <a:ext cx="1315504" cy="276999"/>
            </a:xfrm>
            <a:prstGeom prst="rect">
              <a:avLst/>
            </a:prstGeom>
            <a:noFill/>
          </p:spPr>
          <p:txBody>
            <a:bodyPr wrap="square" rtlCol="0">
              <a:spAutoFit/>
            </a:bodyPr>
            <a:lstStyle/>
            <a:p>
              <a:r>
                <a:rPr lang="fr-FR" sz="1200" b="1" dirty="0">
                  <a:solidFill>
                    <a:schemeClr val="bg1">
                      <a:lumMod val="75000"/>
                    </a:schemeClr>
                  </a:solidFill>
                </a:rPr>
                <a:t>Utilisation</a:t>
              </a:r>
            </a:p>
          </p:txBody>
        </p:sp>
        <p:sp>
          <p:nvSpPr>
            <p:cNvPr id="156" name="TextBox 155"/>
            <p:cNvSpPr txBox="1"/>
            <p:nvPr/>
          </p:nvSpPr>
          <p:spPr>
            <a:xfrm>
              <a:off x="5843958" y="1834810"/>
              <a:ext cx="679073" cy="276999"/>
            </a:xfrm>
            <a:prstGeom prst="rect">
              <a:avLst/>
            </a:prstGeom>
            <a:noFill/>
          </p:spPr>
          <p:txBody>
            <a:bodyPr wrap="square" rtlCol="0">
              <a:spAutoFit/>
            </a:bodyPr>
            <a:lstStyle/>
            <a:p>
              <a:r>
                <a:rPr lang="fr-FR" sz="1200" b="1" dirty="0" smtClean="0">
                  <a:solidFill>
                    <a:schemeClr val="bg1">
                      <a:lumMod val="75000"/>
                    </a:schemeClr>
                  </a:solidFill>
                </a:rPr>
                <a:t>Besoins</a:t>
              </a:r>
              <a:endParaRPr lang="fr-FR" sz="1200" b="1" dirty="0">
                <a:solidFill>
                  <a:schemeClr val="bg1">
                    <a:lumMod val="75000"/>
                  </a:schemeClr>
                </a:solidFill>
              </a:endParaRPr>
            </a:p>
          </p:txBody>
        </p:sp>
        <p:sp>
          <p:nvSpPr>
            <p:cNvPr id="157" name="TextBox 156"/>
            <p:cNvSpPr txBox="1"/>
            <p:nvPr/>
          </p:nvSpPr>
          <p:spPr>
            <a:xfrm rot="18066005">
              <a:off x="5507191" y="1100974"/>
              <a:ext cx="769236" cy="276999"/>
            </a:xfrm>
            <a:prstGeom prst="rect">
              <a:avLst/>
            </a:prstGeom>
            <a:noFill/>
          </p:spPr>
          <p:txBody>
            <a:bodyPr wrap="square" rtlCol="0">
              <a:spAutoFit/>
            </a:bodyPr>
            <a:lstStyle/>
            <a:p>
              <a:r>
                <a:rPr lang="fr-FR" sz="1200" b="1" dirty="0" smtClean="0">
                  <a:solidFill>
                    <a:schemeClr val="bg1">
                      <a:lumMod val="75000"/>
                    </a:schemeClr>
                  </a:solidFill>
                </a:rPr>
                <a:t>Limites</a:t>
              </a:r>
              <a:endParaRPr lang="fr-FR" sz="1200" b="1" dirty="0">
                <a:solidFill>
                  <a:schemeClr val="bg1">
                    <a:lumMod val="75000"/>
                  </a:schemeClr>
                </a:solidFill>
              </a:endParaRPr>
            </a:p>
          </p:txBody>
        </p:sp>
        <p:sp>
          <p:nvSpPr>
            <p:cNvPr id="158" name="Flowchart: Connector 157"/>
            <p:cNvSpPr/>
            <p:nvPr/>
          </p:nvSpPr>
          <p:spPr>
            <a:xfrm>
              <a:off x="5732532" y="233049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Flowchart: Connector 158"/>
            <p:cNvSpPr/>
            <p:nvPr/>
          </p:nvSpPr>
          <p:spPr>
            <a:xfrm>
              <a:off x="5739093" y="193425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0" name="Flowchart: Connector 159"/>
            <p:cNvSpPr/>
            <p:nvPr/>
          </p:nvSpPr>
          <p:spPr>
            <a:xfrm>
              <a:off x="5735996" y="155773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1" name="Flowchart: Connector 160"/>
            <p:cNvSpPr/>
            <p:nvPr/>
          </p:nvSpPr>
          <p:spPr>
            <a:xfrm>
              <a:off x="6501257" y="155952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2" name="TextBox 161"/>
            <p:cNvSpPr txBox="1"/>
            <p:nvPr/>
          </p:nvSpPr>
          <p:spPr>
            <a:xfrm rot="18066005">
              <a:off x="6276227" y="876159"/>
              <a:ext cx="957233" cy="461665"/>
            </a:xfrm>
            <a:prstGeom prst="rect">
              <a:avLst/>
            </a:prstGeom>
            <a:noFill/>
          </p:spPr>
          <p:txBody>
            <a:bodyPr wrap="square" rtlCol="0">
              <a:spAutoFit/>
            </a:bodyPr>
            <a:lstStyle/>
            <a:p>
              <a:r>
                <a:rPr lang="fr-FR" sz="1200" b="1" dirty="0" smtClean="0">
                  <a:solidFill>
                    <a:schemeClr val="bg1">
                      <a:lumMod val="75000"/>
                    </a:schemeClr>
                  </a:solidFill>
                </a:rPr>
                <a:t>Cerveau / images</a:t>
              </a:r>
              <a:endParaRPr lang="fr-FR" sz="1200" b="1" dirty="0">
                <a:solidFill>
                  <a:schemeClr val="bg1">
                    <a:lumMod val="75000"/>
                  </a:schemeClr>
                </a:solidFill>
              </a:endParaRPr>
            </a:p>
          </p:txBody>
        </p:sp>
        <p:cxnSp>
          <p:nvCxnSpPr>
            <p:cNvPr id="163" name="Straight Connector 162"/>
            <p:cNvCxnSpPr>
              <a:stCxn id="149" idx="3"/>
            </p:cNvCxnSpPr>
            <p:nvPr/>
          </p:nvCxnSpPr>
          <p:spPr>
            <a:xfrm>
              <a:off x="6393067" y="2999944"/>
              <a:ext cx="1230226" cy="0"/>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4" name="Elbow Connector 163"/>
            <p:cNvCxnSpPr/>
            <p:nvPr/>
          </p:nvCxnSpPr>
          <p:spPr>
            <a:xfrm rot="16200000" flipH="1">
              <a:off x="7223959" y="3401427"/>
              <a:ext cx="1152701" cy="354033"/>
            </a:xfrm>
            <a:prstGeom prst="bentConnector3">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165" name="TextBox 164"/>
            <p:cNvSpPr txBox="1"/>
            <p:nvPr/>
          </p:nvSpPr>
          <p:spPr>
            <a:xfrm rot="18346376">
              <a:off x="6590509" y="2505884"/>
              <a:ext cx="702345" cy="276999"/>
            </a:xfrm>
            <a:prstGeom prst="rect">
              <a:avLst/>
            </a:prstGeom>
            <a:noFill/>
          </p:spPr>
          <p:txBody>
            <a:bodyPr wrap="square" rtlCol="0">
              <a:spAutoFit/>
            </a:bodyPr>
            <a:lstStyle/>
            <a:p>
              <a:r>
                <a:rPr lang="fr-FR" sz="1200" b="1" dirty="0" smtClean="0">
                  <a:solidFill>
                    <a:schemeClr val="bg1">
                      <a:lumMod val="75000"/>
                    </a:schemeClr>
                  </a:solidFill>
                </a:rPr>
                <a:t>Kanban</a:t>
              </a:r>
              <a:endParaRPr lang="fr-FR" sz="1200" b="1" dirty="0">
                <a:solidFill>
                  <a:schemeClr val="bg1">
                    <a:lumMod val="75000"/>
                  </a:schemeClr>
                </a:solidFill>
              </a:endParaRPr>
            </a:p>
          </p:txBody>
        </p:sp>
        <p:sp>
          <p:nvSpPr>
            <p:cNvPr id="166" name="TextBox 165"/>
            <p:cNvSpPr txBox="1"/>
            <p:nvPr/>
          </p:nvSpPr>
          <p:spPr>
            <a:xfrm rot="18304218">
              <a:off x="7121254" y="2388440"/>
              <a:ext cx="841584" cy="461665"/>
            </a:xfrm>
            <a:prstGeom prst="rect">
              <a:avLst/>
            </a:prstGeom>
            <a:noFill/>
          </p:spPr>
          <p:txBody>
            <a:bodyPr wrap="square" rtlCol="0">
              <a:spAutoFit/>
            </a:bodyPr>
            <a:lstStyle/>
            <a:p>
              <a:r>
                <a:rPr lang="fr-FR" sz="1200" b="1" dirty="0">
                  <a:solidFill>
                    <a:schemeClr val="bg1">
                      <a:lumMod val="75000"/>
                    </a:schemeClr>
                  </a:solidFill>
                </a:rPr>
                <a:t>Bénéfices projet</a:t>
              </a:r>
            </a:p>
          </p:txBody>
        </p:sp>
        <p:sp>
          <p:nvSpPr>
            <p:cNvPr id="167" name="Flowchart: Connector 166"/>
            <p:cNvSpPr/>
            <p:nvPr/>
          </p:nvSpPr>
          <p:spPr>
            <a:xfrm>
              <a:off x="6782819" y="2962773"/>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8" name="Flowchart: Connector 167"/>
            <p:cNvSpPr/>
            <p:nvPr/>
          </p:nvSpPr>
          <p:spPr>
            <a:xfrm>
              <a:off x="7278933" y="296883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9" name="TextBox 168"/>
            <p:cNvSpPr txBox="1"/>
            <p:nvPr/>
          </p:nvSpPr>
          <p:spPr>
            <a:xfrm>
              <a:off x="6796880" y="3394828"/>
              <a:ext cx="832638" cy="276999"/>
            </a:xfrm>
            <a:prstGeom prst="rect">
              <a:avLst/>
            </a:prstGeom>
            <a:noFill/>
          </p:spPr>
          <p:txBody>
            <a:bodyPr wrap="square" rtlCol="0">
              <a:spAutoFit/>
            </a:bodyPr>
            <a:lstStyle/>
            <a:p>
              <a:r>
                <a:rPr lang="fr-FR" sz="1200" b="1" dirty="0" smtClean="0">
                  <a:solidFill>
                    <a:schemeClr val="bg1">
                      <a:lumMod val="75000"/>
                    </a:schemeClr>
                  </a:solidFill>
                </a:rPr>
                <a:t>Avantages</a:t>
              </a:r>
              <a:endParaRPr lang="fr-FR" sz="1200" b="1" dirty="0">
                <a:solidFill>
                  <a:schemeClr val="bg1">
                    <a:lumMod val="75000"/>
                  </a:schemeClr>
                </a:solidFill>
              </a:endParaRPr>
            </a:p>
          </p:txBody>
        </p:sp>
        <p:sp>
          <p:nvSpPr>
            <p:cNvPr id="170" name="Flowchart: Connector 169"/>
            <p:cNvSpPr/>
            <p:nvPr/>
          </p:nvSpPr>
          <p:spPr>
            <a:xfrm>
              <a:off x="7591092" y="352905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1" name="TextBox 170"/>
            <p:cNvSpPr txBox="1"/>
            <p:nvPr/>
          </p:nvSpPr>
          <p:spPr>
            <a:xfrm>
              <a:off x="8006636" y="3747510"/>
              <a:ext cx="1002976" cy="276999"/>
            </a:xfrm>
            <a:prstGeom prst="rect">
              <a:avLst/>
            </a:prstGeom>
            <a:noFill/>
          </p:spPr>
          <p:txBody>
            <a:bodyPr wrap="square" rtlCol="0">
              <a:spAutoFit/>
            </a:bodyPr>
            <a:lstStyle/>
            <a:p>
              <a:r>
                <a:rPr lang="fr-FR" sz="1200" b="1" dirty="0" smtClean="0">
                  <a:solidFill>
                    <a:schemeClr val="bg1">
                      <a:lumMod val="75000"/>
                    </a:schemeClr>
                  </a:solidFill>
                </a:rPr>
                <a:t>Unité</a:t>
              </a:r>
              <a:endParaRPr lang="fr-FR" sz="1200" b="1" dirty="0">
                <a:solidFill>
                  <a:schemeClr val="bg1">
                    <a:lumMod val="75000"/>
                  </a:schemeClr>
                </a:solidFill>
              </a:endParaRPr>
            </a:p>
          </p:txBody>
        </p:sp>
        <p:sp>
          <p:nvSpPr>
            <p:cNvPr id="172" name="Flowchart: Connector 171"/>
            <p:cNvSpPr/>
            <p:nvPr/>
          </p:nvSpPr>
          <p:spPr>
            <a:xfrm>
              <a:off x="7945127" y="38733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3" name="TextBox 172"/>
            <p:cNvSpPr txBox="1"/>
            <p:nvPr/>
          </p:nvSpPr>
          <p:spPr>
            <a:xfrm>
              <a:off x="5014558" y="3613825"/>
              <a:ext cx="1126479" cy="276999"/>
            </a:xfrm>
            <a:prstGeom prst="rect">
              <a:avLst/>
            </a:prstGeom>
            <a:noFill/>
          </p:spPr>
          <p:txBody>
            <a:bodyPr wrap="square" rtlCol="0">
              <a:spAutoFit/>
            </a:bodyPr>
            <a:lstStyle/>
            <a:p>
              <a:r>
                <a:rPr lang="fr-FR" sz="1200" b="1" dirty="0" smtClean="0">
                  <a:solidFill>
                    <a:schemeClr val="bg1">
                      <a:lumMod val="75000"/>
                    </a:schemeClr>
                  </a:solidFill>
                </a:rPr>
                <a:t>Communiquer</a:t>
              </a:r>
              <a:endParaRPr lang="fr-FR" sz="1200" b="1" dirty="0">
                <a:solidFill>
                  <a:schemeClr val="bg1">
                    <a:lumMod val="75000"/>
                  </a:schemeClr>
                </a:solidFill>
              </a:endParaRPr>
            </a:p>
          </p:txBody>
        </p:sp>
        <p:sp>
          <p:nvSpPr>
            <p:cNvPr id="174" name="Arc 173"/>
            <p:cNvSpPr/>
            <p:nvPr/>
          </p:nvSpPr>
          <p:spPr>
            <a:xfrm rot="16200000">
              <a:off x="4894129" y="3302545"/>
              <a:ext cx="210922" cy="145420"/>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175" name="Straight Connector 174"/>
            <p:cNvCxnSpPr>
              <a:stCxn id="174" idx="2"/>
            </p:cNvCxnSpPr>
            <p:nvPr/>
          </p:nvCxnSpPr>
          <p:spPr>
            <a:xfrm>
              <a:off x="4999590" y="3269794"/>
              <a:ext cx="157084" cy="0"/>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76" name="Straight Connector 175"/>
            <p:cNvCxnSpPr/>
            <p:nvPr/>
          </p:nvCxnSpPr>
          <p:spPr>
            <a:xfrm flipH="1">
              <a:off x="4918367" y="3363029"/>
              <a:ext cx="4674" cy="165122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77" name="Straight Connector 176"/>
            <p:cNvCxnSpPr>
              <a:stCxn id="178" idx="2"/>
              <a:endCxn id="152" idx="1"/>
            </p:cNvCxnSpPr>
            <p:nvPr/>
          </p:nvCxnSpPr>
          <p:spPr>
            <a:xfrm flipV="1">
              <a:off x="5040921" y="5115526"/>
              <a:ext cx="952836" cy="1128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sp>
          <p:nvSpPr>
            <p:cNvPr id="178" name="Arc 177"/>
            <p:cNvSpPr/>
            <p:nvPr/>
          </p:nvSpPr>
          <p:spPr>
            <a:xfrm rot="5380833" flipV="1">
              <a:off x="4927082" y="4897125"/>
              <a:ext cx="226415" cy="232962"/>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79" name="TextBox 178"/>
            <p:cNvSpPr txBox="1"/>
            <p:nvPr/>
          </p:nvSpPr>
          <p:spPr>
            <a:xfrm>
              <a:off x="4992026" y="4099903"/>
              <a:ext cx="931878" cy="276999"/>
            </a:xfrm>
            <a:prstGeom prst="rect">
              <a:avLst/>
            </a:prstGeom>
            <a:noFill/>
          </p:spPr>
          <p:txBody>
            <a:bodyPr wrap="square" rtlCol="0">
              <a:spAutoFit/>
            </a:bodyPr>
            <a:lstStyle/>
            <a:p>
              <a:pPr algn="ctr"/>
              <a:r>
                <a:rPr lang="fr-FR" sz="1200" b="1" dirty="0" smtClean="0">
                  <a:solidFill>
                    <a:schemeClr val="bg1">
                      <a:lumMod val="75000"/>
                    </a:schemeClr>
                  </a:solidFill>
                </a:rPr>
                <a:t>Configurer</a:t>
              </a:r>
              <a:endParaRPr lang="fr-FR" sz="1200" b="1" dirty="0">
                <a:solidFill>
                  <a:schemeClr val="bg1">
                    <a:lumMod val="75000"/>
                  </a:schemeClr>
                </a:solidFill>
              </a:endParaRPr>
            </a:p>
          </p:txBody>
        </p:sp>
        <p:sp>
          <p:nvSpPr>
            <p:cNvPr id="180" name="Flowchart: Connector 179"/>
            <p:cNvSpPr/>
            <p:nvPr/>
          </p:nvSpPr>
          <p:spPr>
            <a:xfrm>
              <a:off x="5376564" y="507416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Flowchart: Connector 180"/>
            <p:cNvSpPr/>
            <p:nvPr/>
          </p:nvSpPr>
          <p:spPr>
            <a:xfrm>
              <a:off x="4880839" y="4715348"/>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Flowchart: Connector 181"/>
            <p:cNvSpPr/>
            <p:nvPr/>
          </p:nvSpPr>
          <p:spPr>
            <a:xfrm>
              <a:off x="4880843" y="4253792"/>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Flowchart: Connector 182"/>
            <p:cNvSpPr/>
            <p:nvPr/>
          </p:nvSpPr>
          <p:spPr>
            <a:xfrm>
              <a:off x="4880839" y="3696446"/>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TextBox 183"/>
            <p:cNvSpPr txBox="1"/>
            <p:nvPr/>
          </p:nvSpPr>
          <p:spPr>
            <a:xfrm>
              <a:off x="5014559" y="4597058"/>
              <a:ext cx="926005" cy="276999"/>
            </a:xfrm>
            <a:prstGeom prst="rect">
              <a:avLst/>
            </a:prstGeom>
            <a:noFill/>
          </p:spPr>
          <p:txBody>
            <a:bodyPr wrap="square" rtlCol="0">
              <a:spAutoFit/>
            </a:bodyPr>
            <a:lstStyle/>
            <a:p>
              <a:r>
                <a:rPr lang="fr-FR" sz="1200" b="1" dirty="0" smtClean="0">
                  <a:solidFill>
                    <a:schemeClr val="bg1">
                      <a:lumMod val="75000"/>
                    </a:schemeClr>
                  </a:solidFill>
                </a:rPr>
                <a:t>Classer</a:t>
              </a:r>
              <a:endParaRPr lang="fr-FR" sz="1200" b="1" dirty="0">
                <a:solidFill>
                  <a:schemeClr val="bg1">
                    <a:lumMod val="75000"/>
                  </a:schemeClr>
                </a:solidFill>
              </a:endParaRPr>
            </a:p>
          </p:txBody>
        </p:sp>
        <p:sp>
          <p:nvSpPr>
            <p:cNvPr id="185" name="TextBox 184"/>
            <p:cNvSpPr txBox="1"/>
            <p:nvPr/>
          </p:nvSpPr>
          <p:spPr>
            <a:xfrm>
              <a:off x="4824053" y="5188001"/>
              <a:ext cx="1116581" cy="276999"/>
            </a:xfrm>
            <a:prstGeom prst="rect">
              <a:avLst/>
            </a:prstGeom>
            <a:noFill/>
          </p:spPr>
          <p:txBody>
            <a:bodyPr wrap="square" rtlCol="0">
              <a:spAutoFit/>
            </a:bodyPr>
            <a:lstStyle/>
            <a:p>
              <a:pPr algn="ctr"/>
              <a:r>
                <a:rPr lang="fr-FR" sz="1200" b="1" dirty="0" smtClean="0">
                  <a:solidFill>
                    <a:schemeClr val="bg1">
                      <a:lumMod val="75000"/>
                    </a:schemeClr>
                  </a:solidFill>
                </a:rPr>
                <a:t>Collecter</a:t>
              </a:r>
              <a:endParaRPr lang="fr-FR" sz="1200" b="1" dirty="0">
                <a:solidFill>
                  <a:schemeClr val="bg1">
                    <a:lumMod val="75000"/>
                  </a:schemeClr>
                </a:solidFill>
              </a:endParaRPr>
            </a:p>
          </p:txBody>
        </p:sp>
        <p:grpSp>
          <p:nvGrpSpPr>
            <p:cNvPr id="186" name="Group 185"/>
            <p:cNvGrpSpPr/>
            <p:nvPr/>
          </p:nvGrpSpPr>
          <p:grpSpPr>
            <a:xfrm>
              <a:off x="3892374" y="2830012"/>
              <a:ext cx="1258857" cy="1522357"/>
              <a:chOff x="3892374" y="2716795"/>
              <a:chExt cx="1258857" cy="1522357"/>
            </a:xfrm>
          </p:grpSpPr>
          <p:cxnSp>
            <p:nvCxnSpPr>
              <p:cNvPr id="204" name="Straight Connector 203"/>
              <p:cNvCxnSpPr/>
              <p:nvPr/>
            </p:nvCxnSpPr>
            <p:spPr>
              <a:xfrm flipH="1">
                <a:off x="4443788" y="2717074"/>
                <a:ext cx="707443" cy="3213"/>
              </a:xfrm>
              <a:prstGeom prst="line">
                <a:avLst/>
              </a:prstGeom>
              <a:ln>
                <a:solidFill>
                  <a:srgbClr val="E85738"/>
                </a:solidFill>
              </a:ln>
            </p:spPr>
            <p:style>
              <a:lnRef idx="3">
                <a:schemeClr val="accent4"/>
              </a:lnRef>
              <a:fillRef idx="0">
                <a:schemeClr val="accent4"/>
              </a:fillRef>
              <a:effectRef idx="2">
                <a:schemeClr val="accent4"/>
              </a:effectRef>
              <a:fontRef idx="minor">
                <a:schemeClr val="tx1"/>
              </a:fontRef>
            </p:style>
          </p:cxnSp>
          <p:sp>
            <p:nvSpPr>
              <p:cNvPr id="205" name="Arc 204"/>
              <p:cNvSpPr/>
              <p:nvPr/>
            </p:nvSpPr>
            <p:spPr>
              <a:xfrm rot="16200000">
                <a:off x="4349839" y="2749546"/>
                <a:ext cx="210922" cy="145420"/>
              </a:xfrm>
              <a:prstGeom prst="arc">
                <a:avLst/>
              </a:prstGeom>
              <a:ln>
                <a:solidFill>
                  <a:srgbClr val="E85738"/>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206" name="Straight Connector 205"/>
              <p:cNvCxnSpPr/>
              <p:nvPr/>
            </p:nvCxnSpPr>
            <p:spPr>
              <a:xfrm>
                <a:off x="4381873" y="2813181"/>
                <a:ext cx="884" cy="1318685"/>
              </a:xfrm>
              <a:prstGeom prst="line">
                <a:avLst/>
              </a:prstGeom>
              <a:ln>
                <a:solidFill>
                  <a:srgbClr val="E85738"/>
                </a:solidFill>
              </a:ln>
            </p:spPr>
            <p:style>
              <a:lnRef idx="3">
                <a:schemeClr val="accent4"/>
              </a:lnRef>
              <a:fillRef idx="0">
                <a:schemeClr val="accent4"/>
              </a:fillRef>
              <a:effectRef idx="2">
                <a:schemeClr val="accent4"/>
              </a:effectRef>
              <a:fontRef idx="minor">
                <a:schemeClr val="tx1"/>
              </a:fontRef>
            </p:style>
          </p:cxnSp>
          <p:sp>
            <p:nvSpPr>
              <p:cNvPr id="207" name="Arc 206"/>
              <p:cNvSpPr/>
              <p:nvPr/>
            </p:nvSpPr>
            <p:spPr>
              <a:xfrm rot="5400000">
                <a:off x="4202104" y="4058282"/>
                <a:ext cx="210922" cy="145420"/>
              </a:xfrm>
              <a:prstGeom prst="arc">
                <a:avLst/>
              </a:prstGeom>
              <a:ln>
                <a:solidFill>
                  <a:srgbClr val="E85738"/>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208" name="Straight Connector 207"/>
              <p:cNvCxnSpPr>
                <a:stCxn id="207" idx="2"/>
                <a:endCxn id="153" idx="3"/>
              </p:cNvCxnSpPr>
              <p:nvPr/>
            </p:nvCxnSpPr>
            <p:spPr>
              <a:xfrm flipH="1">
                <a:off x="3892374" y="4236453"/>
                <a:ext cx="415191" cy="2699"/>
              </a:xfrm>
              <a:prstGeom prst="line">
                <a:avLst/>
              </a:prstGeom>
              <a:ln>
                <a:solidFill>
                  <a:srgbClr val="E85738"/>
                </a:solidFill>
              </a:ln>
            </p:spPr>
            <p:style>
              <a:lnRef idx="3">
                <a:schemeClr val="accent4"/>
              </a:lnRef>
              <a:fillRef idx="0">
                <a:schemeClr val="accent4"/>
              </a:fillRef>
              <a:effectRef idx="2">
                <a:schemeClr val="accent4"/>
              </a:effectRef>
              <a:fontRef idx="minor">
                <a:schemeClr val="tx1"/>
              </a:fontRef>
            </p:style>
          </p:cxnSp>
        </p:grpSp>
        <p:cxnSp>
          <p:nvCxnSpPr>
            <p:cNvPr id="187" name="Straight Connector 186"/>
            <p:cNvCxnSpPr/>
            <p:nvPr/>
          </p:nvCxnSpPr>
          <p:spPr>
            <a:xfrm flipV="1">
              <a:off x="3815155" y="1155915"/>
              <a:ext cx="1002181" cy="791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88" name="Flowchart: Connector 187"/>
            <p:cNvSpPr/>
            <p:nvPr/>
          </p:nvSpPr>
          <p:spPr>
            <a:xfrm>
              <a:off x="4159934" y="4316601"/>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Flowchart: Connector 188"/>
            <p:cNvSpPr/>
            <p:nvPr/>
          </p:nvSpPr>
          <p:spPr>
            <a:xfrm>
              <a:off x="4344811" y="3924239"/>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TextBox 189"/>
            <p:cNvSpPr txBox="1"/>
            <p:nvPr/>
          </p:nvSpPr>
          <p:spPr>
            <a:xfrm>
              <a:off x="3538884" y="3431629"/>
              <a:ext cx="810071" cy="461665"/>
            </a:xfrm>
            <a:prstGeom prst="rect">
              <a:avLst/>
            </a:prstGeom>
            <a:noFill/>
          </p:spPr>
          <p:txBody>
            <a:bodyPr wrap="square" rtlCol="0">
              <a:spAutoFit/>
            </a:bodyPr>
            <a:lstStyle/>
            <a:p>
              <a:pPr algn="r"/>
              <a:r>
                <a:rPr lang="fr-FR" sz="1200" b="1" dirty="0" smtClean="0">
                  <a:solidFill>
                    <a:srgbClr val="E85738"/>
                  </a:solidFill>
                </a:rPr>
                <a:t>Matrice </a:t>
              </a:r>
            </a:p>
            <a:p>
              <a:pPr algn="r"/>
              <a:r>
                <a:rPr lang="fr-FR" sz="1200" b="1" dirty="0" smtClean="0">
                  <a:solidFill>
                    <a:srgbClr val="E85738"/>
                  </a:solidFill>
                </a:rPr>
                <a:t>de Porter</a:t>
              </a:r>
              <a:endParaRPr lang="fr-FR" sz="1200" b="1" dirty="0">
                <a:solidFill>
                  <a:srgbClr val="E85738"/>
                </a:solidFill>
              </a:endParaRPr>
            </a:p>
          </p:txBody>
        </p:sp>
        <p:sp>
          <p:nvSpPr>
            <p:cNvPr id="191" name="TextBox 190"/>
            <p:cNvSpPr txBox="1"/>
            <p:nvPr/>
          </p:nvSpPr>
          <p:spPr>
            <a:xfrm>
              <a:off x="3719434" y="3063934"/>
              <a:ext cx="625377" cy="276999"/>
            </a:xfrm>
            <a:prstGeom prst="rect">
              <a:avLst/>
            </a:prstGeom>
            <a:noFill/>
          </p:spPr>
          <p:txBody>
            <a:bodyPr wrap="square" rtlCol="0">
              <a:spAutoFit/>
            </a:bodyPr>
            <a:lstStyle/>
            <a:p>
              <a:r>
                <a:rPr lang="fr-FR" sz="1200" b="1" dirty="0" smtClean="0">
                  <a:solidFill>
                    <a:srgbClr val="E85738"/>
                  </a:solidFill>
                </a:rPr>
                <a:t>PESTEL</a:t>
              </a:r>
              <a:endParaRPr lang="fr-FR" sz="1200" b="1" dirty="0">
                <a:solidFill>
                  <a:srgbClr val="E85738"/>
                </a:solidFill>
              </a:endParaRPr>
            </a:p>
          </p:txBody>
        </p:sp>
        <p:sp>
          <p:nvSpPr>
            <p:cNvPr id="192" name="Flowchart: Connector 191"/>
            <p:cNvSpPr/>
            <p:nvPr/>
          </p:nvSpPr>
          <p:spPr>
            <a:xfrm>
              <a:off x="4337719" y="3502476"/>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Flowchart: Connector 192"/>
            <p:cNvSpPr/>
            <p:nvPr/>
          </p:nvSpPr>
          <p:spPr>
            <a:xfrm>
              <a:off x="4337719" y="3172872"/>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Flowchart: Connector 193"/>
            <p:cNvSpPr/>
            <p:nvPr/>
          </p:nvSpPr>
          <p:spPr>
            <a:xfrm>
              <a:off x="4423447" y="2793645"/>
              <a:ext cx="73741" cy="69994"/>
            </a:xfrm>
            <a:prstGeom prst="flowChartConnector">
              <a:avLst/>
            </a:prstGeom>
            <a:solidFill>
              <a:schemeClr val="bg1"/>
            </a:solidFill>
            <a:ln>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5" name="Straight Connector 194"/>
            <p:cNvCxnSpPr>
              <a:endCxn id="198" idx="1"/>
            </p:cNvCxnSpPr>
            <p:nvPr/>
          </p:nvCxnSpPr>
          <p:spPr>
            <a:xfrm>
              <a:off x="4817337" y="1129326"/>
              <a:ext cx="483423" cy="886407"/>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cxnSp>
          <p:nvCxnSpPr>
            <p:cNvPr id="196" name="Straight Connector 195"/>
            <p:cNvCxnSpPr/>
            <p:nvPr/>
          </p:nvCxnSpPr>
          <p:spPr>
            <a:xfrm>
              <a:off x="5327267" y="2038238"/>
              <a:ext cx="15134" cy="581513"/>
            </a:xfrm>
            <a:prstGeom prst="line">
              <a:avLst/>
            </a:prstGeom>
            <a:ln>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197" name="TextBox 196"/>
            <p:cNvSpPr txBox="1"/>
            <p:nvPr/>
          </p:nvSpPr>
          <p:spPr>
            <a:xfrm>
              <a:off x="3845250" y="1194608"/>
              <a:ext cx="1122550" cy="276999"/>
            </a:xfrm>
            <a:prstGeom prst="rect">
              <a:avLst/>
            </a:prstGeom>
            <a:noFill/>
          </p:spPr>
          <p:txBody>
            <a:bodyPr wrap="square" rtlCol="0">
              <a:spAutoFit/>
            </a:bodyPr>
            <a:lstStyle/>
            <a:p>
              <a:pPr algn="ctr"/>
              <a:r>
                <a:rPr lang="fr-FR" sz="1200" b="1" dirty="0" smtClean="0">
                  <a:solidFill>
                    <a:schemeClr val="bg1">
                      <a:lumMod val="75000"/>
                    </a:schemeClr>
                  </a:solidFill>
                </a:rPr>
                <a:t>Informatique</a:t>
              </a:r>
              <a:endParaRPr lang="fr-FR" sz="1200" b="1" dirty="0">
                <a:solidFill>
                  <a:schemeClr val="bg1">
                    <a:lumMod val="75000"/>
                  </a:schemeClr>
                </a:solidFill>
              </a:endParaRPr>
            </a:p>
          </p:txBody>
        </p:sp>
        <p:sp>
          <p:nvSpPr>
            <p:cNvPr id="198" name="Flowchart: Connector 197"/>
            <p:cNvSpPr/>
            <p:nvPr/>
          </p:nvSpPr>
          <p:spPr>
            <a:xfrm>
              <a:off x="5289961" y="200333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9" name="TextBox 198"/>
            <p:cNvSpPr txBox="1"/>
            <p:nvPr/>
          </p:nvSpPr>
          <p:spPr>
            <a:xfrm>
              <a:off x="4459144" y="1493835"/>
              <a:ext cx="659690" cy="276999"/>
            </a:xfrm>
            <a:prstGeom prst="rect">
              <a:avLst/>
            </a:prstGeom>
            <a:noFill/>
          </p:spPr>
          <p:txBody>
            <a:bodyPr wrap="square" rtlCol="0">
              <a:spAutoFit/>
            </a:bodyPr>
            <a:lstStyle/>
            <a:p>
              <a:pPr algn="ctr"/>
              <a:r>
                <a:rPr lang="fr-FR" sz="1200" b="1" dirty="0" smtClean="0">
                  <a:solidFill>
                    <a:schemeClr val="bg1">
                      <a:lumMod val="75000"/>
                    </a:schemeClr>
                  </a:solidFill>
                </a:rPr>
                <a:t>Locale</a:t>
              </a:r>
              <a:endParaRPr lang="fr-FR" sz="1200" b="1" dirty="0">
                <a:solidFill>
                  <a:schemeClr val="bg1">
                    <a:lumMod val="75000"/>
                  </a:schemeClr>
                </a:solidFill>
              </a:endParaRPr>
            </a:p>
          </p:txBody>
        </p:sp>
        <p:sp>
          <p:nvSpPr>
            <p:cNvPr id="200" name="Flowchart: Connector 199"/>
            <p:cNvSpPr/>
            <p:nvPr/>
          </p:nvSpPr>
          <p:spPr>
            <a:xfrm>
              <a:off x="4790327" y="112299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1" name="TextBox 200"/>
            <p:cNvSpPr txBox="1"/>
            <p:nvPr/>
          </p:nvSpPr>
          <p:spPr>
            <a:xfrm>
              <a:off x="4449935" y="1864036"/>
              <a:ext cx="815943" cy="276999"/>
            </a:xfrm>
            <a:prstGeom prst="rect">
              <a:avLst/>
            </a:prstGeom>
            <a:noFill/>
          </p:spPr>
          <p:txBody>
            <a:bodyPr wrap="square" rtlCol="0">
              <a:spAutoFit/>
            </a:bodyPr>
            <a:lstStyle/>
            <a:p>
              <a:pPr algn="r"/>
              <a:r>
                <a:rPr lang="fr-FR" sz="1200" b="1" dirty="0" smtClean="0">
                  <a:solidFill>
                    <a:schemeClr val="bg1">
                      <a:lumMod val="75000"/>
                    </a:schemeClr>
                  </a:solidFill>
                </a:rPr>
                <a:t>En ligne</a:t>
              </a:r>
              <a:endParaRPr lang="fr-FR" sz="1200" b="1" dirty="0">
                <a:solidFill>
                  <a:schemeClr val="bg1">
                    <a:lumMod val="75000"/>
                  </a:schemeClr>
                </a:solidFill>
              </a:endParaRPr>
            </a:p>
          </p:txBody>
        </p:sp>
        <p:sp>
          <p:nvSpPr>
            <p:cNvPr id="202" name="Flowchart: Connector 201"/>
            <p:cNvSpPr/>
            <p:nvPr/>
          </p:nvSpPr>
          <p:spPr>
            <a:xfrm>
              <a:off x="5055914" y="1573593"/>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3" name="Flowchart: Connector 202"/>
            <p:cNvSpPr/>
            <p:nvPr/>
          </p:nvSpPr>
          <p:spPr>
            <a:xfrm>
              <a:off x="4114210" y="1124067"/>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12" name="Picture 2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207" y="3413994"/>
            <a:ext cx="199203" cy="400438"/>
          </a:xfrm>
          <a:prstGeom prst="rect">
            <a:avLst/>
          </a:prstGeom>
        </p:spPr>
      </p:pic>
    </p:spTree>
    <p:extLst>
      <p:ext uri="{BB962C8B-B14F-4D97-AF65-F5344CB8AC3E}">
        <p14:creationId xmlns:p14="http://schemas.microsoft.com/office/powerpoint/2010/main" val="368740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a:t>
            </a:fld>
            <a:endParaRPr lang="fr-FR"/>
          </a:p>
        </p:txBody>
      </p:sp>
      <p:sp>
        <p:nvSpPr>
          <p:cNvPr id="3" name="Title 2"/>
          <p:cNvSpPr>
            <a:spLocks noGrp="1"/>
          </p:cNvSpPr>
          <p:nvPr>
            <p:ph type="title"/>
          </p:nvPr>
        </p:nvSpPr>
        <p:spPr/>
        <p:txBody>
          <a:bodyPr/>
          <a:lstStyle/>
          <a:p>
            <a:r>
              <a:rPr lang="fr-FR" dirty="0"/>
              <a:t>Management visuel de projet</a:t>
            </a:r>
            <a:endParaRPr lang="de-DE" dirty="0"/>
          </a:p>
        </p:txBody>
      </p:sp>
      <p:sp>
        <p:nvSpPr>
          <p:cNvPr id="12" name="ZoneTexte 1"/>
          <p:cNvSpPr txBox="1"/>
          <p:nvPr/>
        </p:nvSpPr>
        <p:spPr>
          <a:xfrm>
            <a:off x="690417" y="3165688"/>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6" name="Image 5" descr="les 8 phases d'un projet  v7.png"/>
          <p:cNvPicPr>
            <a:picLocks noChangeAspect="1"/>
          </p:cNvPicPr>
          <p:nvPr/>
        </p:nvPicPr>
        <p:blipFill>
          <a:blip r:embed="rId3" cstate="print"/>
          <a:stretch>
            <a:fillRect/>
          </a:stretch>
        </p:blipFill>
        <p:spPr>
          <a:xfrm>
            <a:off x="2586789" y="1118784"/>
            <a:ext cx="6557212" cy="3636773"/>
          </a:xfrm>
          <a:prstGeom prst="rect">
            <a:avLst/>
          </a:prstGeom>
        </p:spPr>
      </p:pic>
    </p:spTree>
    <p:extLst>
      <p:ext uri="{BB962C8B-B14F-4D97-AF65-F5344CB8AC3E}">
        <p14:creationId xmlns:p14="http://schemas.microsoft.com/office/powerpoint/2010/main" val="2259047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40</a:t>
            </a:fld>
            <a:endParaRPr lang="fr-FR"/>
          </a:p>
        </p:txBody>
      </p:sp>
      <p:sp>
        <p:nvSpPr>
          <p:cNvPr id="3" name="Title 2"/>
          <p:cNvSpPr>
            <a:spLocks noGrp="1"/>
          </p:cNvSpPr>
          <p:nvPr>
            <p:ph type="title"/>
          </p:nvPr>
        </p:nvSpPr>
        <p:spPr/>
        <p:txBody>
          <a:bodyPr/>
          <a:lstStyle/>
          <a:p>
            <a:r>
              <a:rPr lang="fr-FR" dirty="0" smtClean="0"/>
              <a:t>Utilité des modèles</a:t>
            </a:r>
            <a:endParaRPr lang="fr-FR" dirty="0"/>
          </a:p>
        </p:txBody>
      </p:sp>
      <p:sp>
        <p:nvSpPr>
          <p:cNvPr id="13" name="Freeform 12"/>
          <p:cNvSpPr/>
          <p:nvPr/>
        </p:nvSpPr>
        <p:spPr>
          <a:xfrm>
            <a:off x="4944865" y="2149494"/>
            <a:ext cx="2075059" cy="1761031"/>
          </a:xfrm>
          <a:custGeom>
            <a:avLst/>
            <a:gdLst>
              <a:gd name="connsiteX0" fmla="*/ 0 w 1587365"/>
              <a:gd name="connsiteY0" fmla="*/ 742472 h 1484943"/>
              <a:gd name="connsiteX1" fmla="*/ 371236 w 1587365"/>
              <a:gd name="connsiteY1" fmla="*/ 0 h 1484943"/>
              <a:gd name="connsiteX2" fmla="*/ 1216129 w 1587365"/>
              <a:gd name="connsiteY2" fmla="*/ 0 h 1484943"/>
              <a:gd name="connsiteX3" fmla="*/ 1587365 w 1587365"/>
              <a:gd name="connsiteY3" fmla="*/ 742472 h 1484943"/>
              <a:gd name="connsiteX4" fmla="*/ 1216129 w 1587365"/>
              <a:gd name="connsiteY4" fmla="*/ 1484943 h 1484943"/>
              <a:gd name="connsiteX5" fmla="*/ 371236 w 1587365"/>
              <a:gd name="connsiteY5" fmla="*/ 1484943 h 1484943"/>
              <a:gd name="connsiteX6" fmla="*/ 0 w 1587365"/>
              <a:gd name="connsiteY6" fmla="*/ 742472 h 148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365" h="1484943">
                <a:moveTo>
                  <a:pt x="0" y="742472"/>
                </a:moveTo>
                <a:lnTo>
                  <a:pt x="371236" y="0"/>
                </a:lnTo>
                <a:lnTo>
                  <a:pt x="1216129" y="0"/>
                </a:lnTo>
                <a:lnTo>
                  <a:pt x="1587365" y="742472"/>
                </a:lnTo>
                <a:lnTo>
                  <a:pt x="1216129" y="1484943"/>
                </a:lnTo>
                <a:lnTo>
                  <a:pt x="371236" y="1484943"/>
                </a:lnTo>
                <a:lnTo>
                  <a:pt x="0" y="742472"/>
                </a:lnTo>
                <a:close/>
              </a:path>
            </a:pathLst>
          </a:custGeom>
          <a:solidFill>
            <a:srgbClr val="ADADAD"/>
          </a:solidFill>
          <a:ln>
            <a:noFill/>
          </a:ln>
          <a:effectLst>
            <a:outerShdw blurRad="50800" dist="38100" dir="2700000" algn="tl" rotWithShape="0">
              <a:prstClr val="black">
                <a:alpha val="40000"/>
              </a:prstClr>
            </a:outerShdw>
          </a:effectLst>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6026" tIns="259826" rIns="256026" bIns="259826" numCol="1" spcCol="1270" anchor="ctr" anchorCtr="0">
            <a:noAutofit/>
          </a:bodyPr>
          <a:lstStyle/>
          <a:p>
            <a:pPr lvl="0" algn="ctr" defTabSz="711200">
              <a:lnSpc>
                <a:spcPct val="90000"/>
              </a:lnSpc>
              <a:spcBef>
                <a:spcPct val="0"/>
              </a:spcBef>
              <a:spcAft>
                <a:spcPct val="35000"/>
              </a:spcAft>
            </a:pPr>
            <a:r>
              <a:rPr lang="de-DE" sz="2000" b="1" kern="1200" dirty="0" smtClean="0">
                <a:solidFill>
                  <a:schemeClr val="tx1"/>
                </a:solidFill>
              </a:rPr>
              <a:t>Simplifier </a:t>
            </a:r>
            <a:r>
              <a:rPr lang="de-DE" sz="2000" kern="1200" dirty="0" smtClean="0">
                <a:solidFill>
                  <a:schemeClr val="tx1"/>
                </a:solidFill>
              </a:rPr>
              <a:t>processus de planification</a:t>
            </a:r>
            <a:endParaRPr lang="de-DE" sz="2000" kern="1200" dirty="0">
              <a:solidFill>
                <a:schemeClr val="tx1"/>
              </a:solidFill>
            </a:endParaRPr>
          </a:p>
        </p:txBody>
      </p:sp>
      <p:sp>
        <p:nvSpPr>
          <p:cNvPr id="31" name="Freeform 30"/>
          <p:cNvSpPr/>
          <p:nvPr/>
        </p:nvSpPr>
        <p:spPr>
          <a:xfrm>
            <a:off x="3249416" y="1222508"/>
            <a:ext cx="2075059" cy="1761031"/>
          </a:xfrm>
          <a:custGeom>
            <a:avLst/>
            <a:gdLst>
              <a:gd name="connsiteX0" fmla="*/ 0 w 1587365"/>
              <a:gd name="connsiteY0" fmla="*/ 742472 h 1484943"/>
              <a:gd name="connsiteX1" fmla="*/ 371236 w 1587365"/>
              <a:gd name="connsiteY1" fmla="*/ 0 h 1484943"/>
              <a:gd name="connsiteX2" fmla="*/ 1216129 w 1587365"/>
              <a:gd name="connsiteY2" fmla="*/ 0 h 1484943"/>
              <a:gd name="connsiteX3" fmla="*/ 1587365 w 1587365"/>
              <a:gd name="connsiteY3" fmla="*/ 742472 h 1484943"/>
              <a:gd name="connsiteX4" fmla="*/ 1216129 w 1587365"/>
              <a:gd name="connsiteY4" fmla="*/ 1484943 h 1484943"/>
              <a:gd name="connsiteX5" fmla="*/ 371236 w 1587365"/>
              <a:gd name="connsiteY5" fmla="*/ 1484943 h 1484943"/>
              <a:gd name="connsiteX6" fmla="*/ 0 w 1587365"/>
              <a:gd name="connsiteY6" fmla="*/ 742472 h 148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365" h="1484943">
                <a:moveTo>
                  <a:pt x="0" y="742472"/>
                </a:moveTo>
                <a:lnTo>
                  <a:pt x="371236" y="0"/>
                </a:lnTo>
                <a:lnTo>
                  <a:pt x="1216129" y="0"/>
                </a:lnTo>
                <a:lnTo>
                  <a:pt x="1587365" y="742472"/>
                </a:lnTo>
                <a:lnTo>
                  <a:pt x="1216129" y="1484943"/>
                </a:lnTo>
                <a:lnTo>
                  <a:pt x="371236" y="1484943"/>
                </a:lnTo>
                <a:lnTo>
                  <a:pt x="0" y="742472"/>
                </a:lnTo>
                <a:close/>
              </a:path>
            </a:pathLst>
          </a:custGeom>
          <a:solidFill>
            <a:srgbClr val="FFC724"/>
          </a:solidFill>
          <a:ln>
            <a:noFill/>
          </a:ln>
          <a:effectLst>
            <a:outerShdw blurRad="50800" dist="38100" dir="2700000" algn="tl" rotWithShape="0">
              <a:prstClr val="black">
                <a:alpha val="40000"/>
              </a:prstClr>
            </a:outerShdw>
          </a:effectLst>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6026" tIns="259826" rIns="256026" bIns="259826" numCol="1" spcCol="1270" anchor="ctr" anchorCtr="0">
            <a:noAutofit/>
          </a:bodyPr>
          <a:lstStyle/>
          <a:p>
            <a:pPr lvl="0" algn="ctr" defTabSz="755650">
              <a:lnSpc>
                <a:spcPct val="90000"/>
              </a:lnSpc>
              <a:spcBef>
                <a:spcPct val="0"/>
              </a:spcBef>
              <a:spcAft>
                <a:spcPct val="35000"/>
              </a:spcAft>
            </a:pPr>
            <a:r>
              <a:rPr lang="de-DE" sz="2000" b="1" dirty="0">
                <a:solidFill>
                  <a:schemeClr val="tx1"/>
                </a:solidFill>
              </a:rPr>
              <a:t>↘ </a:t>
            </a:r>
            <a:r>
              <a:rPr lang="de-DE" sz="2000" b="1" dirty="0" err="1" smtClean="0">
                <a:solidFill>
                  <a:schemeClr val="tx1"/>
                </a:solidFill>
              </a:rPr>
              <a:t>Temps</a:t>
            </a:r>
            <a:r>
              <a:rPr lang="de-DE" sz="2000" b="1" dirty="0" smtClean="0">
                <a:solidFill>
                  <a:schemeClr val="tx1"/>
                </a:solidFill>
              </a:rPr>
              <a:t> </a:t>
            </a:r>
            <a:r>
              <a:rPr lang="de-DE" sz="2000" b="1" dirty="0">
                <a:solidFill>
                  <a:schemeClr val="tx1"/>
                </a:solidFill>
              </a:rPr>
              <a:t>de conception</a:t>
            </a:r>
          </a:p>
        </p:txBody>
      </p:sp>
      <p:sp>
        <p:nvSpPr>
          <p:cNvPr id="33" name="Freeform 32"/>
          <p:cNvSpPr/>
          <p:nvPr/>
        </p:nvSpPr>
        <p:spPr>
          <a:xfrm>
            <a:off x="3265672" y="3097839"/>
            <a:ext cx="2075059" cy="1761031"/>
          </a:xfrm>
          <a:custGeom>
            <a:avLst/>
            <a:gdLst>
              <a:gd name="connsiteX0" fmla="*/ 0 w 1587365"/>
              <a:gd name="connsiteY0" fmla="*/ 742472 h 1484943"/>
              <a:gd name="connsiteX1" fmla="*/ 371236 w 1587365"/>
              <a:gd name="connsiteY1" fmla="*/ 0 h 1484943"/>
              <a:gd name="connsiteX2" fmla="*/ 1216129 w 1587365"/>
              <a:gd name="connsiteY2" fmla="*/ 0 h 1484943"/>
              <a:gd name="connsiteX3" fmla="*/ 1587365 w 1587365"/>
              <a:gd name="connsiteY3" fmla="*/ 742472 h 1484943"/>
              <a:gd name="connsiteX4" fmla="*/ 1216129 w 1587365"/>
              <a:gd name="connsiteY4" fmla="*/ 1484943 h 1484943"/>
              <a:gd name="connsiteX5" fmla="*/ 371236 w 1587365"/>
              <a:gd name="connsiteY5" fmla="*/ 1484943 h 1484943"/>
              <a:gd name="connsiteX6" fmla="*/ 0 w 1587365"/>
              <a:gd name="connsiteY6" fmla="*/ 742472 h 148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365" h="1484943">
                <a:moveTo>
                  <a:pt x="0" y="742472"/>
                </a:moveTo>
                <a:lnTo>
                  <a:pt x="371236" y="0"/>
                </a:lnTo>
                <a:lnTo>
                  <a:pt x="1216129" y="0"/>
                </a:lnTo>
                <a:lnTo>
                  <a:pt x="1587365" y="742472"/>
                </a:lnTo>
                <a:lnTo>
                  <a:pt x="1216129" y="1484943"/>
                </a:lnTo>
                <a:lnTo>
                  <a:pt x="371236" y="1484943"/>
                </a:lnTo>
                <a:lnTo>
                  <a:pt x="0" y="742472"/>
                </a:lnTo>
                <a:close/>
              </a:path>
            </a:pathLst>
          </a:custGeom>
          <a:solidFill>
            <a:srgbClr val="F57D2F"/>
          </a:solidFill>
          <a:ln>
            <a:noFill/>
          </a:ln>
          <a:effectLst>
            <a:outerShdw blurRad="50800" dist="38100" dir="2700000" algn="tl" rotWithShape="0">
              <a:prstClr val="black">
                <a:alpha val="40000"/>
              </a:prstClr>
            </a:outerShdw>
          </a:effectLst>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6026" tIns="259826" rIns="256026" bIns="259826" numCol="1" spcCol="1270" anchor="ctr" anchorCtr="0">
            <a:noAutofit/>
          </a:bodyPr>
          <a:lstStyle/>
          <a:p>
            <a:pPr lvl="0" algn="ctr" defTabSz="800100">
              <a:lnSpc>
                <a:spcPct val="90000"/>
              </a:lnSpc>
              <a:spcBef>
                <a:spcPct val="0"/>
              </a:spcBef>
              <a:spcAft>
                <a:spcPct val="35000"/>
              </a:spcAft>
            </a:pPr>
            <a:r>
              <a:rPr lang="de-DE" sz="2000" b="1" dirty="0">
                <a:solidFill>
                  <a:schemeClr val="tx1"/>
                </a:solidFill>
              </a:rPr>
              <a:t>↘ </a:t>
            </a:r>
            <a:r>
              <a:rPr lang="de-DE" sz="2000" b="1" dirty="0" err="1" smtClean="0">
                <a:solidFill>
                  <a:schemeClr val="tx1"/>
                </a:solidFill>
              </a:rPr>
              <a:t>Coût</a:t>
            </a:r>
            <a:r>
              <a:rPr lang="de-DE" sz="2000" b="1" dirty="0" smtClean="0">
                <a:solidFill>
                  <a:schemeClr val="tx1"/>
                </a:solidFill>
              </a:rPr>
              <a:t> </a:t>
            </a:r>
            <a:r>
              <a:rPr lang="de-DE" sz="2000" dirty="0">
                <a:solidFill>
                  <a:schemeClr val="tx1"/>
                </a:solidFill>
              </a:rPr>
              <a:t>de la planification</a:t>
            </a:r>
          </a:p>
        </p:txBody>
      </p:sp>
      <p:sp>
        <p:nvSpPr>
          <p:cNvPr id="35" name="Freeform 34"/>
          <p:cNvSpPr/>
          <p:nvPr/>
        </p:nvSpPr>
        <p:spPr>
          <a:xfrm>
            <a:off x="6629140" y="1212138"/>
            <a:ext cx="2075059" cy="1761031"/>
          </a:xfrm>
          <a:custGeom>
            <a:avLst/>
            <a:gdLst>
              <a:gd name="connsiteX0" fmla="*/ 0 w 1587365"/>
              <a:gd name="connsiteY0" fmla="*/ 742472 h 1484943"/>
              <a:gd name="connsiteX1" fmla="*/ 371236 w 1587365"/>
              <a:gd name="connsiteY1" fmla="*/ 0 h 1484943"/>
              <a:gd name="connsiteX2" fmla="*/ 1216129 w 1587365"/>
              <a:gd name="connsiteY2" fmla="*/ 0 h 1484943"/>
              <a:gd name="connsiteX3" fmla="*/ 1587365 w 1587365"/>
              <a:gd name="connsiteY3" fmla="*/ 742472 h 1484943"/>
              <a:gd name="connsiteX4" fmla="*/ 1216129 w 1587365"/>
              <a:gd name="connsiteY4" fmla="*/ 1484943 h 1484943"/>
              <a:gd name="connsiteX5" fmla="*/ 371236 w 1587365"/>
              <a:gd name="connsiteY5" fmla="*/ 1484943 h 1484943"/>
              <a:gd name="connsiteX6" fmla="*/ 0 w 1587365"/>
              <a:gd name="connsiteY6" fmla="*/ 742472 h 148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365" h="1484943">
                <a:moveTo>
                  <a:pt x="0" y="742472"/>
                </a:moveTo>
                <a:lnTo>
                  <a:pt x="371236" y="0"/>
                </a:lnTo>
                <a:lnTo>
                  <a:pt x="1216129" y="0"/>
                </a:lnTo>
                <a:lnTo>
                  <a:pt x="1587365" y="742472"/>
                </a:lnTo>
                <a:lnTo>
                  <a:pt x="1216129" y="1484943"/>
                </a:lnTo>
                <a:lnTo>
                  <a:pt x="371236" y="1484943"/>
                </a:lnTo>
                <a:lnTo>
                  <a:pt x="0" y="742472"/>
                </a:lnTo>
                <a:close/>
              </a:path>
            </a:pathLst>
          </a:custGeom>
          <a:solidFill>
            <a:srgbClr val="00C8FE"/>
          </a:solidFill>
          <a:ln>
            <a:noFill/>
          </a:ln>
          <a:effectLst>
            <a:outerShdw blurRad="50800" dist="38100" dir="2700000" algn="tl" rotWithShape="0">
              <a:prstClr val="black">
                <a:alpha val="40000"/>
              </a:prstClr>
            </a:outerShdw>
          </a:effectLst>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6026" tIns="259826" rIns="256026" bIns="259826" numCol="1" spcCol="1270" anchor="ctr" anchorCtr="0">
            <a:noAutofit/>
          </a:bodyPr>
          <a:lstStyle/>
          <a:p>
            <a:pPr lvl="0" algn="ctr" defTabSz="755650">
              <a:lnSpc>
                <a:spcPct val="90000"/>
              </a:lnSpc>
              <a:spcBef>
                <a:spcPct val="0"/>
              </a:spcBef>
              <a:spcAft>
                <a:spcPct val="35000"/>
              </a:spcAft>
            </a:pPr>
            <a:r>
              <a:rPr lang="de-DE" sz="2000" b="1" dirty="0">
                <a:solidFill>
                  <a:schemeClr val="tx1"/>
                </a:solidFill>
              </a:rPr>
              <a:t>Aider </a:t>
            </a:r>
            <a:r>
              <a:rPr lang="de-DE" sz="2000" b="1" dirty="0" smtClean="0">
                <a:solidFill>
                  <a:schemeClr val="tx1"/>
                </a:solidFill>
              </a:rPr>
              <a:t>clients</a:t>
            </a:r>
            <a:r>
              <a:rPr lang="de-DE" sz="2000" dirty="0" smtClean="0">
                <a:solidFill>
                  <a:schemeClr val="tx1"/>
                </a:solidFill>
              </a:rPr>
              <a:t> à </a:t>
            </a:r>
            <a:r>
              <a:rPr lang="de-DE" sz="2000" dirty="0">
                <a:solidFill>
                  <a:schemeClr val="tx1"/>
                </a:solidFill>
              </a:rPr>
              <a:t>comprendre leurs objectifs</a:t>
            </a:r>
          </a:p>
        </p:txBody>
      </p:sp>
    </p:spTree>
    <p:extLst>
      <p:ext uri="{BB962C8B-B14F-4D97-AF65-F5344CB8AC3E}">
        <p14:creationId xmlns:p14="http://schemas.microsoft.com/office/powerpoint/2010/main" val="34492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33" grpId="0" animBg="1"/>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982" y="2048744"/>
            <a:ext cx="2858374" cy="19892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982" y="1089600"/>
            <a:ext cx="2858374" cy="4471180"/>
          </a:xfrm>
          <a:prstGeom prst="rect">
            <a:avLst/>
          </a:prstGeom>
        </p:spPr>
      </p:pic>
      <p:sp>
        <p:nvSpPr>
          <p:cNvPr id="2" name="Slide Number Placeholder 1"/>
          <p:cNvSpPr>
            <a:spLocks noGrp="1"/>
          </p:cNvSpPr>
          <p:nvPr>
            <p:ph type="sldNum" sz="quarter" idx="12"/>
          </p:nvPr>
        </p:nvSpPr>
        <p:spPr/>
        <p:txBody>
          <a:bodyPr/>
          <a:lstStyle/>
          <a:p>
            <a:fld id="{23AEA936-903B-4667-8A74-3EB60A72B208}" type="slidenum">
              <a:rPr lang="fr-FR" smtClean="0"/>
              <a:pPr/>
              <a:t>41</a:t>
            </a:fld>
            <a:endParaRPr lang="fr-FR"/>
          </a:p>
        </p:txBody>
      </p:sp>
      <p:sp>
        <p:nvSpPr>
          <p:cNvPr id="3" name="Title 2"/>
          <p:cNvSpPr>
            <a:spLocks noGrp="1"/>
          </p:cNvSpPr>
          <p:nvPr>
            <p:ph type="title"/>
          </p:nvPr>
        </p:nvSpPr>
        <p:spPr/>
        <p:txBody>
          <a:bodyPr/>
          <a:lstStyle/>
          <a:p>
            <a:r>
              <a:rPr lang="fr-FR" dirty="0" smtClean="0"/>
              <a:t>Pourquoi le modèle du poulet ?</a:t>
            </a:r>
            <a:endParaRPr lang="fr-FR" dirty="0"/>
          </a:p>
        </p:txBody>
      </p:sp>
      <p:sp>
        <p:nvSpPr>
          <p:cNvPr id="5" name="ZoneTexte 1"/>
          <p:cNvSpPr txBox="1"/>
          <p:nvPr/>
        </p:nvSpPr>
        <p:spPr>
          <a:xfrm>
            <a:off x="515157" y="3154144"/>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166253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42</a:t>
            </a:fld>
            <a:endParaRPr lang="fr-FR"/>
          </a:p>
        </p:txBody>
      </p:sp>
      <p:sp>
        <p:nvSpPr>
          <p:cNvPr id="3" name="Title 2"/>
          <p:cNvSpPr>
            <a:spLocks noGrp="1"/>
          </p:cNvSpPr>
          <p:nvPr>
            <p:ph type="title"/>
          </p:nvPr>
        </p:nvSpPr>
        <p:spPr/>
        <p:txBody>
          <a:bodyPr/>
          <a:lstStyle/>
          <a:p>
            <a:r>
              <a:rPr lang="fr-FR" dirty="0" smtClean="0"/>
              <a:t>Modèle « la tour Eiffel »</a:t>
            </a:r>
            <a:endParaRPr lang="fr-FR" dirty="0"/>
          </a:p>
        </p:txBody>
      </p:sp>
      <p:sp>
        <p:nvSpPr>
          <p:cNvPr id="6" name="ZoneTexte 1"/>
          <p:cNvSpPr txBox="1"/>
          <p:nvPr/>
        </p:nvSpPr>
        <p:spPr>
          <a:xfrm>
            <a:off x="515157" y="3476875"/>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377" y="1130710"/>
            <a:ext cx="6551623" cy="3567212"/>
          </a:xfrm>
          <a:prstGeom prst="rect">
            <a:avLst/>
          </a:prstGeom>
        </p:spPr>
      </p:pic>
    </p:spTree>
    <p:extLst>
      <p:ext uri="{BB962C8B-B14F-4D97-AF65-F5344CB8AC3E}">
        <p14:creationId xmlns:p14="http://schemas.microsoft.com/office/powerpoint/2010/main" val="3900628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43</a:t>
            </a:fld>
            <a:endParaRPr lang="fr-FR"/>
          </a:p>
        </p:txBody>
      </p:sp>
      <p:sp>
        <p:nvSpPr>
          <p:cNvPr id="5" name="Title 4"/>
          <p:cNvSpPr>
            <a:spLocks noGrp="1"/>
          </p:cNvSpPr>
          <p:nvPr>
            <p:ph type="title"/>
          </p:nvPr>
        </p:nvSpPr>
        <p:spPr>
          <a:xfrm>
            <a:off x="3138134" y="134937"/>
            <a:ext cx="5486400" cy="800727"/>
          </a:xfrm>
        </p:spPr>
        <p:txBody>
          <a:bodyPr/>
          <a:lstStyle/>
          <a:p>
            <a:r>
              <a:rPr lang="fr-FR" dirty="0" smtClean="0"/>
              <a:t>La matrice de Porter</a:t>
            </a:r>
            <a:endParaRPr lang="fr-FR" dirty="0"/>
          </a:p>
        </p:txBody>
      </p:sp>
      <p:sp>
        <p:nvSpPr>
          <p:cNvPr id="9" name="ZoneTexte 1"/>
          <p:cNvSpPr txBox="1"/>
          <p:nvPr/>
        </p:nvSpPr>
        <p:spPr>
          <a:xfrm>
            <a:off x="515157" y="3790777"/>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grpSp>
        <p:nvGrpSpPr>
          <p:cNvPr id="50" name="Group 49"/>
          <p:cNvGrpSpPr/>
          <p:nvPr/>
        </p:nvGrpSpPr>
        <p:grpSpPr>
          <a:xfrm>
            <a:off x="2608751" y="873950"/>
            <a:ext cx="6387398" cy="3997013"/>
            <a:chOff x="2608751" y="873950"/>
            <a:chExt cx="6387398" cy="3997013"/>
          </a:xfrm>
        </p:grpSpPr>
        <p:sp>
          <p:nvSpPr>
            <p:cNvPr id="10" name="Folded Corner 9"/>
            <p:cNvSpPr/>
            <p:nvPr/>
          </p:nvSpPr>
          <p:spPr>
            <a:xfrm>
              <a:off x="5216296" y="2506673"/>
              <a:ext cx="1462443" cy="756661"/>
            </a:xfrm>
            <a:prstGeom prst="foldedCorner">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PROJET</a:t>
              </a:r>
              <a:endParaRPr lang="fr-FR" sz="2000" b="1" dirty="0"/>
            </a:p>
          </p:txBody>
        </p:sp>
        <p:sp>
          <p:nvSpPr>
            <p:cNvPr id="11" name="Folded Corner 10"/>
            <p:cNvSpPr/>
            <p:nvPr/>
          </p:nvSpPr>
          <p:spPr>
            <a:xfrm>
              <a:off x="5285600" y="873950"/>
              <a:ext cx="1323834" cy="756661"/>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Nouveaux entrants</a:t>
              </a:r>
              <a:endParaRPr lang="fr-FR" sz="1600" b="1" dirty="0"/>
            </a:p>
          </p:txBody>
        </p:sp>
        <p:sp>
          <p:nvSpPr>
            <p:cNvPr id="12" name="Folded Corner 11"/>
            <p:cNvSpPr/>
            <p:nvPr/>
          </p:nvSpPr>
          <p:spPr>
            <a:xfrm>
              <a:off x="8136500" y="2506676"/>
              <a:ext cx="859649" cy="756661"/>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Clients</a:t>
              </a:r>
              <a:endParaRPr lang="fr-FR" sz="1600" b="1" dirty="0">
                <a:solidFill>
                  <a:schemeClr val="tx1"/>
                </a:solidFill>
              </a:endParaRPr>
            </a:p>
          </p:txBody>
        </p:sp>
        <p:sp>
          <p:nvSpPr>
            <p:cNvPr id="13" name="Folded Corner 12"/>
            <p:cNvSpPr/>
            <p:nvPr/>
          </p:nvSpPr>
          <p:spPr>
            <a:xfrm>
              <a:off x="2608751" y="2506673"/>
              <a:ext cx="1259036" cy="756661"/>
            </a:xfrm>
            <a:prstGeom prst="foldedCorne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Fournisseurs</a:t>
              </a:r>
              <a:endParaRPr lang="fr-FR" sz="1600" b="1" dirty="0"/>
            </a:p>
          </p:txBody>
        </p:sp>
        <p:sp>
          <p:nvSpPr>
            <p:cNvPr id="14" name="Folded Corner 13"/>
            <p:cNvSpPr/>
            <p:nvPr/>
          </p:nvSpPr>
          <p:spPr>
            <a:xfrm>
              <a:off x="5160680" y="4196190"/>
              <a:ext cx="1584202" cy="674773"/>
            </a:xfrm>
            <a:prstGeom prst="foldedCorne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Produits de substitution</a:t>
              </a:r>
              <a:endParaRPr lang="fr-FR" sz="1600" b="1" dirty="0"/>
            </a:p>
          </p:txBody>
        </p:sp>
        <p:cxnSp>
          <p:nvCxnSpPr>
            <p:cNvPr id="16" name="Straight Arrow Connector 15"/>
            <p:cNvCxnSpPr>
              <a:stCxn id="11" idx="2"/>
              <a:endCxn id="10" idx="0"/>
            </p:cNvCxnSpPr>
            <p:nvPr/>
          </p:nvCxnSpPr>
          <p:spPr>
            <a:xfrm>
              <a:off x="5947517" y="1630611"/>
              <a:ext cx="1" cy="87606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12" idx="1"/>
              <a:endCxn id="10" idx="3"/>
            </p:cNvCxnSpPr>
            <p:nvPr/>
          </p:nvCxnSpPr>
          <p:spPr>
            <a:xfrm flipH="1" flipV="1">
              <a:off x="6678739" y="2885004"/>
              <a:ext cx="1457761" cy="3"/>
            </a:xfrm>
            <a:prstGeom prst="straightConnector1">
              <a:avLst/>
            </a:prstGeom>
            <a:ln w="38100">
              <a:solidFill>
                <a:schemeClr val="tx1">
                  <a:lumMod val="65000"/>
                  <a:lumOff val="3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397686" y="1938879"/>
              <a:ext cx="1080732" cy="276999"/>
            </a:xfrm>
            <a:prstGeom prst="rect">
              <a:avLst/>
            </a:prstGeom>
            <a:solidFill>
              <a:schemeClr val="bg1"/>
            </a:solidFill>
          </p:spPr>
          <p:txBody>
            <a:bodyPr wrap="square" rtlCol="0">
              <a:spAutoFit/>
            </a:bodyPr>
            <a:lstStyle/>
            <a:p>
              <a:pPr algn="ctr"/>
              <a:r>
                <a:rPr lang="fr-FR" sz="1200" b="1" dirty="0" smtClean="0"/>
                <a:t>menace</a:t>
              </a:r>
              <a:endParaRPr lang="fr-FR" sz="1200" b="1" dirty="0"/>
            </a:p>
          </p:txBody>
        </p:sp>
        <p:sp>
          <p:nvSpPr>
            <p:cNvPr id="23" name="TextBox 22"/>
            <p:cNvSpPr txBox="1"/>
            <p:nvPr/>
          </p:nvSpPr>
          <p:spPr>
            <a:xfrm>
              <a:off x="7042669" y="2545591"/>
              <a:ext cx="961021" cy="646331"/>
            </a:xfrm>
            <a:prstGeom prst="rect">
              <a:avLst/>
            </a:prstGeom>
            <a:solidFill>
              <a:schemeClr val="bg1"/>
            </a:solidFill>
          </p:spPr>
          <p:txBody>
            <a:bodyPr wrap="square" rtlCol="0">
              <a:spAutoFit/>
            </a:bodyPr>
            <a:lstStyle/>
            <a:p>
              <a:pPr algn="ctr"/>
              <a:r>
                <a:rPr lang="fr-FR" sz="1200" b="1" dirty="0"/>
                <a:t>p</a:t>
              </a:r>
              <a:r>
                <a:rPr lang="fr-FR" sz="1200" b="1" dirty="0" smtClean="0"/>
                <a:t>uissance de négociation</a:t>
              </a:r>
              <a:endParaRPr lang="fr-FR" sz="1200" b="1" dirty="0"/>
            </a:p>
          </p:txBody>
        </p:sp>
        <p:cxnSp>
          <p:nvCxnSpPr>
            <p:cNvPr id="27" name="Straight Arrow Connector 26"/>
            <p:cNvCxnSpPr>
              <a:stCxn id="13" idx="3"/>
              <a:endCxn id="10" idx="1"/>
            </p:cNvCxnSpPr>
            <p:nvPr/>
          </p:nvCxnSpPr>
          <p:spPr>
            <a:xfrm>
              <a:off x="3867787" y="2885004"/>
              <a:ext cx="1348509" cy="0"/>
            </a:xfrm>
            <a:prstGeom prst="straightConnector1">
              <a:avLst/>
            </a:prstGeom>
            <a:ln w="38100">
              <a:solidFill>
                <a:srgbClr val="F57D2F"/>
              </a:solidFill>
              <a:tailEnd type="triangle"/>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a:stCxn id="14" idx="0"/>
              <a:endCxn id="10" idx="2"/>
            </p:cNvCxnSpPr>
            <p:nvPr/>
          </p:nvCxnSpPr>
          <p:spPr>
            <a:xfrm flipH="1" flipV="1">
              <a:off x="5947518" y="3263334"/>
              <a:ext cx="5263" cy="93285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28" name="TextBox 27"/>
            <p:cNvSpPr txBox="1"/>
            <p:nvPr/>
          </p:nvSpPr>
          <p:spPr>
            <a:xfrm>
              <a:off x="5401657" y="3583627"/>
              <a:ext cx="1080732" cy="276999"/>
            </a:xfrm>
            <a:prstGeom prst="rect">
              <a:avLst/>
            </a:prstGeom>
            <a:solidFill>
              <a:schemeClr val="bg1"/>
            </a:solidFill>
          </p:spPr>
          <p:txBody>
            <a:bodyPr wrap="square" rtlCol="0">
              <a:spAutoFit/>
            </a:bodyPr>
            <a:lstStyle/>
            <a:p>
              <a:pPr algn="ctr"/>
              <a:r>
                <a:rPr lang="fr-FR" sz="1200" b="1" dirty="0" smtClean="0"/>
                <a:t>menace</a:t>
              </a:r>
              <a:endParaRPr lang="fr-FR" sz="1200" b="1" dirty="0"/>
            </a:p>
          </p:txBody>
        </p:sp>
        <p:sp>
          <p:nvSpPr>
            <p:cNvPr id="32" name="TextBox 31"/>
            <p:cNvSpPr txBox="1"/>
            <p:nvPr/>
          </p:nvSpPr>
          <p:spPr>
            <a:xfrm>
              <a:off x="4031493" y="2556347"/>
              <a:ext cx="978575" cy="646331"/>
            </a:xfrm>
            <a:prstGeom prst="rect">
              <a:avLst/>
            </a:prstGeom>
            <a:solidFill>
              <a:schemeClr val="bg1"/>
            </a:solidFill>
          </p:spPr>
          <p:txBody>
            <a:bodyPr wrap="square" rtlCol="0">
              <a:spAutoFit/>
            </a:bodyPr>
            <a:lstStyle/>
            <a:p>
              <a:pPr algn="ctr"/>
              <a:r>
                <a:rPr lang="fr-FR" sz="1200" b="1" dirty="0"/>
                <a:t>p</a:t>
              </a:r>
              <a:r>
                <a:rPr lang="fr-FR" sz="1200" b="1" dirty="0" smtClean="0"/>
                <a:t>uissance de négociation</a:t>
              </a:r>
              <a:endParaRPr lang="fr-FR" sz="1200" b="1" dirty="0"/>
            </a:p>
          </p:txBody>
        </p:sp>
      </p:grpSp>
    </p:spTree>
    <p:extLst>
      <p:ext uri="{BB962C8B-B14F-4D97-AF65-F5344CB8AC3E}">
        <p14:creationId xmlns:p14="http://schemas.microsoft.com/office/powerpoint/2010/main" val="3664595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44</a:t>
            </a:fld>
            <a:endParaRPr lang="fr-FR"/>
          </a:p>
        </p:txBody>
      </p:sp>
      <p:sp>
        <p:nvSpPr>
          <p:cNvPr id="5" name="Title 4"/>
          <p:cNvSpPr>
            <a:spLocks noGrp="1"/>
          </p:cNvSpPr>
          <p:nvPr>
            <p:ph type="title"/>
          </p:nvPr>
        </p:nvSpPr>
        <p:spPr/>
        <p:txBody>
          <a:bodyPr/>
          <a:lstStyle/>
          <a:p>
            <a:r>
              <a:rPr lang="fr-FR" dirty="0" smtClean="0"/>
              <a:t>Modèle PESTEL</a:t>
            </a:r>
            <a:endParaRPr lang="fr-FR" dirty="0"/>
          </a:p>
        </p:txBody>
      </p:sp>
      <p:sp>
        <p:nvSpPr>
          <p:cNvPr id="7" name="ZoneTexte 1"/>
          <p:cNvSpPr txBox="1"/>
          <p:nvPr/>
        </p:nvSpPr>
        <p:spPr>
          <a:xfrm>
            <a:off x="515157" y="4118327"/>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6" name="Espace réservé du contenu 5" descr="Pestel.jpg"/>
          <p:cNvPicPr>
            <a:picLocks noGrp="1" noChangeAspect="1"/>
          </p:cNvPicPr>
          <p:nvPr>
            <p:ph idx="1"/>
          </p:nvPr>
        </p:nvPicPr>
        <p:blipFill>
          <a:blip r:embed="rId3" cstate="print"/>
          <a:stretch>
            <a:fillRect/>
          </a:stretch>
        </p:blipFill>
        <p:spPr>
          <a:xfrm>
            <a:off x="4065104" y="881546"/>
            <a:ext cx="3378930" cy="4325454"/>
          </a:xfrm>
        </p:spPr>
      </p:pic>
      <p:sp>
        <p:nvSpPr>
          <p:cNvPr id="8" name="Folded Corner 7"/>
          <p:cNvSpPr/>
          <p:nvPr/>
        </p:nvSpPr>
        <p:spPr>
          <a:xfrm>
            <a:off x="4258733" y="1484321"/>
            <a:ext cx="749822" cy="733945"/>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Rôles pouvoirs publics</a:t>
            </a:r>
            <a:endParaRPr lang="fr-FR" sz="1100" b="1" dirty="0">
              <a:solidFill>
                <a:schemeClr val="tx1"/>
              </a:solidFill>
            </a:endParaRPr>
          </a:p>
        </p:txBody>
      </p:sp>
      <p:sp>
        <p:nvSpPr>
          <p:cNvPr id="9" name="Folded Corner 8"/>
          <p:cNvSpPr/>
          <p:nvPr/>
        </p:nvSpPr>
        <p:spPr>
          <a:xfrm>
            <a:off x="5841999" y="1568988"/>
            <a:ext cx="1049868" cy="666212"/>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Facteurs macro économiques</a:t>
            </a:r>
            <a:endParaRPr lang="fr-FR" sz="1100" b="1" dirty="0">
              <a:solidFill>
                <a:schemeClr val="tx1"/>
              </a:solidFill>
            </a:endParaRPr>
          </a:p>
        </p:txBody>
      </p:sp>
      <p:sp>
        <p:nvSpPr>
          <p:cNvPr id="10" name="Folded Corner 9"/>
          <p:cNvSpPr/>
          <p:nvPr/>
        </p:nvSpPr>
        <p:spPr>
          <a:xfrm>
            <a:off x="4765463" y="2902675"/>
            <a:ext cx="749822" cy="733945"/>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Évolutions culturelles</a:t>
            </a:r>
            <a:endParaRPr lang="fr-FR" sz="1000" b="1" dirty="0">
              <a:solidFill>
                <a:schemeClr val="tx1"/>
              </a:solidFill>
            </a:endParaRPr>
          </a:p>
        </p:txBody>
      </p:sp>
      <p:sp>
        <p:nvSpPr>
          <p:cNvPr id="11" name="Folded Corner 10"/>
          <p:cNvSpPr/>
          <p:nvPr/>
        </p:nvSpPr>
        <p:spPr>
          <a:xfrm>
            <a:off x="6551439" y="2951532"/>
            <a:ext cx="878417" cy="657746"/>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Impact innovations</a:t>
            </a:r>
            <a:endParaRPr lang="fr-FR" sz="1100" b="1" dirty="0">
              <a:solidFill>
                <a:schemeClr val="tx1"/>
              </a:solidFill>
            </a:endParaRPr>
          </a:p>
        </p:txBody>
      </p:sp>
      <p:sp>
        <p:nvSpPr>
          <p:cNvPr id="12" name="Folded Corner 11"/>
          <p:cNvSpPr/>
          <p:nvPr/>
        </p:nvSpPr>
        <p:spPr>
          <a:xfrm>
            <a:off x="4155864" y="4376195"/>
            <a:ext cx="749822" cy="733945"/>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Pollution</a:t>
            </a:r>
            <a:endParaRPr lang="fr-FR" sz="1000" b="1" dirty="0">
              <a:solidFill>
                <a:schemeClr val="tx1"/>
              </a:solidFill>
            </a:endParaRPr>
          </a:p>
        </p:txBody>
      </p:sp>
      <p:sp>
        <p:nvSpPr>
          <p:cNvPr id="13" name="Folded Corner 12"/>
          <p:cNvSpPr/>
          <p:nvPr/>
        </p:nvSpPr>
        <p:spPr>
          <a:xfrm>
            <a:off x="5916439" y="4292344"/>
            <a:ext cx="749822" cy="733945"/>
          </a:xfrm>
          <a:prstGeom prst="foldedCorne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Normes</a:t>
            </a:r>
            <a:endParaRPr lang="fr-FR" sz="1000" b="1" dirty="0">
              <a:solidFill>
                <a:schemeClr val="tx1"/>
              </a:solidFill>
            </a:endParaRPr>
          </a:p>
        </p:txBody>
      </p:sp>
    </p:spTree>
    <p:extLst>
      <p:ext uri="{BB962C8B-B14F-4D97-AF65-F5344CB8AC3E}">
        <p14:creationId xmlns:p14="http://schemas.microsoft.com/office/powerpoint/2010/main" val="290699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45</a:t>
            </a:fld>
            <a:endParaRPr lang="fr-FR"/>
          </a:p>
        </p:txBody>
      </p:sp>
      <p:pic>
        <p:nvPicPr>
          <p:cNvPr id="8" name="Espace réservé du contenu 7" descr="modele 6 chapeaux.jpg"/>
          <p:cNvPicPr>
            <a:picLocks noGrp="1" noChangeAspect="1"/>
          </p:cNvPicPr>
          <p:nvPr>
            <p:ph idx="1"/>
          </p:nvPr>
        </p:nvPicPr>
        <p:blipFill>
          <a:blip r:embed="rId3" cstate="print"/>
          <a:stretch>
            <a:fillRect/>
          </a:stretch>
        </p:blipFill>
        <p:spPr>
          <a:xfrm>
            <a:off x="2737388" y="633260"/>
            <a:ext cx="6215544" cy="4440326"/>
          </a:xfrm>
        </p:spPr>
      </p:pic>
      <p:sp>
        <p:nvSpPr>
          <p:cNvPr id="5" name="Rounded Rectangle 4"/>
          <p:cNvSpPr/>
          <p:nvPr/>
        </p:nvSpPr>
        <p:spPr>
          <a:xfrm>
            <a:off x="3466768" y="1047062"/>
            <a:ext cx="1828801" cy="1041621"/>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ounded Rectangle 6"/>
          <p:cNvSpPr/>
          <p:nvPr/>
        </p:nvSpPr>
        <p:spPr>
          <a:xfrm>
            <a:off x="6044530" y="1047062"/>
            <a:ext cx="1899034" cy="119269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ounded Rectangle 8"/>
          <p:cNvSpPr/>
          <p:nvPr/>
        </p:nvSpPr>
        <p:spPr>
          <a:xfrm>
            <a:off x="6069501" y="2431916"/>
            <a:ext cx="1899034" cy="1064150"/>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ounded Rectangle 9"/>
          <p:cNvSpPr/>
          <p:nvPr/>
        </p:nvSpPr>
        <p:spPr>
          <a:xfrm>
            <a:off x="3534362" y="2401439"/>
            <a:ext cx="1899034" cy="1064150"/>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ounded Rectangle 10"/>
          <p:cNvSpPr/>
          <p:nvPr/>
        </p:nvSpPr>
        <p:spPr>
          <a:xfrm>
            <a:off x="6062875" y="3729306"/>
            <a:ext cx="1899034" cy="1064150"/>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ounded Rectangle 11"/>
          <p:cNvSpPr/>
          <p:nvPr/>
        </p:nvSpPr>
        <p:spPr>
          <a:xfrm>
            <a:off x="3486656" y="3713404"/>
            <a:ext cx="2134916" cy="1064150"/>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ounded Rectangle 5"/>
          <p:cNvSpPr/>
          <p:nvPr/>
        </p:nvSpPr>
        <p:spPr>
          <a:xfrm>
            <a:off x="4848727" y="374491"/>
            <a:ext cx="2153652" cy="724565"/>
          </a:xfrm>
          <a:prstGeom prst="roundRect">
            <a:avLst/>
          </a:prstGeom>
          <a:solidFill>
            <a:schemeClr val="bg1"/>
          </a:solidFill>
          <a:ln w="28575">
            <a:solidFill>
              <a:srgbClr val="E85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E85738"/>
                </a:solidFill>
              </a:rPr>
              <a:t>CLASSIFICATION </a:t>
            </a:r>
          </a:p>
          <a:p>
            <a:pPr algn="ctr"/>
            <a:r>
              <a:rPr lang="fr-FR" b="1" dirty="0" smtClean="0">
                <a:solidFill>
                  <a:srgbClr val="E85738"/>
                </a:solidFill>
              </a:rPr>
              <a:t>DES 6 CHAPEAUX D’EDOUARD DE BONO</a:t>
            </a:r>
            <a:endParaRPr lang="fr-FR" b="1" dirty="0">
              <a:solidFill>
                <a:srgbClr val="E85738"/>
              </a:solidFill>
            </a:endParaRPr>
          </a:p>
        </p:txBody>
      </p:sp>
      <p:sp>
        <p:nvSpPr>
          <p:cNvPr id="14" name="ZoneTexte 1"/>
          <p:cNvSpPr txBox="1"/>
          <p:nvPr/>
        </p:nvSpPr>
        <p:spPr>
          <a:xfrm>
            <a:off x="515155" y="4429501"/>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46</a:t>
            </a:fld>
            <a:endParaRPr lang="fr-FR"/>
          </a:p>
        </p:txBody>
      </p:sp>
      <p:sp>
        <p:nvSpPr>
          <p:cNvPr id="3" name="Title 2"/>
          <p:cNvSpPr>
            <a:spLocks noGrp="1"/>
          </p:cNvSpPr>
          <p:nvPr>
            <p:ph type="title"/>
          </p:nvPr>
        </p:nvSpPr>
        <p:spPr>
          <a:xfrm>
            <a:off x="656216" y="134937"/>
            <a:ext cx="7859134" cy="800727"/>
          </a:xfrm>
        </p:spPr>
        <p:txBody>
          <a:bodyPr/>
          <a:lstStyle/>
          <a:p>
            <a:r>
              <a:rPr lang="fr-FR" dirty="0" smtClean="0">
                <a:solidFill>
                  <a:srgbClr val="E85738"/>
                </a:solidFill>
              </a:rPr>
              <a:t>Conclusion</a:t>
            </a:r>
            <a:endParaRPr lang="fr-FR" dirty="0">
              <a:solidFill>
                <a:srgbClr val="E85738"/>
              </a:solidFill>
            </a:endParaRPr>
          </a:p>
        </p:txBody>
      </p:sp>
      <p:sp>
        <p:nvSpPr>
          <p:cNvPr id="22" name="Freeform 21"/>
          <p:cNvSpPr/>
          <p:nvPr/>
        </p:nvSpPr>
        <p:spPr>
          <a:xfrm>
            <a:off x="1032387" y="816514"/>
            <a:ext cx="7237157" cy="1472715"/>
          </a:xfrm>
          <a:custGeom>
            <a:avLst/>
            <a:gdLst>
              <a:gd name="connsiteX0" fmla="*/ 0 w 7237157"/>
              <a:gd name="connsiteY0" fmla="*/ 147272 h 1472715"/>
              <a:gd name="connsiteX1" fmla="*/ 147272 w 7237157"/>
              <a:gd name="connsiteY1" fmla="*/ 0 h 1472715"/>
              <a:gd name="connsiteX2" fmla="*/ 7089886 w 7237157"/>
              <a:gd name="connsiteY2" fmla="*/ 0 h 1472715"/>
              <a:gd name="connsiteX3" fmla="*/ 7237158 w 7237157"/>
              <a:gd name="connsiteY3" fmla="*/ 147272 h 1472715"/>
              <a:gd name="connsiteX4" fmla="*/ 7237157 w 7237157"/>
              <a:gd name="connsiteY4" fmla="*/ 1325444 h 1472715"/>
              <a:gd name="connsiteX5" fmla="*/ 7089885 w 7237157"/>
              <a:gd name="connsiteY5" fmla="*/ 1472716 h 1472715"/>
              <a:gd name="connsiteX6" fmla="*/ 147272 w 7237157"/>
              <a:gd name="connsiteY6" fmla="*/ 1472715 h 1472715"/>
              <a:gd name="connsiteX7" fmla="*/ 0 w 7237157"/>
              <a:gd name="connsiteY7" fmla="*/ 1325443 h 1472715"/>
              <a:gd name="connsiteX8" fmla="*/ 0 w 7237157"/>
              <a:gd name="connsiteY8" fmla="*/ 147272 h 147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7157" h="1472715">
                <a:moveTo>
                  <a:pt x="0" y="147272"/>
                </a:moveTo>
                <a:cubicBezTo>
                  <a:pt x="0" y="65936"/>
                  <a:pt x="65936" y="0"/>
                  <a:pt x="147272" y="0"/>
                </a:cubicBezTo>
                <a:lnTo>
                  <a:pt x="7089886" y="0"/>
                </a:lnTo>
                <a:cubicBezTo>
                  <a:pt x="7171222" y="0"/>
                  <a:pt x="7237158" y="65936"/>
                  <a:pt x="7237158" y="147272"/>
                </a:cubicBezTo>
                <a:cubicBezTo>
                  <a:pt x="7237158" y="539996"/>
                  <a:pt x="7237157" y="932720"/>
                  <a:pt x="7237157" y="1325444"/>
                </a:cubicBezTo>
                <a:cubicBezTo>
                  <a:pt x="7237157" y="1406780"/>
                  <a:pt x="7171221" y="1472716"/>
                  <a:pt x="7089885" y="1472716"/>
                </a:cubicBezTo>
                <a:lnTo>
                  <a:pt x="147272" y="1472715"/>
                </a:lnTo>
                <a:cubicBezTo>
                  <a:pt x="65936" y="1472715"/>
                  <a:pt x="0" y="1406779"/>
                  <a:pt x="0" y="1325443"/>
                </a:cubicBezTo>
                <a:lnTo>
                  <a:pt x="0" y="14727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63282" tIns="68580" rIns="68581" bIns="68580" numCol="1" spcCol="1270" anchor="t" anchorCtr="0">
            <a:noAutofit/>
          </a:bodyPr>
          <a:lstStyle/>
          <a:p>
            <a:pPr lvl="0" algn="l" defTabSz="800100">
              <a:lnSpc>
                <a:spcPct val="90000"/>
              </a:lnSpc>
              <a:spcBef>
                <a:spcPct val="0"/>
              </a:spcBef>
              <a:spcAft>
                <a:spcPct val="35000"/>
              </a:spcAft>
            </a:pPr>
            <a:r>
              <a:rPr lang="fr-FR" sz="1800" b="0" kern="1200" dirty="0" smtClean="0"/>
              <a:t>Un modèle sert à </a:t>
            </a:r>
            <a:r>
              <a:rPr lang="fr-FR" sz="1800" b="0" kern="1200" dirty="0" smtClean="0">
                <a:solidFill>
                  <a:srgbClr val="E85738"/>
                </a:solidFill>
              </a:rPr>
              <a:t>se repérer </a:t>
            </a:r>
            <a:r>
              <a:rPr lang="fr-FR" sz="1800" b="0" kern="1200" dirty="0" smtClean="0"/>
              <a:t>comme</a:t>
            </a:r>
            <a:endParaRPr lang="de-DE" sz="1800" b="0" kern="1200" dirty="0"/>
          </a:p>
          <a:p>
            <a:pPr marL="114300" lvl="1" indent="-114300" algn="l" defTabSz="622300">
              <a:lnSpc>
                <a:spcPct val="90000"/>
              </a:lnSpc>
              <a:spcBef>
                <a:spcPct val="0"/>
              </a:spcBef>
              <a:spcAft>
                <a:spcPct val="15000"/>
              </a:spcAft>
              <a:buChar char="••"/>
            </a:pPr>
            <a:r>
              <a:rPr lang="fr-FR" sz="1400" kern="1200" baseline="0" dirty="0" smtClean="0"/>
              <a:t>le modèle de découpe d’un poulet</a:t>
            </a:r>
            <a:endParaRPr lang="de-DE" sz="1400" kern="1200" dirty="0"/>
          </a:p>
          <a:p>
            <a:pPr marL="114300" lvl="1" indent="-114300" algn="l" defTabSz="622300">
              <a:lnSpc>
                <a:spcPct val="90000"/>
              </a:lnSpc>
              <a:spcBef>
                <a:spcPct val="0"/>
              </a:spcBef>
              <a:spcAft>
                <a:spcPct val="15000"/>
              </a:spcAft>
              <a:buChar char="••"/>
            </a:pPr>
            <a:r>
              <a:rPr lang="fr-FR" sz="1400" kern="1200" baseline="0" dirty="0" smtClean="0"/>
              <a:t>ou le modèle de la Tour Eiffel en 8 phases </a:t>
            </a:r>
            <a:endParaRPr lang="de-DE" sz="1400" kern="1200" dirty="0"/>
          </a:p>
        </p:txBody>
      </p:sp>
      <p:sp>
        <p:nvSpPr>
          <p:cNvPr id="23" name="Rounded Rectangle 22"/>
          <p:cNvSpPr/>
          <p:nvPr/>
        </p:nvSpPr>
        <p:spPr>
          <a:xfrm>
            <a:off x="1179658" y="881652"/>
            <a:ext cx="1447431" cy="1178172"/>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0" r="-10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4" name="Freeform 23"/>
          <p:cNvSpPr/>
          <p:nvPr/>
        </p:nvSpPr>
        <p:spPr>
          <a:xfrm>
            <a:off x="1032387" y="2354368"/>
            <a:ext cx="7237157" cy="1472715"/>
          </a:xfrm>
          <a:custGeom>
            <a:avLst/>
            <a:gdLst>
              <a:gd name="connsiteX0" fmla="*/ 0 w 7237157"/>
              <a:gd name="connsiteY0" fmla="*/ 147272 h 1472715"/>
              <a:gd name="connsiteX1" fmla="*/ 147272 w 7237157"/>
              <a:gd name="connsiteY1" fmla="*/ 0 h 1472715"/>
              <a:gd name="connsiteX2" fmla="*/ 7089886 w 7237157"/>
              <a:gd name="connsiteY2" fmla="*/ 0 h 1472715"/>
              <a:gd name="connsiteX3" fmla="*/ 7237158 w 7237157"/>
              <a:gd name="connsiteY3" fmla="*/ 147272 h 1472715"/>
              <a:gd name="connsiteX4" fmla="*/ 7237157 w 7237157"/>
              <a:gd name="connsiteY4" fmla="*/ 1325444 h 1472715"/>
              <a:gd name="connsiteX5" fmla="*/ 7089885 w 7237157"/>
              <a:gd name="connsiteY5" fmla="*/ 1472716 h 1472715"/>
              <a:gd name="connsiteX6" fmla="*/ 147272 w 7237157"/>
              <a:gd name="connsiteY6" fmla="*/ 1472715 h 1472715"/>
              <a:gd name="connsiteX7" fmla="*/ 0 w 7237157"/>
              <a:gd name="connsiteY7" fmla="*/ 1325443 h 1472715"/>
              <a:gd name="connsiteX8" fmla="*/ 0 w 7237157"/>
              <a:gd name="connsiteY8" fmla="*/ 147272 h 147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7157" h="1472715">
                <a:moveTo>
                  <a:pt x="0" y="147272"/>
                </a:moveTo>
                <a:cubicBezTo>
                  <a:pt x="0" y="65936"/>
                  <a:pt x="65936" y="0"/>
                  <a:pt x="147272" y="0"/>
                </a:cubicBezTo>
                <a:lnTo>
                  <a:pt x="7089886" y="0"/>
                </a:lnTo>
                <a:cubicBezTo>
                  <a:pt x="7171222" y="0"/>
                  <a:pt x="7237158" y="65936"/>
                  <a:pt x="7237158" y="147272"/>
                </a:cubicBezTo>
                <a:cubicBezTo>
                  <a:pt x="7237158" y="539996"/>
                  <a:pt x="7237157" y="932720"/>
                  <a:pt x="7237157" y="1325444"/>
                </a:cubicBezTo>
                <a:cubicBezTo>
                  <a:pt x="7237157" y="1406780"/>
                  <a:pt x="7171221" y="1472716"/>
                  <a:pt x="7089885" y="1472716"/>
                </a:cubicBezTo>
                <a:lnTo>
                  <a:pt x="147272" y="1472715"/>
                </a:lnTo>
                <a:cubicBezTo>
                  <a:pt x="65936" y="1472715"/>
                  <a:pt x="0" y="1406779"/>
                  <a:pt x="0" y="1325443"/>
                </a:cubicBezTo>
                <a:lnTo>
                  <a:pt x="0" y="14727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63282" tIns="68580" rIns="68581" bIns="68580" numCol="1" spcCol="1270" anchor="t" anchorCtr="0">
            <a:noAutofit/>
          </a:bodyPr>
          <a:lstStyle/>
          <a:p>
            <a:pPr lvl="0" algn="l" defTabSz="800100">
              <a:lnSpc>
                <a:spcPct val="90000"/>
              </a:lnSpc>
              <a:spcBef>
                <a:spcPct val="0"/>
              </a:spcBef>
              <a:spcAft>
                <a:spcPct val="35000"/>
              </a:spcAft>
            </a:pPr>
            <a:r>
              <a:rPr lang="fr-FR" sz="1800" kern="1200" baseline="0" dirty="0" smtClean="0"/>
              <a:t>U</a:t>
            </a:r>
            <a:r>
              <a:rPr lang="fr-FR" sz="1800" kern="1200" dirty="0" smtClean="0"/>
              <a:t>n autre moyen d’éviter les erreurs dans un projet est</a:t>
            </a:r>
            <a:r>
              <a:rPr lang="fr-FR" sz="1800" kern="1200" baseline="0" dirty="0" smtClean="0"/>
              <a:t> de </a:t>
            </a:r>
            <a:r>
              <a:rPr lang="fr-FR" sz="1800" b="0" kern="1200" baseline="0" dirty="0" smtClean="0">
                <a:solidFill>
                  <a:srgbClr val="E85738"/>
                </a:solidFill>
              </a:rPr>
              <a:t>m</a:t>
            </a:r>
            <a:r>
              <a:rPr lang="fr-FR" sz="1800" b="0" kern="1200" dirty="0" smtClean="0">
                <a:solidFill>
                  <a:srgbClr val="E85738"/>
                </a:solidFill>
              </a:rPr>
              <a:t>ultiplier les points de vue</a:t>
            </a:r>
            <a:r>
              <a:rPr lang="fr-FR" sz="1800" b="0" kern="1200" dirty="0" smtClean="0"/>
              <a:t> </a:t>
            </a:r>
            <a:r>
              <a:rPr lang="fr-FR" sz="1800" kern="1200" dirty="0" smtClean="0"/>
              <a:t>à l’aide de modèles comme  </a:t>
            </a:r>
            <a:endParaRPr lang="de-DE" sz="1800" kern="1200" dirty="0"/>
          </a:p>
          <a:p>
            <a:pPr marL="114300" lvl="1" indent="-114300" algn="l" defTabSz="622300">
              <a:lnSpc>
                <a:spcPct val="90000"/>
              </a:lnSpc>
              <a:spcBef>
                <a:spcPct val="0"/>
              </a:spcBef>
              <a:spcAft>
                <a:spcPct val="15000"/>
              </a:spcAft>
              <a:buChar char="••"/>
            </a:pPr>
            <a:r>
              <a:rPr lang="de-DE" sz="1400" kern="1200" dirty="0" smtClean="0"/>
              <a:t>la matrice de Porter</a:t>
            </a:r>
            <a:endParaRPr lang="de-DE" sz="1400" kern="1200" dirty="0"/>
          </a:p>
          <a:p>
            <a:pPr marL="114300" lvl="1" indent="-114300" algn="l" defTabSz="622300">
              <a:lnSpc>
                <a:spcPct val="90000"/>
              </a:lnSpc>
              <a:spcBef>
                <a:spcPct val="0"/>
              </a:spcBef>
              <a:spcAft>
                <a:spcPct val="15000"/>
              </a:spcAft>
              <a:buChar char="••"/>
            </a:pPr>
            <a:r>
              <a:rPr lang="de-DE" sz="1400" kern="1200" dirty="0" smtClean="0"/>
              <a:t>PESTEL</a:t>
            </a:r>
            <a:endParaRPr lang="de-DE" sz="1400" kern="1200" dirty="0"/>
          </a:p>
          <a:p>
            <a:pPr marL="114300" lvl="1" indent="-114300" algn="l" defTabSz="622300">
              <a:lnSpc>
                <a:spcPct val="90000"/>
              </a:lnSpc>
              <a:spcBef>
                <a:spcPct val="0"/>
              </a:spcBef>
              <a:spcAft>
                <a:spcPct val="15000"/>
              </a:spcAft>
              <a:buChar char="••"/>
            </a:pPr>
            <a:r>
              <a:rPr lang="de-DE" sz="1400" kern="1200" dirty="0" smtClean="0">
                <a:solidFill>
                  <a:schemeClr val="tx1"/>
                </a:solidFill>
              </a:rPr>
              <a:t>les </a:t>
            </a:r>
            <a:r>
              <a:rPr lang="fr-FR" sz="1400" kern="1200" dirty="0" smtClean="0">
                <a:solidFill>
                  <a:schemeClr val="tx1"/>
                </a:solidFill>
              </a:rPr>
              <a:t>6 chapeaux de Bono</a:t>
            </a:r>
            <a:r>
              <a:rPr lang="de-DE" sz="1400" kern="1200" dirty="0" smtClean="0">
                <a:solidFill>
                  <a:schemeClr val="tx1"/>
                </a:solidFill>
              </a:rPr>
              <a:t> </a:t>
            </a:r>
            <a:endParaRPr lang="de-DE" sz="1400" kern="1200" dirty="0">
              <a:solidFill>
                <a:schemeClr val="tx1"/>
              </a:solidFill>
            </a:endParaRPr>
          </a:p>
        </p:txBody>
      </p:sp>
      <p:sp>
        <p:nvSpPr>
          <p:cNvPr id="25" name="Rounded Rectangle 24"/>
          <p:cNvSpPr/>
          <p:nvPr/>
        </p:nvSpPr>
        <p:spPr>
          <a:xfrm>
            <a:off x="1179658" y="2501639"/>
            <a:ext cx="1447431" cy="1178172"/>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6000" r="-6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6" name="Freeform 25"/>
          <p:cNvSpPr/>
          <p:nvPr/>
        </p:nvSpPr>
        <p:spPr>
          <a:xfrm>
            <a:off x="1032387" y="3909732"/>
            <a:ext cx="7237157" cy="1472715"/>
          </a:xfrm>
          <a:custGeom>
            <a:avLst/>
            <a:gdLst>
              <a:gd name="connsiteX0" fmla="*/ 0 w 7237157"/>
              <a:gd name="connsiteY0" fmla="*/ 147272 h 1472715"/>
              <a:gd name="connsiteX1" fmla="*/ 147272 w 7237157"/>
              <a:gd name="connsiteY1" fmla="*/ 0 h 1472715"/>
              <a:gd name="connsiteX2" fmla="*/ 7089886 w 7237157"/>
              <a:gd name="connsiteY2" fmla="*/ 0 h 1472715"/>
              <a:gd name="connsiteX3" fmla="*/ 7237158 w 7237157"/>
              <a:gd name="connsiteY3" fmla="*/ 147272 h 1472715"/>
              <a:gd name="connsiteX4" fmla="*/ 7237157 w 7237157"/>
              <a:gd name="connsiteY4" fmla="*/ 1325444 h 1472715"/>
              <a:gd name="connsiteX5" fmla="*/ 7089885 w 7237157"/>
              <a:gd name="connsiteY5" fmla="*/ 1472716 h 1472715"/>
              <a:gd name="connsiteX6" fmla="*/ 147272 w 7237157"/>
              <a:gd name="connsiteY6" fmla="*/ 1472715 h 1472715"/>
              <a:gd name="connsiteX7" fmla="*/ 0 w 7237157"/>
              <a:gd name="connsiteY7" fmla="*/ 1325443 h 1472715"/>
              <a:gd name="connsiteX8" fmla="*/ 0 w 7237157"/>
              <a:gd name="connsiteY8" fmla="*/ 147272 h 147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7157" h="1472715">
                <a:moveTo>
                  <a:pt x="0" y="147272"/>
                </a:moveTo>
                <a:cubicBezTo>
                  <a:pt x="0" y="65936"/>
                  <a:pt x="65936" y="0"/>
                  <a:pt x="147272" y="0"/>
                </a:cubicBezTo>
                <a:lnTo>
                  <a:pt x="7089886" y="0"/>
                </a:lnTo>
                <a:cubicBezTo>
                  <a:pt x="7171222" y="0"/>
                  <a:pt x="7237158" y="65936"/>
                  <a:pt x="7237158" y="147272"/>
                </a:cubicBezTo>
                <a:cubicBezTo>
                  <a:pt x="7237158" y="539996"/>
                  <a:pt x="7237157" y="932720"/>
                  <a:pt x="7237157" y="1325444"/>
                </a:cubicBezTo>
                <a:cubicBezTo>
                  <a:pt x="7237157" y="1406780"/>
                  <a:pt x="7171221" y="1472716"/>
                  <a:pt x="7089885" y="1472716"/>
                </a:cubicBezTo>
                <a:lnTo>
                  <a:pt x="147272" y="1472715"/>
                </a:lnTo>
                <a:cubicBezTo>
                  <a:pt x="65936" y="1472715"/>
                  <a:pt x="0" y="1406779"/>
                  <a:pt x="0" y="1325443"/>
                </a:cubicBezTo>
                <a:lnTo>
                  <a:pt x="0" y="14727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63282" tIns="68580" rIns="68581" bIns="6858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rPr>
              <a:t>Les modèles permettent l’émergence d’une combinaison de nouvelles idées. Ils permettent la création d’une </a:t>
            </a:r>
            <a:r>
              <a:rPr lang="fr-FR" sz="1800" b="1" kern="1200" dirty="0" smtClean="0">
                <a:solidFill>
                  <a:srgbClr val="E85738"/>
                </a:solidFill>
              </a:rPr>
              <a:t>intelligence collective.</a:t>
            </a:r>
            <a:endParaRPr lang="de-DE" sz="1800" kern="1200" dirty="0">
              <a:solidFill>
                <a:srgbClr val="E85738"/>
              </a:solidFill>
            </a:endParaRPr>
          </a:p>
        </p:txBody>
      </p:sp>
      <p:sp>
        <p:nvSpPr>
          <p:cNvPr id="27" name="Rounded Rectangle 26"/>
          <p:cNvSpPr/>
          <p:nvPr/>
        </p:nvSpPr>
        <p:spPr>
          <a:xfrm>
            <a:off x="1179658" y="4121626"/>
            <a:ext cx="1447431" cy="1178172"/>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22000" b="-22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3047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47</a:t>
            </a:fld>
            <a:endParaRPr lang="fr-FR"/>
          </a:p>
        </p:txBody>
      </p:sp>
      <p:sp>
        <p:nvSpPr>
          <p:cNvPr id="3" name="Title 2"/>
          <p:cNvSpPr>
            <a:spLocks noGrp="1"/>
          </p:cNvSpPr>
          <p:nvPr>
            <p:ph type="title"/>
          </p:nvPr>
        </p:nvSpPr>
        <p:spPr/>
        <p:txBody>
          <a:bodyPr/>
          <a:lstStyle/>
          <a:p>
            <a:r>
              <a:rPr lang="fr-FR" dirty="0" smtClean="0"/>
              <a:t>Réflexion et questions</a:t>
            </a:r>
            <a:endParaRPr lang="fr-FR" dirty="0"/>
          </a:p>
        </p:txBody>
      </p:sp>
      <p:sp>
        <p:nvSpPr>
          <p:cNvPr id="4" name="Content Placeholder 3"/>
          <p:cNvSpPr>
            <a:spLocks noGrp="1"/>
          </p:cNvSpPr>
          <p:nvPr>
            <p:ph idx="1"/>
          </p:nvPr>
        </p:nvSpPr>
        <p:spPr/>
        <p:txBody>
          <a:bodyPr/>
          <a:lstStyle/>
          <a:p>
            <a:pPr>
              <a:buClr>
                <a:srgbClr val="E85738"/>
              </a:buClr>
              <a:buFont typeface="Wingdings" panose="05000000000000000000" pitchFamily="2" charset="2"/>
              <a:buChar char="§"/>
            </a:pPr>
            <a:r>
              <a:rPr lang="fr-FR" dirty="0" smtClean="0"/>
              <a:t>Pour vous, en quoi les modèles nous permettent-ils de gagner du temps dans le pilotage de nos projets? </a:t>
            </a:r>
          </a:p>
          <a:p>
            <a:pPr>
              <a:buClr>
                <a:srgbClr val="E85738"/>
              </a:buClr>
              <a:buFont typeface="Wingdings" panose="05000000000000000000" pitchFamily="2" charset="2"/>
              <a:buChar char="§"/>
            </a:pPr>
            <a:endParaRPr lang="fr-FR" dirty="0" smtClean="0"/>
          </a:p>
          <a:p>
            <a:pPr>
              <a:buClr>
                <a:srgbClr val="E85738"/>
              </a:buClr>
              <a:buFont typeface="Wingdings" panose="05000000000000000000" pitchFamily="2" charset="2"/>
              <a:buChar char="§"/>
            </a:pPr>
            <a:r>
              <a:rPr lang="fr-FR" dirty="0" smtClean="0"/>
              <a:t>Devons-nous nous concentrer sur un ou deux modèles pour tirer tous les bénéfices de cet « échafaudage de notre pensée » ?</a:t>
            </a:r>
            <a:endParaRPr lang="fr-FR"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463" y="0"/>
            <a:ext cx="997904" cy="786809"/>
          </a:xfrm>
          <a:prstGeom prst="rect">
            <a:avLst/>
          </a:prstGeom>
        </p:spPr>
      </p:pic>
      <p:grpSp>
        <p:nvGrpSpPr>
          <p:cNvPr id="6" name="Group 5"/>
          <p:cNvGrpSpPr/>
          <p:nvPr/>
        </p:nvGrpSpPr>
        <p:grpSpPr>
          <a:xfrm>
            <a:off x="4933052" y="4588481"/>
            <a:ext cx="1678195" cy="688869"/>
            <a:chOff x="4260027" y="4608090"/>
            <a:chExt cx="1678195" cy="6888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8" name="TextBox 7"/>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200155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48</a:t>
            </a:fld>
            <a:endParaRPr lang="fr-FR"/>
          </a:p>
        </p:txBody>
      </p:sp>
      <p:grpSp>
        <p:nvGrpSpPr>
          <p:cNvPr id="6" name="Group 5"/>
          <p:cNvGrpSpPr/>
          <p:nvPr/>
        </p:nvGrpSpPr>
        <p:grpSpPr>
          <a:xfrm>
            <a:off x="2802587" y="607822"/>
            <a:ext cx="6232348" cy="4836625"/>
            <a:chOff x="2777264" y="628375"/>
            <a:chExt cx="6232348" cy="4836625"/>
          </a:xfrm>
        </p:grpSpPr>
        <p:grpSp>
          <p:nvGrpSpPr>
            <p:cNvPr id="7" name="Group 6"/>
            <p:cNvGrpSpPr/>
            <p:nvPr/>
          </p:nvGrpSpPr>
          <p:grpSpPr>
            <a:xfrm>
              <a:off x="5772149" y="1253528"/>
              <a:ext cx="1715173" cy="1366223"/>
              <a:chOff x="5772149" y="1140312"/>
              <a:chExt cx="1715172" cy="1366222"/>
            </a:xfrm>
          </p:grpSpPr>
          <p:cxnSp>
            <p:nvCxnSpPr>
              <p:cNvPr id="68" name="Straight Connector 67"/>
              <p:cNvCxnSpPr>
                <a:stCxn id="8" idx="0"/>
              </p:cNvCxnSpPr>
              <p:nvPr/>
            </p:nvCxnSpPr>
            <p:spPr>
              <a:xfrm flipV="1">
                <a:off x="5772149" y="1481618"/>
                <a:ext cx="0" cy="1024916"/>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flipH="1" flipV="1">
                <a:off x="5776856" y="1473798"/>
                <a:ext cx="1372115" cy="7824"/>
              </a:xfrm>
              <a:prstGeom prst="line">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cxnSp>
            <p:nvCxnSpPr>
              <p:cNvPr id="70" name="Curved Connector 69"/>
              <p:cNvCxnSpPr>
                <a:stCxn id="9" idx="1"/>
              </p:cNvCxnSpPr>
              <p:nvPr/>
            </p:nvCxnSpPr>
            <p:spPr>
              <a:xfrm rot="10800000" flipV="1">
                <a:off x="7129249" y="1140311"/>
                <a:ext cx="358073" cy="341307"/>
              </a:xfrm>
              <a:prstGeom prst="curvedConnector3">
                <a:avLst>
                  <a:gd name="adj1" fmla="val 50000"/>
                </a:avLst>
              </a:prstGeom>
              <a:ln>
                <a:solidFill>
                  <a:schemeClr val="bg1">
                    <a:lumMod val="75000"/>
                  </a:schemeClr>
                </a:solidFill>
              </a:ln>
            </p:spPr>
            <p:style>
              <a:lnRef idx="3">
                <a:schemeClr val="accent6"/>
              </a:lnRef>
              <a:fillRef idx="0">
                <a:schemeClr val="accent6"/>
              </a:fillRef>
              <a:effectRef idx="2">
                <a:schemeClr val="accent6"/>
              </a:effectRef>
              <a:fontRef idx="minor">
                <a:schemeClr val="tx1"/>
              </a:fontRef>
            </p:style>
          </p:cxnSp>
        </p:grpSp>
        <p:sp>
          <p:nvSpPr>
            <p:cNvPr id="8" name="Folded Corner 7"/>
            <p:cNvSpPr/>
            <p:nvPr/>
          </p:nvSpPr>
          <p:spPr>
            <a:xfrm>
              <a:off x="5151231" y="2619751"/>
              <a:ext cx="1241836" cy="760386"/>
            </a:xfrm>
            <a:prstGeom prst="foldedCorner">
              <a:avLst/>
            </a:prstGeom>
            <a:solidFill>
              <a:srgbClr val="A318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t>M</a:t>
              </a:r>
              <a:r>
                <a:rPr lang="fr-FR" sz="4000" b="1" dirty="0" smtClean="0"/>
                <a:t>V</a:t>
              </a:r>
              <a:r>
                <a:rPr lang="fr-FR" sz="2500" b="1" dirty="0" smtClean="0"/>
                <a:t>P</a:t>
              </a:r>
              <a:endParaRPr lang="fr-FR" sz="2500" b="1" dirty="0"/>
            </a:p>
          </p:txBody>
        </p:sp>
        <p:sp>
          <p:nvSpPr>
            <p:cNvPr id="9" name="Rounded Rectangle 8"/>
            <p:cNvSpPr/>
            <p:nvPr/>
          </p:nvSpPr>
          <p:spPr>
            <a:xfrm>
              <a:off x="7487321" y="866253"/>
              <a:ext cx="1376977" cy="774551"/>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Pourquoi le management visuel ?</a:t>
              </a:r>
              <a:endParaRPr lang="fr-FR" sz="1600" b="1" dirty="0">
                <a:solidFill>
                  <a:schemeClr val="bg1"/>
                </a:solidFill>
              </a:endParaRPr>
            </a:p>
          </p:txBody>
        </p:sp>
        <p:sp>
          <p:nvSpPr>
            <p:cNvPr id="10" name="Rounded Rectangle 9"/>
            <p:cNvSpPr/>
            <p:nvPr/>
          </p:nvSpPr>
          <p:spPr>
            <a:xfrm>
              <a:off x="7487321" y="4167884"/>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Post-it</a:t>
              </a:r>
              <a:endParaRPr lang="fr-FR" sz="1600" b="1" dirty="0">
                <a:solidFill>
                  <a:schemeClr val="bg1"/>
                </a:solidFill>
              </a:endParaRPr>
            </a:p>
          </p:txBody>
        </p:sp>
        <p:sp>
          <p:nvSpPr>
            <p:cNvPr id="11" name="Rounded Rectangle 10"/>
            <p:cNvSpPr/>
            <p:nvPr/>
          </p:nvSpPr>
          <p:spPr>
            <a:xfrm>
              <a:off x="5993757" y="4899477"/>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4 C</a:t>
              </a:r>
              <a:endParaRPr lang="fr-FR" sz="1600" b="1" dirty="0">
                <a:solidFill>
                  <a:schemeClr val="bg1"/>
                </a:solidFill>
              </a:endParaRPr>
            </a:p>
          </p:txBody>
        </p:sp>
        <p:sp>
          <p:nvSpPr>
            <p:cNvPr id="12" name="Rounded Rectangle 11"/>
            <p:cNvSpPr/>
            <p:nvPr/>
          </p:nvSpPr>
          <p:spPr>
            <a:xfrm>
              <a:off x="2864345" y="4136320"/>
              <a:ext cx="1028029" cy="432098"/>
            </a:xfrm>
            <a:prstGeom prst="round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Modèles</a:t>
              </a:r>
              <a:endParaRPr lang="fr-FR" sz="1600" b="1" dirty="0">
                <a:solidFill>
                  <a:schemeClr val="bg1"/>
                </a:solidFill>
              </a:endParaRPr>
            </a:p>
          </p:txBody>
        </p:sp>
        <p:sp>
          <p:nvSpPr>
            <p:cNvPr id="13" name="Rounded Rectangle 12"/>
            <p:cNvSpPr/>
            <p:nvPr/>
          </p:nvSpPr>
          <p:spPr>
            <a:xfrm>
              <a:off x="2777264" y="940659"/>
              <a:ext cx="1028029" cy="432098"/>
            </a:xfrm>
            <a:prstGeom prst="round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Pratiques</a:t>
              </a:r>
              <a:endParaRPr lang="fr-FR" sz="1600" b="1" dirty="0">
                <a:solidFill>
                  <a:schemeClr val="bg1"/>
                </a:solidFill>
              </a:endParaRPr>
            </a:p>
          </p:txBody>
        </p:sp>
        <p:sp>
          <p:nvSpPr>
            <p:cNvPr id="14" name="TextBox 13"/>
            <p:cNvSpPr txBox="1"/>
            <p:nvPr/>
          </p:nvSpPr>
          <p:spPr>
            <a:xfrm>
              <a:off x="5833468" y="2190661"/>
              <a:ext cx="1315504" cy="276999"/>
            </a:xfrm>
            <a:prstGeom prst="rect">
              <a:avLst/>
            </a:prstGeom>
            <a:noFill/>
            <a:ln>
              <a:noFill/>
            </a:ln>
          </p:spPr>
          <p:txBody>
            <a:bodyPr wrap="square" rtlCol="0">
              <a:spAutoFit/>
            </a:bodyPr>
            <a:lstStyle/>
            <a:p>
              <a:r>
                <a:rPr lang="fr-FR" sz="1200" b="1" dirty="0">
                  <a:solidFill>
                    <a:schemeClr val="bg1">
                      <a:lumMod val="75000"/>
                    </a:schemeClr>
                  </a:solidFill>
                </a:rPr>
                <a:t>Utilisation</a:t>
              </a:r>
            </a:p>
          </p:txBody>
        </p:sp>
        <p:sp>
          <p:nvSpPr>
            <p:cNvPr id="15" name="TextBox 14"/>
            <p:cNvSpPr txBox="1"/>
            <p:nvPr/>
          </p:nvSpPr>
          <p:spPr>
            <a:xfrm>
              <a:off x="5843958" y="1834810"/>
              <a:ext cx="795994" cy="276999"/>
            </a:xfrm>
            <a:prstGeom prst="rect">
              <a:avLst/>
            </a:prstGeom>
            <a:noFill/>
            <a:ln>
              <a:noFill/>
            </a:ln>
          </p:spPr>
          <p:txBody>
            <a:bodyPr wrap="square" rtlCol="0">
              <a:spAutoFit/>
            </a:bodyPr>
            <a:lstStyle/>
            <a:p>
              <a:r>
                <a:rPr lang="fr-FR" sz="1200" b="1" dirty="0" smtClean="0">
                  <a:solidFill>
                    <a:schemeClr val="bg1">
                      <a:lumMod val="75000"/>
                    </a:schemeClr>
                  </a:solidFill>
                </a:rPr>
                <a:t>Apports</a:t>
              </a:r>
              <a:endParaRPr lang="fr-FR" sz="1200" b="1" dirty="0">
                <a:solidFill>
                  <a:schemeClr val="bg1">
                    <a:lumMod val="75000"/>
                  </a:schemeClr>
                </a:solidFill>
              </a:endParaRPr>
            </a:p>
          </p:txBody>
        </p:sp>
        <p:sp>
          <p:nvSpPr>
            <p:cNvPr id="16" name="TextBox 15"/>
            <p:cNvSpPr txBox="1"/>
            <p:nvPr/>
          </p:nvSpPr>
          <p:spPr>
            <a:xfrm rot="18066005">
              <a:off x="5507191" y="1100974"/>
              <a:ext cx="769236" cy="276999"/>
            </a:xfrm>
            <a:prstGeom prst="rect">
              <a:avLst/>
            </a:prstGeom>
            <a:noFill/>
            <a:ln>
              <a:noFill/>
            </a:ln>
          </p:spPr>
          <p:txBody>
            <a:bodyPr wrap="square" rtlCol="0">
              <a:spAutoFit/>
            </a:bodyPr>
            <a:lstStyle/>
            <a:p>
              <a:r>
                <a:rPr lang="fr-FR" sz="1200" b="1" dirty="0" smtClean="0">
                  <a:solidFill>
                    <a:schemeClr val="bg1">
                      <a:lumMod val="75000"/>
                    </a:schemeClr>
                  </a:solidFill>
                </a:rPr>
                <a:t>Limites</a:t>
              </a:r>
              <a:endParaRPr lang="fr-FR" sz="1200" b="1" dirty="0">
                <a:solidFill>
                  <a:schemeClr val="bg1">
                    <a:lumMod val="75000"/>
                  </a:schemeClr>
                </a:solidFill>
              </a:endParaRPr>
            </a:p>
          </p:txBody>
        </p:sp>
        <p:sp>
          <p:nvSpPr>
            <p:cNvPr id="17" name="Flowchart: Connector 16"/>
            <p:cNvSpPr/>
            <p:nvPr/>
          </p:nvSpPr>
          <p:spPr>
            <a:xfrm>
              <a:off x="5732532" y="233049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75000"/>
                  </a:schemeClr>
                </a:solidFill>
              </a:endParaRPr>
            </a:p>
          </p:txBody>
        </p:sp>
        <p:sp>
          <p:nvSpPr>
            <p:cNvPr id="18" name="Flowchart: Connector 17"/>
            <p:cNvSpPr/>
            <p:nvPr/>
          </p:nvSpPr>
          <p:spPr>
            <a:xfrm>
              <a:off x="5739093" y="193425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75000"/>
                  </a:schemeClr>
                </a:solidFill>
              </a:endParaRPr>
            </a:p>
          </p:txBody>
        </p:sp>
        <p:sp>
          <p:nvSpPr>
            <p:cNvPr id="19" name="Flowchart: Connector 18"/>
            <p:cNvSpPr/>
            <p:nvPr/>
          </p:nvSpPr>
          <p:spPr>
            <a:xfrm>
              <a:off x="5735996" y="155773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lowchart: Connector 19"/>
            <p:cNvSpPr/>
            <p:nvPr/>
          </p:nvSpPr>
          <p:spPr>
            <a:xfrm>
              <a:off x="6501257" y="1559527"/>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75000"/>
                  </a:schemeClr>
                </a:solidFill>
              </a:endParaRPr>
            </a:p>
          </p:txBody>
        </p:sp>
        <p:sp>
          <p:nvSpPr>
            <p:cNvPr id="21" name="TextBox 20"/>
            <p:cNvSpPr txBox="1"/>
            <p:nvPr/>
          </p:nvSpPr>
          <p:spPr>
            <a:xfrm rot="18066005">
              <a:off x="6276227" y="876159"/>
              <a:ext cx="957233" cy="461665"/>
            </a:xfrm>
            <a:prstGeom prst="rect">
              <a:avLst/>
            </a:prstGeom>
            <a:noFill/>
            <a:ln>
              <a:noFill/>
            </a:ln>
          </p:spPr>
          <p:txBody>
            <a:bodyPr wrap="square" rtlCol="0">
              <a:spAutoFit/>
            </a:bodyPr>
            <a:lstStyle/>
            <a:p>
              <a:r>
                <a:rPr lang="fr-FR" sz="1200" b="1" dirty="0" smtClean="0">
                  <a:solidFill>
                    <a:schemeClr val="bg1">
                      <a:lumMod val="75000"/>
                    </a:schemeClr>
                  </a:solidFill>
                </a:rPr>
                <a:t>Cerveau / images</a:t>
              </a:r>
              <a:endParaRPr lang="fr-FR" sz="1200" b="1" dirty="0">
                <a:solidFill>
                  <a:schemeClr val="bg1">
                    <a:lumMod val="75000"/>
                  </a:schemeClr>
                </a:solidFill>
              </a:endParaRPr>
            </a:p>
          </p:txBody>
        </p:sp>
        <p:cxnSp>
          <p:nvCxnSpPr>
            <p:cNvPr id="22" name="Straight Connector 21"/>
            <p:cNvCxnSpPr>
              <a:stCxn id="8" idx="3"/>
            </p:cNvCxnSpPr>
            <p:nvPr/>
          </p:nvCxnSpPr>
          <p:spPr>
            <a:xfrm>
              <a:off x="6393067" y="2999944"/>
              <a:ext cx="1230226" cy="0"/>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3" name="Elbow Connector 22"/>
            <p:cNvCxnSpPr/>
            <p:nvPr/>
          </p:nvCxnSpPr>
          <p:spPr>
            <a:xfrm rot="16200000" flipH="1">
              <a:off x="7223959" y="3401427"/>
              <a:ext cx="1152701" cy="354033"/>
            </a:xfrm>
            <a:prstGeom prst="bentConnector3">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rot="18346376">
              <a:off x="6590509" y="2505884"/>
              <a:ext cx="702345" cy="276999"/>
            </a:xfrm>
            <a:prstGeom prst="rect">
              <a:avLst/>
            </a:prstGeom>
            <a:noFill/>
          </p:spPr>
          <p:txBody>
            <a:bodyPr wrap="square" rtlCol="0">
              <a:spAutoFit/>
            </a:bodyPr>
            <a:lstStyle/>
            <a:p>
              <a:r>
                <a:rPr lang="fr-FR" sz="1200" b="1" dirty="0" smtClean="0">
                  <a:solidFill>
                    <a:schemeClr val="bg1">
                      <a:lumMod val="75000"/>
                    </a:schemeClr>
                  </a:solidFill>
                </a:rPr>
                <a:t>Kanban</a:t>
              </a:r>
              <a:endParaRPr lang="fr-FR" sz="1200" b="1" dirty="0">
                <a:solidFill>
                  <a:schemeClr val="bg1">
                    <a:lumMod val="75000"/>
                  </a:schemeClr>
                </a:solidFill>
              </a:endParaRPr>
            </a:p>
          </p:txBody>
        </p:sp>
        <p:sp>
          <p:nvSpPr>
            <p:cNvPr id="25" name="TextBox 24"/>
            <p:cNvSpPr txBox="1"/>
            <p:nvPr/>
          </p:nvSpPr>
          <p:spPr>
            <a:xfrm rot="18304218">
              <a:off x="7121254" y="2388440"/>
              <a:ext cx="841584" cy="461665"/>
            </a:xfrm>
            <a:prstGeom prst="rect">
              <a:avLst/>
            </a:prstGeom>
            <a:noFill/>
          </p:spPr>
          <p:txBody>
            <a:bodyPr wrap="square" rtlCol="0">
              <a:spAutoFit/>
            </a:bodyPr>
            <a:lstStyle/>
            <a:p>
              <a:r>
                <a:rPr lang="fr-FR" sz="1200" b="1" dirty="0">
                  <a:solidFill>
                    <a:schemeClr val="bg1">
                      <a:lumMod val="75000"/>
                    </a:schemeClr>
                  </a:solidFill>
                </a:rPr>
                <a:t>Bénéfices projet</a:t>
              </a:r>
            </a:p>
          </p:txBody>
        </p:sp>
        <p:sp>
          <p:nvSpPr>
            <p:cNvPr id="26" name="Flowchart: Connector 25"/>
            <p:cNvSpPr/>
            <p:nvPr/>
          </p:nvSpPr>
          <p:spPr>
            <a:xfrm>
              <a:off x="6782819" y="2962773"/>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Flowchart: Connector 26"/>
            <p:cNvSpPr/>
            <p:nvPr/>
          </p:nvSpPr>
          <p:spPr>
            <a:xfrm>
              <a:off x="7278933" y="296883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TextBox 27"/>
            <p:cNvSpPr txBox="1"/>
            <p:nvPr/>
          </p:nvSpPr>
          <p:spPr>
            <a:xfrm>
              <a:off x="6796880" y="3394828"/>
              <a:ext cx="832638" cy="276999"/>
            </a:xfrm>
            <a:prstGeom prst="rect">
              <a:avLst/>
            </a:prstGeom>
            <a:noFill/>
          </p:spPr>
          <p:txBody>
            <a:bodyPr wrap="square" rtlCol="0">
              <a:spAutoFit/>
            </a:bodyPr>
            <a:lstStyle/>
            <a:p>
              <a:r>
                <a:rPr lang="fr-FR" sz="1200" b="1" dirty="0" smtClean="0">
                  <a:solidFill>
                    <a:schemeClr val="bg1">
                      <a:lumMod val="75000"/>
                    </a:schemeClr>
                  </a:solidFill>
                </a:rPr>
                <a:t>Avantages</a:t>
              </a:r>
              <a:endParaRPr lang="fr-FR" sz="1200" b="1" dirty="0">
                <a:solidFill>
                  <a:schemeClr val="bg1">
                    <a:lumMod val="75000"/>
                  </a:schemeClr>
                </a:solidFill>
              </a:endParaRPr>
            </a:p>
          </p:txBody>
        </p:sp>
        <p:sp>
          <p:nvSpPr>
            <p:cNvPr id="29" name="Flowchart: Connector 28"/>
            <p:cNvSpPr/>
            <p:nvPr/>
          </p:nvSpPr>
          <p:spPr>
            <a:xfrm>
              <a:off x="7591092" y="3529058"/>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TextBox 29"/>
            <p:cNvSpPr txBox="1"/>
            <p:nvPr/>
          </p:nvSpPr>
          <p:spPr>
            <a:xfrm>
              <a:off x="8006636" y="3747510"/>
              <a:ext cx="1002976" cy="276999"/>
            </a:xfrm>
            <a:prstGeom prst="rect">
              <a:avLst/>
            </a:prstGeom>
            <a:noFill/>
          </p:spPr>
          <p:txBody>
            <a:bodyPr wrap="square" rtlCol="0">
              <a:spAutoFit/>
            </a:bodyPr>
            <a:lstStyle/>
            <a:p>
              <a:r>
                <a:rPr lang="fr-FR" sz="1200" b="1" dirty="0" smtClean="0">
                  <a:solidFill>
                    <a:schemeClr val="bg1">
                      <a:lumMod val="75000"/>
                    </a:schemeClr>
                  </a:solidFill>
                </a:rPr>
                <a:t>Unité</a:t>
              </a:r>
              <a:endParaRPr lang="fr-FR" sz="1200" b="1" dirty="0">
                <a:solidFill>
                  <a:schemeClr val="bg1">
                    <a:lumMod val="75000"/>
                  </a:schemeClr>
                </a:solidFill>
              </a:endParaRPr>
            </a:p>
          </p:txBody>
        </p:sp>
        <p:sp>
          <p:nvSpPr>
            <p:cNvPr id="31" name="Flowchart: Connector 30"/>
            <p:cNvSpPr/>
            <p:nvPr/>
          </p:nvSpPr>
          <p:spPr>
            <a:xfrm>
              <a:off x="7945127" y="38733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TextBox 31"/>
            <p:cNvSpPr txBox="1"/>
            <p:nvPr/>
          </p:nvSpPr>
          <p:spPr>
            <a:xfrm>
              <a:off x="5014558" y="3613825"/>
              <a:ext cx="1126479" cy="276999"/>
            </a:xfrm>
            <a:prstGeom prst="rect">
              <a:avLst/>
            </a:prstGeom>
            <a:noFill/>
          </p:spPr>
          <p:txBody>
            <a:bodyPr wrap="square" rtlCol="0">
              <a:spAutoFit/>
            </a:bodyPr>
            <a:lstStyle/>
            <a:p>
              <a:r>
                <a:rPr lang="fr-FR" sz="1200" b="1" dirty="0" smtClean="0">
                  <a:solidFill>
                    <a:schemeClr val="bg1">
                      <a:lumMod val="75000"/>
                    </a:schemeClr>
                  </a:solidFill>
                </a:rPr>
                <a:t>Communiquer</a:t>
              </a:r>
              <a:endParaRPr lang="fr-FR" sz="1200" b="1" dirty="0">
                <a:solidFill>
                  <a:schemeClr val="bg1">
                    <a:lumMod val="75000"/>
                  </a:schemeClr>
                </a:solidFill>
              </a:endParaRPr>
            </a:p>
          </p:txBody>
        </p:sp>
        <p:sp>
          <p:nvSpPr>
            <p:cNvPr id="33" name="Arc 32"/>
            <p:cNvSpPr/>
            <p:nvPr/>
          </p:nvSpPr>
          <p:spPr>
            <a:xfrm rot="16200000">
              <a:off x="4894129" y="3302545"/>
              <a:ext cx="210922" cy="145420"/>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34" name="Straight Connector 33"/>
            <p:cNvCxnSpPr>
              <a:stCxn id="33" idx="2"/>
            </p:cNvCxnSpPr>
            <p:nvPr/>
          </p:nvCxnSpPr>
          <p:spPr>
            <a:xfrm>
              <a:off x="4999590" y="3269794"/>
              <a:ext cx="157084" cy="0"/>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4918367" y="3363029"/>
              <a:ext cx="4674" cy="165122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a:stCxn id="37" idx="2"/>
              <a:endCxn id="11" idx="1"/>
            </p:cNvCxnSpPr>
            <p:nvPr/>
          </p:nvCxnSpPr>
          <p:spPr>
            <a:xfrm flipV="1">
              <a:off x="5040921" y="5115526"/>
              <a:ext cx="952836" cy="11286"/>
            </a:xfrm>
            <a:prstGeom prst="line">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cxnSp>
        <p:sp>
          <p:nvSpPr>
            <p:cNvPr id="37" name="Arc 36"/>
            <p:cNvSpPr/>
            <p:nvPr/>
          </p:nvSpPr>
          <p:spPr>
            <a:xfrm rot="5380833" flipV="1">
              <a:off x="4927082" y="4897125"/>
              <a:ext cx="226415" cy="232962"/>
            </a:xfrm>
            <a:prstGeom prst="arc">
              <a:avLst/>
            </a:prstGeom>
            <a:ln>
              <a:solidFill>
                <a:schemeClr val="bg1">
                  <a:lumMod val="7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38" name="TextBox 37"/>
            <p:cNvSpPr txBox="1"/>
            <p:nvPr/>
          </p:nvSpPr>
          <p:spPr>
            <a:xfrm>
              <a:off x="4992026" y="4099903"/>
              <a:ext cx="931878" cy="276999"/>
            </a:xfrm>
            <a:prstGeom prst="rect">
              <a:avLst/>
            </a:prstGeom>
            <a:noFill/>
          </p:spPr>
          <p:txBody>
            <a:bodyPr wrap="square" rtlCol="0">
              <a:spAutoFit/>
            </a:bodyPr>
            <a:lstStyle/>
            <a:p>
              <a:pPr algn="ctr"/>
              <a:r>
                <a:rPr lang="fr-FR" sz="1200" b="1" dirty="0" smtClean="0">
                  <a:solidFill>
                    <a:schemeClr val="bg1">
                      <a:lumMod val="75000"/>
                    </a:schemeClr>
                  </a:solidFill>
                </a:rPr>
                <a:t>Configurer</a:t>
              </a:r>
              <a:endParaRPr lang="fr-FR" sz="1200" b="1" dirty="0">
                <a:solidFill>
                  <a:schemeClr val="bg1">
                    <a:lumMod val="75000"/>
                  </a:schemeClr>
                </a:solidFill>
              </a:endParaRPr>
            </a:p>
          </p:txBody>
        </p:sp>
        <p:sp>
          <p:nvSpPr>
            <p:cNvPr id="39" name="Flowchart: Connector 38"/>
            <p:cNvSpPr/>
            <p:nvPr/>
          </p:nvSpPr>
          <p:spPr>
            <a:xfrm>
              <a:off x="5376564" y="5074160"/>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Flowchart: Connector 39"/>
            <p:cNvSpPr/>
            <p:nvPr/>
          </p:nvSpPr>
          <p:spPr>
            <a:xfrm>
              <a:off x="4880839" y="4715348"/>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Flowchart: Connector 40"/>
            <p:cNvSpPr/>
            <p:nvPr/>
          </p:nvSpPr>
          <p:spPr>
            <a:xfrm>
              <a:off x="4880843" y="4253792"/>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Flowchart: Connector 41"/>
            <p:cNvSpPr/>
            <p:nvPr/>
          </p:nvSpPr>
          <p:spPr>
            <a:xfrm>
              <a:off x="4880839" y="3696446"/>
              <a:ext cx="73741" cy="84692"/>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TextBox 42"/>
            <p:cNvSpPr txBox="1"/>
            <p:nvPr/>
          </p:nvSpPr>
          <p:spPr>
            <a:xfrm>
              <a:off x="5014559" y="4597058"/>
              <a:ext cx="926005" cy="276999"/>
            </a:xfrm>
            <a:prstGeom prst="rect">
              <a:avLst/>
            </a:prstGeom>
            <a:noFill/>
          </p:spPr>
          <p:txBody>
            <a:bodyPr wrap="square" rtlCol="0">
              <a:spAutoFit/>
            </a:bodyPr>
            <a:lstStyle/>
            <a:p>
              <a:r>
                <a:rPr lang="fr-FR" sz="1200" b="1" dirty="0" smtClean="0">
                  <a:solidFill>
                    <a:schemeClr val="bg1">
                      <a:lumMod val="75000"/>
                    </a:schemeClr>
                  </a:solidFill>
                </a:rPr>
                <a:t>Classer</a:t>
              </a:r>
              <a:endParaRPr lang="fr-FR" sz="1200" b="1" dirty="0">
                <a:solidFill>
                  <a:schemeClr val="bg1">
                    <a:lumMod val="75000"/>
                  </a:schemeClr>
                </a:solidFill>
              </a:endParaRPr>
            </a:p>
          </p:txBody>
        </p:sp>
        <p:sp>
          <p:nvSpPr>
            <p:cNvPr id="44" name="TextBox 43"/>
            <p:cNvSpPr txBox="1"/>
            <p:nvPr/>
          </p:nvSpPr>
          <p:spPr>
            <a:xfrm>
              <a:off x="4824053" y="5188001"/>
              <a:ext cx="1116581" cy="276999"/>
            </a:xfrm>
            <a:prstGeom prst="rect">
              <a:avLst/>
            </a:prstGeom>
            <a:noFill/>
          </p:spPr>
          <p:txBody>
            <a:bodyPr wrap="square" rtlCol="0">
              <a:spAutoFit/>
            </a:bodyPr>
            <a:lstStyle/>
            <a:p>
              <a:pPr algn="ctr"/>
              <a:r>
                <a:rPr lang="fr-FR" sz="1200" b="1" dirty="0" smtClean="0">
                  <a:solidFill>
                    <a:schemeClr val="bg1">
                      <a:lumMod val="75000"/>
                    </a:schemeClr>
                  </a:solidFill>
                </a:rPr>
                <a:t>Collecter</a:t>
              </a:r>
              <a:endParaRPr lang="fr-FR" sz="1200" b="1" dirty="0">
                <a:solidFill>
                  <a:schemeClr val="bg1">
                    <a:lumMod val="75000"/>
                  </a:schemeClr>
                </a:solidFill>
              </a:endParaRPr>
            </a:p>
          </p:txBody>
        </p:sp>
        <p:grpSp>
          <p:nvGrpSpPr>
            <p:cNvPr id="45" name="Group 44"/>
            <p:cNvGrpSpPr/>
            <p:nvPr/>
          </p:nvGrpSpPr>
          <p:grpSpPr>
            <a:xfrm>
              <a:off x="3892374" y="2830012"/>
              <a:ext cx="1258857" cy="1522357"/>
              <a:chOff x="3892374" y="2716795"/>
              <a:chExt cx="1258857" cy="1522357"/>
            </a:xfrm>
          </p:grpSpPr>
          <p:cxnSp>
            <p:nvCxnSpPr>
              <p:cNvPr id="63" name="Straight Connector 62"/>
              <p:cNvCxnSpPr/>
              <p:nvPr/>
            </p:nvCxnSpPr>
            <p:spPr>
              <a:xfrm flipH="1">
                <a:off x="4443788" y="2717074"/>
                <a:ext cx="707443" cy="3213"/>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64" name="Arc 63"/>
              <p:cNvSpPr/>
              <p:nvPr/>
            </p:nvSpPr>
            <p:spPr>
              <a:xfrm rot="16200000">
                <a:off x="4349839" y="2749546"/>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65" name="Straight Connector 64"/>
              <p:cNvCxnSpPr/>
              <p:nvPr/>
            </p:nvCxnSpPr>
            <p:spPr>
              <a:xfrm>
                <a:off x="4381873" y="2813181"/>
                <a:ext cx="884" cy="1318685"/>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sp>
            <p:nvSpPr>
              <p:cNvPr id="66" name="Arc 65"/>
              <p:cNvSpPr/>
              <p:nvPr/>
            </p:nvSpPr>
            <p:spPr>
              <a:xfrm rot="5400000">
                <a:off x="4202104" y="4058282"/>
                <a:ext cx="210922" cy="145420"/>
              </a:xfrm>
              <a:prstGeom prst="arc">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cxnSp>
            <p:nvCxnSpPr>
              <p:cNvPr id="67" name="Straight Connector 66"/>
              <p:cNvCxnSpPr>
                <a:stCxn id="66" idx="2"/>
                <a:endCxn id="12" idx="3"/>
              </p:cNvCxnSpPr>
              <p:nvPr/>
            </p:nvCxnSpPr>
            <p:spPr>
              <a:xfrm flipH="1">
                <a:off x="3892374" y="4236453"/>
                <a:ext cx="415191" cy="2699"/>
              </a:xfrm>
              <a:prstGeom prst="line">
                <a:avLst/>
              </a:prstGeom>
              <a:ln>
                <a:solidFill>
                  <a:schemeClr val="bg1">
                    <a:lumMod val="75000"/>
                  </a:schemeClr>
                </a:solidFill>
              </a:ln>
            </p:spPr>
            <p:style>
              <a:lnRef idx="3">
                <a:schemeClr val="accent4"/>
              </a:lnRef>
              <a:fillRef idx="0">
                <a:schemeClr val="accent4"/>
              </a:fillRef>
              <a:effectRef idx="2">
                <a:schemeClr val="accent4"/>
              </a:effectRef>
              <a:fontRef idx="minor">
                <a:schemeClr val="tx1"/>
              </a:fontRef>
            </p:style>
          </p:cxnSp>
        </p:grpSp>
        <p:cxnSp>
          <p:nvCxnSpPr>
            <p:cNvPr id="46" name="Straight Connector 45"/>
            <p:cNvCxnSpPr/>
            <p:nvPr/>
          </p:nvCxnSpPr>
          <p:spPr>
            <a:xfrm flipV="1">
              <a:off x="3815155" y="1155915"/>
              <a:ext cx="1002181" cy="7917"/>
            </a:xfrm>
            <a:prstGeom prst="line">
              <a:avLst/>
            </a:prstGeom>
            <a:ln>
              <a:solidFill>
                <a:srgbClr val="2E75B6"/>
              </a:solidFill>
            </a:ln>
          </p:spPr>
          <p:style>
            <a:lnRef idx="3">
              <a:schemeClr val="accent5"/>
            </a:lnRef>
            <a:fillRef idx="0">
              <a:schemeClr val="accent5"/>
            </a:fillRef>
            <a:effectRef idx="2">
              <a:schemeClr val="accent5"/>
            </a:effectRef>
            <a:fontRef idx="minor">
              <a:schemeClr val="tx1"/>
            </a:fontRef>
          </p:style>
        </p:cxnSp>
        <p:sp>
          <p:nvSpPr>
            <p:cNvPr id="47" name="Flowchart: Connector 46"/>
            <p:cNvSpPr/>
            <p:nvPr/>
          </p:nvSpPr>
          <p:spPr>
            <a:xfrm>
              <a:off x="4159934" y="4316601"/>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Flowchart: Connector 47"/>
            <p:cNvSpPr/>
            <p:nvPr/>
          </p:nvSpPr>
          <p:spPr>
            <a:xfrm>
              <a:off x="4344811" y="3924239"/>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TextBox 48"/>
            <p:cNvSpPr txBox="1"/>
            <p:nvPr/>
          </p:nvSpPr>
          <p:spPr>
            <a:xfrm>
              <a:off x="3538884" y="3431629"/>
              <a:ext cx="810071" cy="461665"/>
            </a:xfrm>
            <a:prstGeom prst="rect">
              <a:avLst/>
            </a:prstGeom>
            <a:noFill/>
          </p:spPr>
          <p:txBody>
            <a:bodyPr wrap="square" rtlCol="0">
              <a:spAutoFit/>
            </a:bodyPr>
            <a:lstStyle/>
            <a:p>
              <a:pPr algn="r"/>
              <a:r>
                <a:rPr lang="fr-FR" sz="1200" b="1" dirty="0" smtClean="0">
                  <a:solidFill>
                    <a:schemeClr val="bg1">
                      <a:lumMod val="75000"/>
                    </a:schemeClr>
                  </a:solidFill>
                </a:rPr>
                <a:t>Matrice </a:t>
              </a:r>
            </a:p>
            <a:p>
              <a:pPr algn="r"/>
              <a:r>
                <a:rPr lang="fr-FR" sz="1200" b="1" dirty="0" smtClean="0">
                  <a:solidFill>
                    <a:schemeClr val="bg1">
                      <a:lumMod val="75000"/>
                    </a:schemeClr>
                  </a:solidFill>
                </a:rPr>
                <a:t>de Porter</a:t>
              </a:r>
              <a:endParaRPr lang="fr-FR" sz="1200" b="1" dirty="0">
                <a:solidFill>
                  <a:schemeClr val="bg1">
                    <a:lumMod val="75000"/>
                  </a:schemeClr>
                </a:solidFill>
              </a:endParaRPr>
            </a:p>
          </p:txBody>
        </p:sp>
        <p:sp>
          <p:nvSpPr>
            <p:cNvPr id="50" name="TextBox 49"/>
            <p:cNvSpPr txBox="1"/>
            <p:nvPr/>
          </p:nvSpPr>
          <p:spPr>
            <a:xfrm>
              <a:off x="3719434" y="3063934"/>
              <a:ext cx="625377" cy="276999"/>
            </a:xfrm>
            <a:prstGeom prst="rect">
              <a:avLst/>
            </a:prstGeom>
            <a:noFill/>
          </p:spPr>
          <p:txBody>
            <a:bodyPr wrap="square" rtlCol="0">
              <a:spAutoFit/>
            </a:bodyPr>
            <a:lstStyle/>
            <a:p>
              <a:r>
                <a:rPr lang="fr-FR" sz="1200" b="1" dirty="0" smtClean="0">
                  <a:solidFill>
                    <a:schemeClr val="bg1">
                      <a:lumMod val="75000"/>
                    </a:schemeClr>
                  </a:solidFill>
                </a:rPr>
                <a:t>PESTEL</a:t>
              </a:r>
              <a:endParaRPr lang="fr-FR" sz="1200" b="1" dirty="0">
                <a:solidFill>
                  <a:schemeClr val="bg1">
                    <a:lumMod val="75000"/>
                  </a:schemeClr>
                </a:solidFill>
              </a:endParaRPr>
            </a:p>
          </p:txBody>
        </p:sp>
        <p:sp>
          <p:nvSpPr>
            <p:cNvPr id="51" name="Flowchart: Connector 50"/>
            <p:cNvSpPr/>
            <p:nvPr/>
          </p:nvSpPr>
          <p:spPr>
            <a:xfrm>
              <a:off x="4337719" y="3502476"/>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lowchart: Connector 51"/>
            <p:cNvSpPr/>
            <p:nvPr/>
          </p:nvSpPr>
          <p:spPr>
            <a:xfrm>
              <a:off x="4337719" y="3172872"/>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Flowchart: Connector 52"/>
            <p:cNvSpPr/>
            <p:nvPr/>
          </p:nvSpPr>
          <p:spPr>
            <a:xfrm>
              <a:off x="4423447" y="2793645"/>
              <a:ext cx="73741" cy="69994"/>
            </a:xfrm>
            <a:prstGeom prst="flowChartConnec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4" name="Straight Connector 53"/>
            <p:cNvCxnSpPr>
              <a:endCxn id="57" idx="1"/>
            </p:cNvCxnSpPr>
            <p:nvPr/>
          </p:nvCxnSpPr>
          <p:spPr>
            <a:xfrm>
              <a:off x="4817337" y="1129326"/>
              <a:ext cx="483423" cy="886407"/>
            </a:xfrm>
            <a:prstGeom prst="line">
              <a:avLst/>
            </a:prstGeom>
            <a:ln>
              <a:solidFill>
                <a:srgbClr val="2E75B6"/>
              </a:solidFill>
            </a:ln>
          </p:spPr>
          <p:style>
            <a:lnRef idx="3">
              <a:schemeClr val="accent5"/>
            </a:lnRef>
            <a:fillRef idx="0">
              <a:schemeClr val="accent5"/>
            </a:fillRef>
            <a:effectRef idx="2">
              <a:schemeClr val="accent5"/>
            </a:effectRef>
            <a:fontRef idx="minor">
              <a:schemeClr val="tx1"/>
            </a:fontRef>
          </p:style>
        </p:cxnSp>
        <p:cxnSp>
          <p:nvCxnSpPr>
            <p:cNvPr id="55" name="Straight Connector 54"/>
            <p:cNvCxnSpPr/>
            <p:nvPr/>
          </p:nvCxnSpPr>
          <p:spPr>
            <a:xfrm>
              <a:off x="5327267" y="2038238"/>
              <a:ext cx="15134" cy="581513"/>
            </a:xfrm>
            <a:prstGeom prst="line">
              <a:avLst/>
            </a:prstGeom>
            <a:ln>
              <a:solidFill>
                <a:srgbClr val="2E75B6"/>
              </a:solidFill>
            </a:ln>
          </p:spPr>
          <p:style>
            <a:lnRef idx="3">
              <a:schemeClr val="accent5"/>
            </a:lnRef>
            <a:fillRef idx="0">
              <a:schemeClr val="accent5"/>
            </a:fillRef>
            <a:effectRef idx="2">
              <a:schemeClr val="accent5"/>
            </a:effectRef>
            <a:fontRef idx="minor">
              <a:schemeClr val="tx1"/>
            </a:fontRef>
          </p:style>
        </p:cxnSp>
        <p:sp>
          <p:nvSpPr>
            <p:cNvPr id="56" name="TextBox 55"/>
            <p:cNvSpPr txBox="1"/>
            <p:nvPr/>
          </p:nvSpPr>
          <p:spPr>
            <a:xfrm>
              <a:off x="3845250" y="1194608"/>
              <a:ext cx="1122550" cy="276999"/>
            </a:xfrm>
            <a:prstGeom prst="rect">
              <a:avLst/>
            </a:prstGeom>
            <a:noFill/>
          </p:spPr>
          <p:txBody>
            <a:bodyPr wrap="square" rtlCol="0">
              <a:spAutoFit/>
            </a:bodyPr>
            <a:lstStyle/>
            <a:p>
              <a:pPr algn="ctr"/>
              <a:r>
                <a:rPr lang="fr-FR" sz="1200" b="1" dirty="0" smtClean="0">
                  <a:solidFill>
                    <a:srgbClr val="2E75B6"/>
                  </a:solidFill>
                </a:rPr>
                <a:t>Informatique</a:t>
              </a:r>
              <a:endParaRPr lang="fr-FR" sz="1200" b="1" dirty="0">
                <a:solidFill>
                  <a:srgbClr val="2E75B6"/>
                </a:solidFill>
              </a:endParaRPr>
            </a:p>
          </p:txBody>
        </p:sp>
        <p:sp>
          <p:nvSpPr>
            <p:cNvPr id="57" name="Flowchart: Connector 56"/>
            <p:cNvSpPr/>
            <p:nvPr/>
          </p:nvSpPr>
          <p:spPr>
            <a:xfrm>
              <a:off x="5289961" y="2003330"/>
              <a:ext cx="73741" cy="84692"/>
            </a:xfrm>
            <a:prstGeom prst="flowChartConnector">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TextBox 57"/>
            <p:cNvSpPr txBox="1"/>
            <p:nvPr/>
          </p:nvSpPr>
          <p:spPr>
            <a:xfrm>
              <a:off x="4459144" y="1493835"/>
              <a:ext cx="659690" cy="276999"/>
            </a:xfrm>
            <a:prstGeom prst="rect">
              <a:avLst/>
            </a:prstGeom>
            <a:noFill/>
          </p:spPr>
          <p:txBody>
            <a:bodyPr wrap="square" rtlCol="0">
              <a:spAutoFit/>
            </a:bodyPr>
            <a:lstStyle/>
            <a:p>
              <a:pPr algn="ctr"/>
              <a:r>
                <a:rPr lang="fr-FR" sz="1200" b="1" dirty="0" smtClean="0">
                  <a:solidFill>
                    <a:srgbClr val="2E75B6"/>
                  </a:solidFill>
                </a:rPr>
                <a:t>Locale</a:t>
              </a:r>
              <a:endParaRPr lang="fr-FR" sz="1200" b="1" dirty="0">
                <a:solidFill>
                  <a:srgbClr val="2E75B6"/>
                </a:solidFill>
              </a:endParaRPr>
            </a:p>
          </p:txBody>
        </p:sp>
        <p:sp>
          <p:nvSpPr>
            <p:cNvPr id="59" name="Flowchart: Connector 58"/>
            <p:cNvSpPr/>
            <p:nvPr/>
          </p:nvSpPr>
          <p:spPr>
            <a:xfrm>
              <a:off x="4790327" y="1122990"/>
              <a:ext cx="73741" cy="84692"/>
            </a:xfrm>
            <a:prstGeom prst="flowChartConnector">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TextBox 59"/>
            <p:cNvSpPr txBox="1"/>
            <p:nvPr/>
          </p:nvSpPr>
          <p:spPr>
            <a:xfrm>
              <a:off x="4449935" y="1864036"/>
              <a:ext cx="815943" cy="276999"/>
            </a:xfrm>
            <a:prstGeom prst="rect">
              <a:avLst/>
            </a:prstGeom>
            <a:noFill/>
          </p:spPr>
          <p:txBody>
            <a:bodyPr wrap="square" rtlCol="0">
              <a:spAutoFit/>
            </a:bodyPr>
            <a:lstStyle/>
            <a:p>
              <a:pPr algn="r"/>
              <a:r>
                <a:rPr lang="fr-FR" sz="1200" b="1" dirty="0" smtClean="0">
                  <a:solidFill>
                    <a:srgbClr val="2E75B6"/>
                  </a:solidFill>
                </a:rPr>
                <a:t>En ligne</a:t>
              </a:r>
              <a:endParaRPr lang="fr-FR" sz="1200" b="1" dirty="0">
                <a:solidFill>
                  <a:srgbClr val="2E75B6"/>
                </a:solidFill>
              </a:endParaRPr>
            </a:p>
          </p:txBody>
        </p:sp>
        <p:sp>
          <p:nvSpPr>
            <p:cNvPr id="61" name="Flowchart: Connector 60"/>
            <p:cNvSpPr/>
            <p:nvPr/>
          </p:nvSpPr>
          <p:spPr>
            <a:xfrm>
              <a:off x="5055914" y="1573593"/>
              <a:ext cx="73741" cy="84692"/>
            </a:xfrm>
            <a:prstGeom prst="flowChartConnector">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owchart: Connector 61"/>
            <p:cNvSpPr/>
            <p:nvPr/>
          </p:nvSpPr>
          <p:spPr>
            <a:xfrm>
              <a:off x="4114210" y="1124067"/>
              <a:ext cx="73741" cy="84692"/>
            </a:xfrm>
            <a:prstGeom prst="flowChartConnector">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59" y="1396704"/>
            <a:ext cx="353620" cy="353620"/>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080" y="2238878"/>
            <a:ext cx="226036" cy="226036"/>
          </a:xfrm>
          <a:prstGeom prst="rect">
            <a:avLst/>
          </a:prstGeom>
        </p:spPr>
      </p:pic>
      <p:sp>
        <p:nvSpPr>
          <p:cNvPr id="74" name="Folded Corner 73"/>
          <p:cNvSpPr/>
          <p:nvPr/>
        </p:nvSpPr>
        <p:spPr>
          <a:xfrm>
            <a:off x="4016676" y="814239"/>
            <a:ext cx="149493" cy="122803"/>
          </a:xfrm>
          <a:prstGeom prst="foldedCorner">
            <a:avLst/>
          </a:prstGeom>
          <a:solidFill>
            <a:srgbClr val="F59C1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75" name="Folded Corner 74"/>
          <p:cNvSpPr/>
          <p:nvPr/>
        </p:nvSpPr>
        <p:spPr>
          <a:xfrm>
            <a:off x="4191215" y="850470"/>
            <a:ext cx="192591" cy="139129"/>
          </a:xfrm>
          <a:prstGeom prst="foldedCorner">
            <a:avLst/>
          </a:prstGeom>
          <a:solidFill>
            <a:srgbClr val="79B63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76" name="Folded Corner 75"/>
          <p:cNvSpPr/>
          <p:nvPr/>
        </p:nvSpPr>
        <p:spPr>
          <a:xfrm>
            <a:off x="4059475" y="897237"/>
            <a:ext cx="213388" cy="194809"/>
          </a:xfrm>
          <a:prstGeom prst="foldedCorner">
            <a:avLst/>
          </a:prstGeom>
          <a:solidFill>
            <a:srgbClr val="A3184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5440047" y="3527857"/>
            <a:ext cx="301308" cy="356952"/>
          </a:xfrm>
          <a:prstGeom prst="straightConnector1">
            <a:avLst/>
          </a:prstGeom>
          <a:ln>
            <a:solidFill>
              <a:srgbClr val="2E5D9E"/>
            </a:solidFill>
            <a:tailEnd type="triangle"/>
          </a:ln>
        </p:spPr>
        <p:style>
          <a:lnRef idx="3">
            <a:schemeClr val="accent1"/>
          </a:lnRef>
          <a:fillRef idx="0">
            <a:schemeClr val="accent1"/>
          </a:fillRef>
          <a:effectRef idx="2">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23AEA936-903B-4667-8A74-3EB60A72B208}" type="slidenum">
              <a:rPr lang="fr-FR" smtClean="0"/>
              <a:pPr/>
              <a:t>49</a:t>
            </a:fld>
            <a:endParaRPr lang="fr-FR"/>
          </a:p>
        </p:txBody>
      </p:sp>
      <p:sp>
        <p:nvSpPr>
          <p:cNvPr id="3" name="Titre 2"/>
          <p:cNvSpPr>
            <a:spLocks noGrp="1"/>
          </p:cNvSpPr>
          <p:nvPr>
            <p:ph type="title"/>
          </p:nvPr>
        </p:nvSpPr>
        <p:spPr/>
        <p:txBody>
          <a:bodyPr/>
          <a:lstStyle/>
          <a:p>
            <a:r>
              <a:rPr lang="fr-FR" dirty="0" smtClean="0"/>
              <a:t> Cinq exercices de mises en pratique </a:t>
            </a:r>
            <a:endParaRPr lang="fr-FR" dirty="0"/>
          </a:p>
        </p:txBody>
      </p:sp>
      <p:sp>
        <p:nvSpPr>
          <p:cNvPr id="5" name="Rounded Rectangle 4"/>
          <p:cNvSpPr/>
          <p:nvPr/>
        </p:nvSpPr>
        <p:spPr>
          <a:xfrm>
            <a:off x="4679575" y="895655"/>
            <a:ext cx="2591205" cy="639821"/>
          </a:xfrm>
          <a:prstGeom prst="roundRect">
            <a:avLst/>
          </a:prstGeom>
          <a:solidFill>
            <a:srgbClr val="E85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FAIRE LA PHOTOGRAPHIE DES MISSIONS DE VOTRE SERVICE</a:t>
            </a:r>
            <a:endParaRPr lang="fr-FR" dirty="0"/>
          </a:p>
        </p:txBody>
      </p:sp>
      <p:sp>
        <p:nvSpPr>
          <p:cNvPr id="6" name="Rounded Rectangle 5"/>
          <p:cNvSpPr/>
          <p:nvPr/>
        </p:nvSpPr>
        <p:spPr>
          <a:xfrm>
            <a:off x="4051149" y="2296405"/>
            <a:ext cx="1322005" cy="507782"/>
          </a:xfrm>
          <a:prstGeom prst="roundRect">
            <a:avLst/>
          </a:prstGeom>
          <a:solidFill>
            <a:srgbClr val="F59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Avec </a:t>
            </a:r>
          </a:p>
          <a:p>
            <a:pPr algn="ctr"/>
            <a:r>
              <a:rPr lang="fr-FR" b="1" dirty="0" smtClean="0">
                <a:solidFill>
                  <a:schemeClr val="tx1"/>
                </a:solidFill>
              </a:rPr>
              <a:t>Post-it</a:t>
            </a:r>
            <a:endParaRPr lang="fr-FR" dirty="0">
              <a:solidFill>
                <a:schemeClr val="tx1"/>
              </a:solidFill>
            </a:endParaRPr>
          </a:p>
        </p:txBody>
      </p:sp>
      <p:sp>
        <p:nvSpPr>
          <p:cNvPr id="7" name="Rounded Rectangle 6"/>
          <p:cNvSpPr/>
          <p:nvPr/>
        </p:nvSpPr>
        <p:spPr>
          <a:xfrm>
            <a:off x="6457948" y="2296404"/>
            <a:ext cx="1322005" cy="507782"/>
          </a:xfrm>
          <a:prstGeom prst="roundRect">
            <a:avLst/>
          </a:prstGeom>
          <a:solidFill>
            <a:srgbClr val="79B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Avec </a:t>
            </a:r>
            <a:r>
              <a:rPr lang="fr-FR" b="1" dirty="0" err="1" smtClean="0">
                <a:solidFill>
                  <a:schemeClr val="tx1"/>
                </a:solidFill>
              </a:rPr>
              <a:t>CmapTools</a:t>
            </a:r>
            <a:endParaRPr lang="fr-FR" dirty="0">
              <a:solidFill>
                <a:schemeClr val="tx1"/>
              </a:solidFill>
            </a:endParaRPr>
          </a:p>
        </p:txBody>
      </p:sp>
      <p:cxnSp>
        <p:nvCxnSpPr>
          <p:cNvPr id="10" name="Straight Arrow Connector 9"/>
          <p:cNvCxnSpPr>
            <a:endCxn id="6" idx="0"/>
          </p:cNvCxnSpPr>
          <p:nvPr/>
        </p:nvCxnSpPr>
        <p:spPr>
          <a:xfrm flipH="1">
            <a:off x="4712152" y="2018884"/>
            <a:ext cx="677430" cy="277521"/>
          </a:xfrm>
          <a:prstGeom prst="straightConnector1">
            <a:avLst/>
          </a:prstGeom>
          <a:ln>
            <a:solidFill>
              <a:srgbClr val="2E5D9E"/>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stCxn id="5" idx="2"/>
          </p:cNvCxnSpPr>
          <p:nvPr/>
        </p:nvCxnSpPr>
        <p:spPr>
          <a:xfrm flipH="1">
            <a:off x="5911327" y="1535476"/>
            <a:ext cx="63851" cy="262436"/>
          </a:xfrm>
          <a:prstGeom prst="line">
            <a:avLst/>
          </a:prstGeom>
          <a:ln>
            <a:solidFill>
              <a:srgbClr val="2E5D9E"/>
            </a:solidFill>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4927001" y="1710465"/>
            <a:ext cx="2138593" cy="308418"/>
          </a:xfrm>
          <a:prstGeom prst="rect">
            <a:avLst/>
          </a:prstGeom>
          <a:noFill/>
        </p:spPr>
        <p:txBody>
          <a:bodyPr wrap="square" rtlCol="0">
            <a:spAutoFit/>
          </a:bodyPr>
          <a:lstStyle/>
          <a:p>
            <a:pPr algn="ctr"/>
            <a:r>
              <a:rPr lang="fr-FR" dirty="0" smtClean="0"/>
              <a:t>à l’aide du modèle 4C</a:t>
            </a:r>
            <a:endParaRPr lang="fr-FR" dirty="0"/>
          </a:p>
        </p:txBody>
      </p:sp>
      <p:cxnSp>
        <p:nvCxnSpPr>
          <p:cNvPr id="16" name="Straight Arrow Connector 15"/>
          <p:cNvCxnSpPr>
            <a:endCxn id="7" idx="0"/>
          </p:cNvCxnSpPr>
          <p:nvPr/>
        </p:nvCxnSpPr>
        <p:spPr>
          <a:xfrm>
            <a:off x="6347013" y="2008500"/>
            <a:ext cx="771938" cy="287904"/>
          </a:xfrm>
          <a:prstGeom prst="straightConnector1">
            <a:avLst/>
          </a:prstGeom>
          <a:ln>
            <a:solidFill>
              <a:srgbClr val="2E5D9E"/>
            </a:solidFill>
            <a:tailEnd type="triangle"/>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3758876" y="3158653"/>
            <a:ext cx="1736900" cy="438188"/>
          </a:xfrm>
          <a:prstGeom prst="roundRect">
            <a:avLst/>
          </a:prstGeom>
          <a:solidFill>
            <a:srgbClr val="A31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t>PLAN </a:t>
            </a:r>
            <a:r>
              <a:rPr lang="fr-FR" b="1" dirty="0" smtClean="0"/>
              <a:t>D’ACTIONS</a:t>
            </a:r>
            <a:endParaRPr lang="fr-FR"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127" y="3849769"/>
            <a:ext cx="1197421" cy="836639"/>
          </a:xfrm>
          <a:prstGeom prst="rect">
            <a:avLst/>
          </a:prstGeom>
          <a:solidFill>
            <a:srgbClr val="7BB656"/>
          </a:solidFill>
        </p:spPr>
      </p:pic>
      <p:sp>
        <p:nvSpPr>
          <p:cNvPr id="22" name="TextBox 21"/>
          <p:cNvSpPr txBox="1"/>
          <p:nvPr/>
        </p:nvSpPr>
        <p:spPr>
          <a:xfrm>
            <a:off x="3678113" y="2341007"/>
            <a:ext cx="306567" cy="400110"/>
          </a:xfrm>
          <a:prstGeom prst="rect">
            <a:avLst/>
          </a:prstGeom>
          <a:noFill/>
        </p:spPr>
        <p:txBody>
          <a:bodyPr wrap="square" rtlCol="0">
            <a:spAutoFit/>
          </a:bodyPr>
          <a:lstStyle/>
          <a:p>
            <a:r>
              <a:rPr lang="fr-FR" sz="2000" dirty="0" smtClean="0"/>
              <a:t>1</a:t>
            </a:r>
            <a:endParaRPr lang="fr-FR" sz="2000" dirty="0"/>
          </a:p>
        </p:txBody>
      </p:sp>
      <p:sp>
        <p:nvSpPr>
          <p:cNvPr id="23" name="TextBox 22"/>
          <p:cNvSpPr txBox="1"/>
          <p:nvPr/>
        </p:nvSpPr>
        <p:spPr>
          <a:xfrm>
            <a:off x="6132198" y="2341007"/>
            <a:ext cx="306567" cy="400110"/>
          </a:xfrm>
          <a:prstGeom prst="rect">
            <a:avLst/>
          </a:prstGeom>
          <a:noFill/>
        </p:spPr>
        <p:txBody>
          <a:bodyPr wrap="square" rtlCol="0">
            <a:spAutoFit/>
          </a:bodyPr>
          <a:lstStyle/>
          <a:p>
            <a:r>
              <a:rPr lang="fr-FR" sz="2000" dirty="0"/>
              <a:t>2</a:t>
            </a:r>
          </a:p>
        </p:txBody>
      </p:sp>
      <p:cxnSp>
        <p:nvCxnSpPr>
          <p:cNvPr id="24" name="Straight Arrow Connector 23"/>
          <p:cNvCxnSpPr>
            <a:stCxn id="6" idx="2"/>
            <a:endCxn id="18" idx="0"/>
          </p:cNvCxnSpPr>
          <p:nvPr/>
        </p:nvCxnSpPr>
        <p:spPr>
          <a:xfrm flipH="1">
            <a:off x="4627326" y="2804187"/>
            <a:ext cx="84826" cy="354466"/>
          </a:xfrm>
          <a:prstGeom prst="straightConnector1">
            <a:avLst/>
          </a:prstGeom>
          <a:ln>
            <a:solidFill>
              <a:srgbClr val="2E5D9E"/>
            </a:solidFill>
            <a:tailEnd type="triangle"/>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3727406" y="3977851"/>
            <a:ext cx="325094" cy="400110"/>
          </a:xfrm>
          <a:prstGeom prst="rect">
            <a:avLst/>
          </a:prstGeom>
          <a:noFill/>
        </p:spPr>
        <p:txBody>
          <a:bodyPr wrap="square" rtlCol="0">
            <a:spAutoFit/>
          </a:bodyPr>
          <a:lstStyle/>
          <a:p>
            <a:r>
              <a:rPr lang="fr-FR" sz="2000" dirty="0" smtClean="0"/>
              <a:t>3</a:t>
            </a:r>
            <a:endParaRPr lang="fr-FR" sz="2000" dirty="0"/>
          </a:p>
        </p:txBody>
      </p:sp>
      <p:cxnSp>
        <p:nvCxnSpPr>
          <p:cNvPr id="28" name="Straight Arrow Connector 27"/>
          <p:cNvCxnSpPr>
            <a:stCxn id="18" idx="2"/>
            <a:endCxn id="19" idx="0"/>
          </p:cNvCxnSpPr>
          <p:nvPr/>
        </p:nvCxnSpPr>
        <p:spPr>
          <a:xfrm flipH="1">
            <a:off x="4617838" y="3596841"/>
            <a:ext cx="9488" cy="252928"/>
          </a:xfrm>
          <a:prstGeom prst="straightConnector1">
            <a:avLst/>
          </a:prstGeom>
          <a:ln>
            <a:solidFill>
              <a:srgbClr val="2E5D9E"/>
            </a:solidFill>
            <a:tailEnd type="triangle"/>
          </a:ln>
        </p:spPr>
        <p:style>
          <a:lnRef idx="3">
            <a:schemeClr val="accent1"/>
          </a:lnRef>
          <a:fillRef idx="0">
            <a:schemeClr val="accent1"/>
          </a:fillRef>
          <a:effectRef idx="2">
            <a:schemeClr val="accent1"/>
          </a:effectRef>
          <a:fontRef idx="minor">
            <a:schemeClr val="tx1"/>
          </a:fontRef>
        </p:style>
      </p:cxn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295" y="3890344"/>
            <a:ext cx="537997" cy="537997"/>
          </a:xfrm>
          <a:prstGeom prst="rect">
            <a:avLst/>
          </a:prstGeom>
        </p:spPr>
      </p:pic>
      <p:sp>
        <p:nvSpPr>
          <p:cNvPr id="33" name="TextBox 32"/>
          <p:cNvSpPr txBox="1"/>
          <p:nvPr/>
        </p:nvSpPr>
        <p:spPr>
          <a:xfrm>
            <a:off x="5410176" y="3955549"/>
            <a:ext cx="325094" cy="400110"/>
          </a:xfrm>
          <a:prstGeom prst="rect">
            <a:avLst/>
          </a:prstGeom>
          <a:noFill/>
        </p:spPr>
        <p:txBody>
          <a:bodyPr wrap="square" rtlCol="0">
            <a:spAutoFit/>
          </a:bodyPr>
          <a:lstStyle/>
          <a:p>
            <a:r>
              <a:rPr lang="fr-FR" sz="2000" dirty="0" smtClean="0"/>
              <a:t>4</a:t>
            </a:r>
            <a:endParaRPr lang="fr-FR" sz="2000" dirty="0"/>
          </a:p>
        </p:txBody>
      </p:sp>
      <p:sp>
        <p:nvSpPr>
          <p:cNvPr id="39" name="TextBox 38"/>
          <p:cNvSpPr txBox="1"/>
          <p:nvPr/>
        </p:nvSpPr>
        <p:spPr>
          <a:xfrm>
            <a:off x="5627693" y="4326291"/>
            <a:ext cx="664298" cy="307777"/>
          </a:xfrm>
          <a:prstGeom prst="rect">
            <a:avLst/>
          </a:prstGeom>
          <a:noFill/>
        </p:spPr>
        <p:txBody>
          <a:bodyPr wrap="square" rtlCol="0">
            <a:spAutoFit/>
          </a:bodyPr>
          <a:lstStyle/>
          <a:p>
            <a:r>
              <a:rPr lang="fr-FR" sz="1400" dirty="0" err="1" smtClean="0"/>
              <a:t>Trello</a:t>
            </a:r>
            <a:endParaRPr lang="fr-FR" sz="1400" dirty="0"/>
          </a:p>
        </p:txBody>
      </p:sp>
      <p:sp>
        <p:nvSpPr>
          <p:cNvPr id="42" name="Rectangle 41"/>
          <p:cNvSpPr/>
          <p:nvPr/>
        </p:nvSpPr>
        <p:spPr>
          <a:xfrm>
            <a:off x="3028949" y="774551"/>
            <a:ext cx="5770805" cy="452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60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1000"/>
                                        <p:tgtEl>
                                          <p:spTgt spid="14"/>
                                        </p:tgtEl>
                                      </p:cBhvr>
                                    </p:animEffect>
                                  </p:childTnLst>
                                </p:cTn>
                              </p:par>
                              <p:par>
                                <p:cTn id="15" presetID="22"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1000"/>
                                        <p:tgtEl>
                                          <p:spTgt spid="2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000"/>
                                        <p:tgtEl>
                                          <p:spTgt spid="2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1000"/>
                                        <p:tgtEl>
                                          <p:spTgt spid="7"/>
                                        </p:tgtEl>
                                      </p:cBhvr>
                                    </p:animEffect>
                                  </p:childTnLst>
                                </p:cTn>
                              </p:par>
                              <p:par>
                                <p:cTn id="30" presetID="22" presetClass="entr" presetSubtype="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750"/>
                                        <p:tgtEl>
                                          <p:spTgt spid="2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750"/>
                                        <p:tgtEl>
                                          <p:spTgt spid="18"/>
                                        </p:tgtEl>
                                      </p:cBhvr>
                                    </p:animEffect>
                                  </p:childTnLst>
                                </p:cTn>
                              </p:par>
                              <p:par>
                                <p:cTn id="41" presetID="22" presetClass="entr" presetSubtype="1"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750"/>
                                        <p:tgtEl>
                                          <p:spTgt spid="2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750"/>
                                        <p:tgtEl>
                                          <p:spTgt spid="1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75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750"/>
                                        <p:tgtEl>
                                          <p:spTgt spid="33"/>
                                        </p:tgtEl>
                                      </p:cBhvr>
                                    </p:animEffect>
                                  </p:childTnLst>
                                </p:cTn>
                              </p:par>
                              <p:par>
                                <p:cTn id="55" presetID="22" presetClass="entr" presetSubtype="1"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up)">
                                      <p:cBhvr>
                                        <p:cTn id="57" dur="750"/>
                                        <p:tgtEl>
                                          <p:spTgt spid="3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750"/>
                                        <p:tgtEl>
                                          <p:spTgt spid="39"/>
                                        </p:tgtEl>
                                      </p:cBhvr>
                                    </p:animEffect>
                                  </p:childTnLst>
                                </p:cTn>
                              </p:par>
                              <p:par>
                                <p:cTn id="61" presetID="22" presetClass="entr" presetSubtype="1"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8" grpId="0" animBg="1"/>
      <p:bldP spid="22" grpId="0"/>
      <p:bldP spid="23" grpId="0"/>
      <p:bldP spid="27" grpId="0"/>
      <p:bldP spid="33"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5</a:t>
            </a:fld>
            <a:endParaRPr lang="fr-FR"/>
          </a:p>
        </p:txBody>
      </p:sp>
      <p:sp>
        <p:nvSpPr>
          <p:cNvPr id="3" name="Title 2"/>
          <p:cNvSpPr>
            <a:spLocks noGrp="1"/>
          </p:cNvSpPr>
          <p:nvPr>
            <p:ph type="title"/>
          </p:nvPr>
        </p:nvSpPr>
        <p:spPr/>
        <p:txBody>
          <a:bodyPr/>
          <a:lstStyle/>
          <a:p>
            <a:r>
              <a:rPr lang="fr-FR" dirty="0" smtClean="0"/>
              <a:t>Bénéfices du management visuel</a:t>
            </a:r>
            <a:endParaRPr lang="de-DE" dirty="0"/>
          </a:p>
        </p:txBody>
      </p:sp>
      <p:sp>
        <p:nvSpPr>
          <p:cNvPr id="4" name="Folded Corner 3"/>
          <p:cNvSpPr/>
          <p:nvPr/>
        </p:nvSpPr>
        <p:spPr>
          <a:xfrm>
            <a:off x="3115734" y="1058530"/>
            <a:ext cx="1241777" cy="1097650"/>
          </a:xfrm>
          <a:prstGeom prst="foldedCorner">
            <a:avLst/>
          </a:prstGeom>
          <a:solidFill>
            <a:srgbClr val="F59C18"/>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t>Message immédiat</a:t>
            </a:r>
            <a:endParaRPr lang="de-DE" sz="2000" dirty="0"/>
          </a:p>
        </p:txBody>
      </p:sp>
      <p:sp>
        <p:nvSpPr>
          <p:cNvPr id="7" name="Folded Corner 6"/>
          <p:cNvSpPr/>
          <p:nvPr/>
        </p:nvSpPr>
        <p:spPr>
          <a:xfrm>
            <a:off x="4787194" y="1560807"/>
            <a:ext cx="1670756" cy="949660"/>
          </a:xfrm>
          <a:prstGeom prst="foldedCorner">
            <a:avLst/>
          </a:prstGeom>
          <a:solidFill>
            <a:srgbClr val="2E5D9E"/>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t>Instructions claires</a:t>
            </a:r>
            <a:endParaRPr lang="de-DE" sz="2000" dirty="0"/>
          </a:p>
        </p:txBody>
      </p:sp>
      <p:sp>
        <p:nvSpPr>
          <p:cNvPr id="8" name="Folded Corner 7"/>
          <p:cNvSpPr/>
          <p:nvPr/>
        </p:nvSpPr>
        <p:spPr>
          <a:xfrm>
            <a:off x="3736622" y="2841822"/>
            <a:ext cx="1670756" cy="1134915"/>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t>Problèmes à résoudre</a:t>
            </a:r>
            <a:endParaRPr lang="de-DE" sz="2000" dirty="0"/>
          </a:p>
        </p:txBody>
      </p:sp>
      <p:sp>
        <p:nvSpPr>
          <p:cNvPr id="9" name="Folded Corner 8"/>
          <p:cNvSpPr/>
          <p:nvPr/>
        </p:nvSpPr>
        <p:spPr>
          <a:xfrm>
            <a:off x="5894638" y="3555997"/>
            <a:ext cx="1399116" cy="1357419"/>
          </a:xfrm>
          <a:prstGeom prst="foldedCorner">
            <a:avLst/>
          </a:prstGeom>
          <a:solidFill>
            <a:srgbClr val="E85738"/>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000" dirty="0" smtClean="0"/>
              <a:t>Modèles pour agir</a:t>
            </a:r>
            <a:endParaRPr lang="de-DE" sz="2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196" y="1848479"/>
            <a:ext cx="2409825" cy="1323975"/>
          </a:xfrm>
          <a:prstGeom prst="rect">
            <a:avLst/>
          </a:prstGeom>
        </p:spPr>
      </p:pic>
      <p:sp>
        <p:nvSpPr>
          <p:cNvPr id="12" name="ZoneTexte 1"/>
          <p:cNvSpPr txBox="1"/>
          <p:nvPr/>
        </p:nvSpPr>
        <p:spPr>
          <a:xfrm>
            <a:off x="690417" y="3165688"/>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17585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50</a:t>
            </a:fld>
            <a:endParaRPr lang="fr-FR"/>
          </a:p>
        </p:txBody>
      </p:sp>
      <p:sp>
        <p:nvSpPr>
          <p:cNvPr id="3" name="Title 2"/>
          <p:cNvSpPr>
            <a:spLocks noGrp="1"/>
          </p:cNvSpPr>
          <p:nvPr>
            <p:ph type="title"/>
          </p:nvPr>
        </p:nvSpPr>
        <p:spPr/>
        <p:txBody>
          <a:bodyPr/>
          <a:lstStyle/>
          <a:p>
            <a:r>
              <a:rPr lang="fr-FR" dirty="0"/>
              <a:t> Cinq exercices de </a:t>
            </a:r>
            <a:r>
              <a:rPr lang="fr-FR" dirty="0" smtClean="0"/>
              <a:t>mise </a:t>
            </a:r>
            <a:r>
              <a:rPr lang="fr-FR" dirty="0"/>
              <a:t>en pratique </a:t>
            </a:r>
          </a:p>
        </p:txBody>
      </p:sp>
      <p:pic>
        <p:nvPicPr>
          <p:cNvPr id="19" name="Content Placeholder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7712" y="935664"/>
            <a:ext cx="4988876" cy="3669189"/>
          </a:xfrm>
        </p:spPr>
      </p:pic>
      <p:sp>
        <p:nvSpPr>
          <p:cNvPr id="20" name="TextBox 19"/>
          <p:cNvSpPr txBox="1"/>
          <p:nvPr/>
        </p:nvSpPr>
        <p:spPr>
          <a:xfrm>
            <a:off x="4428446" y="881016"/>
            <a:ext cx="311194" cy="400110"/>
          </a:xfrm>
          <a:prstGeom prst="rect">
            <a:avLst/>
          </a:prstGeom>
          <a:noFill/>
        </p:spPr>
        <p:txBody>
          <a:bodyPr wrap="square" rtlCol="0">
            <a:spAutoFit/>
          </a:bodyPr>
          <a:lstStyle/>
          <a:p>
            <a:r>
              <a:rPr lang="fr-FR" sz="2000" dirty="0" smtClean="0"/>
              <a:t>5</a:t>
            </a:r>
            <a:endParaRPr lang="fr-FR" sz="2000" dirty="0"/>
          </a:p>
        </p:txBody>
      </p:sp>
    </p:spTree>
    <p:extLst>
      <p:ext uri="{BB962C8B-B14F-4D97-AF65-F5344CB8AC3E}">
        <p14:creationId xmlns:p14="http://schemas.microsoft.com/office/powerpoint/2010/main" val="1394643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51</a:t>
            </a:fld>
            <a:endParaRPr lang="fr-FR"/>
          </a:p>
        </p:txBody>
      </p:sp>
      <p:sp>
        <p:nvSpPr>
          <p:cNvPr id="3" name="Title 2"/>
          <p:cNvSpPr>
            <a:spLocks noGrp="1"/>
          </p:cNvSpPr>
          <p:nvPr>
            <p:ph type="title"/>
          </p:nvPr>
        </p:nvSpPr>
        <p:spPr/>
        <p:txBody>
          <a:bodyPr/>
          <a:lstStyle/>
          <a:p>
            <a:r>
              <a:rPr lang="fr-FR" dirty="0" smtClean="0"/>
              <a:t>Partage de votre travail</a:t>
            </a:r>
            <a:endParaRPr lang="fr-FR"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4160" y="1178560"/>
            <a:ext cx="3077152" cy="2632832"/>
          </a:xfrm>
        </p:spPr>
      </p:pic>
      <p:pic>
        <p:nvPicPr>
          <p:cNvPr id="7" name="Content Placeholder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960" y="1246734"/>
            <a:ext cx="2678803" cy="1970190"/>
          </a:xfrm>
          <a:prstGeom prst="rect">
            <a:avLst/>
          </a:prstGeom>
        </p:spPr>
      </p:pic>
      <p:sp>
        <p:nvSpPr>
          <p:cNvPr id="8" name="TextBox 7"/>
          <p:cNvSpPr txBox="1"/>
          <p:nvPr/>
        </p:nvSpPr>
        <p:spPr>
          <a:xfrm>
            <a:off x="4628949" y="4039641"/>
            <a:ext cx="3055219" cy="308418"/>
          </a:xfrm>
          <a:prstGeom prst="rect">
            <a:avLst/>
          </a:prstGeom>
          <a:noFill/>
        </p:spPr>
        <p:txBody>
          <a:bodyPr wrap="square" rtlCol="0">
            <a:spAutoFit/>
          </a:bodyPr>
          <a:lstStyle/>
          <a:p>
            <a:pPr algn="ctr"/>
            <a:r>
              <a:rPr lang="en-US" dirty="0" smtClean="0">
                <a:hlinkClick r:id="rId5"/>
              </a:rPr>
              <a:t>gdpcartesconceptuelles@gmail.com</a:t>
            </a:r>
            <a:r>
              <a:rPr lang="en-US" dirty="0" smtClean="0"/>
              <a:t> </a:t>
            </a:r>
            <a:endParaRPr lang="fr-FR" dirty="0"/>
          </a:p>
        </p:txBody>
      </p:sp>
      <p:pic>
        <p:nvPicPr>
          <p:cNvPr id="9" name="Picture 2" descr="https://encrypted-tbn1.gstatic.com/images?q=tbn:ANd9GcSogkAEUD8x1SwTA35YIa1hxVlZT8fcvRtUbTnP_BTl71SM7U5Ng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6158" y="4576308"/>
            <a:ext cx="590307" cy="459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3183" y="5140676"/>
            <a:ext cx="1896255" cy="308418"/>
          </a:xfrm>
          <a:prstGeom prst="rect">
            <a:avLst/>
          </a:prstGeom>
          <a:noFill/>
        </p:spPr>
        <p:txBody>
          <a:bodyPr wrap="square" rtlCol="0">
            <a:spAutoFit/>
          </a:bodyPr>
          <a:lstStyle/>
          <a:p>
            <a:pPr algn="ctr"/>
            <a:r>
              <a:rPr lang="de-DE" dirty="0">
                <a:hlinkClick r:id="rId7"/>
              </a:rPr>
              <a:t>http://</a:t>
            </a:r>
            <a:r>
              <a:rPr lang="de-DE" dirty="0" smtClean="0">
                <a:hlinkClick r:id="rId7"/>
              </a:rPr>
              <a:t>goo.gl/LJNnYz</a:t>
            </a:r>
            <a:r>
              <a:rPr lang="de-DE" dirty="0" smtClean="0"/>
              <a:t> </a:t>
            </a:r>
            <a:endParaRPr lang="de-DE" dirty="0"/>
          </a:p>
        </p:txBody>
      </p:sp>
    </p:spTree>
    <p:extLst>
      <p:ext uri="{BB962C8B-B14F-4D97-AF65-F5344CB8AC3E}">
        <p14:creationId xmlns:p14="http://schemas.microsoft.com/office/powerpoint/2010/main" val="26891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52</a:t>
            </a:fld>
            <a:endParaRPr lang="fr-FR"/>
          </a:p>
        </p:txBody>
      </p:sp>
      <p:sp>
        <p:nvSpPr>
          <p:cNvPr id="3" name="Titre 2"/>
          <p:cNvSpPr>
            <a:spLocks noGrp="1"/>
          </p:cNvSpPr>
          <p:nvPr>
            <p:ph type="title"/>
          </p:nvPr>
        </p:nvSpPr>
        <p:spPr/>
        <p:txBody>
          <a:bodyPr/>
          <a:lstStyle/>
          <a:p>
            <a:r>
              <a:rPr lang="fr-FR" dirty="0" smtClean="0"/>
              <a:t>Exercice 1</a:t>
            </a:r>
            <a:endParaRPr lang="fr-FR" b="0" dirty="0"/>
          </a:p>
        </p:txBody>
      </p:sp>
      <p:sp>
        <p:nvSpPr>
          <p:cNvPr id="5" name="ZoneTexte 1"/>
          <p:cNvSpPr txBox="1"/>
          <p:nvPr/>
        </p:nvSpPr>
        <p:spPr>
          <a:xfrm>
            <a:off x="364548" y="314934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grpSp>
        <p:nvGrpSpPr>
          <p:cNvPr id="4" name="Group 3"/>
          <p:cNvGrpSpPr/>
          <p:nvPr/>
        </p:nvGrpSpPr>
        <p:grpSpPr>
          <a:xfrm>
            <a:off x="8197324" y="156453"/>
            <a:ext cx="774551" cy="596584"/>
            <a:chOff x="4016676" y="814239"/>
            <a:chExt cx="367130" cy="277807"/>
          </a:xfrm>
        </p:grpSpPr>
        <p:sp>
          <p:nvSpPr>
            <p:cNvPr id="7" name="Folded Corner 6"/>
            <p:cNvSpPr/>
            <p:nvPr/>
          </p:nvSpPr>
          <p:spPr>
            <a:xfrm>
              <a:off x="4016676" y="814239"/>
              <a:ext cx="149493" cy="122803"/>
            </a:xfrm>
            <a:prstGeom prst="foldedCorner">
              <a:avLst/>
            </a:prstGeom>
            <a:solidFill>
              <a:srgbClr val="F59C1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8" name="Folded Corner 7"/>
            <p:cNvSpPr/>
            <p:nvPr/>
          </p:nvSpPr>
          <p:spPr>
            <a:xfrm>
              <a:off x="4191215" y="850470"/>
              <a:ext cx="192591" cy="139129"/>
            </a:xfrm>
            <a:prstGeom prst="foldedCorner">
              <a:avLst/>
            </a:prstGeom>
            <a:solidFill>
              <a:srgbClr val="79B63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9" name="Folded Corner 8"/>
            <p:cNvSpPr/>
            <p:nvPr/>
          </p:nvSpPr>
          <p:spPr>
            <a:xfrm>
              <a:off x="4059475" y="897237"/>
              <a:ext cx="213388" cy="194809"/>
            </a:xfrm>
            <a:prstGeom prst="foldedCorner">
              <a:avLst/>
            </a:prstGeom>
            <a:solidFill>
              <a:srgbClr val="A3184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dirty="0"/>
            </a:p>
          </p:txBody>
        </p:sp>
      </p:grpSp>
      <p:sp>
        <p:nvSpPr>
          <p:cNvPr id="11" name="Rounded Rectangle 10"/>
          <p:cNvSpPr/>
          <p:nvPr/>
        </p:nvSpPr>
        <p:spPr>
          <a:xfrm>
            <a:off x="3866147" y="1112126"/>
            <a:ext cx="3468801" cy="639821"/>
          </a:xfrm>
          <a:prstGeom prst="roundRect">
            <a:avLst/>
          </a:prstGeom>
          <a:solidFill>
            <a:srgbClr val="E85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COMMENT REPRÉSENTER LES MISSIONS DE VOTRE SERVICE ?</a:t>
            </a:r>
            <a:endParaRPr lang="fr-FR"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431" y="1928409"/>
            <a:ext cx="2971346" cy="2871336"/>
          </a:xfrm>
          <a:prstGeom prst="rect">
            <a:avLst/>
          </a:prstGeom>
          <a:solidFill>
            <a:schemeClr val="bg1"/>
          </a:solidFill>
        </p:spPr>
      </p:pic>
      <p:sp>
        <p:nvSpPr>
          <p:cNvPr id="6" name="TextBox 5"/>
          <p:cNvSpPr txBox="1"/>
          <p:nvPr/>
        </p:nvSpPr>
        <p:spPr>
          <a:xfrm>
            <a:off x="4150431" y="4904675"/>
            <a:ext cx="3184517" cy="369332"/>
          </a:xfrm>
          <a:prstGeom prst="rect">
            <a:avLst/>
          </a:prstGeom>
          <a:noFill/>
        </p:spPr>
        <p:txBody>
          <a:bodyPr wrap="square" rtlCol="0">
            <a:spAutoFit/>
          </a:bodyPr>
          <a:lstStyle/>
          <a:p>
            <a:pPr algn="ctr"/>
            <a:r>
              <a:rPr lang="fr-FR" sz="1800" b="1" dirty="0"/>
              <a:t>Phase </a:t>
            </a:r>
            <a:r>
              <a:rPr lang="fr-FR" sz="1800" b="1" dirty="0" smtClean="0"/>
              <a:t>1 :</a:t>
            </a:r>
            <a:r>
              <a:rPr lang="fr-FR" sz="1800" dirty="0" smtClean="0"/>
              <a:t> </a:t>
            </a:r>
            <a:r>
              <a:rPr lang="fr-FR" sz="1800" b="1" dirty="0"/>
              <a:t>Collecter </a:t>
            </a: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53</a:t>
            </a:fld>
            <a:endParaRPr lang="fr-FR"/>
          </a:p>
        </p:txBody>
      </p:sp>
      <p:sp>
        <p:nvSpPr>
          <p:cNvPr id="3" name="Titre 2"/>
          <p:cNvSpPr>
            <a:spLocks noGrp="1"/>
          </p:cNvSpPr>
          <p:nvPr>
            <p:ph type="title"/>
          </p:nvPr>
        </p:nvSpPr>
        <p:spPr/>
        <p:txBody>
          <a:bodyPr/>
          <a:lstStyle/>
          <a:p>
            <a:r>
              <a:rPr lang="fr-FR" dirty="0" smtClean="0"/>
              <a:t>Exercice 1</a:t>
            </a:r>
            <a:br>
              <a:rPr lang="fr-FR" dirty="0" smtClean="0"/>
            </a:br>
            <a:r>
              <a:rPr lang="fr-FR" sz="2000" b="0" dirty="0" smtClean="0"/>
              <a:t>Feuille 1/2 de 16 « Post-it » à imprimer</a:t>
            </a:r>
            <a:endParaRPr lang="fr-FR" b="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856818266"/>
              </p:ext>
            </p:extLst>
          </p:nvPr>
        </p:nvGraphicFramePr>
        <p:xfrm>
          <a:off x="2763314" y="1140906"/>
          <a:ext cx="6221412" cy="4161808"/>
        </p:xfrm>
        <a:graphic>
          <a:graphicData uri="http://schemas.openxmlformats.org/drawingml/2006/table">
            <a:tbl>
              <a:tblPr firstRow="1" bandRow="1">
                <a:tableStyleId>{5C22544A-7EE6-4342-B048-85BDC9FD1C3A}</a:tableStyleId>
              </a:tblPr>
              <a:tblGrid>
                <a:gridCol w="1555353"/>
                <a:gridCol w="1555353"/>
                <a:gridCol w="1555353"/>
                <a:gridCol w="1555353"/>
              </a:tblGrid>
              <a:tr h="1040452">
                <a:tc>
                  <a:txBody>
                    <a:bodyPr/>
                    <a:lstStyle/>
                    <a:p>
                      <a:pPr algn="ctr"/>
                      <a:endParaRPr lang="fr-FR" sz="1400" b="1" dirty="0" smtClean="0">
                        <a:solidFill>
                          <a:schemeClr val="tx1"/>
                        </a:solidFill>
                      </a:endParaRPr>
                    </a:p>
                    <a:p>
                      <a:pPr algn="ctr"/>
                      <a:r>
                        <a:rPr lang="fr-FR" sz="1400" b="1" dirty="0" smtClean="0">
                          <a:solidFill>
                            <a:schemeClr val="tx1"/>
                          </a:solidFill>
                        </a:rPr>
                        <a:t>VISION DES MISSIONS DE MON  SERVICE </a:t>
                      </a:r>
                      <a:endParaRPr lang="fr-FR" sz="1400" b="1" dirty="0">
                        <a:solidFill>
                          <a:schemeClr val="tx1"/>
                        </a:solidFill>
                      </a:endParaRPr>
                    </a:p>
                  </a:txBody>
                  <a:tcPr>
                    <a:solidFill>
                      <a:schemeClr val="bg1">
                        <a:lumMod val="95000"/>
                      </a:schemeClr>
                    </a:solidFill>
                  </a:tcPr>
                </a:tc>
                <a:tc>
                  <a:txBody>
                    <a:bodyPr/>
                    <a:lstStyle/>
                    <a:p>
                      <a:pPr algn="ctr"/>
                      <a:endParaRPr lang="fr-FR" sz="1400" b="0" dirty="0" smtClean="0">
                        <a:solidFill>
                          <a:schemeClr val="tx1"/>
                        </a:solidFill>
                      </a:endParaRPr>
                    </a:p>
                    <a:p>
                      <a:pPr algn="ctr"/>
                      <a:endParaRPr lang="fr-FR" sz="1400" b="0" dirty="0" smtClean="0">
                        <a:solidFill>
                          <a:schemeClr val="tx1"/>
                        </a:solidFill>
                      </a:endParaRPr>
                    </a:p>
                    <a:p>
                      <a:pPr algn="ctr"/>
                      <a:r>
                        <a:rPr lang="fr-FR" sz="1400" b="0" dirty="0" smtClean="0">
                          <a:solidFill>
                            <a:schemeClr val="tx1"/>
                          </a:solidFill>
                        </a:rPr>
                        <a:t>CARTE D’ACTIONS</a:t>
                      </a:r>
                      <a:r>
                        <a:rPr lang="fr-FR" sz="1400" b="0" baseline="0" dirty="0" smtClean="0"/>
                        <a:t> </a:t>
                      </a:r>
                      <a:endParaRPr lang="fr-FR" sz="1400" b="0" dirty="0"/>
                    </a:p>
                  </a:txBody>
                  <a:tcPr>
                    <a:solidFill>
                      <a:schemeClr val="bg1">
                        <a:lumMod val="95000"/>
                      </a:schemeClr>
                    </a:solidFill>
                  </a:tcPr>
                </a:tc>
                <a:tc>
                  <a:txBody>
                    <a:bodyPr/>
                    <a:lstStyle/>
                    <a:p>
                      <a:pPr algn="ctr"/>
                      <a:endParaRPr lang="fr-FR" sz="1400" b="0" dirty="0" smtClean="0">
                        <a:solidFill>
                          <a:schemeClr val="tx1"/>
                        </a:solidFill>
                      </a:endParaRPr>
                    </a:p>
                    <a:p>
                      <a:pPr algn="ctr"/>
                      <a:r>
                        <a:rPr lang="fr-FR" sz="1400" b="0" dirty="0" smtClean="0">
                          <a:solidFill>
                            <a:schemeClr val="tx1"/>
                          </a:solidFill>
                        </a:rPr>
                        <a:t>INNOVATIONS  POUR</a:t>
                      </a:r>
                      <a:r>
                        <a:rPr lang="fr-FR" sz="1400" b="0" baseline="0" dirty="0" smtClean="0">
                          <a:solidFill>
                            <a:schemeClr val="tx1"/>
                          </a:solidFill>
                        </a:rPr>
                        <a:t>  M’AMELIORER</a:t>
                      </a:r>
                      <a:endParaRPr lang="fr-FR" sz="1400" b="0" dirty="0">
                        <a:solidFill>
                          <a:schemeClr val="tx1"/>
                        </a:solidFill>
                      </a:endParaRPr>
                    </a:p>
                  </a:txBody>
                  <a:tcPr>
                    <a:solidFill>
                      <a:schemeClr val="bg1">
                        <a:lumMod val="95000"/>
                      </a:schemeClr>
                    </a:solidFill>
                  </a:tcPr>
                </a:tc>
                <a:tc>
                  <a:txBody>
                    <a:bodyPr/>
                    <a:lstStyle/>
                    <a:p>
                      <a:pPr algn="ctr"/>
                      <a:endParaRPr lang="fr-FR" sz="1400" b="0" dirty="0" smtClean="0">
                        <a:solidFill>
                          <a:schemeClr val="tx1"/>
                        </a:solidFill>
                      </a:endParaRPr>
                    </a:p>
                    <a:p>
                      <a:pPr algn="ctr"/>
                      <a:endParaRPr lang="fr-FR" sz="1400" b="0" dirty="0" smtClean="0">
                        <a:solidFill>
                          <a:schemeClr val="tx1"/>
                        </a:solidFill>
                      </a:endParaRPr>
                    </a:p>
                    <a:p>
                      <a:pPr algn="ctr"/>
                      <a:r>
                        <a:rPr lang="fr-FR" sz="1400" b="0" dirty="0" smtClean="0">
                          <a:solidFill>
                            <a:schemeClr val="tx1"/>
                          </a:solidFill>
                        </a:rPr>
                        <a:t>ANALYSE</a:t>
                      </a:r>
                      <a:r>
                        <a:rPr lang="fr-FR" sz="1400" b="0" dirty="0" smtClean="0"/>
                        <a:t> </a:t>
                      </a:r>
                      <a:endParaRPr lang="fr-FR" sz="1400" b="0" dirty="0"/>
                    </a:p>
                  </a:txBody>
                  <a:tcPr>
                    <a:solidFill>
                      <a:schemeClr val="bg1">
                        <a:lumMod val="95000"/>
                      </a:schemeClr>
                    </a:solidFill>
                  </a:tcPr>
                </a:tc>
              </a:tr>
              <a:tr h="1040452">
                <a:tc>
                  <a:txBody>
                    <a:bodyPr/>
                    <a:lstStyle/>
                    <a:p>
                      <a:pPr algn="ctr"/>
                      <a:endParaRPr lang="fr-FR" sz="1400" dirty="0" smtClean="0"/>
                    </a:p>
                    <a:p>
                      <a:pPr algn="ctr"/>
                      <a:endParaRPr lang="fr-FR" sz="1400" dirty="0" smtClean="0"/>
                    </a:p>
                    <a:p>
                      <a:pPr algn="ctr"/>
                      <a:r>
                        <a:rPr lang="fr-FR" sz="1400" dirty="0" smtClean="0"/>
                        <a:t>DIAGNOSTIC</a:t>
                      </a:r>
                      <a:r>
                        <a:rPr lang="fr-FR" sz="1400" baseline="0" dirty="0" smtClean="0"/>
                        <a:t> </a:t>
                      </a:r>
                      <a:endParaRPr lang="fr-FR" sz="1400" dirty="0"/>
                    </a:p>
                  </a:txBody>
                  <a:tcPr>
                    <a:solidFill>
                      <a:schemeClr val="bg1">
                        <a:lumMod val="95000"/>
                      </a:schemeClr>
                    </a:solidFill>
                  </a:tcPr>
                </a:tc>
                <a:tc>
                  <a:txBody>
                    <a:bodyPr/>
                    <a:lstStyle/>
                    <a:p>
                      <a:pPr algn="ctr"/>
                      <a:endParaRPr lang="fr-FR" sz="1400" dirty="0" smtClean="0"/>
                    </a:p>
                    <a:p>
                      <a:pPr algn="ctr"/>
                      <a:r>
                        <a:rPr lang="fr-FR" sz="1400" dirty="0" smtClean="0"/>
                        <a:t>OBJECTIFS  A</a:t>
                      </a:r>
                      <a:r>
                        <a:rPr lang="fr-FR" sz="1400" baseline="0" dirty="0" smtClean="0"/>
                        <a:t> ATTEINDRE</a:t>
                      </a:r>
                      <a:endParaRPr lang="fr-FR" sz="1400" dirty="0"/>
                    </a:p>
                  </a:txBody>
                  <a:tcPr>
                    <a:solidFill>
                      <a:schemeClr val="bg1">
                        <a:lumMod val="95000"/>
                      </a:schemeClr>
                    </a:solidFill>
                  </a:tcPr>
                </a:tc>
                <a:tc>
                  <a:txBody>
                    <a:bodyPr/>
                    <a:lstStyle/>
                    <a:p>
                      <a:pPr algn="ctr"/>
                      <a:endParaRPr lang="fr-FR" sz="1400" dirty="0" smtClean="0"/>
                    </a:p>
                    <a:p>
                      <a:pPr algn="ctr"/>
                      <a:r>
                        <a:rPr lang="fr-FR" sz="1400" dirty="0" smtClean="0"/>
                        <a:t>PERIMETRE DE MON SERVICE</a:t>
                      </a:r>
                      <a:endParaRPr lang="fr-FR" sz="1400" dirty="0"/>
                    </a:p>
                  </a:txBody>
                  <a:tcPr>
                    <a:solidFill>
                      <a:schemeClr val="bg1">
                        <a:lumMod val="95000"/>
                      </a:schemeClr>
                    </a:solidFill>
                  </a:tcPr>
                </a:tc>
                <a:tc>
                  <a:txBody>
                    <a:bodyPr/>
                    <a:lstStyle/>
                    <a:p>
                      <a:pPr algn="ctr"/>
                      <a:r>
                        <a:rPr lang="fr-FR" sz="1400" dirty="0" smtClean="0"/>
                        <a:t>MISSIONS TRANSVERSALES</a:t>
                      </a:r>
                      <a:endParaRPr lang="fr-FR" sz="1400" dirty="0"/>
                    </a:p>
                  </a:txBody>
                  <a:tcPr>
                    <a:solidFill>
                      <a:schemeClr val="bg1">
                        <a:lumMod val="95000"/>
                      </a:schemeClr>
                    </a:solidFill>
                  </a:tcPr>
                </a:tc>
              </a:tr>
              <a:tr h="1040452">
                <a:tc>
                  <a:txBody>
                    <a:bodyPr/>
                    <a:lstStyle/>
                    <a:p>
                      <a:pPr algn="ctr"/>
                      <a:endParaRPr lang="fr-FR" sz="1400" dirty="0" smtClean="0"/>
                    </a:p>
                    <a:p>
                      <a:pPr algn="ctr"/>
                      <a:r>
                        <a:rPr lang="fr-FR" sz="1400" dirty="0" smtClean="0"/>
                        <a:t>FORMALISER MES MISSIONS </a:t>
                      </a:r>
                      <a:endParaRPr lang="fr-FR" sz="1400" dirty="0"/>
                    </a:p>
                  </a:txBody>
                  <a:tcPr>
                    <a:solidFill>
                      <a:schemeClr val="bg1">
                        <a:lumMod val="95000"/>
                      </a:schemeClr>
                    </a:solidFill>
                  </a:tcPr>
                </a:tc>
                <a:tc>
                  <a:txBody>
                    <a:bodyPr/>
                    <a:lstStyle/>
                    <a:p>
                      <a:pPr algn="ctr"/>
                      <a:endParaRPr lang="fr-FR" sz="1400" dirty="0" smtClean="0"/>
                    </a:p>
                    <a:p>
                      <a:pPr algn="ctr"/>
                      <a:r>
                        <a:rPr lang="fr-FR" sz="1400" dirty="0" smtClean="0"/>
                        <a:t>SOUS-PARTIES</a:t>
                      </a:r>
                      <a:r>
                        <a:rPr lang="fr-FR" sz="1400" baseline="0" dirty="0" smtClean="0"/>
                        <a:t> DE MES ACTIVITES </a:t>
                      </a:r>
                      <a:endParaRPr lang="fr-FR" sz="1400" dirty="0"/>
                    </a:p>
                  </a:txBody>
                  <a:tcPr>
                    <a:solidFill>
                      <a:schemeClr val="bg1">
                        <a:lumMod val="95000"/>
                      </a:schemeClr>
                    </a:solidFill>
                  </a:tcPr>
                </a:tc>
                <a:tc>
                  <a:txBody>
                    <a:bodyPr/>
                    <a:lstStyle/>
                    <a:p>
                      <a:pPr algn="ctr"/>
                      <a:endParaRPr lang="fr-FR" sz="1400" dirty="0" smtClean="0"/>
                    </a:p>
                    <a:p>
                      <a:pPr algn="ctr"/>
                      <a:endParaRPr lang="fr-FR" sz="1400" dirty="0" smtClean="0"/>
                    </a:p>
                    <a:p>
                      <a:pPr algn="ctr"/>
                      <a:r>
                        <a:rPr lang="fr-FR" sz="1400" dirty="0" smtClean="0"/>
                        <a:t>DEPLACEMENTS</a:t>
                      </a:r>
                    </a:p>
                  </a:txBody>
                  <a:tcPr>
                    <a:solidFill>
                      <a:schemeClr val="bg1">
                        <a:lumMod val="95000"/>
                      </a:schemeClr>
                    </a:solidFill>
                  </a:tcPr>
                </a:tc>
                <a:tc>
                  <a:txBody>
                    <a:bodyPr/>
                    <a:lstStyle/>
                    <a:p>
                      <a:pPr algn="ctr"/>
                      <a:endParaRPr lang="fr-FR" sz="1400" dirty="0" smtClean="0"/>
                    </a:p>
                    <a:p>
                      <a:pPr algn="ctr"/>
                      <a:endParaRPr lang="fr-FR" sz="1400" dirty="0" smtClean="0"/>
                    </a:p>
                    <a:p>
                      <a:pPr algn="ctr"/>
                      <a:r>
                        <a:rPr lang="fr-FR" sz="1400" dirty="0" smtClean="0"/>
                        <a:t>FABRICATION</a:t>
                      </a:r>
                      <a:r>
                        <a:rPr lang="fr-FR" sz="1400" baseline="0" dirty="0" smtClean="0"/>
                        <a:t> </a:t>
                      </a:r>
                      <a:endParaRPr lang="fr-FR" sz="1400" dirty="0"/>
                    </a:p>
                  </a:txBody>
                  <a:tcPr>
                    <a:solidFill>
                      <a:schemeClr val="bg1">
                        <a:lumMod val="95000"/>
                      </a:schemeClr>
                    </a:solidFill>
                  </a:tcPr>
                </a:tc>
              </a:tr>
              <a:tr h="1040452">
                <a:tc>
                  <a:txBody>
                    <a:bodyPr/>
                    <a:lstStyle/>
                    <a:p>
                      <a:pPr algn="ctr"/>
                      <a:endParaRPr lang="fr-FR" sz="1400" dirty="0" smtClean="0"/>
                    </a:p>
                    <a:p>
                      <a:pPr algn="ctr"/>
                      <a:endParaRPr lang="fr-FR" sz="1400" dirty="0" smtClean="0"/>
                    </a:p>
                    <a:p>
                      <a:pPr algn="ctr"/>
                      <a:r>
                        <a:rPr lang="fr-FR" sz="1400" dirty="0" smtClean="0"/>
                        <a:t>ACCUEIL </a:t>
                      </a:r>
                      <a:endParaRPr lang="fr-FR" sz="1400" dirty="0"/>
                    </a:p>
                  </a:txBody>
                  <a:tcPr>
                    <a:solidFill>
                      <a:schemeClr val="bg1">
                        <a:lumMod val="95000"/>
                      </a:schemeClr>
                    </a:solidFill>
                  </a:tcPr>
                </a:tc>
                <a:tc>
                  <a:txBody>
                    <a:bodyPr/>
                    <a:lstStyle/>
                    <a:p>
                      <a:pPr algn="ctr"/>
                      <a:endParaRPr lang="fr-FR" sz="1400" dirty="0" smtClean="0"/>
                    </a:p>
                    <a:p>
                      <a:pPr algn="ctr"/>
                      <a:endParaRPr lang="fr-FR" sz="1400" dirty="0" smtClean="0"/>
                    </a:p>
                    <a:p>
                      <a:pPr algn="ctr"/>
                      <a:r>
                        <a:rPr lang="fr-FR" sz="1400" dirty="0" smtClean="0"/>
                        <a:t>REUNIONS</a:t>
                      </a:r>
                      <a:endParaRPr lang="fr-FR" sz="1400" dirty="0"/>
                    </a:p>
                  </a:txBody>
                  <a:tcPr>
                    <a:solidFill>
                      <a:schemeClr val="bg1">
                        <a:lumMod val="95000"/>
                      </a:schemeClr>
                    </a:solidFill>
                  </a:tcPr>
                </a:tc>
                <a:tc>
                  <a:txBody>
                    <a:bodyPr/>
                    <a:lstStyle/>
                    <a:p>
                      <a:pPr algn="ctr"/>
                      <a:endParaRPr lang="fr-FR" sz="1400" dirty="0" smtClean="0"/>
                    </a:p>
                    <a:p>
                      <a:pPr algn="ctr"/>
                      <a:endParaRPr lang="fr-FR" sz="1400" dirty="0" smtClean="0"/>
                    </a:p>
                    <a:p>
                      <a:pPr algn="ctr"/>
                      <a:r>
                        <a:rPr lang="fr-FR" sz="1400" dirty="0" smtClean="0"/>
                        <a:t>VEILLE </a:t>
                      </a:r>
                      <a:endParaRPr lang="fr-FR" sz="1400" dirty="0"/>
                    </a:p>
                  </a:txBody>
                  <a:tcPr>
                    <a:solidFill>
                      <a:schemeClr val="bg1">
                        <a:lumMod val="95000"/>
                      </a:schemeClr>
                    </a:solidFill>
                  </a:tcPr>
                </a:tc>
                <a:tc>
                  <a:txBody>
                    <a:bodyPr/>
                    <a:lstStyle/>
                    <a:p>
                      <a:pPr algn="ctr"/>
                      <a:endParaRPr lang="fr-FR" sz="1400" dirty="0" smtClean="0"/>
                    </a:p>
                    <a:p>
                      <a:pPr algn="ctr"/>
                      <a:endParaRPr lang="fr-FR" sz="1400" dirty="0" smtClean="0"/>
                    </a:p>
                    <a:p>
                      <a:pPr algn="ctr"/>
                      <a:r>
                        <a:rPr lang="fr-FR" sz="1400" dirty="0" smtClean="0"/>
                        <a:t>FORMATION </a:t>
                      </a:r>
                      <a:endParaRPr lang="fr-FR" sz="1400" dirty="0"/>
                    </a:p>
                  </a:txBody>
                  <a:tcPr>
                    <a:solidFill>
                      <a:schemeClr val="bg1">
                        <a:lumMod val="95000"/>
                      </a:schemeClr>
                    </a:solidFill>
                  </a:tcPr>
                </a:tc>
              </a:tr>
            </a:tbl>
          </a:graphicData>
        </a:graphic>
      </p:graphicFrame>
      <p:sp>
        <p:nvSpPr>
          <p:cNvPr id="5" name="ZoneTexte 1"/>
          <p:cNvSpPr txBox="1"/>
          <p:nvPr/>
        </p:nvSpPr>
        <p:spPr>
          <a:xfrm>
            <a:off x="364548" y="314934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grpSp>
        <p:nvGrpSpPr>
          <p:cNvPr id="4" name="Group 3"/>
          <p:cNvGrpSpPr/>
          <p:nvPr/>
        </p:nvGrpSpPr>
        <p:grpSpPr>
          <a:xfrm>
            <a:off x="8197324" y="156453"/>
            <a:ext cx="774551" cy="596584"/>
            <a:chOff x="4016676" y="814239"/>
            <a:chExt cx="367130" cy="277807"/>
          </a:xfrm>
        </p:grpSpPr>
        <p:sp>
          <p:nvSpPr>
            <p:cNvPr id="7" name="Folded Corner 6"/>
            <p:cNvSpPr/>
            <p:nvPr/>
          </p:nvSpPr>
          <p:spPr>
            <a:xfrm>
              <a:off x="4016676" y="814239"/>
              <a:ext cx="149493" cy="122803"/>
            </a:xfrm>
            <a:prstGeom prst="foldedCorner">
              <a:avLst/>
            </a:prstGeom>
            <a:solidFill>
              <a:srgbClr val="F59C1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8" name="Folded Corner 7"/>
            <p:cNvSpPr/>
            <p:nvPr/>
          </p:nvSpPr>
          <p:spPr>
            <a:xfrm>
              <a:off x="4191215" y="850470"/>
              <a:ext cx="192591" cy="139129"/>
            </a:xfrm>
            <a:prstGeom prst="foldedCorner">
              <a:avLst/>
            </a:prstGeom>
            <a:solidFill>
              <a:srgbClr val="79B63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9" name="Folded Corner 8"/>
            <p:cNvSpPr/>
            <p:nvPr/>
          </p:nvSpPr>
          <p:spPr>
            <a:xfrm>
              <a:off x="4059475" y="897237"/>
              <a:ext cx="213388" cy="194809"/>
            </a:xfrm>
            <a:prstGeom prst="foldedCorner">
              <a:avLst/>
            </a:prstGeom>
            <a:solidFill>
              <a:srgbClr val="A3184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dirty="0"/>
            </a:p>
          </p:txBody>
        </p:sp>
      </p:grpSp>
    </p:spTree>
    <p:extLst>
      <p:ext uri="{BB962C8B-B14F-4D97-AF65-F5344CB8AC3E}">
        <p14:creationId xmlns:p14="http://schemas.microsoft.com/office/powerpoint/2010/main" val="8235723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54</a:t>
            </a:fld>
            <a:endParaRPr lang="fr-FR"/>
          </a:p>
        </p:txBody>
      </p:sp>
      <p:sp>
        <p:nvSpPr>
          <p:cNvPr id="16" name="Titre 2"/>
          <p:cNvSpPr>
            <a:spLocks noGrp="1"/>
          </p:cNvSpPr>
          <p:nvPr>
            <p:ph type="title"/>
          </p:nvPr>
        </p:nvSpPr>
        <p:spPr/>
        <p:txBody>
          <a:bodyPr/>
          <a:lstStyle/>
          <a:p>
            <a:r>
              <a:rPr lang="fr-FR" dirty="0" smtClean="0"/>
              <a:t>Exercice 1</a:t>
            </a:r>
            <a:br>
              <a:rPr lang="fr-FR" dirty="0" smtClean="0"/>
            </a:br>
            <a:r>
              <a:rPr lang="fr-FR" sz="2000" b="0" dirty="0" smtClean="0"/>
              <a:t>Feuille 2/2 de 16 « Post-it » à imprimer</a:t>
            </a:r>
            <a:endParaRPr lang="fr-FR" b="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231924298"/>
              </p:ext>
            </p:extLst>
          </p:nvPr>
        </p:nvGraphicFramePr>
        <p:xfrm>
          <a:off x="2702010" y="1114713"/>
          <a:ext cx="6222128" cy="4149972"/>
        </p:xfrm>
        <a:graphic>
          <a:graphicData uri="http://schemas.openxmlformats.org/drawingml/2006/table">
            <a:tbl>
              <a:tblPr firstRow="1" bandRow="1">
                <a:tableStyleId>{5C22544A-7EE6-4342-B048-85BDC9FD1C3A}</a:tableStyleId>
              </a:tblPr>
              <a:tblGrid>
                <a:gridCol w="1629103"/>
                <a:gridCol w="1629103"/>
                <a:gridCol w="1508532"/>
                <a:gridCol w="1455390"/>
              </a:tblGrid>
              <a:tr h="1037493">
                <a:tc>
                  <a:txBody>
                    <a:bodyPr/>
                    <a:lstStyle/>
                    <a:p>
                      <a:pPr algn="ctr"/>
                      <a:endParaRPr lang="fr-FR" sz="1400" b="0" dirty="0" smtClean="0">
                        <a:solidFill>
                          <a:schemeClr val="tx1"/>
                        </a:solidFill>
                      </a:endParaRPr>
                    </a:p>
                    <a:p>
                      <a:pPr algn="ctr"/>
                      <a:r>
                        <a:rPr lang="fr-FR" sz="1400" b="0" dirty="0" smtClean="0">
                          <a:solidFill>
                            <a:schemeClr val="tx1"/>
                          </a:solidFill>
                        </a:rPr>
                        <a:t>ASSISTANCE  A  D’AUTRES SERVICES </a:t>
                      </a:r>
                      <a:endParaRPr lang="fr-FR" sz="1400" b="0" dirty="0">
                        <a:solidFill>
                          <a:schemeClr val="tx1"/>
                        </a:solidFill>
                      </a:endParaRPr>
                    </a:p>
                  </a:txBody>
                  <a:tcPr marL="86789" marR="86789">
                    <a:solidFill>
                      <a:schemeClr val="bg1">
                        <a:lumMod val="95000"/>
                      </a:schemeClr>
                    </a:solidFill>
                  </a:tcPr>
                </a:tc>
                <a:tc>
                  <a:txBody>
                    <a:bodyPr/>
                    <a:lstStyle/>
                    <a:p>
                      <a:pPr algn="ctr"/>
                      <a:endParaRPr lang="fr-FR" sz="1400" b="0" dirty="0" smtClean="0">
                        <a:solidFill>
                          <a:schemeClr val="tx1"/>
                        </a:solidFill>
                      </a:endParaRPr>
                    </a:p>
                    <a:p>
                      <a:pPr algn="ctr"/>
                      <a:r>
                        <a:rPr lang="fr-FR" sz="1400" b="0" dirty="0" smtClean="0">
                          <a:solidFill>
                            <a:schemeClr val="tx1"/>
                          </a:solidFill>
                        </a:rPr>
                        <a:t>INFORMATIQUE</a:t>
                      </a:r>
                      <a:endParaRPr lang="fr-FR" sz="1400" b="0" dirty="0">
                        <a:solidFill>
                          <a:schemeClr val="tx1"/>
                        </a:solidFill>
                      </a:endParaRPr>
                    </a:p>
                  </a:txBody>
                  <a:tcPr marL="86789" marR="86789">
                    <a:solidFill>
                      <a:schemeClr val="bg1">
                        <a:lumMod val="95000"/>
                      </a:schemeClr>
                    </a:solidFill>
                  </a:tcPr>
                </a:tc>
                <a:tc>
                  <a:txBody>
                    <a:bodyPr/>
                    <a:lstStyle/>
                    <a:p>
                      <a:pPr algn="ctr"/>
                      <a:endParaRPr lang="fr-FR" sz="1400" b="0" dirty="0" smtClean="0">
                        <a:solidFill>
                          <a:schemeClr val="tx1"/>
                        </a:solidFill>
                      </a:endParaRPr>
                    </a:p>
                    <a:p>
                      <a:pPr algn="ctr"/>
                      <a:r>
                        <a:rPr lang="fr-FR" sz="1400" b="0" dirty="0" smtClean="0">
                          <a:solidFill>
                            <a:schemeClr val="tx1"/>
                          </a:solidFill>
                        </a:rPr>
                        <a:t>GESTION </a:t>
                      </a:r>
                      <a:r>
                        <a:rPr lang="fr-FR" sz="1400" b="0" baseline="0" dirty="0" smtClean="0">
                          <a:solidFill>
                            <a:schemeClr val="tx1"/>
                          </a:solidFill>
                        </a:rPr>
                        <a:t> DE PROJETS </a:t>
                      </a:r>
                      <a:endParaRPr lang="fr-FR" sz="1400" b="0" dirty="0">
                        <a:solidFill>
                          <a:schemeClr val="tx1"/>
                        </a:solidFill>
                      </a:endParaRPr>
                    </a:p>
                  </a:txBody>
                  <a:tcPr marL="86789" marR="86789">
                    <a:solidFill>
                      <a:schemeClr val="bg1">
                        <a:lumMod val="95000"/>
                      </a:schemeClr>
                    </a:solidFill>
                  </a:tcPr>
                </a:tc>
                <a:tc>
                  <a:txBody>
                    <a:bodyPr/>
                    <a:lstStyle/>
                    <a:p>
                      <a:pPr algn="ctr"/>
                      <a:endParaRPr lang="fr-FR" sz="1400" b="0" dirty="0" smtClean="0">
                        <a:solidFill>
                          <a:schemeClr val="tx1"/>
                        </a:solidFill>
                      </a:endParaRPr>
                    </a:p>
                    <a:p>
                      <a:pPr algn="ctr"/>
                      <a:r>
                        <a:rPr lang="fr-FR" sz="1400" b="0" dirty="0" smtClean="0">
                          <a:solidFill>
                            <a:schemeClr val="tx1"/>
                          </a:solidFill>
                        </a:rPr>
                        <a:t>GESTION </a:t>
                      </a:r>
                      <a:r>
                        <a:rPr lang="fr-FR" sz="1400" b="0" baseline="0" dirty="0" smtClean="0">
                          <a:solidFill>
                            <a:schemeClr val="tx1"/>
                          </a:solidFill>
                        </a:rPr>
                        <a:t> ADMINISTRATIVE </a:t>
                      </a:r>
                      <a:endParaRPr lang="fr-FR" sz="1400" b="0" dirty="0">
                        <a:solidFill>
                          <a:schemeClr val="tx1"/>
                        </a:solidFill>
                      </a:endParaRPr>
                    </a:p>
                  </a:txBody>
                  <a:tcPr marL="86789" marR="86789">
                    <a:solidFill>
                      <a:schemeClr val="bg1">
                        <a:lumMod val="95000"/>
                      </a:schemeClr>
                    </a:solidFill>
                  </a:tcPr>
                </a:tc>
              </a:tr>
              <a:tr h="1037493">
                <a:tc>
                  <a:txBody>
                    <a:bodyPr/>
                    <a:lstStyle/>
                    <a:p>
                      <a:pPr algn="ctr"/>
                      <a:endParaRPr lang="fr-FR" sz="1400" b="0" dirty="0" smtClean="0"/>
                    </a:p>
                    <a:p>
                      <a:pPr algn="ctr"/>
                      <a:endParaRPr lang="fr-FR" sz="1400" b="0" dirty="0" smtClean="0"/>
                    </a:p>
                    <a:p>
                      <a:pPr algn="ctr"/>
                      <a:r>
                        <a:rPr lang="fr-FR" sz="1400" b="0" dirty="0" smtClean="0"/>
                        <a:t>REPRESENTATIONS</a:t>
                      </a:r>
                      <a:r>
                        <a:rPr lang="fr-FR" sz="1400" b="0" baseline="0" dirty="0" smtClean="0"/>
                        <a:t> </a:t>
                      </a:r>
                      <a:endParaRPr lang="fr-FR" sz="1400" b="0" dirty="0"/>
                    </a:p>
                  </a:txBody>
                  <a:tcPr marL="86789" marR="86789">
                    <a:solidFill>
                      <a:schemeClr val="bg1">
                        <a:lumMod val="95000"/>
                      </a:schemeClr>
                    </a:solidFill>
                  </a:tcPr>
                </a:tc>
                <a:tc>
                  <a:txBody>
                    <a:bodyPr/>
                    <a:lstStyle/>
                    <a:p>
                      <a:pPr algn="ctr"/>
                      <a:endParaRPr lang="fr-FR" sz="1400" b="0" dirty="0" smtClean="0"/>
                    </a:p>
                    <a:p>
                      <a:pPr algn="ctr"/>
                      <a:endParaRPr lang="fr-FR" sz="1400" b="0" dirty="0" smtClean="0"/>
                    </a:p>
                    <a:p>
                      <a:pPr algn="ctr"/>
                      <a:r>
                        <a:rPr lang="fr-FR" sz="1400" b="0" dirty="0" smtClean="0"/>
                        <a:t>NEGOCIATIONS</a:t>
                      </a:r>
                      <a:r>
                        <a:rPr lang="fr-FR" sz="1400" b="1" dirty="0" smtClean="0"/>
                        <a:t> </a:t>
                      </a:r>
                      <a:endParaRPr lang="fr-FR" sz="1400" b="0" dirty="0"/>
                    </a:p>
                  </a:txBody>
                  <a:tcPr marL="86789" marR="86789">
                    <a:solidFill>
                      <a:schemeClr val="bg1">
                        <a:lumMod val="95000"/>
                      </a:schemeClr>
                    </a:solidFill>
                  </a:tcPr>
                </a:tc>
                <a:tc>
                  <a:txBody>
                    <a:bodyPr/>
                    <a:lstStyle/>
                    <a:p>
                      <a:pPr algn="ctr"/>
                      <a:endParaRPr lang="fr-FR" sz="1400" b="0" dirty="0" smtClean="0"/>
                    </a:p>
                    <a:p>
                      <a:pPr algn="ctr"/>
                      <a:r>
                        <a:rPr lang="fr-FR" sz="1400" b="0" dirty="0" smtClean="0"/>
                        <a:t>RECHERCHE PROSPECTS </a:t>
                      </a:r>
                      <a:endParaRPr lang="fr-FR" sz="1400" b="0" dirty="0"/>
                    </a:p>
                  </a:txBody>
                  <a:tcPr marL="86789" marR="86789">
                    <a:solidFill>
                      <a:schemeClr val="bg1">
                        <a:lumMod val="95000"/>
                      </a:schemeClr>
                    </a:solidFill>
                  </a:tcPr>
                </a:tc>
                <a:tc>
                  <a:txBody>
                    <a:bodyPr/>
                    <a:lstStyle/>
                    <a:p>
                      <a:pPr algn="ctr"/>
                      <a:endParaRPr lang="fr-FR" sz="1400" b="0" dirty="0" smtClean="0"/>
                    </a:p>
                    <a:p>
                      <a:pPr algn="ctr"/>
                      <a:r>
                        <a:rPr lang="fr-FR" sz="1400" b="0" dirty="0" smtClean="0"/>
                        <a:t>SERVICE</a:t>
                      </a:r>
                      <a:r>
                        <a:rPr lang="fr-FR" sz="1400" b="0" baseline="0" dirty="0" smtClean="0"/>
                        <a:t> </a:t>
                      </a:r>
                    </a:p>
                    <a:p>
                      <a:pPr algn="ctr"/>
                      <a:r>
                        <a:rPr lang="fr-FR" sz="1400" b="0" baseline="0" dirty="0" smtClean="0"/>
                        <a:t>APRES-VENTE</a:t>
                      </a:r>
                      <a:endParaRPr lang="fr-FR" sz="1400" b="0" dirty="0"/>
                    </a:p>
                  </a:txBody>
                  <a:tcPr marL="86789" marR="86789">
                    <a:solidFill>
                      <a:schemeClr val="bg1">
                        <a:lumMod val="95000"/>
                      </a:schemeClr>
                    </a:solidFill>
                  </a:tcPr>
                </a:tc>
              </a:tr>
              <a:tr h="1037493">
                <a:tc>
                  <a:txBody>
                    <a:bodyPr/>
                    <a:lstStyle/>
                    <a:p>
                      <a:pPr algn="ctr"/>
                      <a:endParaRPr lang="fr-FR" sz="1400" b="0" dirty="0" smtClean="0"/>
                    </a:p>
                    <a:p>
                      <a:pPr algn="ctr"/>
                      <a:r>
                        <a:rPr lang="fr-FR" sz="1400" b="0" dirty="0" smtClean="0"/>
                        <a:t>ASSISTANCE</a:t>
                      </a:r>
                      <a:r>
                        <a:rPr lang="fr-FR" sz="1400" b="1" dirty="0" smtClean="0"/>
                        <a:t>  </a:t>
                      </a:r>
                      <a:r>
                        <a:rPr lang="fr-FR" sz="1400" b="0" dirty="0" smtClean="0"/>
                        <a:t>TELEPHONIQUE </a:t>
                      </a:r>
                      <a:endParaRPr lang="fr-FR" sz="1400" b="0" dirty="0"/>
                    </a:p>
                  </a:txBody>
                  <a:tcPr marL="86789" marR="86789">
                    <a:solidFill>
                      <a:schemeClr val="bg1">
                        <a:lumMod val="95000"/>
                      </a:schemeClr>
                    </a:solidFill>
                  </a:tcPr>
                </a:tc>
                <a:tc>
                  <a:txBody>
                    <a:bodyPr/>
                    <a:lstStyle/>
                    <a:p>
                      <a:pPr algn="ctr"/>
                      <a:endParaRPr lang="fr-FR" sz="1400" b="0" dirty="0" smtClean="0"/>
                    </a:p>
                    <a:p>
                      <a:pPr algn="ctr"/>
                      <a:endParaRPr lang="fr-FR" sz="1400" b="0" dirty="0" smtClean="0"/>
                    </a:p>
                    <a:p>
                      <a:pPr algn="ctr"/>
                      <a:r>
                        <a:rPr lang="fr-FR" sz="1400" b="0" dirty="0" smtClean="0"/>
                        <a:t>FINANCES</a:t>
                      </a:r>
                      <a:r>
                        <a:rPr lang="fr-FR" sz="1400" b="1" baseline="0" dirty="0" smtClean="0"/>
                        <a:t> </a:t>
                      </a:r>
                      <a:endParaRPr lang="fr-FR" sz="1400" b="1" dirty="0"/>
                    </a:p>
                  </a:txBody>
                  <a:tcPr marL="86789" marR="86789">
                    <a:solidFill>
                      <a:schemeClr val="bg1">
                        <a:lumMod val="95000"/>
                      </a:schemeClr>
                    </a:solidFill>
                  </a:tcPr>
                </a:tc>
                <a:tc>
                  <a:txBody>
                    <a:bodyPr/>
                    <a:lstStyle/>
                    <a:p>
                      <a:pPr algn="ctr"/>
                      <a:endParaRPr lang="fr-FR" sz="1400" b="0" dirty="0" smtClean="0"/>
                    </a:p>
                    <a:p>
                      <a:pPr algn="ctr"/>
                      <a:endParaRPr lang="fr-FR" sz="1400" b="0" dirty="0" smtClean="0"/>
                    </a:p>
                    <a:p>
                      <a:pPr algn="ctr"/>
                      <a:r>
                        <a:rPr lang="fr-FR" sz="1400" b="0" dirty="0" smtClean="0"/>
                        <a:t>COMPTABILITE</a:t>
                      </a:r>
                      <a:endParaRPr lang="fr-FR" sz="1400" b="0" dirty="0"/>
                    </a:p>
                  </a:txBody>
                  <a:tcPr marL="86789" marR="86789">
                    <a:solidFill>
                      <a:schemeClr val="bg1">
                        <a:lumMod val="95000"/>
                      </a:schemeClr>
                    </a:solidFill>
                  </a:tcPr>
                </a:tc>
                <a:tc>
                  <a:txBody>
                    <a:bodyPr/>
                    <a:lstStyle/>
                    <a:p>
                      <a:pPr algn="ctr"/>
                      <a:endParaRPr lang="fr-FR" sz="1400" b="0" dirty="0" smtClean="0"/>
                    </a:p>
                    <a:p>
                      <a:pPr algn="ctr"/>
                      <a:endParaRPr lang="fr-FR" sz="1400" b="0" dirty="0" smtClean="0"/>
                    </a:p>
                    <a:p>
                      <a:pPr algn="ctr"/>
                      <a:r>
                        <a:rPr lang="fr-FR" sz="1300" b="0" dirty="0" smtClean="0"/>
                        <a:t>COMMUNICATION </a:t>
                      </a:r>
                      <a:endParaRPr lang="fr-FR" sz="1300" b="0" dirty="0"/>
                    </a:p>
                  </a:txBody>
                  <a:tcPr marL="86789" marR="86789">
                    <a:solidFill>
                      <a:schemeClr val="bg1">
                        <a:lumMod val="95000"/>
                      </a:schemeClr>
                    </a:solidFill>
                  </a:tcPr>
                </a:tc>
              </a:tr>
              <a:tr h="1037493">
                <a:tc>
                  <a:txBody>
                    <a:bodyPr/>
                    <a:lstStyle/>
                    <a:p>
                      <a:pPr algn="ctr"/>
                      <a:endParaRPr lang="fr-FR" sz="1400" b="0" dirty="0" smtClean="0"/>
                    </a:p>
                    <a:p>
                      <a:pPr algn="ctr"/>
                      <a:endParaRPr lang="fr-FR" sz="1400" b="0" dirty="0" smtClean="0"/>
                    </a:p>
                    <a:p>
                      <a:pPr algn="ctr"/>
                      <a:r>
                        <a:rPr lang="fr-FR" sz="1400" b="0" dirty="0" smtClean="0"/>
                        <a:t>ANIMATION  EQUIPE </a:t>
                      </a:r>
                      <a:endParaRPr lang="fr-FR" sz="1400" b="0" dirty="0"/>
                    </a:p>
                  </a:txBody>
                  <a:tcPr marL="86789" marR="86789">
                    <a:solidFill>
                      <a:schemeClr val="bg1">
                        <a:lumMod val="95000"/>
                      </a:schemeClr>
                    </a:solidFill>
                  </a:tcPr>
                </a:tc>
                <a:tc>
                  <a:txBody>
                    <a:bodyPr/>
                    <a:lstStyle/>
                    <a:p>
                      <a:pPr algn="ctr"/>
                      <a:endParaRPr lang="fr-FR" sz="1400" b="0" dirty="0" smtClean="0"/>
                    </a:p>
                    <a:p>
                      <a:pPr algn="ctr"/>
                      <a:endParaRPr lang="fr-FR" sz="1400" b="0" dirty="0" smtClean="0"/>
                    </a:p>
                    <a:p>
                      <a:pPr algn="ctr"/>
                      <a:r>
                        <a:rPr lang="fr-FR" sz="1400" b="0" dirty="0" smtClean="0"/>
                        <a:t>RESEAUTAGE</a:t>
                      </a:r>
                      <a:r>
                        <a:rPr lang="fr-FR" sz="1400" b="0" baseline="0" dirty="0" smtClean="0"/>
                        <a:t> </a:t>
                      </a:r>
                      <a:endParaRPr lang="fr-FR" sz="1400" b="0" dirty="0"/>
                    </a:p>
                  </a:txBody>
                  <a:tcPr marL="86789" marR="86789">
                    <a:solidFill>
                      <a:schemeClr val="bg1">
                        <a:lumMod val="95000"/>
                      </a:schemeClr>
                    </a:solidFill>
                  </a:tcPr>
                </a:tc>
                <a:tc>
                  <a:txBody>
                    <a:bodyPr/>
                    <a:lstStyle/>
                    <a:p>
                      <a:pPr algn="ctr"/>
                      <a:endParaRPr lang="fr-FR" sz="1400" dirty="0" smtClean="0"/>
                    </a:p>
                    <a:p>
                      <a:pPr algn="ctr"/>
                      <a:endParaRPr lang="fr-FR" sz="1400" dirty="0" smtClean="0"/>
                    </a:p>
                    <a:p>
                      <a:pPr algn="ctr"/>
                      <a:r>
                        <a:rPr lang="fr-FR" sz="1400" dirty="0" smtClean="0"/>
                        <a:t> </a:t>
                      </a:r>
                      <a:r>
                        <a:rPr lang="fr-FR" sz="1400" b="0" dirty="0" smtClean="0"/>
                        <a:t>DIVERS </a:t>
                      </a:r>
                      <a:endParaRPr lang="fr-FR" sz="1400" b="0" dirty="0"/>
                    </a:p>
                  </a:txBody>
                  <a:tcPr marL="86789" marR="86789">
                    <a:solidFill>
                      <a:schemeClr val="bg1">
                        <a:lumMod val="95000"/>
                      </a:schemeClr>
                    </a:solidFill>
                  </a:tcPr>
                </a:tc>
                <a:tc>
                  <a:txBody>
                    <a:bodyPr/>
                    <a:lstStyle/>
                    <a:p>
                      <a:pPr algn="ctr"/>
                      <a:r>
                        <a:rPr lang="fr-FR" sz="1400" dirty="0" smtClean="0"/>
                        <a:t> </a:t>
                      </a:r>
                    </a:p>
                    <a:p>
                      <a:pPr algn="ctr"/>
                      <a:endParaRPr lang="fr-FR" sz="1400" b="0" dirty="0" smtClean="0"/>
                    </a:p>
                    <a:p>
                      <a:pPr algn="ctr"/>
                      <a:r>
                        <a:rPr lang="fr-FR" sz="1400" b="0" dirty="0" smtClean="0"/>
                        <a:t>MANAGEMENT</a:t>
                      </a:r>
                      <a:endParaRPr lang="fr-FR" sz="1400" b="0" dirty="0"/>
                    </a:p>
                  </a:txBody>
                  <a:tcPr marL="86789" marR="86789">
                    <a:solidFill>
                      <a:schemeClr val="bg1">
                        <a:lumMod val="95000"/>
                      </a:schemeClr>
                    </a:solidFill>
                  </a:tcPr>
                </a:tc>
              </a:tr>
            </a:tbl>
          </a:graphicData>
        </a:graphic>
      </p:graphicFrame>
      <p:grpSp>
        <p:nvGrpSpPr>
          <p:cNvPr id="17" name="Group 16"/>
          <p:cNvGrpSpPr/>
          <p:nvPr/>
        </p:nvGrpSpPr>
        <p:grpSpPr>
          <a:xfrm>
            <a:off x="8197324" y="156453"/>
            <a:ext cx="774551" cy="596584"/>
            <a:chOff x="4016676" y="814239"/>
            <a:chExt cx="367130" cy="277807"/>
          </a:xfrm>
        </p:grpSpPr>
        <p:sp>
          <p:nvSpPr>
            <p:cNvPr id="18" name="Folded Corner 17"/>
            <p:cNvSpPr/>
            <p:nvPr/>
          </p:nvSpPr>
          <p:spPr>
            <a:xfrm>
              <a:off x="4016676" y="814239"/>
              <a:ext cx="149493" cy="122803"/>
            </a:xfrm>
            <a:prstGeom prst="foldedCorner">
              <a:avLst/>
            </a:prstGeom>
            <a:solidFill>
              <a:srgbClr val="F59C1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19" name="Folded Corner 18"/>
            <p:cNvSpPr/>
            <p:nvPr/>
          </p:nvSpPr>
          <p:spPr>
            <a:xfrm>
              <a:off x="4191215" y="850470"/>
              <a:ext cx="192591" cy="139129"/>
            </a:xfrm>
            <a:prstGeom prst="foldedCorner">
              <a:avLst/>
            </a:prstGeom>
            <a:solidFill>
              <a:srgbClr val="79B63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20" name="Folded Corner 19"/>
            <p:cNvSpPr/>
            <p:nvPr/>
          </p:nvSpPr>
          <p:spPr>
            <a:xfrm>
              <a:off x="4059475" y="897237"/>
              <a:ext cx="213388" cy="194809"/>
            </a:xfrm>
            <a:prstGeom prst="foldedCorner">
              <a:avLst/>
            </a:prstGeom>
            <a:solidFill>
              <a:srgbClr val="A3184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dirty="0"/>
            </a:p>
          </p:txBody>
        </p:sp>
      </p:grpSp>
      <p:sp>
        <p:nvSpPr>
          <p:cNvPr id="21" name="ZoneTexte 1"/>
          <p:cNvSpPr txBox="1"/>
          <p:nvPr/>
        </p:nvSpPr>
        <p:spPr>
          <a:xfrm>
            <a:off x="364548" y="314934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55</a:t>
            </a:fld>
            <a:endParaRPr lang="fr-FR"/>
          </a:p>
        </p:txBody>
      </p:sp>
      <p:sp>
        <p:nvSpPr>
          <p:cNvPr id="3" name="Titre 2"/>
          <p:cNvSpPr>
            <a:spLocks noGrp="1"/>
          </p:cNvSpPr>
          <p:nvPr>
            <p:ph type="title"/>
          </p:nvPr>
        </p:nvSpPr>
        <p:spPr/>
        <p:txBody>
          <a:bodyPr/>
          <a:lstStyle/>
          <a:p>
            <a:r>
              <a:rPr lang="fr-FR" dirty="0" smtClean="0"/>
              <a:t>Phase 1 - Collecter les Post-it  à la main</a:t>
            </a:r>
            <a:endParaRPr lang="fr-FR" dirty="0"/>
          </a:p>
        </p:txBody>
      </p:sp>
      <p:pic>
        <p:nvPicPr>
          <p:cNvPr id="8" name="Espace réservé du contenu 7" descr="corrigé 1allégé.jpg"/>
          <p:cNvPicPr>
            <a:picLocks noGrp="1" noChangeAspect="1"/>
          </p:cNvPicPr>
          <p:nvPr>
            <p:ph idx="1"/>
          </p:nvPr>
        </p:nvPicPr>
        <p:blipFill>
          <a:blip r:embed="rId3" cstate="print"/>
          <a:stretch>
            <a:fillRect/>
          </a:stretch>
        </p:blipFill>
        <p:spPr>
          <a:xfrm>
            <a:off x="3028950" y="1216034"/>
            <a:ext cx="5486400" cy="3965610"/>
          </a:xfrm>
          <a:prstGeom prst="rect">
            <a:avLst/>
          </a:prstGeom>
          <a:ln>
            <a:noFill/>
          </a:ln>
          <a:effectLst>
            <a:outerShdw sx="1000" sy="1000" algn="tl" rotWithShape="0">
              <a:srgbClr val="000000"/>
            </a:outerShdw>
          </a:effectLst>
        </p:spPr>
      </p:pic>
      <p:sp>
        <p:nvSpPr>
          <p:cNvPr id="5" name="ZoneTexte 1"/>
          <p:cNvSpPr txBox="1"/>
          <p:nvPr/>
        </p:nvSpPr>
        <p:spPr>
          <a:xfrm>
            <a:off x="364548" y="314934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56</a:t>
            </a:fld>
            <a:endParaRPr lang="fr-FR"/>
          </a:p>
        </p:txBody>
      </p:sp>
      <p:sp>
        <p:nvSpPr>
          <p:cNvPr id="3" name="Titre 2"/>
          <p:cNvSpPr>
            <a:spLocks noGrp="1"/>
          </p:cNvSpPr>
          <p:nvPr>
            <p:ph type="title"/>
          </p:nvPr>
        </p:nvSpPr>
        <p:spPr/>
        <p:txBody>
          <a:bodyPr>
            <a:normAutofit/>
          </a:bodyPr>
          <a:lstStyle/>
          <a:p>
            <a:r>
              <a:rPr lang="fr-FR" dirty="0" smtClean="0"/>
              <a:t>Phases 2 et 3 – Classer </a:t>
            </a:r>
            <a:r>
              <a:rPr lang="fr-FR" b="0" i="1" dirty="0" smtClean="0"/>
              <a:t>(regroupement  d’idées) </a:t>
            </a:r>
            <a:r>
              <a:rPr lang="fr-FR" dirty="0" smtClean="0"/>
              <a:t>et Configurer </a:t>
            </a:r>
            <a:endParaRPr lang="fr-FR" dirty="0"/>
          </a:p>
        </p:txBody>
      </p:sp>
      <p:pic>
        <p:nvPicPr>
          <p:cNvPr id="7" name="Espace réservé du contenu 6" descr="corrigé allégé 2.JPG"/>
          <p:cNvPicPr>
            <a:picLocks noGrp="1" noChangeAspect="1"/>
          </p:cNvPicPr>
          <p:nvPr>
            <p:ph idx="1"/>
          </p:nvPr>
        </p:nvPicPr>
        <p:blipFill>
          <a:blip r:embed="rId3" cstate="print"/>
          <a:stretch>
            <a:fillRect/>
          </a:stretch>
        </p:blipFill>
        <p:spPr>
          <a:xfrm>
            <a:off x="3281550" y="1270462"/>
            <a:ext cx="5249487" cy="3936076"/>
          </a:xfrm>
          <a:prstGeom prst="rect">
            <a:avLst/>
          </a:prstGeom>
          <a:ln>
            <a:noFill/>
          </a:ln>
          <a:effectLst>
            <a:outerShdw sx="1000" sy="1000" algn="tl" rotWithShape="0">
              <a:srgbClr val="000000"/>
            </a:outerShdw>
          </a:effectLst>
        </p:spPr>
      </p:pic>
      <p:sp>
        <p:nvSpPr>
          <p:cNvPr id="5" name="ZoneTexte 1"/>
          <p:cNvSpPr txBox="1"/>
          <p:nvPr/>
        </p:nvSpPr>
        <p:spPr>
          <a:xfrm>
            <a:off x="364548" y="314934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57</a:t>
            </a:fld>
            <a:endParaRPr lang="fr-FR"/>
          </a:p>
        </p:txBody>
      </p:sp>
      <p:sp>
        <p:nvSpPr>
          <p:cNvPr id="3" name="Titre 2"/>
          <p:cNvSpPr>
            <a:spLocks noGrp="1"/>
          </p:cNvSpPr>
          <p:nvPr>
            <p:ph type="title"/>
          </p:nvPr>
        </p:nvSpPr>
        <p:spPr/>
        <p:txBody>
          <a:bodyPr>
            <a:normAutofit/>
          </a:bodyPr>
          <a:lstStyle/>
          <a:p>
            <a:r>
              <a:rPr lang="fr-FR" dirty="0" smtClean="0"/>
              <a:t>Phase 4 - Communiquer</a:t>
            </a:r>
            <a:endParaRPr lang="fr-FR" dirty="0"/>
          </a:p>
        </p:txBody>
      </p:sp>
      <p:pic>
        <p:nvPicPr>
          <p:cNvPr id="7" name="Espace réservé du contenu 6" descr="carte actions allégée.jpg"/>
          <p:cNvPicPr>
            <a:picLocks noGrp="1" noChangeAspect="1"/>
          </p:cNvPicPr>
          <p:nvPr>
            <p:ph idx="1"/>
          </p:nvPr>
        </p:nvPicPr>
        <p:blipFill>
          <a:blip r:embed="rId3" cstate="print"/>
          <a:stretch>
            <a:fillRect/>
          </a:stretch>
        </p:blipFill>
        <p:spPr>
          <a:xfrm>
            <a:off x="3192193" y="1270000"/>
            <a:ext cx="5428202" cy="3937000"/>
          </a:xfrm>
          <a:prstGeom prst="rect">
            <a:avLst/>
          </a:prstGeom>
          <a:ln>
            <a:noFill/>
          </a:ln>
          <a:effectLst>
            <a:outerShdw blurRad="190500" sx="1000" sy="1000" algn="tl" rotWithShape="0">
              <a:srgbClr val="000000"/>
            </a:outerShdw>
          </a:effectLst>
        </p:spPr>
      </p:pic>
      <p:sp>
        <p:nvSpPr>
          <p:cNvPr id="5" name="ZoneTexte 1"/>
          <p:cNvSpPr txBox="1"/>
          <p:nvPr/>
        </p:nvSpPr>
        <p:spPr>
          <a:xfrm>
            <a:off x="364548" y="314934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58</a:t>
            </a:fld>
            <a:endParaRPr lang="fr-FR"/>
          </a:p>
        </p:txBody>
      </p:sp>
      <p:sp>
        <p:nvSpPr>
          <p:cNvPr id="3" name="Titre 2"/>
          <p:cNvSpPr>
            <a:spLocks noGrp="1"/>
          </p:cNvSpPr>
          <p:nvPr>
            <p:ph type="title"/>
          </p:nvPr>
        </p:nvSpPr>
        <p:spPr>
          <a:ln>
            <a:noFill/>
          </a:ln>
        </p:spPr>
        <p:txBody>
          <a:bodyPr/>
          <a:lstStyle/>
          <a:p>
            <a:r>
              <a:rPr lang="fr-FR" dirty="0" smtClean="0">
                <a:solidFill>
                  <a:schemeClr val="accent1">
                    <a:lumMod val="75000"/>
                  </a:schemeClr>
                </a:solidFill>
              </a:rPr>
              <a:t>Créez </a:t>
            </a:r>
            <a:r>
              <a:rPr lang="fr-FR" smtClean="0">
                <a:solidFill>
                  <a:schemeClr val="accent1">
                    <a:lumMod val="75000"/>
                  </a:schemeClr>
                </a:solidFill>
              </a:rPr>
              <a:t>votre carte </a:t>
            </a:r>
            <a:r>
              <a:rPr lang="fr-FR" dirty="0" smtClean="0">
                <a:solidFill>
                  <a:schemeClr val="accent1">
                    <a:lumMod val="75000"/>
                  </a:schemeClr>
                </a:solidFill>
              </a:rPr>
              <a:t>avec </a:t>
            </a:r>
            <a:r>
              <a:rPr lang="fr-FR" dirty="0" err="1" smtClean="0">
                <a:solidFill>
                  <a:schemeClr val="accent1">
                    <a:lumMod val="75000"/>
                  </a:schemeClr>
                </a:solidFill>
              </a:rPr>
              <a:t>CmapTools</a:t>
            </a:r>
            <a:endParaRPr lang="fr-FR" dirty="0">
              <a:solidFill>
                <a:schemeClr val="accent1">
                  <a:lumMod val="75000"/>
                </a:schemeClr>
              </a:solidFill>
            </a:endParaRPr>
          </a:p>
        </p:txBody>
      </p:sp>
      <p:pic>
        <p:nvPicPr>
          <p:cNvPr id="6" name="Espace réservé du contenu 5" descr="image carte de démarrage cmap.jpg"/>
          <p:cNvPicPr>
            <a:picLocks noGrp="1" noChangeAspect="1"/>
          </p:cNvPicPr>
          <p:nvPr>
            <p:ph idx="1"/>
          </p:nvPr>
        </p:nvPicPr>
        <p:blipFill>
          <a:blip r:embed="rId3" cstate="print"/>
          <a:stretch>
            <a:fillRect/>
          </a:stretch>
        </p:blipFill>
        <p:spPr>
          <a:xfrm>
            <a:off x="2709860" y="1256435"/>
            <a:ext cx="6221412" cy="3592646"/>
          </a:xfrm>
          <a:prstGeom prst="rect">
            <a:avLst/>
          </a:prstGeom>
        </p:spPr>
      </p:pic>
      <p:sp>
        <p:nvSpPr>
          <p:cNvPr id="5" name="Rectangle 4"/>
          <p:cNvSpPr/>
          <p:nvPr/>
        </p:nvSpPr>
        <p:spPr>
          <a:xfrm>
            <a:off x="5283107" y="2308119"/>
            <a:ext cx="1972492" cy="2253181"/>
          </a:xfrm>
          <a:prstGeom prst="rect">
            <a:avLst/>
          </a:prstGeom>
        </p:spPr>
        <p:txBody>
          <a:bodyPr wrap="square">
            <a:spAutoFit/>
          </a:bodyPr>
          <a:lstStyle/>
          <a:p>
            <a:r>
              <a:rPr lang="fr-FR" dirty="0" smtClean="0"/>
              <a:t>Le système d’informations de votre projet collectera les données d’entrée par Ajout sur la carte par Glisser-déposer de tout lien vers un document numérique: mails, texte, tableau, images, vidéos…</a:t>
            </a:r>
            <a:endParaRPr lang="fr-FR" dirty="0"/>
          </a:p>
        </p:txBody>
      </p:sp>
      <p:sp>
        <p:nvSpPr>
          <p:cNvPr id="8" name="ZoneTexte 7"/>
          <p:cNvSpPr txBox="1"/>
          <p:nvPr/>
        </p:nvSpPr>
        <p:spPr>
          <a:xfrm rot="10800000" flipV="1">
            <a:off x="3402741" y="820094"/>
            <a:ext cx="1175658" cy="308418"/>
          </a:xfrm>
          <a:prstGeom prst="rect">
            <a:avLst/>
          </a:prstGeom>
          <a:noFill/>
        </p:spPr>
        <p:txBody>
          <a:bodyPr wrap="square" rtlCol="0">
            <a:spAutoFit/>
          </a:bodyPr>
          <a:lstStyle/>
          <a:p>
            <a:r>
              <a:rPr lang="fr-FR" b="1" dirty="0" smtClean="0"/>
              <a:t>COLLECTER</a:t>
            </a:r>
            <a:endParaRPr lang="fr-FR" b="1" dirty="0"/>
          </a:p>
        </p:txBody>
      </p:sp>
      <p:sp>
        <p:nvSpPr>
          <p:cNvPr id="9" name="ZoneTexte 8"/>
          <p:cNvSpPr txBox="1"/>
          <p:nvPr/>
        </p:nvSpPr>
        <p:spPr>
          <a:xfrm flipH="1">
            <a:off x="7701586" y="806957"/>
            <a:ext cx="1356686" cy="308418"/>
          </a:xfrm>
          <a:prstGeom prst="rect">
            <a:avLst/>
          </a:prstGeom>
          <a:noFill/>
        </p:spPr>
        <p:txBody>
          <a:bodyPr wrap="square" rtlCol="0">
            <a:spAutoFit/>
          </a:bodyPr>
          <a:lstStyle/>
          <a:p>
            <a:r>
              <a:rPr lang="fr-FR" b="1" dirty="0" smtClean="0"/>
              <a:t>CONFIGURER</a:t>
            </a:r>
            <a:endParaRPr lang="fr-FR" b="1" dirty="0"/>
          </a:p>
        </p:txBody>
      </p:sp>
      <p:sp>
        <p:nvSpPr>
          <p:cNvPr id="10" name="ZoneTexte 9"/>
          <p:cNvSpPr txBox="1"/>
          <p:nvPr/>
        </p:nvSpPr>
        <p:spPr>
          <a:xfrm>
            <a:off x="5577020" y="814445"/>
            <a:ext cx="1097280" cy="308418"/>
          </a:xfrm>
          <a:prstGeom prst="rect">
            <a:avLst/>
          </a:prstGeom>
          <a:noFill/>
        </p:spPr>
        <p:txBody>
          <a:bodyPr wrap="square" rtlCol="0">
            <a:spAutoFit/>
          </a:bodyPr>
          <a:lstStyle/>
          <a:p>
            <a:r>
              <a:rPr lang="fr-FR" b="1" dirty="0" smtClean="0"/>
              <a:t>CLASSER</a:t>
            </a:r>
            <a:endParaRPr lang="fr-FR" b="1" dirty="0"/>
          </a:p>
        </p:txBody>
      </p:sp>
      <p:sp>
        <p:nvSpPr>
          <p:cNvPr id="15" name="Flèche vers le bas 14"/>
          <p:cNvSpPr/>
          <p:nvPr/>
        </p:nvSpPr>
        <p:spPr>
          <a:xfrm>
            <a:off x="8146129" y="1106892"/>
            <a:ext cx="339634" cy="587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5820566" y="1122863"/>
            <a:ext cx="326571" cy="718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3675793" y="1115375"/>
            <a:ext cx="339634" cy="666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
          <p:cNvSpPr txBox="1"/>
          <p:nvPr/>
        </p:nvSpPr>
        <p:spPr>
          <a:xfrm>
            <a:off x="364548" y="348622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59</a:t>
            </a:fld>
            <a:endParaRPr lang="fr-FR"/>
          </a:p>
        </p:txBody>
      </p:sp>
      <p:sp>
        <p:nvSpPr>
          <p:cNvPr id="3" name="Titre 2"/>
          <p:cNvSpPr>
            <a:spLocks noGrp="1"/>
          </p:cNvSpPr>
          <p:nvPr>
            <p:ph type="title"/>
          </p:nvPr>
        </p:nvSpPr>
        <p:spPr/>
        <p:txBody>
          <a:bodyPr/>
          <a:lstStyle/>
          <a:p>
            <a:r>
              <a:rPr lang="fr-FR" dirty="0" smtClean="0">
                <a:solidFill>
                  <a:schemeClr val="accent1">
                    <a:lumMod val="75000"/>
                  </a:schemeClr>
                </a:solidFill>
              </a:rPr>
              <a:t>Phase 1 -Collecte des idées par double clic dans la fenêtre de travail</a:t>
            </a:r>
            <a:endParaRPr lang="fr-FR" dirty="0">
              <a:solidFill>
                <a:schemeClr val="accent1">
                  <a:lumMod val="75000"/>
                </a:schemeClr>
              </a:solidFill>
            </a:endParaRPr>
          </a:p>
        </p:txBody>
      </p:sp>
      <p:pic>
        <p:nvPicPr>
          <p:cNvPr id="6" name="Espace réservé du contenu 5" descr="AUTOCORRECTION MOOC GESTION PROJETS COLLECTE.jpg"/>
          <p:cNvPicPr>
            <a:picLocks noGrp="1" noChangeAspect="1"/>
          </p:cNvPicPr>
          <p:nvPr>
            <p:ph idx="1"/>
          </p:nvPr>
        </p:nvPicPr>
        <p:blipFill>
          <a:blip r:embed="rId3" cstate="print"/>
          <a:stretch>
            <a:fillRect/>
          </a:stretch>
        </p:blipFill>
        <p:spPr>
          <a:xfrm>
            <a:off x="2795588" y="1630159"/>
            <a:ext cx="6221412" cy="3216681"/>
          </a:xfrm>
        </p:spPr>
      </p:pic>
      <p:sp>
        <p:nvSpPr>
          <p:cNvPr id="5" name="ZoneTexte 1"/>
          <p:cNvSpPr txBox="1"/>
          <p:nvPr/>
        </p:nvSpPr>
        <p:spPr>
          <a:xfrm>
            <a:off x="364548" y="348622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6</a:t>
            </a:fld>
            <a:endParaRPr lang="fr-FR"/>
          </a:p>
        </p:txBody>
      </p:sp>
      <p:sp>
        <p:nvSpPr>
          <p:cNvPr id="3" name="Title 2"/>
          <p:cNvSpPr>
            <a:spLocks noGrp="1"/>
          </p:cNvSpPr>
          <p:nvPr>
            <p:ph type="title"/>
          </p:nvPr>
        </p:nvSpPr>
        <p:spPr/>
        <p:txBody>
          <a:bodyPr>
            <a:normAutofit/>
          </a:bodyPr>
          <a:lstStyle/>
          <a:p>
            <a:pPr marL="457182" indent="-457182" defTabSz="449245"/>
            <a:r>
              <a:rPr lang="fr-FR" sz="2800" dirty="0"/>
              <a:t>Management visuel de projet</a:t>
            </a:r>
            <a:endParaRPr lang="de-DE" dirty="0"/>
          </a:p>
        </p:txBody>
      </p:sp>
      <p:sp>
        <p:nvSpPr>
          <p:cNvPr id="4" name="TextBox 3"/>
          <p:cNvSpPr txBox="1"/>
          <p:nvPr/>
        </p:nvSpPr>
        <p:spPr>
          <a:xfrm>
            <a:off x="2955993" y="1737926"/>
            <a:ext cx="6021752" cy="969496"/>
          </a:xfrm>
          <a:prstGeom prst="rect">
            <a:avLst/>
          </a:prstGeom>
          <a:noFill/>
        </p:spPr>
        <p:txBody>
          <a:bodyPr wrap="square" rtlCol="0">
            <a:spAutoFit/>
          </a:bodyPr>
          <a:lstStyle/>
          <a:p>
            <a:r>
              <a:rPr lang="fr-FR" sz="2100" b="1" dirty="0" smtClean="0"/>
              <a:t>Paternité</a:t>
            </a:r>
            <a:r>
              <a:rPr lang="fr-FR" sz="2100" dirty="0" smtClean="0"/>
              <a:t> : </a:t>
            </a:r>
          </a:p>
          <a:p>
            <a:pPr marL="342900" indent="-342900">
              <a:buFont typeface="Arial" panose="020B0604020202020204" pitchFamily="34" charset="0"/>
              <a:buChar char="•"/>
            </a:pPr>
            <a:r>
              <a:rPr lang="fr-FR" sz="1800" dirty="0" smtClean="0"/>
              <a:t>citer le nom de l’auteur</a:t>
            </a:r>
          </a:p>
          <a:p>
            <a:pPr marL="342900" indent="-342900">
              <a:buFont typeface="Arial" panose="020B0604020202020204" pitchFamily="34" charset="0"/>
              <a:buChar char="•"/>
            </a:pPr>
            <a:r>
              <a:rPr lang="fr-FR" sz="1800" dirty="0" smtClean="0"/>
              <a:t>ne pas faire de plagiat</a:t>
            </a:r>
            <a:endParaRPr lang="fr-FR" sz="2100" b="1"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3693" y="2818038"/>
            <a:ext cx="457200" cy="457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3312" y="1681807"/>
            <a:ext cx="457200" cy="457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0927" y="4301807"/>
            <a:ext cx="457200" cy="457200"/>
          </a:xfrm>
          <a:prstGeom prst="rect">
            <a:avLst/>
          </a:prstGeom>
        </p:spPr>
      </p:pic>
      <p:sp>
        <p:nvSpPr>
          <p:cNvPr id="13" name="TextBox 12"/>
          <p:cNvSpPr txBox="1"/>
          <p:nvPr/>
        </p:nvSpPr>
        <p:spPr>
          <a:xfrm>
            <a:off x="2948268" y="4347939"/>
            <a:ext cx="5948795" cy="415498"/>
          </a:xfrm>
          <a:prstGeom prst="rect">
            <a:avLst/>
          </a:prstGeom>
          <a:noFill/>
        </p:spPr>
        <p:txBody>
          <a:bodyPr wrap="square" rtlCol="0">
            <a:spAutoFit/>
          </a:bodyPr>
          <a:lstStyle/>
          <a:p>
            <a:r>
              <a:rPr lang="fr-FR" sz="2100" b="1" dirty="0"/>
              <a:t>Partage sous licence identique</a:t>
            </a:r>
          </a:p>
        </p:txBody>
      </p:sp>
      <p:sp>
        <p:nvSpPr>
          <p:cNvPr id="14" name="TextBox 13"/>
          <p:cNvSpPr txBox="1"/>
          <p:nvPr/>
        </p:nvSpPr>
        <p:spPr>
          <a:xfrm>
            <a:off x="2955992" y="2881745"/>
            <a:ext cx="6021753" cy="1246495"/>
          </a:xfrm>
          <a:prstGeom prst="rect">
            <a:avLst/>
          </a:prstGeom>
          <a:noFill/>
        </p:spPr>
        <p:txBody>
          <a:bodyPr wrap="square" rtlCol="0">
            <a:spAutoFit/>
          </a:bodyPr>
          <a:lstStyle/>
          <a:p>
            <a:r>
              <a:rPr lang="fr-FR" sz="2100" b="1" dirty="0"/>
              <a:t>Utilisation non commerciale </a:t>
            </a:r>
            <a:r>
              <a:rPr lang="fr-FR" sz="2100" dirty="0"/>
              <a:t>: </a:t>
            </a:r>
          </a:p>
          <a:p>
            <a:pPr marL="342900" indent="-342900">
              <a:buFont typeface="Arial" panose="020B0604020202020204" pitchFamily="34" charset="0"/>
              <a:buChar char="•"/>
            </a:pPr>
            <a:r>
              <a:rPr lang="fr-FR" sz="1800" dirty="0"/>
              <a:t>Totalement gratuite pour usage personnel ou dans un cadre </a:t>
            </a:r>
            <a:r>
              <a:rPr lang="fr-FR" sz="1800" dirty="0" smtClean="0"/>
              <a:t>bénévole</a:t>
            </a:r>
          </a:p>
          <a:p>
            <a:pPr marL="342900" indent="-342900">
              <a:buFont typeface="Arial" panose="020B0604020202020204" pitchFamily="34" charset="0"/>
              <a:buChar char="•"/>
            </a:pPr>
            <a:r>
              <a:rPr lang="fr-FR" sz="1800" dirty="0" smtClean="0"/>
              <a:t>Entreprise </a:t>
            </a:r>
            <a:r>
              <a:rPr lang="fr-FR" sz="1800" dirty="0"/>
              <a:t>ou </a:t>
            </a:r>
            <a:r>
              <a:rPr lang="fr-FR" sz="1800" dirty="0" smtClean="0"/>
              <a:t>cursus universitaire </a:t>
            </a:r>
            <a:r>
              <a:rPr lang="fr-FR" sz="1800" dirty="0"/>
              <a:t>: demander </a:t>
            </a:r>
            <a:r>
              <a:rPr lang="fr-FR" sz="1800" dirty="0" smtClean="0"/>
              <a:t>l’autorisation   </a:t>
            </a:r>
            <a:endParaRPr lang="fr-FR" sz="1800" dirty="0"/>
          </a:p>
        </p:txBody>
      </p:sp>
      <p:sp>
        <p:nvSpPr>
          <p:cNvPr id="15" name="ZoneTexte 1"/>
          <p:cNvSpPr txBox="1"/>
          <p:nvPr/>
        </p:nvSpPr>
        <p:spPr>
          <a:xfrm>
            <a:off x="690417" y="3165688"/>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16" name="Rectangle 15"/>
          <p:cNvSpPr/>
          <p:nvPr/>
        </p:nvSpPr>
        <p:spPr>
          <a:xfrm>
            <a:off x="2955993" y="852534"/>
            <a:ext cx="5559357" cy="738664"/>
          </a:xfrm>
          <a:prstGeom prst="rect">
            <a:avLst/>
          </a:prstGeom>
        </p:spPr>
        <p:txBody>
          <a:bodyPr wrap="square">
            <a:spAutoFit/>
          </a:bodyPr>
          <a:lstStyle/>
          <a:p>
            <a:pPr marL="457182" indent="-457182" algn="ctr" defTabSz="449245"/>
            <a:r>
              <a:rPr lang="fr-FR" sz="2100" dirty="0">
                <a:solidFill>
                  <a:srgbClr val="A40000"/>
                </a:solidFill>
                <a:latin typeface="Calibri" panose="020F0502020204030204" pitchFamily="34" charset="0"/>
              </a:rPr>
              <a:t>Cours distribué sous licence</a:t>
            </a:r>
            <a:r>
              <a:rPr lang="fr-FR" sz="2100" b="1" dirty="0">
                <a:solidFill>
                  <a:srgbClr val="A40000"/>
                </a:solidFill>
                <a:latin typeface="Calibri" panose="020F0502020204030204" pitchFamily="34" charset="0"/>
              </a:rPr>
              <a:t> </a:t>
            </a:r>
            <a:endParaRPr lang="fr-FR" sz="2100" b="1" dirty="0" smtClean="0">
              <a:solidFill>
                <a:srgbClr val="A40000"/>
              </a:solidFill>
              <a:latin typeface="Calibri" panose="020F0502020204030204" pitchFamily="34" charset="0"/>
            </a:endParaRPr>
          </a:p>
          <a:p>
            <a:pPr marL="457182" indent="-457182" algn="ctr" defTabSz="449245"/>
            <a:r>
              <a:rPr lang="fr-FR" sz="2100" b="1" dirty="0" err="1" smtClean="0">
                <a:solidFill>
                  <a:srgbClr val="A40000"/>
                </a:solidFill>
                <a:latin typeface="Calibri" panose="020F0502020204030204" pitchFamily="34" charset="0"/>
              </a:rPr>
              <a:t>Creative</a:t>
            </a:r>
            <a:r>
              <a:rPr lang="fr-FR" sz="2100" b="1" dirty="0" smtClean="0">
                <a:solidFill>
                  <a:srgbClr val="A40000"/>
                </a:solidFill>
                <a:latin typeface="Calibri" panose="020F0502020204030204" pitchFamily="34" charset="0"/>
              </a:rPr>
              <a:t> </a:t>
            </a:r>
            <a:r>
              <a:rPr lang="fr-FR" sz="2100" b="1" dirty="0">
                <a:solidFill>
                  <a:srgbClr val="A40000"/>
                </a:solidFill>
                <a:latin typeface="Calibri" panose="020F0502020204030204" pitchFamily="34" charset="0"/>
              </a:rPr>
              <a:t>Commons</a:t>
            </a:r>
            <a:r>
              <a:rPr lang="fr-FR" sz="2100" dirty="0">
                <a:solidFill>
                  <a:srgbClr val="A40000"/>
                </a:solidFill>
                <a:latin typeface="Calibri" panose="020F0502020204030204" pitchFamily="34" charset="0"/>
              </a:rPr>
              <a:t> </a:t>
            </a:r>
          </a:p>
        </p:txBody>
      </p:sp>
      <p:sp>
        <p:nvSpPr>
          <p:cNvPr id="12" name="TextBox 11"/>
          <p:cNvSpPr txBox="1"/>
          <p:nvPr/>
        </p:nvSpPr>
        <p:spPr>
          <a:xfrm>
            <a:off x="3926536" y="5286200"/>
            <a:ext cx="3901281" cy="215444"/>
          </a:xfrm>
          <a:prstGeom prst="rect">
            <a:avLst/>
          </a:prstGeom>
          <a:noFill/>
        </p:spPr>
        <p:txBody>
          <a:bodyPr wrap="square" rtlCol="0">
            <a:spAutoFit/>
          </a:bodyPr>
          <a:lstStyle/>
          <a:p>
            <a:pPr algn="ctr"/>
            <a:r>
              <a:rPr lang="fr-FR" sz="800" dirty="0" smtClean="0">
                <a:solidFill>
                  <a:schemeClr val="tx1">
                    <a:lumMod val="50000"/>
                    <a:lumOff val="50000"/>
                  </a:schemeClr>
                </a:solidFill>
              </a:rPr>
              <a:t>Crédit icônes : </a:t>
            </a:r>
            <a:r>
              <a:rPr lang="fr-FR" sz="800" dirty="0" smtClean="0">
                <a:solidFill>
                  <a:schemeClr val="bg1">
                    <a:lumMod val="50000"/>
                  </a:schemeClr>
                </a:solidFill>
              </a:rPr>
              <a:t>creativecommons.org</a:t>
            </a:r>
            <a:endParaRPr lang="fr-FR" sz="800" dirty="0">
              <a:solidFill>
                <a:schemeClr val="bg1">
                  <a:lumMod val="50000"/>
                </a:schemeClr>
              </a:solidFill>
            </a:endParaRPr>
          </a:p>
        </p:txBody>
      </p:sp>
    </p:spTree>
    <p:extLst>
      <p:ext uri="{BB962C8B-B14F-4D97-AF65-F5344CB8AC3E}">
        <p14:creationId xmlns:p14="http://schemas.microsoft.com/office/powerpoint/2010/main" val="116369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400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60</a:t>
            </a:fld>
            <a:endParaRPr lang="fr-FR"/>
          </a:p>
        </p:txBody>
      </p:sp>
      <p:sp>
        <p:nvSpPr>
          <p:cNvPr id="3" name="Title 2"/>
          <p:cNvSpPr>
            <a:spLocks noGrp="1"/>
          </p:cNvSpPr>
          <p:nvPr>
            <p:ph type="title"/>
          </p:nvPr>
        </p:nvSpPr>
        <p:spPr/>
        <p:txBody>
          <a:bodyPr>
            <a:normAutofit/>
          </a:bodyPr>
          <a:lstStyle/>
          <a:p>
            <a:r>
              <a:rPr lang="fr-FR" dirty="0" smtClean="0">
                <a:solidFill>
                  <a:schemeClr val="accent1">
                    <a:lumMod val="75000"/>
                  </a:schemeClr>
                </a:solidFill>
              </a:rPr>
              <a:t>Phase 2 : Classer les idées </a:t>
            </a:r>
            <a:endParaRPr lang="fr-FR" dirty="0">
              <a:solidFill>
                <a:schemeClr val="accent1">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812" y="1255178"/>
            <a:ext cx="1217323" cy="980022"/>
          </a:xfrm>
          <a:prstGeom prst="rect">
            <a:avLst/>
          </a:prstGeom>
          <a:effectLst>
            <a:outerShdw blurRad="50800" dist="38100" dir="2700000" algn="tl" rotWithShape="0">
              <a:prstClr val="black">
                <a:alpha val="40000"/>
              </a:prstClr>
            </a:outerShdw>
          </a:effectLst>
        </p:spPr>
      </p:pic>
      <p:pic>
        <p:nvPicPr>
          <p:cNvPr id="8" name="Image 7" descr="AUTOCORRECTION MOOC GESTION PROJETS CLASSER.jpg"/>
          <p:cNvPicPr>
            <a:picLocks noChangeAspect="1"/>
          </p:cNvPicPr>
          <p:nvPr/>
        </p:nvPicPr>
        <p:blipFill>
          <a:blip r:embed="rId4" cstate="print"/>
          <a:stretch>
            <a:fillRect/>
          </a:stretch>
        </p:blipFill>
        <p:spPr>
          <a:xfrm>
            <a:off x="3326818" y="2353735"/>
            <a:ext cx="5241448" cy="3016174"/>
          </a:xfrm>
          <a:prstGeom prst="rect">
            <a:avLst/>
          </a:prstGeom>
        </p:spPr>
      </p:pic>
      <p:sp>
        <p:nvSpPr>
          <p:cNvPr id="7" name="ZoneTexte 6"/>
          <p:cNvSpPr txBox="1"/>
          <p:nvPr/>
        </p:nvSpPr>
        <p:spPr>
          <a:xfrm>
            <a:off x="5215467" y="914400"/>
            <a:ext cx="3640666" cy="1077218"/>
          </a:xfrm>
          <a:prstGeom prst="rect">
            <a:avLst/>
          </a:prstGeom>
          <a:noFill/>
        </p:spPr>
        <p:txBody>
          <a:bodyPr wrap="square" rtlCol="0">
            <a:spAutoFit/>
          </a:bodyPr>
          <a:lstStyle/>
          <a:p>
            <a:pPr defTabSz="914400">
              <a:defRPr/>
            </a:pPr>
            <a:r>
              <a:rPr lang="fr-FR" sz="1600" b="1" dirty="0" smtClean="0"/>
              <a:t>Pour éviter l’apparition d’une étiquette sur la flèche de liaison , maintenez la touche Majuscule en même temps que vous étirez la flèche avec le clic gauche</a:t>
            </a:r>
          </a:p>
        </p:txBody>
      </p:sp>
      <p:sp>
        <p:nvSpPr>
          <p:cNvPr id="9" name="ZoneTexte 1"/>
          <p:cNvSpPr txBox="1"/>
          <p:nvPr/>
        </p:nvSpPr>
        <p:spPr>
          <a:xfrm>
            <a:off x="364548" y="348622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4218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5C8FD"/>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61</a:t>
            </a:fld>
            <a:endParaRPr lang="fr-FR"/>
          </a:p>
        </p:txBody>
      </p:sp>
      <p:sp>
        <p:nvSpPr>
          <p:cNvPr id="3" name="Titre 2"/>
          <p:cNvSpPr>
            <a:spLocks noGrp="1"/>
          </p:cNvSpPr>
          <p:nvPr>
            <p:ph type="title"/>
          </p:nvPr>
        </p:nvSpPr>
        <p:spPr/>
        <p:txBody>
          <a:bodyPr/>
          <a:lstStyle/>
          <a:p>
            <a:r>
              <a:rPr lang="fr-FR" dirty="0" smtClean="0"/>
              <a:t>Phase 3 - Configurer : lignes </a:t>
            </a:r>
            <a:endParaRPr lang="fr-FR" dirty="0"/>
          </a:p>
        </p:txBody>
      </p:sp>
      <p:pic>
        <p:nvPicPr>
          <p:cNvPr id="10" name="Image 9" descr="AUTOCORRECTION MOOC GESTION PROJETS CONFIGURER.jpg"/>
          <p:cNvPicPr>
            <a:picLocks noChangeAspect="1"/>
          </p:cNvPicPr>
          <p:nvPr/>
        </p:nvPicPr>
        <p:blipFill>
          <a:blip r:embed="rId3" cstate="print"/>
          <a:stretch>
            <a:fillRect/>
          </a:stretch>
        </p:blipFill>
        <p:spPr>
          <a:xfrm>
            <a:off x="2587093" y="1151466"/>
            <a:ext cx="6358469" cy="3474288"/>
          </a:xfrm>
          <a:prstGeom prst="rect">
            <a:avLst/>
          </a:prstGeom>
        </p:spPr>
      </p:pic>
      <p:sp>
        <p:nvSpPr>
          <p:cNvPr id="4" name="Rectangle 3"/>
          <p:cNvSpPr/>
          <p:nvPr/>
        </p:nvSpPr>
        <p:spPr>
          <a:xfrm>
            <a:off x="2587092" y="1151466"/>
            <a:ext cx="1113367" cy="877359"/>
          </a:xfrm>
          <a:prstGeom prst="rect">
            <a:avLst/>
          </a:prstGeom>
          <a:solidFill>
            <a:srgbClr val="95C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1"/>
          <p:cNvSpPr txBox="1"/>
          <p:nvPr/>
        </p:nvSpPr>
        <p:spPr>
          <a:xfrm>
            <a:off x="364548" y="348622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5C8FD"/>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62</a:t>
            </a:fld>
            <a:endParaRPr lang="fr-FR"/>
          </a:p>
        </p:txBody>
      </p:sp>
      <p:sp>
        <p:nvSpPr>
          <p:cNvPr id="3" name="Titre 2"/>
          <p:cNvSpPr>
            <a:spLocks noGrp="1"/>
          </p:cNvSpPr>
          <p:nvPr>
            <p:ph type="title"/>
          </p:nvPr>
        </p:nvSpPr>
        <p:spPr/>
        <p:txBody>
          <a:bodyPr>
            <a:normAutofit/>
          </a:bodyPr>
          <a:lstStyle/>
          <a:p>
            <a:r>
              <a:rPr lang="fr-FR" dirty="0" smtClean="0">
                <a:solidFill>
                  <a:schemeClr val="accent1">
                    <a:lumMod val="75000"/>
                  </a:schemeClr>
                </a:solidFill>
              </a:rPr>
              <a:t>4- Communiquer : passage à l’action</a:t>
            </a:r>
            <a:endParaRPr lang="fr-FR" dirty="0">
              <a:solidFill>
                <a:schemeClr val="accent1">
                  <a:lumMod val="75000"/>
                </a:schemeClr>
              </a:solidFill>
            </a:endParaRPr>
          </a:p>
        </p:txBody>
      </p:sp>
      <p:pic>
        <p:nvPicPr>
          <p:cNvPr id="6" name="Espace réservé du contenu 5" descr="AUTOCORRECTION MOOC GESTION PROJETS PASSAGE A L'ACTION.jpg"/>
          <p:cNvPicPr>
            <a:picLocks noGrp="1" noChangeAspect="1"/>
          </p:cNvPicPr>
          <p:nvPr>
            <p:ph idx="1"/>
          </p:nvPr>
        </p:nvPicPr>
        <p:blipFill>
          <a:blip r:embed="rId3" cstate="print"/>
          <a:stretch>
            <a:fillRect/>
          </a:stretch>
        </p:blipFill>
        <p:spPr>
          <a:xfrm>
            <a:off x="2795588" y="1698732"/>
            <a:ext cx="6221412" cy="3079536"/>
          </a:xfrm>
        </p:spPr>
      </p:pic>
      <p:sp>
        <p:nvSpPr>
          <p:cNvPr id="5" name="Rectangle 4"/>
          <p:cNvSpPr/>
          <p:nvPr/>
        </p:nvSpPr>
        <p:spPr>
          <a:xfrm>
            <a:off x="2587092" y="1351498"/>
            <a:ext cx="1113367" cy="877359"/>
          </a:xfrm>
          <a:prstGeom prst="rect">
            <a:avLst/>
          </a:prstGeom>
          <a:solidFill>
            <a:srgbClr val="95C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752649" y="1767332"/>
            <a:ext cx="263144" cy="877359"/>
          </a:xfrm>
          <a:prstGeom prst="rect">
            <a:avLst/>
          </a:prstGeom>
          <a:solidFill>
            <a:srgbClr val="95C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1"/>
          <p:cNvSpPr txBox="1"/>
          <p:nvPr/>
        </p:nvSpPr>
        <p:spPr>
          <a:xfrm>
            <a:off x="364548" y="348622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6C7FF"/>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63</a:t>
            </a:fld>
            <a:endParaRPr lang="fr-FR"/>
          </a:p>
        </p:txBody>
      </p:sp>
      <p:sp>
        <p:nvSpPr>
          <p:cNvPr id="3" name="Titre 2"/>
          <p:cNvSpPr>
            <a:spLocks noGrp="1"/>
          </p:cNvSpPr>
          <p:nvPr>
            <p:ph type="title"/>
          </p:nvPr>
        </p:nvSpPr>
        <p:spPr>
          <a:xfrm>
            <a:off x="2754630" y="134937"/>
            <a:ext cx="6035040" cy="800727"/>
          </a:xfrm>
        </p:spPr>
        <p:txBody>
          <a:bodyPr>
            <a:normAutofit fontScale="90000"/>
          </a:bodyPr>
          <a:lstStyle/>
          <a:p>
            <a:r>
              <a:rPr lang="fr-FR" dirty="0" smtClean="0">
                <a:solidFill>
                  <a:schemeClr val="accent1">
                    <a:lumMod val="75000"/>
                  </a:schemeClr>
                </a:solidFill>
              </a:rPr>
              <a:t>Phase 4 - Communiquer </a:t>
            </a:r>
            <a:r>
              <a:rPr lang="fr-FR" dirty="0">
                <a:solidFill>
                  <a:schemeClr val="accent1">
                    <a:lumMod val="75000"/>
                  </a:schemeClr>
                </a:solidFill>
              </a:rPr>
              <a:t/>
            </a:r>
            <a:br>
              <a:rPr lang="fr-FR" dirty="0">
                <a:solidFill>
                  <a:schemeClr val="accent1">
                    <a:lumMod val="75000"/>
                  </a:schemeClr>
                </a:solidFill>
              </a:rPr>
            </a:br>
            <a:r>
              <a:rPr lang="fr-FR" b="0" dirty="0" smtClean="0">
                <a:solidFill>
                  <a:schemeClr val="accent1">
                    <a:lumMod val="75000"/>
                  </a:schemeClr>
                </a:solidFill>
              </a:rPr>
              <a:t>Dévoilez progressivement  tout en laissant la structure en transparence</a:t>
            </a:r>
            <a:endParaRPr lang="fr-FR" b="0" dirty="0">
              <a:solidFill>
                <a:schemeClr val="accent1">
                  <a:lumMod val="75000"/>
                </a:schemeClr>
              </a:solidFill>
            </a:endParaRPr>
          </a:p>
        </p:txBody>
      </p:sp>
      <p:pic>
        <p:nvPicPr>
          <p:cNvPr id="7" name="Espace réservé du contenu 6" descr="trasnparence communiquer.jpg"/>
          <p:cNvPicPr>
            <a:picLocks noGrp="1" noChangeAspect="1"/>
          </p:cNvPicPr>
          <p:nvPr>
            <p:ph idx="1"/>
          </p:nvPr>
        </p:nvPicPr>
        <p:blipFill>
          <a:blip r:embed="rId3" cstate="print"/>
          <a:stretch>
            <a:fillRect/>
          </a:stretch>
        </p:blipFill>
        <p:spPr>
          <a:xfrm>
            <a:off x="2798295" y="1270000"/>
            <a:ext cx="6215998" cy="3937000"/>
          </a:xfrm>
        </p:spPr>
      </p:pic>
      <p:sp>
        <p:nvSpPr>
          <p:cNvPr id="5" name="ZoneTexte 1"/>
          <p:cNvSpPr txBox="1"/>
          <p:nvPr/>
        </p:nvSpPr>
        <p:spPr>
          <a:xfrm>
            <a:off x="364548" y="348622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64</a:t>
            </a:fld>
            <a:endParaRPr lang="fr-FR"/>
          </a:p>
        </p:txBody>
      </p:sp>
      <p:sp>
        <p:nvSpPr>
          <p:cNvPr id="3" name="Titre 2"/>
          <p:cNvSpPr>
            <a:spLocks noGrp="1"/>
          </p:cNvSpPr>
          <p:nvPr>
            <p:ph type="title"/>
          </p:nvPr>
        </p:nvSpPr>
        <p:spPr/>
        <p:txBody>
          <a:bodyPr>
            <a:normAutofit fontScale="90000"/>
          </a:bodyPr>
          <a:lstStyle/>
          <a:p>
            <a:r>
              <a:rPr lang="fr-FR" dirty="0" smtClean="0"/>
              <a:t>Exercice 3 : </a:t>
            </a:r>
            <a:br>
              <a:rPr lang="fr-FR" dirty="0" smtClean="0"/>
            </a:br>
            <a:r>
              <a:rPr lang="fr-FR" dirty="0" smtClean="0"/>
              <a:t>Créer votre Kanban qui affichera vos actions, leur priorité et leur avancement </a:t>
            </a:r>
            <a:endParaRPr lang="fr-FR" dirty="0"/>
          </a:p>
        </p:txBody>
      </p:sp>
      <p:pic>
        <p:nvPicPr>
          <p:cNvPr id="7" name="Espace réservé du contenu 6" descr="2015_03_01_14_57_37_postit_kanban_Visionneuse_de_photos_Windows.jpg"/>
          <p:cNvPicPr>
            <a:picLocks noGrp="1" noChangeAspect="1"/>
          </p:cNvPicPr>
          <p:nvPr>
            <p:ph idx="1"/>
          </p:nvPr>
        </p:nvPicPr>
        <p:blipFill>
          <a:blip r:embed="rId3" cstate="print"/>
          <a:stretch>
            <a:fillRect/>
          </a:stretch>
        </p:blipFill>
        <p:spPr>
          <a:xfrm>
            <a:off x="2724148" y="1605958"/>
            <a:ext cx="6221412" cy="3065056"/>
          </a:xfrm>
        </p:spPr>
      </p:pic>
      <p:sp>
        <p:nvSpPr>
          <p:cNvPr id="5" name="ZoneTexte 1"/>
          <p:cNvSpPr txBox="1"/>
          <p:nvPr/>
        </p:nvSpPr>
        <p:spPr>
          <a:xfrm>
            <a:off x="364548" y="3800552"/>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79BE"/>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65</a:t>
            </a:fld>
            <a:endParaRPr lang="fr-FR"/>
          </a:p>
        </p:txBody>
      </p:sp>
      <p:sp>
        <p:nvSpPr>
          <p:cNvPr id="3" name="Titre 2"/>
          <p:cNvSpPr>
            <a:spLocks noGrp="1"/>
          </p:cNvSpPr>
          <p:nvPr>
            <p:ph type="title"/>
          </p:nvPr>
        </p:nvSpPr>
        <p:spPr/>
        <p:txBody>
          <a:bodyPr/>
          <a:lstStyle/>
          <a:p>
            <a:r>
              <a:rPr lang="fr-FR" dirty="0" smtClean="0">
                <a:solidFill>
                  <a:schemeClr val="bg1"/>
                </a:solidFill>
              </a:rPr>
              <a:t>Exercice 4 :</a:t>
            </a:r>
            <a:br>
              <a:rPr lang="fr-FR" dirty="0" smtClean="0">
                <a:solidFill>
                  <a:schemeClr val="bg1"/>
                </a:solidFill>
              </a:rPr>
            </a:br>
            <a:r>
              <a:rPr lang="fr-FR" dirty="0" smtClean="0">
                <a:solidFill>
                  <a:schemeClr val="bg1"/>
                </a:solidFill>
              </a:rPr>
              <a:t>Informatisez votre Kanban avec </a:t>
            </a:r>
            <a:r>
              <a:rPr lang="fr-FR" dirty="0" err="1" smtClean="0">
                <a:solidFill>
                  <a:schemeClr val="bg1"/>
                </a:solidFill>
              </a:rPr>
              <a:t>Trello</a:t>
            </a:r>
            <a:r>
              <a:rPr lang="fr-FR" dirty="0" smtClean="0">
                <a:solidFill>
                  <a:schemeClr val="bg1"/>
                </a:solidFill>
              </a:rPr>
              <a:t> </a:t>
            </a:r>
            <a:endParaRPr lang="fr-FR" dirty="0">
              <a:solidFill>
                <a:schemeClr val="bg1"/>
              </a:solidFill>
            </a:endParaRPr>
          </a:p>
        </p:txBody>
      </p:sp>
      <p:pic>
        <p:nvPicPr>
          <p:cNvPr id="9" name="Espace réservé du contenu 8" descr="De Skitch.jpg"/>
          <p:cNvPicPr>
            <a:picLocks noGrp="1" noChangeAspect="1"/>
          </p:cNvPicPr>
          <p:nvPr>
            <p:ph idx="1"/>
          </p:nvPr>
        </p:nvPicPr>
        <p:blipFill>
          <a:blip r:embed="rId3" cstate="print"/>
          <a:stretch>
            <a:fillRect/>
          </a:stretch>
        </p:blipFill>
        <p:spPr>
          <a:xfrm>
            <a:off x="3028950" y="1270462"/>
            <a:ext cx="5502087" cy="4125476"/>
          </a:xfrm>
        </p:spPr>
      </p:pic>
      <p:sp>
        <p:nvSpPr>
          <p:cNvPr id="5" name="ZoneTexte 1"/>
          <p:cNvSpPr txBox="1"/>
          <p:nvPr/>
        </p:nvSpPr>
        <p:spPr>
          <a:xfrm>
            <a:off x="364548" y="412917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66</a:t>
            </a:fld>
            <a:endParaRPr lang="fr-FR"/>
          </a:p>
        </p:txBody>
      </p:sp>
      <p:sp>
        <p:nvSpPr>
          <p:cNvPr id="3" name="Title 2"/>
          <p:cNvSpPr>
            <a:spLocks noGrp="1"/>
          </p:cNvSpPr>
          <p:nvPr>
            <p:ph type="title"/>
          </p:nvPr>
        </p:nvSpPr>
        <p:spPr/>
        <p:txBody>
          <a:bodyPr/>
          <a:lstStyle/>
          <a:p>
            <a:r>
              <a:rPr lang="fr-FR" dirty="0" smtClean="0"/>
              <a:t>Exercice 5 : </a:t>
            </a:r>
            <a:br>
              <a:rPr lang="fr-FR" dirty="0" smtClean="0"/>
            </a:br>
            <a:r>
              <a:rPr lang="fr-FR" dirty="0" smtClean="0"/>
              <a:t>Réaliser une matrice de Porter </a:t>
            </a:r>
            <a:endParaRPr lang="fr-FR" dirty="0"/>
          </a:p>
        </p:txBody>
      </p:sp>
      <p:sp>
        <p:nvSpPr>
          <p:cNvPr id="5" name="ZoneTexte 1"/>
          <p:cNvSpPr txBox="1"/>
          <p:nvPr/>
        </p:nvSpPr>
        <p:spPr>
          <a:xfrm>
            <a:off x="364548" y="445779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pic>
        <p:nvPicPr>
          <p:cNvPr id="7" name="Content Placeholder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50" y="1105009"/>
            <a:ext cx="5414962" cy="3982564"/>
          </a:xfrm>
          <a:prstGeom prst="rect">
            <a:avLst/>
          </a:prstGeom>
        </p:spPr>
      </p:pic>
      <p:sp>
        <p:nvSpPr>
          <p:cNvPr id="8" name="Rectangle 7"/>
          <p:cNvSpPr/>
          <p:nvPr/>
        </p:nvSpPr>
        <p:spPr>
          <a:xfrm>
            <a:off x="4143375" y="935664"/>
            <a:ext cx="3186113" cy="521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58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B8B2F2"/>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3AEA936-903B-4667-8A74-3EB60A72B208}" type="slidenum">
              <a:rPr lang="fr-FR" smtClean="0"/>
              <a:pPr/>
              <a:t>67</a:t>
            </a:fld>
            <a:endParaRPr lang="fr-FR"/>
          </a:p>
        </p:txBody>
      </p:sp>
      <p:sp>
        <p:nvSpPr>
          <p:cNvPr id="3" name="Titre 2"/>
          <p:cNvSpPr>
            <a:spLocks noGrp="1"/>
          </p:cNvSpPr>
          <p:nvPr>
            <p:ph type="title"/>
          </p:nvPr>
        </p:nvSpPr>
        <p:spPr/>
        <p:txBody>
          <a:bodyPr/>
          <a:lstStyle/>
          <a:p>
            <a:r>
              <a:rPr lang="fr-FR" dirty="0" smtClean="0">
                <a:solidFill>
                  <a:schemeClr val="bg1"/>
                </a:solidFill>
              </a:rPr>
              <a:t>Exemple de matrice de Porter  avec la SNCF</a:t>
            </a:r>
            <a:endParaRPr lang="fr-FR" dirty="0">
              <a:solidFill>
                <a:schemeClr val="bg1"/>
              </a:solidFill>
            </a:endParaRPr>
          </a:p>
        </p:txBody>
      </p:sp>
      <p:pic>
        <p:nvPicPr>
          <p:cNvPr id="6" name="Espace réservé du contenu 5" descr="PORTER 3.jpg"/>
          <p:cNvPicPr>
            <a:picLocks noGrp="1" noChangeAspect="1"/>
          </p:cNvPicPr>
          <p:nvPr>
            <p:ph idx="1"/>
          </p:nvPr>
        </p:nvPicPr>
        <p:blipFill>
          <a:blip r:embed="rId3" cstate="print"/>
          <a:stretch>
            <a:fillRect/>
          </a:stretch>
        </p:blipFill>
        <p:spPr>
          <a:xfrm>
            <a:off x="3177822" y="1270000"/>
            <a:ext cx="5456944" cy="3937000"/>
          </a:xfrm>
        </p:spPr>
      </p:pic>
      <p:sp>
        <p:nvSpPr>
          <p:cNvPr id="5" name="ZoneTexte 1"/>
          <p:cNvSpPr txBox="1"/>
          <p:nvPr/>
        </p:nvSpPr>
        <p:spPr>
          <a:xfrm>
            <a:off x="364548" y="4457790"/>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5" descr="AUTOCORRECTION MOOC GESTION PROJETS PASSAGE A L'ACTION.jpg"/>
          <p:cNvPicPr>
            <a:picLocks noGrp="1" noChangeAspect="1"/>
          </p:cNvPicPr>
          <p:nvPr>
            <p:ph idx="1"/>
          </p:nvPr>
        </p:nvPicPr>
        <p:blipFill>
          <a:blip r:embed="rId3" cstate="print"/>
          <a:stretch>
            <a:fillRect/>
          </a:stretch>
        </p:blipFill>
        <p:spPr>
          <a:xfrm>
            <a:off x="609600" y="3307685"/>
            <a:ext cx="2662742" cy="1318030"/>
          </a:xfrm>
        </p:spPr>
      </p:pic>
      <p:sp>
        <p:nvSpPr>
          <p:cNvPr id="2" name="Slide Number Placeholder 1"/>
          <p:cNvSpPr>
            <a:spLocks noGrp="1"/>
          </p:cNvSpPr>
          <p:nvPr>
            <p:ph type="sldNum" sz="quarter" idx="12"/>
          </p:nvPr>
        </p:nvSpPr>
        <p:spPr/>
        <p:txBody>
          <a:bodyPr/>
          <a:lstStyle/>
          <a:p>
            <a:fld id="{23AEA936-903B-4667-8A74-3EB60A72B208}" type="slidenum">
              <a:rPr lang="fr-FR" smtClean="0"/>
              <a:pPr/>
              <a:t>68</a:t>
            </a:fld>
            <a:endParaRPr lang="fr-FR"/>
          </a:p>
        </p:txBody>
      </p:sp>
      <p:sp>
        <p:nvSpPr>
          <p:cNvPr id="3" name="Title 2"/>
          <p:cNvSpPr>
            <a:spLocks noGrp="1"/>
          </p:cNvSpPr>
          <p:nvPr>
            <p:ph type="title"/>
          </p:nvPr>
        </p:nvSpPr>
        <p:spPr>
          <a:xfrm>
            <a:off x="457200" y="134937"/>
            <a:ext cx="8058150" cy="800727"/>
          </a:xfrm>
        </p:spPr>
        <p:txBody>
          <a:bodyPr/>
          <a:lstStyle/>
          <a:p>
            <a:r>
              <a:rPr lang="fr-FR" dirty="0" smtClean="0">
                <a:solidFill>
                  <a:srgbClr val="0079BE"/>
                </a:solidFill>
              </a:rPr>
              <a:t>Conclusion</a:t>
            </a:r>
            <a:endParaRPr lang="fr-FR" dirty="0">
              <a:solidFill>
                <a:srgbClr val="0079BE"/>
              </a:solidFill>
            </a:endParaRPr>
          </a:p>
        </p:txBody>
      </p:sp>
      <p:sp>
        <p:nvSpPr>
          <p:cNvPr id="5" name="Rectangle 4"/>
          <p:cNvSpPr/>
          <p:nvPr/>
        </p:nvSpPr>
        <p:spPr>
          <a:xfrm>
            <a:off x="609600" y="3307684"/>
            <a:ext cx="433388" cy="269740"/>
          </a:xfrm>
          <a:prstGeom prst="rect">
            <a:avLst/>
          </a:prstGeom>
          <a:solidFill>
            <a:srgbClr val="95C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09600" y="3566340"/>
            <a:ext cx="105295" cy="120130"/>
          </a:xfrm>
          <a:prstGeom prst="rect">
            <a:avLst/>
          </a:prstGeom>
          <a:solidFill>
            <a:srgbClr val="95C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Espace réservé du contenu 6" descr="2015_03_01_14_57_37_postit_kanban_Visionneuse_de_photos_Windows.jpg"/>
          <p:cNvPicPr>
            <a:picLocks noChangeAspect="1"/>
          </p:cNvPicPr>
          <p:nvPr/>
        </p:nvPicPr>
        <p:blipFill>
          <a:blip r:embed="rId4" cstate="print"/>
          <a:stretch>
            <a:fillRect/>
          </a:stretch>
        </p:blipFill>
        <p:spPr>
          <a:xfrm>
            <a:off x="3818390" y="1404348"/>
            <a:ext cx="2246650" cy="1106840"/>
          </a:xfrm>
          <a:prstGeom prst="rect">
            <a:avLst/>
          </a:prstGeom>
        </p:spPr>
      </p:pic>
      <p:pic>
        <p:nvPicPr>
          <p:cNvPr id="14" name="Espace réservé du contenu 6" descr="carte actions allégée.jpg"/>
          <p:cNvPicPr>
            <a:picLocks noChangeAspect="1"/>
          </p:cNvPicPr>
          <p:nvPr/>
        </p:nvPicPr>
        <p:blipFill>
          <a:blip r:embed="rId5" cstate="print"/>
          <a:stretch>
            <a:fillRect/>
          </a:stretch>
        </p:blipFill>
        <p:spPr>
          <a:xfrm>
            <a:off x="1009456" y="1254178"/>
            <a:ext cx="1996566" cy="1448082"/>
          </a:xfrm>
          <a:prstGeom prst="rect">
            <a:avLst/>
          </a:prstGeom>
          <a:ln>
            <a:noFill/>
          </a:ln>
          <a:effectLst>
            <a:outerShdw blurRad="190500" sx="1000" sy="1000" algn="tl" rotWithShape="0">
              <a:srgbClr val="000000"/>
            </a:outerShdw>
          </a:effectLst>
        </p:spPr>
      </p:pic>
      <p:pic>
        <p:nvPicPr>
          <p:cNvPr id="15" name="Espace réservé du contenu 8" descr="De Skitch.jpg"/>
          <p:cNvPicPr>
            <a:picLocks noChangeAspect="1"/>
          </p:cNvPicPr>
          <p:nvPr/>
        </p:nvPicPr>
        <p:blipFill>
          <a:blip r:embed="rId6" cstate="print"/>
          <a:stretch>
            <a:fillRect/>
          </a:stretch>
        </p:blipFill>
        <p:spPr>
          <a:xfrm>
            <a:off x="3924859" y="3045389"/>
            <a:ext cx="2199835" cy="1649441"/>
          </a:xfrm>
          <a:prstGeom prst="rect">
            <a:avLst/>
          </a:prstGeom>
        </p:spPr>
      </p:pic>
      <p:pic>
        <p:nvPicPr>
          <p:cNvPr id="16" name="Espace réservé du contenu 5" descr="PORTER 3.jpg"/>
          <p:cNvPicPr>
            <a:picLocks noChangeAspect="1"/>
          </p:cNvPicPr>
          <p:nvPr/>
        </p:nvPicPr>
        <p:blipFill>
          <a:blip r:embed="rId7" cstate="print"/>
          <a:stretch>
            <a:fillRect/>
          </a:stretch>
        </p:blipFill>
        <p:spPr>
          <a:xfrm>
            <a:off x="6633943" y="1944020"/>
            <a:ext cx="2207064" cy="1592322"/>
          </a:xfrm>
          <a:prstGeom prst="rect">
            <a:avLst/>
          </a:prstGeom>
        </p:spPr>
      </p:pic>
      <p:sp>
        <p:nvSpPr>
          <p:cNvPr id="17" name="TextBox 16"/>
          <p:cNvSpPr txBox="1"/>
          <p:nvPr/>
        </p:nvSpPr>
        <p:spPr>
          <a:xfrm>
            <a:off x="1009456" y="886108"/>
            <a:ext cx="282054" cy="369332"/>
          </a:xfrm>
          <a:prstGeom prst="rect">
            <a:avLst/>
          </a:prstGeom>
          <a:noFill/>
        </p:spPr>
        <p:txBody>
          <a:bodyPr wrap="square" rtlCol="0">
            <a:spAutoFit/>
          </a:bodyPr>
          <a:lstStyle/>
          <a:p>
            <a:r>
              <a:rPr lang="fr-FR" sz="1800" dirty="0" smtClean="0">
                <a:solidFill>
                  <a:srgbClr val="0079BE"/>
                </a:solidFill>
              </a:rPr>
              <a:t>1</a:t>
            </a:r>
            <a:endParaRPr lang="fr-FR" sz="1800" dirty="0">
              <a:solidFill>
                <a:srgbClr val="0079BE"/>
              </a:solidFill>
            </a:endParaRPr>
          </a:p>
        </p:txBody>
      </p:sp>
      <p:sp>
        <p:nvSpPr>
          <p:cNvPr id="18" name="TextBox 17"/>
          <p:cNvSpPr txBox="1"/>
          <p:nvPr/>
        </p:nvSpPr>
        <p:spPr>
          <a:xfrm>
            <a:off x="609600" y="2850462"/>
            <a:ext cx="282054" cy="369332"/>
          </a:xfrm>
          <a:prstGeom prst="rect">
            <a:avLst/>
          </a:prstGeom>
          <a:noFill/>
        </p:spPr>
        <p:txBody>
          <a:bodyPr wrap="square" rtlCol="0">
            <a:spAutoFit/>
          </a:bodyPr>
          <a:lstStyle/>
          <a:p>
            <a:r>
              <a:rPr lang="fr-FR" sz="1800" dirty="0" smtClean="0">
                <a:solidFill>
                  <a:srgbClr val="0079BE"/>
                </a:solidFill>
              </a:rPr>
              <a:t>2</a:t>
            </a:r>
            <a:endParaRPr lang="fr-FR" sz="1800" dirty="0">
              <a:solidFill>
                <a:srgbClr val="0079BE"/>
              </a:solidFill>
            </a:endParaRPr>
          </a:p>
        </p:txBody>
      </p:sp>
      <p:sp>
        <p:nvSpPr>
          <p:cNvPr id="19" name="TextBox 18"/>
          <p:cNvSpPr txBox="1"/>
          <p:nvPr/>
        </p:nvSpPr>
        <p:spPr>
          <a:xfrm>
            <a:off x="3818390" y="1047292"/>
            <a:ext cx="282054" cy="369332"/>
          </a:xfrm>
          <a:prstGeom prst="rect">
            <a:avLst/>
          </a:prstGeom>
          <a:noFill/>
        </p:spPr>
        <p:txBody>
          <a:bodyPr wrap="square" rtlCol="0">
            <a:spAutoFit/>
          </a:bodyPr>
          <a:lstStyle/>
          <a:p>
            <a:r>
              <a:rPr lang="fr-FR" sz="1800" dirty="0" smtClean="0">
                <a:solidFill>
                  <a:srgbClr val="0079BE"/>
                </a:solidFill>
              </a:rPr>
              <a:t>3</a:t>
            </a:r>
            <a:endParaRPr lang="fr-FR" sz="1800" dirty="0">
              <a:solidFill>
                <a:srgbClr val="0079BE"/>
              </a:solidFill>
            </a:endParaRPr>
          </a:p>
        </p:txBody>
      </p:sp>
      <p:sp>
        <p:nvSpPr>
          <p:cNvPr id="20" name="TextBox 19"/>
          <p:cNvSpPr txBox="1"/>
          <p:nvPr/>
        </p:nvSpPr>
        <p:spPr>
          <a:xfrm>
            <a:off x="3924859" y="2610540"/>
            <a:ext cx="282054" cy="369332"/>
          </a:xfrm>
          <a:prstGeom prst="rect">
            <a:avLst/>
          </a:prstGeom>
          <a:noFill/>
        </p:spPr>
        <p:txBody>
          <a:bodyPr wrap="square" rtlCol="0">
            <a:spAutoFit/>
          </a:bodyPr>
          <a:lstStyle/>
          <a:p>
            <a:r>
              <a:rPr lang="fr-FR" sz="1800" dirty="0" smtClean="0">
                <a:solidFill>
                  <a:srgbClr val="0079BE"/>
                </a:solidFill>
              </a:rPr>
              <a:t>4</a:t>
            </a:r>
            <a:endParaRPr lang="fr-FR" sz="1800" dirty="0">
              <a:solidFill>
                <a:srgbClr val="0079BE"/>
              </a:solidFill>
            </a:endParaRPr>
          </a:p>
        </p:txBody>
      </p:sp>
      <p:sp>
        <p:nvSpPr>
          <p:cNvPr id="21" name="TextBox 20"/>
          <p:cNvSpPr txBox="1"/>
          <p:nvPr/>
        </p:nvSpPr>
        <p:spPr>
          <a:xfrm>
            <a:off x="6633943" y="1492612"/>
            <a:ext cx="282054" cy="369332"/>
          </a:xfrm>
          <a:prstGeom prst="rect">
            <a:avLst/>
          </a:prstGeom>
          <a:noFill/>
        </p:spPr>
        <p:txBody>
          <a:bodyPr wrap="square" rtlCol="0">
            <a:spAutoFit/>
          </a:bodyPr>
          <a:lstStyle/>
          <a:p>
            <a:r>
              <a:rPr lang="fr-FR" sz="1800" dirty="0" smtClean="0">
                <a:solidFill>
                  <a:srgbClr val="0079BE"/>
                </a:solidFill>
              </a:rPr>
              <a:t>5</a:t>
            </a:r>
            <a:endParaRPr lang="fr-FR" sz="1800" dirty="0">
              <a:solidFill>
                <a:srgbClr val="0079BE"/>
              </a:solidFill>
            </a:endParaRPr>
          </a:p>
        </p:txBody>
      </p:sp>
    </p:spTree>
    <p:extLst>
      <p:ext uri="{BB962C8B-B14F-4D97-AF65-F5344CB8AC3E}">
        <p14:creationId xmlns:p14="http://schemas.microsoft.com/office/powerpoint/2010/main" val="166620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7" grpId="0"/>
      <p:bldP spid="18" grpId="0"/>
      <p:bldP spid="19" grpId="0"/>
      <p:bldP spid="20" grpId="0"/>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69</a:t>
            </a:fld>
            <a:endParaRPr lang="fr-FR"/>
          </a:p>
        </p:txBody>
      </p:sp>
      <p:sp>
        <p:nvSpPr>
          <p:cNvPr id="3" name="Title 2"/>
          <p:cNvSpPr>
            <a:spLocks noGrp="1"/>
          </p:cNvSpPr>
          <p:nvPr>
            <p:ph type="title"/>
          </p:nvPr>
        </p:nvSpPr>
        <p:spPr/>
        <p:txBody>
          <a:bodyPr/>
          <a:lstStyle/>
          <a:p>
            <a:r>
              <a:rPr lang="fr-FR" dirty="0" smtClean="0">
                <a:solidFill>
                  <a:schemeClr val="bg2">
                    <a:lumMod val="50000"/>
                  </a:schemeClr>
                </a:solidFill>
              </a:rPr>
              <a:t>Conclusion</a:t>
            </a:r>
            <a:endParaRPr lang="fr-FR"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930" y="1137195"/>
            <a:ext cx="6354072" cy="1896833"/>
          </a:xfrm>
          <a:prstGeom prst="rect">
            <a:avLst/>
          </a:prstGeom>
          <a:solidFill>
            <a:srgbClr val="FEFF95"/>
          </a:solidFill>
          <a:ln>
            <a:noFill/>
          </a:ln>
          <a:effectLst/>
        </p:spPr>
      </p:pic>
      <p:pic>
        <p:nvPicPr>
          <p:cNvPr id="7" name="Content Placeholder 1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90093" y="2608404"/>
            <a:ext cx="2874198" cy="200576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9477" y="593033"/>
            <a:ext cx="903507" cy="903507"/>
          </a:xfrm>
          <a:prstGeom prst="rect">
            <a:avLst/>
          </a:prstGeom>
          <a:ln>
            <a:noFill/>
          </a:ln>
          <a:effectLst>
            <a:outerShdw blurRad="190500" algn="tl" rotWithShape="0">
              <a:srgbClr val="000000">
                <a:alpha val="70000"/>
              </a:srgbClr>
            </a:outerShdw>
          </a:effectLst>
        </p:spPr>
      </p:pic>
      <p:pic>
        <p:nvPicPr>
          <p:cNvPr id="9" name="Espace réservé du contenu 8" descr="De Skitch.jpg"/>
          <p:cNvPicPr>
            <a:picLocks noChangeAspect="1"/>
          </p:cNvPicPr>
          <p:nvPr/>
        </p:nvPicPr>
        <p:blipFill>
          <a:blip r:embed="rId6" cstate="print"/>
          <a:stretch>
            <a:fillRect/>
          </a:stretch>
        </p:blipFill>
        <p:spPr>
          <a:xfrm>
            <a:off x="6168788" y="3631486"/>
            <a:ext cx="2346561" cy="1759456"/>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764" y="118473"/>
            <a:ext cx="857795" cy="892570"/>
          </a:xfrm>
          <a:prstGeom prst="rect">
            <a:avLst/>
          </a:prstGeom>
        </p:spPr>
      </p:pic>
    </p:spTree>
    <p:extLst>
      <p:ext uri="{BB962C8B-B14F-4D97-AF65-F5344CB8AC3E}">
        <p14:creationId xmlns:p14="http://schemas.microsoft.com/office/powerpoint/2010/main" val="29639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4000" cy="5720092"/>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23AEA936-903B-4667-8A74-3EB60A72B208}" type="slidenum">
              <a:rPr lang="fr-FR" smtClean="0"/>
              <a:pPr/>
              <a:t>7</a:t>
            </a:fld>
            <a:endParaRPr lang="fr-FR"/>
          </a:p>
        </p:txBody>
      </p:sp>
      <p:sp>
        <p:nvSpPr>
          <p:cNvPr id="4" name="TextBox 3"/>
          <p:cNvSpPr txBox="1"/>
          <p:nvPr/>
        </p:nvSpPr>
        <p:spPr>
          <a:xfrm>
            <a:off x="3926537" y="5286200"/>
            <a:ext cx="1570616" cy="215444"/>
          </a:xfrm>
          <a:prstGeom prst="rect">
            <a:avLst/>
          </a:prstGeom>
          <a:noFill/>
        </p:spPr>
        <p:txBody>
          <a:bodyPr wrap="square" rtlCol="0">
            <a:spAutoFit/>
          </a:bodyPr>
          <a:lstStyle/>
          <a:p>
            <a:pPr algn="ctr"/>
            <a:r>
              <a:rPr lang="fr-FR" sz="800" dirty="0" smtClean="0">
                <a:solidFill>
                  <a:schemeClr val="bg1"/>
                </a:solidFill>
              </a:rPr>
              <a:t>Crédit image </a:t>
            </a:r>
            <a:r>
              <a:rPr lang="fr-FR" sz="800" dirty="0" smtClean="0"/>
              <a:t>: </a:t>
            </a:r>
            <a:r>
              <a:rPr lang="fr-FR" sz="800" dirty="0" smtClean="0">
                <a:hlinkClick r:id="rId4"/>
              </a:rPr>
              <a:t>Wikimédia</a:t>
            </a:r>
            <a:endParaRPr lang="fr-FR" sz="800" dirty="0"/>
          </a:p>
        </p:txBody>
      </p:sp>
      <p:cxnSp>
        <p:nvCxnSpPr>
          <p:cNvPr id="26" name="Straight Connector 25"/>
          <p:cNvCxnSpPr/>
          <p:nvPr/>
        </p:nvCxnSpPr>
        <p:spPr>
          <a:xfrm>
            <a:off x="5545561" y="3700631"/>
            <a:ext cx="384659" cy="549225"/>
          </a:xfrm>
          <a:prstGeom prst="line">
            <a:avLst/>
          </a:prstGeom>
        </p:spPr>
        <p:style>
          <a:lnRef idx="3">
            <a:schemeClr val="accent3"/>
          </a:lnRef>
          <a:fillRef idx="0">
            <a:schemeClr val="accent3"/>
          </a:fillRef>
          <a:effectRef idx="2">
            <a:schemeClr val="accent3"/>
          </a:effectRef>
          <a:fontRef idx="minor">
            <a:schemeClr val="tx1"/>
          </a:fontRef>
        </p:style>
      </p:cxnSp>
      <p:sp>
        <p:nvSpPr>
          <p:cNvPr id="42" name="Sun 41"/>
          <p:cNvSpPr/>
          <p:nvPr/>
        </p:nvSpPr>
        <p:spPr>
          <a:xfrm flipH="1">
            <a:off x="5961518" y="4261360"/>
            <a:ext cx="45719" cy="64119"/>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TextBox 8"/>
          <p:cNvSpPr txBox="1"/>
          <p:nvPr/>
        </p:nvSpPr>
        <p:spPr>
          <a:xfrm>
            <a:off x="5601652" y="376521"/>
            <a:ext cx="1193209" cy="646331"/>
          </a:xfrm>
          <a:prstGeom prst="rect">
            <a:avLst/>
          </a:prstGeom>
          <a:noFill/>
        </p:spPr>
        <p:txBody>
          <a:bodyPr wrap="square" rtlCol="0">
            <a:spAutoFit/>
          </a:bodyPr>
          <a:lstStyle/>
          <a:p>
            <a:pPr algn="ctr"/>
            <a:r>
              <a:rPr lang="fr-FR" sz="1800" dirty="0" smtClean="0">
                <a:solidFill>
                  <a:schemeClr val="accent4">
                    <a:lumMod val="75000"/>
                  </a:schemeClr>
                </a:solidFill>
              </a:rPr>
              <a:t>Etoile Polaire</a:t>
            </a:r>
            <a:r>
              <a:rPr lang="fr-FR" sz="1200" dirty="0" smtClean="0">
                <a:solidFill>
                  <a:schemeClr val="accent4">
                    <a:lumMod val="75000"/>
                  </a:schemeClr>
                </a:solidFill>
              </a:rPr>
              <a:t> </a:t>
            </a:r>
            <a:endParaRPr lang="fr-FR" sz="1200" dirty="0">
              <a:solidFill>
                <a:schemeClr val="accent4">
                  <a:lumMod val="75000"/>
                </a:schemeClr>
              </a:solidFill>
            </a:endParaRPr>
          </a:p>
        </p:txBody>
      </p:sp>
      <p:cxnSp>
        <p:nvCxnSpPr>
          <p:cNvPr id="12" name="Straight Connector 11"/>
          <p:cNvCxnSpPr/>
          <p:nvPr/>
        </p:nvCxnSpPr>
        <p:spPr>
          <a:xfrm flipH="1">
            <a:off x="5432612" y="869698"/>
            <a:ext cx="209879" cy="410462"/>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flipH="1">
            <a:off x="5033261" y="1426987"/>
            <a:ext cx="304619" cy="1018632"/>
          </a:xfrm>
          <a:prstGeom prst="line">
            <a:avLst/>
          </a:prstGeom>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3789759" y="2832033"/>
            <a:ext cx="1515937" cy="369332"/>
          </a:xfrm>
          <a:prstGeom prst="rect">
            <a:avLst/>
          </a:prstGeom>
          <a:noFill/>
        </p:spPr>
        <p:txBody>
          <a:bodyPr wrap="square" rtlCol="0">
            <a:spAutoFit/>
          </a:bodyPr>
          <a:lstStyle/>
          <a:p>
            <a:r>
              <a:rPr lang="fr-FR" sz="1800" b="1" dirty="0" smtClean="0">
                <a:solidFill>
                  <a:srgbClr val="79B63E"/>
                </a:solidFill>
              </a:rPr>
              <a:t>Petite Ourse</a:t>
            </a:r>
            <a:endParaRPr lang="fr-FR" sz="1800" b="1" dirty="0">
              <a:solidFill>
                <a:srgbClr val="79B63E"/>
              </a:solidFill>
            </a:endParaRPr>
          </a:p>
        </p:txBody>
      </p:sp>
      <p:cxnSp>
        <p:nvCxnSpPr>
          <p:cNvPr id="19" name="Straight Connector 18"/>
          <p:cNvCxnSpPr/>
          <p:nvPr/>
        </p:nvCxnSpPr>
        <p:spPr>
          <a:xfrm>
            <a:off x="5033261" y="2639269"/>
            <a:ext cx="423089" cy="966180"/>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Straight Connector 28"/>
          <p:cNvCxnSpPr/>
          <p:nvPr/>
        </p:nvCxnSpPr>
        <p:spPr>
          <a:xfrm flipV="1">
            <a:off x="5642491" y="4357011"/>
            <a:ext cx="319027" cy="604220"/>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H="1">
            <a:off x="5033261" y="3734824"/>
            <a:ext cx="423091" cy="730965"/>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a:off x="5033261" y="4594660"/>
            <a:ext cx="423089" cy="382232"/>
          </a:xfrm>
          <a:prstGeom prst="line">
            <a:avLst/>
          </a:prstGeom>
        </p:spPr>
        <p:style>
          <a:lnRef idx="3">
            <a:schemeClr val="accent3"/>
          </a:lnRef>
          <a:fillRef idx="0">
            <a:schemeClr val="accent3"/>
          </a:fillRef>
          <a:effectRef idx="2">
            <a:schemeClr val="accent3"/>
          </a:effectRef>
          <a:fontRef idx="minor">
            <a:schemeClr val="tx1"/>
          </a:fontRef>
        </p:style>
      </p:cxnSp>
      <p:sp>
        <p:nvSpPr>
          <p:cNvPr id="41" name="Sun 40"/>
          <p:cNvSpPr/>
          <p:nvPr/>
        </p:nvSpPr>
        <p:spPr>
          <a:xfrm flipH="1">
            <a:off x="5620975" y="710004"/>
            <a:ext cx="134365" cy="137933"/>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4" name="Sun 43"/>
          <p:cNvSpPr/>
          <p:nvPr/>
        </p:nvSpPr>
        <p:spPr>
          <a:xfrm flipH="1">
            <a:off x="5543775" y="4961231"/>
            <a:ext cx="71924" cy="94865"/>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5" name="Sun 44"/>
          <p:cNvSpPr/>
          <p:nvPr/>
        </p:nvSpPr>
        <p:spPr>
          <a:xfrm flipH="1">
            <a:off x="5005036" y="2512798"/>
            <a:ext cx="71924" cy="94865"/>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6" name="Sun 45"/>
          <p:cNvSpPr/>
          <p:nvPr/>
        </p:nvSpPr>
        <p:spPr>
          <a:xfrm>
            <a:off x="5339277" y="1303175"/>
            <a:ext cx="71924" cy="93523"/>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7" name="Sun 46"/>
          <p:cNvSpPr/>
          <p:nvPr/>
        </p:nvSpPr>
        <p:spPr>
          <a:xfrm flipH="1">
            <a:off x="5447873" y="3629583"/>
            <a:ext cx="71924" cy="94865"/>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8" name="Sun 47"/>
          <p:cNvSpPr/>
          <p:nvPr/>
        </p:nvSpPr>
        <p:spPr>
          <a:xfrm flipH="1">
            <a:off x="4990934" y="4473141"/>
            <a:ext cx="71924" cy="94865"/>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19878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1500"/>
                                        <p:tgtEl>
                                          <p:spTgt spid="37"/>
                                        </p:tgtEl>
                                      </p:cBhvr>
                                    </p:animEffect>
                                  </p:childTnLst>
                                </p:cTn>
                              </p:par>
                              <p:par>
                                <p:cTn id="26" presetID="22" presetClass="entr" presetSubtype="4"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1500"/>
                                        <p:tgtEl>
                                          <p:spTgt spid="29"/>
                                        </p:tgtEl>
                                      </p:cBhvr>
                                    </p:animEffect>
                                  </p:childTnLst>
                                </p:cTn>
                              </p:par>
                              <p:par>
                                <p:cTn id="29" presetID="2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500"/>
                                        <p:tgtEl>
                                          <p:spTgt spid="33"/>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1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50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1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1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400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 grpId="0" animBg="1"/>
      <p:bldP spid="9" grpId="0"/>
      <p:bldP spid="10" grpId="0"/>
      <p:bldP spid="41" grpId="0" animBg="1"/>
      <p:bldP spid="44" grpId="0" animBg="1"/>
      <p:bldP spid="45" grpId="0" animBg="1"/>
      <p:bldP spid="46" grpId="0" animBg="1"/>
      <p:bldP spid="47" grpId="0" animBg="1"/>
      <p:bldP spid="4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70</a:t>
            </a:fld>
            <a:endParaRPr lang="fr-FR"/>
          </a:p>
        </p:txBody>
      </p:sp>
      <p:sp>
        <p:nvSpPr>
          <p:cNvPr id="5" name="Title 4"/>
          <p:cNvSpPr>
            <a:spLocks noGrp="1"/>
          </p:cNvSpPr>
          <p:nvPr>
            <p:ph type="title"/>
          </p:nvPr>
        </p:nvSpPr>
        <p:spPr/>
        <p:txBody>
          <a:bodyPr/>
          <a:lstStyle/>
          <a:p>
            <a:r>
              <a:rPr lang="fr-FR" dirty="0" smtClean="0">
                <a:solidFill>
                  <a:schemeClr val="bg2">
                    <a:lumMod val="50000"/>
                  </a:schemeClr>
                </a:solidFill>
              </a:rPr>
              <a:t>Crédits</a:t>
            </a:r>
            <a:endParaRPr lang="fr-FR" dirty="0">
              <a:solidFill>
                <a:schemeClr val="bg2">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42850330"/>
              </p:ext>
            </p:extLst>
          </p:nvPr>
        </p:nvGraphicFramePr>
        <p:xfrm>
          <a:off x="2764089" y="1021212"/>
          <a:ext cx="6096000" cy="3556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fr-FR" dirty="0" smtClean="0"/>
                        <a:t>Pierre</a:t>
                      </a:r>
                      <a:r>
                        <a:rPr lang="fr-FR" baseline="0" dirty="0" smtClean="0"/>
                        <a:t> MONGIN</a:t>
                      </a:r>
                      <a:endParaRPr lang="fr-FR" dirty="0" smtClean="0"/>
                    </a:p>
                  </a:txBody>
                  <a:tcPr/>
                </a:tc>
                <a:tc>
                  <a:txBody>
                    <a:bodyPr/>
                    <a:lstStyle/>
                    <a:p>
                      <a:pPr algn="ctr"/>
                      <a:r>
                        <a:rPr lang="fr-FR" dirty="0" err="1" smtClean="0"/>
                        <a:t>Bich</a:t>
                      </a:r>
                      <a:r>
                        <a:rPr lang="fr-FR" dirty="0" smtClean="0"/>
                        <a:t> Van HOANG</a:t>
                      </a:r>
                      <a:endParaRPr lang="fr-FR" dirty="0"/>
                    </a:p>
                  </a:txBody>
                  <a:tcPr/>
                </a:tc>
                <a:tc>
                  <a:txBody>
                    <a:bodyPr/>
                    <a:lstStyle/>
                    <a:p>
                      <a:pPr algn="ctr"/>
                      <a:r>
                        <a:rPr lang="fr-FR" dirty="0" smtClean="0"/>
                        <a:t>Ghislaine PARA</a:t>
                      </a:r>
                      <a:endParaRPr lang="fr-FR" dirty="0"/>
                    </a:p>
                  </a:txBody>
                  <a:tcPr/>
                </a:tc>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fr-FR" sz="1400" b="1" noProof="0" dirty="0" smtClean="0"/>
                        <a:t>Enseignant</a:t>
                      </a:r>
                    </a:p>
                    <a:p>
                      <a:pPr algn="ctr"/>
                      <a:r>
                        <a:rPr lang="fr-FR" sz="1200" noProof="0" dirty="0" smtClean="0"/>
                        <a:t>Auteur de 14 ouvrages dont </a:t>
                      </a:r>
                      <a:r>
                        <a:rPr lang="fr-FR" sz="1200" i="1" noProof="0" dirty="0" smtClean="0"/>
                        <a:t>Mieux s’organiser, la stratégie du Post-it et du Kanban personnel</a:t>
                      </a:r>
                      <a:r>
                        <a:rPr lang="fr-FR" sz="1200" noProof="0" dirty="0" smtClean="0"/>
                        <a:t>, </a:t>
                      </a:r>
                      <a:r>
                        <a:rPr lang="fr-FR" sz="1200" i="1" noProof="0" dirty="0" smtClean="0"/>
                        <a:t>Organisez vos projets avec le </a:t>
                      </a:r>
                      <a:r>
                        <a:rPr lang="fr-FR" sz="1200" i="1" noProof="0" dirty="0" err="1" smtClean="0"/>
                        <a:t>Mind</a:t>
                      </a:r>
                      <a:r>
                        <a:rPr lang="fr-FR" sz="1200" i="1" noProof="0" dirty="0" smtClean="0"/>
                        <a:t> </a:t>
                      </a:r>
                      <a:r>
                        <a:rPr lang="fr-FR" sz="1200" i="1" noProof="0" dirty="0" err="1" smtClean="0"/>
                        <a:t>Mapping</a:t>
                      </a:r>
                      <a:r>
                        <a:rPr lang="fr-FR" sz="1200" i="1" noProof="0" dirty="0" smtClean="0"/>
                        <a:t>, Managez avec le Concept </a:t>
                      </a:r>
                      <a:r>
                        <a:rPr lang="fr-FR" sz="1200" i="1" noProof="0" dirty="0" err="1" smtClean="0"/>
                        <a:t>Mapping</a:t>
                      </a:r>
                      <a:r>
                        <a:rPr lang="fr-FR" sz="1200" i="1" noProof="0" dirty="0" smtClean="0"/>
                        <a:t>, </a:t>
                      </a:r>
                    </a:p>
                    <a:p>
                      <a:pPr algn="ctr"/>
                      <a:r>
                        <a:rPr lang="fr-FR" sz="1200" noProof="0" dirty="0" smtClean="0"/>
                        <a:t>il anime le site </a:t>
                      </a:r>
                      <a:r>
                        <a:rPr lang="en-US" sz="1200" dirty="0" smtClean="0">
                          <a:hlinkClick r:id="rId3"/>
                        </a:rPr>
                        <a:t>www.mindmanagement.org</a:t>
                      </a:r>
                      <a:r>
                        <a:rPr lang="en-US" sz="1200" dirty="0" smtClean="0"/>
                        <a:t> </a:t>
                      </a:r>
                      <a:r>
                        <a:rPr lang="en-US" sz="1200" baseline="0" dirty="0" smtClean="0"/>
                        <a:t> </a:t>
                      </a:r>
                      <a:endParaRPr lang="en-US" sz="1200" dirty="0" smtClean="0"/>
                    </a:p>
                  </a:txBody>
                  <a:tcPr/>
                </a:tc>
                <a:tc>
                  <a:txBody>
                    <a:bodyP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marL="0" marR="0" indent="0" algn="ctr" defTabSz="685800" rtl="0" eaLnBrk="1" fontAlgn="auto" latinLnBrk="0" hangingPunct="1">
                        <a:lnSpc>
                          <a:spcPct val="100000"/>
                        </a:lnSpc>
                        <a:spcBef>
                          <a:spcPts val="0"/>
                        </a:spcBef>
                        <a:spcAft>
                          <a:spcPts val="0"/>
                        </a:spcAft>
                        <a:buClrTx/>
                        <a:buSzTx/>
                        <a:buFontTx/>
                        <a:buNone/>
                        <a:tabLst/>
                        <a:defRPr/>
                      </a:pPr>
                      <a:endParaRPr lang="fr-FR" sz="1400" b="1" dirty="0" smtClean="0"/>
                    </a:p>
                    <a:p>
                      <a:pPr marL="0" marR="0" indent="0" algn="ctr" defTabSz="685800" rtl="0" eaLnBrk="1" fontAlgn="auto" latinLnBrk="0" hangingPunct="1">
                        <a:lnSpc>
                          <a:spcPct val="100000"/>
                        </a:lnSpc>
                        <a:spcBef>
                          <a:spcPts val="0"/>
                        </a:spcBef>
                        <a:spcAft>
                          <a:spcPts val="0"/>
                        </a:spcAft>
                        <a:buClrTx/>
                        <a:buSzTx/>
                        <a:buFontTx/>
                        <a:buNone/>
                        <a:tabLst/>
                        <a:defRPr/>
                      </a:pPr>
                      <a:r>
                        <a:rPr lang="fr-FR" sz="1400" b="1" dirty="0" smtClean="0"/>
                        <a:t>Ingénieure pédagogique</a:t>
                      </a:r>
                    </a:p>
                    <a:p>
                      <a:pPr marL="0" marR="0" indent="0" algn="ctr" defTabSz="685800" rtl="0" eaLnBrk="1" fontAlgn="auto" latinLnBrk="0" hangingPunct="1">
                        <a:lnSpc>
                          <a:spcPct val="100000"/>
                        </a:lnSpc>
                        <a:spcBef>
                          <a:spcPts val="0"/>
                        </a:spcBef>
                        <a:spcAft>
                          <a:spcPts val="0"/>
                        </a:spcAft>
                        <a:buClrTx/>
                        <a:buSzTx/>
                        <a:buFontTx/>
                        <a:buNone/>
                        <a:tabLst/>
                        <a:defRPr/>
                      </a:pPr>
                      <a:endParaRPr lang="fr-FR" sz="1400" b="1" dirty="0" smtClean="0"/>
                    </a:p>
                    <a:p>
                      <a:pPr marL="0" marR="0" indent="0" algn="ctr" defTabSz="685800" rtl="0" eaLnBrk="1" fontAlgn="auto" latinLnBrk="0" hangingPunct="1">
                        <a:lnSpc>
                          <a:spcPct val="100000"/>
                        </a:lnSpc>
                        <a:spcBef>
                          <a:spcPts val="0"/>
                        </a:spcBef>
                        <a:spcAft>
                          <a:spcPts val="0"/>
                        </a:spcAft>
                        <a:buClrTx/>
                        <a:buSzTx/>
                        <a:buFontTx/>
                        <a:buNone/>
                        <a:tabLst/>
                        <a:defRPr/>
                      </a:pPr>
                      <a:endParaRPr lang="fr-FR" sz="1200" b="0" baseline="0" dirty="0" smtClean="0"/>
                    </a:p>
                    <a:p>
                      <a:pPr marL="0" marR="0" indent="0" algn="ctr" defTabSz="685800" rtl="0" eaLnBrk="1" fontAlgn="auto" latinLnBrk="0" hangingPunct="1">
                        <a:lnSpc>
                          <a:spcPct val="100000"/>
                        </a:lnSpc>
                        <a:spcBef>
                          <a:spcPts val="0"/>
                        </a:spcBef>
                        <a:spcAft>
                          <a:spcPts val="0"/>
                        </a:spcAft>
                        <a:buClrTx/>
                        <a:buSzTx/>
                        <a:buFontTx/>
                        <a:buNone/>
                        <a:tabLst/>
                        <a:defRPr/>
                      </a:pPr>
                      <a:r>
                        <a:rPr lang="fr-FR" sz="1200" b="0" baseline="0" dirty="0" smtClean="0"/>
                        <a:t>Scénarisation </a:t>
                      </a:r>
                      <a:r>
                        <a:rPr lang="fr-FR" sz="1200" b="0" baseline="0" dirty="0" smtClean="0"/>
                        <a:t>pédagogique, conception des diapositives, montage des vidéos</a:t>
                      </a:r>
                    </a:p>
                  </a:txBody>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fr-FR" sz="1400" b="1" noProof="0" dirty="0" smtClean="0"/>
                    </a:p>
                    <a:p>
                      <a:pPr algn="ctr"/>
                      <a:r>
                        <a:rPr lang="fr-FR" sz="1400" b="1" noProof="0" dirty="0" smtClean="0"/>
                        <a:t>Enseignante-Chercheuse</a:t>
                      </a:r>
                      <a:endParaRPr lang="fr-FR" sz="1400" b="1" noProof="0" dirty="0" smtClean="0"/>
                    </a:p>
                    <a:p>
                      <a:pPr algn="ctr"/>
                      <a:r>
                        <a:rPr lang="fr-FR" sz="1400" b="1" noProof="0" dirty="0" smtClean="0"/>
                        <a:t>Université Aix-Marseille</a:t>
                      </a:r>
                    </a:p>
                    <a:p>
                      <a:pPr algn="ctr"/>
                      <a:endParaRPr lang="en-US" sz="1400" b="1" dirty="0" smtClean="0"/>
                    </a:p>
                    <a:p>
                      <a:pPr algn="ctr"/>
                      <a:r>
                        <a:rPr lang="fr-FR" sz="1200" b="0" noProof="0" dirty="0" smtClean="0"/>
                        <a:t>Relectrice</a:t>
                      </a:r>
                      <a:r>
                        <a:rPr lang="en-US" sz="1200" b="0" dirty="0" smtClean="0"/>
                        <a:t> et </a:t>
                      </a:r>
                    </a:p>
                    <a:p>
                      <a:pPr algn="ctr"/>
                      <a:r>
                        <a:rPr lang="en-US" sz="1200" b="0" dirty="0" err="1" smtClean="0"/>
                        <a:t>conceptrice</a:t>
                      </a:r>
                      <a:r>
                        <a:rPr lang="en-US" sz="1200" b="0" dirty="0" smtClean="0"/>
                        <a:t> des quiz</a:t>
                      </a:r>
                      <a:r>
                        <a:rPr lang="en-US" sz="1200" b="0" baseline="0" dirty="0" smtClean="0"/>
                        <a:t> </a:t>
                      </a:r>
                      <a:endParaRPr lang="en-US" sz="1200" b="0" dirty="0" smtClean="0"/>
                    </a:p>
                  </a:txBody>
                  <a:tcPr/>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264" y="1490548"/>
            <a:ext cx="1698712" cy="11430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0650" y="1501304"/>
            <a:ext cx="1143000" cy="11430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6" cstate="print"/>
          <a:stretch>
            <a:fillRect/>
          </a:stretch>
        </p:blipFill>
        <p:spPr>
          <a:xfrm>
            <a:off x="7236296" y="1486991"/>
            <a:ext cx="1143000" cy="1143000"/>
          </a:xfrm>
          <a:prstGeom prst="rect">
            <a:avLst/>
          </a:prstGeom>
          <a:ln>
            <a:noFill/>
          </a:ln>
          <a:effectLst>
            <a:outerShdw blurRad="292100" dist="139700" dir="2700000" algn="tl" rotWithShape="0">
              <a:srgbClr val="333333">
                <a:alpha val="65000"/>
              </a:srgbClr>
            </a:outerShdw>
          </a:effectLst>
        </p:spPr>
      </p:pic>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1756" y="2421738"/>
            <a:ext cx="226943" cy="226943"/>
          </a:xfrm>
          <a:prstGeom prst="rect">
            <a:avLst/>
          </a:prstGeom>
        </p:spPr>
      </p:pic>
      <p:pic>
        <p:nvPicPr>
          <p:cNvPr id="14" name="Picture 13">
            <a:hlinkClick r:id="rId9"/>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5350" y="2413421"/>
            <a:ext cx="226943" cy="226943"/>
          </a:xfrm>
          <a:prstGeom prst="rect">
            <a:avLst/>
          </a:prstGeom>
        </p:spPr>
      </p:pic>
    </p:spTree>
    <p:extLst>
      <p:ext uri="{BB962C8B-B14F-4D97-AF65-F5344CB8AC3E}">
        <p14:creationId xmlns:p14="http://schemas.microsoft.com/office/powerpoint/2010/main" val="27113438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71</a:t>
            </a:fld>
            <a:endParaRPr lang="fr-FR"/>
          </a:p>
        </p:txBody>
      </p:sp>
      <p:sp>
        <p:nvSpPr>
          <p:cNvPr id="3" name="Title 2"/>
          <p:cNvSpPr>
            <a:spLocks noGrp="1"/>
          </p:cNvSpPr>
          <p:nvPr>
            <p:ph type="title"/>
          </p:nvPr>
        </p:nvSpPr>
        <p:spPr/>
        <p:txBody>
          <a:bodyPr/>
          <a:lstStyle/>
          <a:p>
            <a:r>
              <a:rPr lang="fr-FR" dirty="0" smtClean="0">
                <a:solidFill>
                  <a:schemeClr val="bg2">
                    <a:lumMod val="50000"/>
                  </a:schemeClr>
                </a:solidFill>
              </a:rPr>
              <a:t>Pour aller plus loin</a:t>
            </a:r>
            <a:endParaRPr lang="fr-FR" dirty="0">
              <a:solidFill>
                <a:schemeClr val="bg2">
                  <a:lumMod val="50000"/>
                </a:schemeClr>
              </a:solidFill>
            </a:endParaRPr>
          </a:p>
        </p:txBody>
      </p:sp>
      <p:sp>
        <p:nvSpPr>
          <p:cNvPr id="9" name="Content Placeholder 3"/>
          <p:cNvSpPr txBox="1">
            <a:spLocks/>
          </p:cNvSpPr>
          <p:nvPr/>
        </p:nvSpPr>
        <p:spPr>
          <a:xfrm>
            <a:off x="2847109" y="1037990"/>
            <a:ext cx="5278582" cy="3937000"/>
          </a:xfrm>
          <a:prstGeom prst="rect">
            <a:avLst/>
          </a:prstGeom>
        </p:spPr>
        <p:txBody>
          <a:bodyPr vert="horz" lIns="71320" tIns="35661" rIns="71320" bIns="35661" rtlCol="0">
            <a:normAutofit/>
          </a:bodyPr>
          <a:lstStyle>
            <a:lvl1pPr marL="171450" indent="-171450" algn="l" defTabSz="685800" rtl="0" eaLnBrk="1" latinLnBrk="0" hangingPunct="1">
              <a:lnSpc>
                <a:spcPct val="90000"/>
              </a:lnSpc>
              <a:spcBef>
                <a:spcPts val="750"/>
              </a:spcBef>
              <a:buClrTx/>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800" dirty="0" err="1" smtClean="0"/>
              <a:t>Mongin</a:t>
            </a:r>
            <a:r>
              <a:rPr lang="fr-FR" sz="1800" dirty="0" smtClean="0"/>
              <a:t>, P. (2013). </a:t>
            </a:r>
            <a:r>
              <a:rPr lang="fr-FR" sz="1800" i="1" dirty="0" smtClean="0"/>
              <a:t>Mieux s’organiser, la stratégie du Post-it et du Kanban personnel. </a:t>
            </a:r>
            <a:r>
              <a:rPr lang="fr-FR" sz="1800" dirty="0" err="1" smtClean="0"/>
              <a:t>InterEditions</a:t>
            </a:r>
            <a:r>
              <a:rPr lang="fr-FR" sz="1800" i="1" dirty="0" smtClean="0"/>
              <a:t> </a:t>
            </a:r>
          </a:p>
          <a:p>
            <a:pPr marL="0" indent="0">
              <a:buNone/>
            </a:pPr>
            <a:endParaRPr lang="fr-FR" sz="1800" dirty="0" smtClean="0"/>
          </a:p>
          <a:p>
            <a:pPr marL="0" indent="0">
              <a:buNone/>
            </a:pPr>
            <a:r>
              <a:rPr lang="fr-FR" sz="1800" dirty="0" err="1" smtClean="0"/>
              <a:t>Mongin</a:t>
            </a:r>
            <a:r>
              <a:rPr lang="fr-FR" sz="1800" dirty="0"/>
              <a:t>, P</a:t>
            </a:r>
            <a:r>
              <a:rPr lang="fr-FR" sz="1800" dirty="0" smtClean="0"/>
              <a:t>. et García, L. </a:t>
            </a:r>
            <a:r>
              <a:rPr lang="fr-FR" sz="1800" dirty="0"/>
              <a:t>(</a:t>
            </a:r>
            <a:r>
              <a:rPr lang="fr-FR" sz="1800" dirty="0" smtClean="0"/>
              <a:t>2014). </a:t>
            </a:r>
            <a:r>
              <a:rPr lang="fr-FR" sz="1800" i="1" dirty="0" smtClean="0"/>
              <a:t>Organisez vos projets avec le </a:t>
            </a:r>
            <a:r>
              <a:rPr lang="fr-FR" sz="1800" i="1" dirty="0" err="1" smtClean="0"/>
              <a:t>Mind</a:t>
            </a:r>
            <a:r>
              <a:rPr lang="fr-FR" sz="1800" i="1" dirty="0" smtClean="0"/>
              <a:t> </a:t>
            </a:r>
            <a:r>
              <a:rPr lang="fr-FR" sz="1800" i="1" dirty="0" err="1" smtClean="0"/>
              <a:t>Mapping</a:t>
            </a:r>
            <a:r>
              <a:rPr lang="fr-FR" sz="1800" dirty="0" smtClean="0"/>
              <a:t>. </a:t>
            </a:r>
            <a:r>
              <a:rPr lang="fr-FR" sz="1800" i="1" dirty="0" smtClean="0"/>
              <a:t>Des dessins au service de vos desseins. </a:t>
            </a:r>
            <a:r>
              <a:rPr lang="fr-FR" sz="1800" dirty="0" smtClean="0"/>
              <a:t>Paris : </a:t>
            </a:r>
            <a:r>
              <a:rPr lang="fr-FR" sz="1800" dirty="0" err="1" smtClean="0"/>
              <a:t>Dunod</a:t>
            </a:r>
            <a:r>
              <a:rPr lang="fr-FR" sz="1800" dirty="0" smtClean="0"/>
              <a:t> </a:t>
            </a:r>
          </a:p>
          <a:p>
            <a:pPr marL="0" indent="0">
              <a:buNone/>
            </a:pPr>
            <a:endParaRPr lang="fr-FR" sz="1800" dirty="0" smtClean="0"/>
          </a:p>
          <a:p>
            <a:pPr marL="0" indent="0">
              <a:buNone/>
            </a:pPr>
            <a:r>
              <a:rPr lang="fr-FR" sz="1800" dirty="0" err="1" smtClean="0"/>
              <a:t>Mongin</a:t>
            </a:r>
            <a:r>
              <a:rPr lang="fr-FR" sz="1800" dirty="0" smtClean="0"/>
              <a:t>, P. (2014). </a:t>
            </a:r>
            <a:r>
              <a:rPr lang="fr-FR" sz="1800" i="1" dirty="0" smtClean="0"/>
              <a:t>Managez avec le Concept </a:t>
            </a:r>
            <a:r>
              <a:rPr lang="fr-FR" sz="1800" i="1" dirty="0" err="1" smtClean="0"/>
              <a:t>Mapping</a:t>
            </a:r>
            <a:r>
              <a:rPr lang="fr-FR" sz="1800" i="1" dirty="0" smtClean="0"/>
              <a:t>. Du </a:t>
            </a:r>
            <a:r>
              <a:rPr lang="fr-FR" sz="1800" i="1" dirty="0" err="1" smtClean="0"/>
              <a:t>mind</a:t>
            </a:r>
            <a:r>
              <a:rPr lang="fr-FR" sz="1800" i="1" dirty="0" smtClean="0"/>
              <a:t> </a:t>
            </a:r>
            <a:r>
              <a:rPr lang="fr-FR" sz="1800" i="1" dirty="0" err="1" smtClean="0"/>
              <a:t>mapping</a:t>
            </a:r>
            <a:r>
              <a:rPr lang="fr-FR" sz="1800" i="1" dirty="0" smtClean="0"/>
              <a:t> aux cartes conceptuelles</a:t>
            </a:r>
            <a:r>
              <a:rPr lang="fr-FR" sz="1800" dirty="0" smtClean="0"/>
              <a:t>. Paris : </a:t>
            </a:r>
            <a:r>
              <a:rPr lang="fr-FR" sz="1800" dirty="0" err="1" smtClean="0"/>
              <a:t>Dunod</a:t>
            </a:r>
            <a:endParaRPr lang="fr-FR" sz="1800" dirty="0" smtClean="0"/>
          </a:p>
          <a:p>
            <a:pPr marL="0" indent="0">
              <a:buNone/>
            </a:pPr>
            <a:endParaRPr lang="fr-FR" sz="1800" i="1" dirty="0">
              <a:hlinkClick r:id="rId3"/>
            </a:endParaRPr>
          </a:p>
          <a:p>
            <a:pPr marL="0" indent="0">
              <a:buNone/>
            </a:pPr>
            <a:r>
              <a:rPr lang="fr-FR" sz="1800" i="1" dirty="0" smtClean="0">
                <a:solidFill>
                  <a:schemeClr val="accent1">
                    <a:lumMod val="75000"/>
                  </a:schemeClr>
                </a:solidFill>
                <a:hlinkClick r:id="rId3"/>
              </a:rPr>
              <a:t>www.mindmanagement.org</a:t>
            </a:r>
            <a:r>
              <a:rPr lang="fr-FR" sz="1800" i="1" dirty="0" smtClean="0"/>
              <a:t> </a:t>
            </a:r>
          </a:p>
          <a:p>
            <a:pPr marL="0" indent="0">
              <a:buNone/>
            </a:pPr>
            <a:endParaRPr lang="fr-FR" sz="1800"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351" y="763544"/>
            <a:ext cx="994014" cy="99401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6744" y="1882034"/>
            <a:ext cx="1015228" cy="101522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2283" y="3009706"/>
            <a:ext cx="1064719" cy="1064719"/>
          </a:xfrm>
          <a:prstGeom prst="rect">
            <a:avLst/>
          </a:prstGeom>
        </p:spPr>
      </p:pic>
    </p:spTree>
    <p:extLst>
      <p:ext uri="{BB962C8B-B14F-4D97-AF65-F5344CB8AC3E}">
        <p14:creationId xmlns:p14="http://schemas.microsoft.com/office/powerpoint/2010/main" val="102796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8</a:t>
            </a:fld>
            <a:endParaRPr lang="fr-FR"/>
          </a:p>
        </p:txBody>
      </p:sp>
      <p:sp>
        <p:nvSpPr>
          <p:cNvPr id="3" name="Title 2"/>
          <p:cNvSpPr>
            <a:spLocks noGrp="1"/>
          </p:cNvSpPr>
          <p:nvPr>
            <p:ph type="title"/>
          </p:nvPr>
        </p:nvSpPr>
        <p:spPr/>
        <p:txBody>
          <a:bodyPr/>
          <a:lstStyle/>
          <a:p>
            <a:r>
              <a:rPr lang="fr-FR" dirty="0" smtClean="0"/>
              <a:t>Objectifs d’apprentissage</a:t>
            </a:r>
            <a:endParaRPr lang="fr-FR" dirty="0"/>
          </a:p>
        </p:txBody>
      </p:sp>
      <p:sp>
        <p:nvSpPr>
          <p:cNvPr id="4" name="Content Placeholder 3"/>
          <p:cNvSpPr>
            <a:spLocks noGrp="1"/>
          </p:cNvSpPr>
          <p:nvPr>
            <p:ph idx="1"/>
          </p:nvPr>
        </p:nvSpPr>
        <p:spPr>
          <a:xfrm>
            <a:off x="2796363" y="1114424"/>
            <a:ext cx="6220640" cy="4092575"/>
          </a:xfrm>
        </p:spPr>
        <p:txBody>
          <a:bodyPr>
            <a:normAutofit/>
          </a:bodyPr>
          <a:lstStyle/>
          <a:p>
            <a:r>
              <a:rPr lang="fr-FR" b="1" dirty="0" smtClean="0"/>
              <a:t>Identifier pourquoi </a:t>
            </a:r>
            <a:r>
              <a:rPr lang="fr-FR" b="1" dirty="0"/>
              <a:t>le management visuel </a:t>
            </a:r>
            <a:r>
              <a:rPr lang="fr-FR" sz="1400" dirty="0" smtClean="0"/>
              <a:t>convient </a:t>
            </a:r>
            <a:r>
              <a:rPr lang="fr-FR" sz="1400" dirty="0"/>
              <a:t>aux limites de </a:t>
            </a:r>
            <a:r>
              <a:rPr lang="fr-FR" sz="1400" dirty="0" smtClean="0"/>
              <a:t>notre mémoire</a:t>
            </a:r>
            <a:endParaRPr lang="fr-FR" dirty="0" smtClean="0"/>
          </a:p>
          <a:p>
            <a:pPr marL="0" indent="0">
              <a:buNone/>
            </a:pPr>
            <a:endParaRPr lang="fr-FR" sz="1400" dirty="0"/>
          </a:p>
        </p:txBody>
      </p:sp>
      <p:sp>
        <p:nvSpPr>
          <p:cNvPr id="8" name="Content Placeholder 3"/>
          <p:cNvSpPr txBox="1">
            <a:spLocks/>
          </p:cNvSpPr>
          <p:nvPr/>
        </p:nvSpPr>
        <p:spPr>
          <a:xfrm>
            <a:off x="2796363" y="2041432"/>
            <a:ext cx="1786705" cy="591073"/>
          </a:xfrm>
          <a:prstGeom prst="rect">
            <a:avLst/>
          </a:prstGeom>
        </p:spPr>
        <p:txBody>
          <a:bodyPr vert="horz" lIns="71320" tIns="35661" rIns="71320" bIns="35661" rtlCol="0">
            <a:normAutofit/>
          </a:bodyPr>
          <a:lstStyle>
            <a:lvl1pPr marL="171450" indent="-171450" algn="l" defTabSz="685800" rtl="0" eaLnBrk="1" latinLnBrk="0" hangingPunct="1">
              <a:lnSpc>
                <a:spcPct val="90000"/>
              </a:lnSpc>
              <a:spcBef>
                <a:spcPts val="750"/>
              </a:spcBef>
              <a:buClrTx/>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b="1" dirty="0" smtClean="0"/>
              <a:t>Employer</a:t>
            </a:r>
            <a:r>
              <a:rPr lang="fr-FR" dirty="0" smtClean="0"/>
              <a:t> </a:t>
            </a:r>
            <a:r>
              <a:rPr lang="fr-FR" dirty="0"/>
              <a:t>les</a:t>
            </a:r>
            <a:endParaRPr lang="fr-FR" sz="1400" dirty="0"/>
          </a:p>
        </p:txBody>
      </p:sp>
      <p:sp>
        <p:nvSpPr>
          <p:cNvPr id="9" name="Content Placeholder 3"/>
          <p:cNvSpPr txBox="1">
            <a:spLocks/>
          </p:cNvSpPr>
          <p:nvPr/>
        </p:nvSpPr>
        <p:spPr>
          <a:xfrm>
            <a:off x="5570108" y="1974869"/>
            <a:ext cx="3446895" cy="627818"/>
          </a:xfrm>
          <a:prstGeom prst="rect">
            <a:avLst/>
          </a:prstGeom>
        </p:spPr>
        <p:txBody>
          <a:bodyPr vert="horz" lIns="71320" tIns="35661" rIns="71320" bIns="35661" rtlCol="0">
            <a:normAutofit/>
          </a:bodyPr>
          <a:lstStyle>
            <a:lvl1pPr marL="171450" indent="-171450" algn="l" defTabSz="685800" rtl="0" eaLnBrk="1" latinLnBrk="0" hangingPunct="1">
              <a:lnSpc>
                <a:spcPct val="90000"/>
              </a:lnSpc>
              <a:spcBef>
                <a:spcPts val="750"/>
              </a:spcBef>
              <a:buClrTx/>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dirty="0"/>
              <a:t>comme brique de base du système d’informations du projet</a:t>
            </a:r>
          </a:p>
        </p:txBody>
      </p:sp>
      <p:sp>
        <p:nvSpPr>
          <p:cNvPr id="10" name="Content Placeholder 3"/>
          <p:cNvSpPr txBox="1">
            <a:spLocks/>
          </p:cNvSpPr>
          <p:nvPr/>
        </p:nvSpPr>
        <p:spPr>
          <a:xfrm>
            <a:off x="2796363" y="2662321"/>
            <a:ext cx="6220640" cy="591073"/>
          </a:xfrm>
          <a:prstGeom prst="rect">
            <a:avLst/>
          </a:prstGeom>
        </p:spPr>
        <p:txBody>
          <a:bodyPr vert="horz" lIns="71320" tIns="35661" rIns="71320" bIns="35661" rtlCol="0">
            <a:normAutofit/>
          </a:bodyPr>
          <a:lstStyle>
            <a:lvl1pPr marL="171450" indent="-171450" algn="l" defTabSz="685800" rtl="0" eaLnBrk="1" latinLnBrk="0" hangingPunct="1">
              <a:lnSpc>
                <a:spcPct val="90000"/>
              </a:lnSpc>
              <a:spcBef>
                <a:spcPts val="750"/>
              </a:spcBef>
              <a:buClrTx/>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b="1" dirty="0"/>
              <a:t>Organiser</a:t>
            </a:r>
            <a:r>
              <a:rPr lang="fr-FR" dirty="0"/>
              <a:t> le système d’informations de votre projet</a:t>
            </a:r>
          </a:p>
        </p:txBody>
      </p:sp>
      <p:sp>
        <p:nvSpPr>
          <p:cNvPr id="12" name="Content Placeholder 3"/>
          <p:cNvSpPr txBox="1">
            <a:spLocks/>
          </p:cNvSpPr>
          <p:nvPr/>
        </p:nvSpPr>
        <p:spPr>
          <a:xfrm>
            <a:off x="2796363" y="3303089"/>
            <a:ext cx="6220640" cy="591073"/>
          </a:xfrm>
          <a:prstGeom prst="rect">
            <a:avLst/>
          </a:prstGeom>
        </p:spPr>
        <p:txBody>
          <a:bodyPr vert="horz" lIns="71320" tIns="35661" rIns="71320" bIns="35661" rtlCol="0">
            <a:normAutofit/>
          </a:bodyPr>
          <a:lstStyle>
            <a:lvl1pPr marL="171450" indent="-171450" algn="l" defTabSz="685800" rtl="0" eaLnBrk="1" latinLnBrk="0" hangingPunct="1">
              <a:lnSpc>
                <a:spcPct val="90000"/>
              </a:lnSpc>
              <a:spcBef>
                <a:spcPts val="750"/>
              </a:spcBef>
              <a:buClrTx/>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b="1" dirty="0"/>
              <a:t>Utiliser</a:t>
            </a:r>
            <a:r>
              <a:rPr lang="fr-FR" dirty="0"/>
              <a:t> des modèles de projet</a:t>
            </a:r>
          </a:p>
        </p:txBody>
      </p:sp>
      <p:sp>
        <p:nvSpPr>
          <p:cNvPr id="13" name="Content Placeholder 3"/>
          <p:cNvSpPr txBox="1">
            <a:spLocks/>
          </p:cNvSpPr>
          <p:nvPr/>
        </p:nvSpPr>
        <p:spPr>
          <a:xfrm>
            <a:off x="2780899" y="3943856"/>
            <a:ext cx="6220640" cy="591073"/>
          </a:xfrm>
          <a:prstGeom prst="rect">
            <a:avLst/>
          </a:prstGeom>
        </p:spPr>
        <p:txBody>
          <a:bodyPr vert="horz" lIns="71320" tIns="35661" rIns="71320" bIns="35661" rtlCol="0">
            <a:normAutofit/>
          </a:bodyPr>
          <a:lstStyle>
            <a:lvl1pPr marL="171450" indent="-171450" algn="l" defTabSz="685800" rtl="0" eaLnBrk="1" latinLnBrk="0" hangingPunct="1">
              <a:lnSpc>
                <a:spcPct val="90000"/>
              </a:lnSpc>
              <a:spcBef>
                <a:spcPts val="750"/>
              </a:spcBef>
              <a:buClrTx/>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Les </a:t>
            </a:r>
            <a:r>
              <a:rPr lang="fr-FR" b="1" dirty="0"/>
              <a:t>mettre en pratique</a:t>
            </a:r>
            <a:r>
              <a:rPr lang="fr-FR" dirty="0"/>
              <a:t> </a:t>
            </a:r>
          </a:p>
        </p:txBody>
      </p:sp>
      <p:grpSp>
        <p:nvGrpSpPr>
          <p:cNvPr id="14" name="Group 13"/>
          <p:cNvGrpSpPr/>
          <p:nvPr/>
        </p:nvGrpSpPr>
        <p:grpSpPr>
          <a:xfrm>
            <a:off x="4537493" y="1940537"/>
            <a:ext cx="925782" cy="615025"/>
            <a:chOff x="4141070" y="2710927"/>
            <a:chExt cx="1448826" cy="1133417"/>
          </a:xfrm>
        </p:grpSpPr>
        <p:sp>
          <p:nvSpPr>
            <p:cNvPr id="15" name="Folded Corner 14"/>
            <p:cNvSpPr/>
            <p:nvPr/>
          </p:nvSpPr>
          <p:spPr>
            <a:xfrm>
              <a:off x="4141070" y="2710927"/>
              <a:ext cx="689115" cy="537882"/>
            </a:xfrm>
            <a:prstGeom prst="foldedCorner">
              <a:avLst/>
            </a:prstGeom>
            <a:solidFill>
              <a:srgbClr val="F59C1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16" name="Folded Corner 15"/>
            <p:cNvSpPr/>
            <p:nvPr/>
          </p:nvSpPr>
          <p:spPr>
            <a:xfrm>
              <a:off x="4702110" y="2865778"/>
              <a:ext cx="887786" cy="609391"/>
            </a:xfrm>
            <a:prstGeom prst="foldedCorner">
              <a:avLst/>
            </a:prstGeom>
            <a:solidFill>
              <a:srgbClr val="79B63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17" name="Folded Corner 16"/>
            <p:cNvSpPr/>
            <p:nvPr/>
          </p:nvSpPr>
          <p:spPr>
            <a:xfrm>
              <a:off x="4373657" y="2991075"/>
              <a:ext cx="983652" cy="853269"/>
            </a:xfrm>
            <a:prstGeom prst="foldedCorner">
              <a:avLst/>
            </a:prstGeom>
            <a:solidFill>
              <a:srgbClr val="A3184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Post-it</a:t>
              </a:r>
              <a:endParaRPr lang="fr-FR" sz="1200" b="1" dirty="0"/>
            </a:p>
          </p:txBody>
        </p:sp>
      </p:grpSp>
      <p:sp>
        <p:nvSpPr>
          <p:cNvPr id="26" name="ZoneTexte 1"/>
          <p:cNvSpPr txBox="1"/>
          <p:nvPr/>
        </p:nvSpPr>
        <p:spPr>
          <a:xfrm>
            <a:off x="690417" y="3502267"/>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Tree>
    <p:extLst>
      <p:ext uri="{BB962C8B-B14F-4D97-AF65-F5344CB8AC3E}">
        <p14:creationId xmlns:p14="http://schemas.microsoft.com/office/powerpoint/2010/main" val="8338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EA936-903B-4667-8A74-3EB60A72B208}" type="slidenum">
              <a:rPr lang="fr-FR" smtClean="0"/>
              <a:pPr/>
              <a:t>9</a:t>
            </a:fld>
            <a:endParaRPr lang="fr-FR"/>
          </a:p>
        </p:txBody>
      </p:sp>
      <p:sp>
        <p:nvSpPr>
          <p:cNvPr id="3" name="Title 2"/>
          <p:cNvSpPr>
            <a:spLocks noGrp="1"/>
          </p:cNvSpPr>
          <p:nvPr>
            <p:ph type="title"/>
          </p:nvPr>
        </p:nvSpPr>
        <p:spPr/>
        <p:txBody>
          <a:bodyPr/>
          <a:lstStyle/>
          <a:p>
            <a:r>
              <a:rPr lang="de-DE" dirty="0" smtClean="0"/>
              <a:t>Activités d‘apprentissage</a:t>
            </a:r>
            <a:endParaRPr lang="de-DE" dirty="0"/>
          </a:p>
        </p:txBody>
      </p:sp>
      <p:grpSp>
        <p:nvGrpSpPr>
          <p:cNvPr id="5" name="Group 4"/>
          <p:cNvGrpSpPr/>
          <p:nvPr/>
        </p:nvGrpSpPr>
        <p:grpSpPr>
          <a:xfrm>
            <a:off x="3566338" y="1602511"/>
            <a:ext cx="1350261" cy="495585"/>
            <a:chOff x="3044415" y="4357872"/>
            <a:chExt cx="1350261" cy="495585"/>
          </a:xfrm>
        </p:grpSpPr>
        <p:sp>
          <p:nvSpPr>
            <p:cNvPr id="6" name="TextBox 5"/>
            <p:cNvSpPr txBox="1"/>
            <p:nvPr/>
          </p:nvSpPr>
          <p:spPr>
            <a:xfrm>
              <a:off x="3607070" y="4410637"/>
              <a:ext cx="787606" cy="415498"/>
            </a:xfrm>
            <a:prstGeom prst="rect">
              <a:avLst/>
            </a:prstGeom>
            <a:noFill/>
          </p:spPr>
          <p:txBody>
            <a:bodyPr wrap="square" rtlCol="0">
              <a:spAutoFit/>
            </a:bodyPr>
            <a:lstStyle/>
            <a:p>
              <a:pPr algn="ctr"/>
              <a:r>
                <a:rPr lang="fr-FR" sz="2100" b="1" dirty="0" smtClean="0">
                  <a:solidFill>
                    <a:schemeClr val="tx1">
                      <a:lumMod val="95000"/>
                      <a:lumOff val="5000"/>
                    </a:schemeClr>
                  </a:solidFill>
                </a:rPr>
                <a:t>Quiz</a:t>
              </a:r>
              <a:endParaRPr lang="fr-FR" sz="2100" b="1" dirty="0">
                <a:solidFill>
                  <a:schemeClr val="tx1">
                    <a:lumMod val="95000"/>
                    <a:lumOff val="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4415" y="4357872"/>
              <a:ext cx="558141" cy="495585"/>
            </a:xfrm>
            <a:prstGeom prst="rect">
              <a:avLst/>
            </a:prstGeom>
          </p:spPr>
        </p:pic>
      </p:grpSp>
      <p:grpSp>
        <p:nvGrpSpPr>
          <p:cNvPr id="8" name="Group 7"/>
          <p:cNvGrpSpPr/>
          <p:nvPr/>
        </p:nvGrpSpPr>
        <p:grpSpPr>
          <a:xfrm>
            <a:off x="3543116" y="2453151"/>
            <a:ext cx="3661247" cy="597351"/>
            <a:chOff x="8224222" y="1954017"/>
            <a:chExt cx="2052281" cy="59735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4222" y="1954017"/>
              <a:ext cx="522640" cy="597351"/>
            </a:xfrm>
            <a:prstGeom prst="rect">
              <a:avLst/>
            </a:prstGeom>
          </p:spPr>
        </p:pic>
        <p:sp>
          <p:nvSpPr>
            <p:cNvPr id="10" name="TextBox 9"/>
            <p:cNvSpPr txBox="1"/>
            <p:nvPr/>
          </p:nvSpPr>
          <p:spPr>
            <a:xfrm>
              <a:off x="8746861" y="2023442"/>
              <a:ext cx="1529642" cy="415498"/>
            </a:xfrm>
            <a:prstGeom prst="rect">
              <a:avLst/>
            </a:prstGeom>
            <a:noFill/>
          </p:spPr>
          <p:txBody>
            <a:bodyPr wrap="square" rtlCol="0">
              <a:spAutoFit/>
            </a:bodyPr>
            <a:lstStyle/>
            <a:p>
              <a:r>
                <a:rPr lang="fr-FR" sz="2100" b="1" dirty="0" smtClean="0">
                  <a:solidFill>
                    <a:schemeClr val="tx1">
                      <a:lumMod val="95000"/>
                      <a:lumOff val="5000"/>
                    </a:schemeClr>
                  </a:solidFill>
                </a:rPr>
                <a:t>Réflexion &amp; questions</a:t>
              </a:r>
              <a:endParaRPr lang="fr-FR" sz="2100" b="1" dirty="0">
                <a:solidFill>
                  <a:schemeClr val="tx1">
                    <a:lumMod val="95000"/>
                    <a:lumOff val="5000"/>
                  </a:schemeClr>
                </a:solidFill>
              </a:endParaRPr>
            </a:p>
          </p:txBody>
        </p:sp>
      </p:grpSp>
      <p:grpSp>
        <p:nvGrpSpPr>
          <p:cNvPr id="11" name="Group 10"/>
          <p:cNvGrpSpPr/>
          <p:nvPr/>
        </p:nvGrpSpPr>
        <p:grpSpPr>
          <a:xfrm>
            <a:off x="3566338" y="3543876"/>
            <a:ext cx="2985551" cy="518448"/>
            <a:chOff x="6636921" y="4466812"/>
            <a:chExt cx="2985551" cy="518448"/>
          </a:xfrm>
        </p:grpSpPr>
        <p:sp>
          <p:nvSpPr>
            <p:cNvPr id="12" name="TextBox 11"/>
            <p:cNvSpPr txBox="1"/>
            <p:nvPr/>
          </p:nvSpPr>
          <p:spPr>
            <a:xfrm>
              <a:off x="7231357" y="4539349"/>
              <a:ext cx="2391115" cy="415498"/>
            </a:xfrm>
            <a:prstGeom prst="rect">
              <a:avLst/>
            </a:prstGeom>
            <a:noFill/>
          </p:spPr>
          <p:txBody>
            <a:bodyPr wrap="square" rtlCol="0">
              <a:spAutoFit/>
            </a:bodyPr>
            <a:lstStyle/>
            <a:p>
              <a:pPr algn="ctr"/>
              <a:r>
                <a:rPr lang="fr-FR" sz="2100" b="1" dirty="0" smtClean="0">
                  <a:solidFill>
                    <a:schemeClr val="tx1">
                      <a:lumMod val="95000"/>
                      <a:lumOff val="5000"/>
                    </a:schemeClr>
                  </a:solidFill>
                </a:rPr>
                <a:t>Exercices pratiques</a:t>
              </a:r>
              <a:endParaRPr lang="fr-FR" sz="2100" b="1" dirty="0">
                <a:solidFill>
                  <a:schemeClr val="tx1">
                    <a:lumMod val="95000"/>
                    <a:lumOff val="5000"/>
                  </a:schemeClr>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921" y="4466812"/>
              <a:ext cx="619981" cy="518448"/>
            </a:xfrm>
            <a:prstGeom prst="rect">
              <a:avLst/>
            </a:prstGeom>
          </p:spPr>
        </p:pic>
      </p:grpSp>
      <p:sp>
        <p:nvSpPr>
          <p:cNvPr id="18" name="Right Brace 17"/>
          <p:cNvSpPr/>
          <p:nvPr/>
        </p:nvSpPr>
        <p:spPr>
          <a:xfrm>
            <a:off x="6982685" y="1480068"/>
            <a:ext cx="540330" cy="1459595"/>
          </a:xfrm>
          <a:prstGeom prst="rightBrace">
            <a:avLst>
              <a:gd name="adj1" fmla="val 8333"/>
              <a:gd name="adj2" fmla="val 4904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9" name="TextBox 18"/>
          <p:cNvSpPr txBox="1"/>
          <p:nvPr/>
        </p:nvSpPr>
        <p:spPr>
          <a:xfrm>
            <a:off x="7509160" y="1805169"/>
            <a:ext cx="1330037" cy="738664"/>
          </a:xfrm>
          <a:prstGeom prst="rect">
            <a:avLst/>
          </a:prstGeom>
          <a:noFill/>
        </p:spPr>
        <p:txBody>
          <a:bodyPr wrap="square" rtlCol="0">
            <a:spAutoFit/>
          </a:bodyPr>
          <a:lstStyle/>
          <a:p>
            <a:pPr algn="ctr"/>
            <a:r>
              <a:rPr lang="fr-FR" sz="2100" dirty="0" smtClean="0">
                <a:solidFill>
                  <a:srgbClr val="A40000"/>
                </a:solidFill>
              </a:rPr>
              <a:t>Chapitres 1-4</a:t>
            </a:r>
            <a:endParaRPr lang="fr-FR" sz="2100" dirty="0">
              <a:solidFill>
                <a:srgbClr val="A40000"/>
              </a:solidFill>
            </a:endParaRPr>
          </a:p>
        </p:txBody>
      </p:sp>
      <p:sp>
        <p:nvSpPr>
          <p:cNvPr id="20" name="Right Brace 19"/>
          <p:cNvSpPr/>
          <p:nvPr/>
        </p:nvSpPr>
        <p:spPr>
          <a:xfrm>
            <a:off x="6551889" y="3389875"/>
            <a:ext cx="264546" cy="672449"/>
          </a:xfrm>
          <a:prstGeom prst="rightBrace">
            <a:avLst>
              <a:gd name="adj1" fmla="val 8333"/>
              <a:gd name="adj2" fmla="val 4904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1" name="TextBox 20"/>
          <p:cNvSpPr txBox="1"/>
          <p:nvPr/>
        </p:nvSpPr>
        <p:spPr>
          <a:xfrm>
            <a:off x="6913418" y="3528422"/>
            <a:ext cx="1330037" cy="415498"/>
          </a:xfrm>
          <a:prstGeom prst="rect">
            <a:avLst/>
          </a:prstGeom>
          <a:noFill/>
        </p:spPr>
        <p:txBody>
          <a:bodyPr wrap="square" rtlCol="0">
            <a:spAutoFit/>
          </a:bodyPr>
          <a:lstStyle/>
          <a:p>
            <a:pPr algn="ctr"/>
            <a:r>
              <a:rPr lang="fr-FR" sz="2100" dirty="0" smtClean="0">
                <a:solidFill>
                  <a:srgbClr val="A40000"/>
                </a:solidFill>
              </a:rPr>
              <a:t>Chapitre 5</a:t>
            </a:r>
            <a:endParaRPr lang="fr-FR" sz="2100" dirty="0">
              <a:solidFill>
                <a:srgbClr val="A40000"/>
              </a:solidFill>
            </a:endParaRPr>
          </a:p>
        </p:txBody>
      </p:sp>
      <p:sp>
        <p:nvSpPr>
          <p:cNvPr id="22" name="ZoneTexte 1"/>
          <p:cNvSpPr txBox="1"/>
          <p:nvPr/>
        </p:nvSpPr>
        <p:spPr>
          <a:xfrm>
            <a:off x="684554" y="3832023"/>
            <a:ext cx="432048" cy="338554"/>
          </a:xfrm>
          <a:prstGeom prst="rect">
            <a:avLst/>
          </a:prstGeom>
          <a:noFill/>
        </p:spPr>
        <p:txBody>
          <a:bodyPr wrap="square" rtlCol="0">
            <a:spAutoFit/>
          </a:bodyPr>
          <a:lstStyle/>
          <a:p>
            <a:r>
              <a:rPr lang="fr-FR" sz="1600" b="1" dirty="0" smtClean="0">
                <a:solidFill>
                  <a:schemeClr val="bg1"/>
                </a:solidFill>
                <a:sym typeface="Wingdings 2"/>
              </a:rPr>
              <a:t></a:t>
            </a:r>
            <a:endParaRPr lang="fr-FR" sz="1600" b="1" dirty="0">
              <a:solidFill>
                <a:schemeClr val="bg1"/>
              </a:solidFill>
            </a:endParaRPr>
          </a:p>
        </p:txBody>
      </p:sp>
      <p:sp>
        <p:nvSpPr>
          <p:cNvPr id="23" name="TextBox 22"/>
          <p:cNvSpPr txBox="1"/>
          <p:nvPr/>
        </p:nvSpPr>
        <p:spPr>
          <a:xfrm>
            <a:off x="3889289" y="5301665"/>
            <a:ext cx="3901281" cy="215444"/>
          </a:xfrm>
          <a:prstGeom prst="rect">
            <a:avLst/>
          </a:prstGeom>
          <a:noFill/>
        </p:spPr>
        <p:txBody>
          <a:bodyPr wrap="square" rtlCol="0">
            <a:spAutoFit/>
          </a:bodyPr>
          <a:lstStyle/>
          <a:p>
            <a:pPr algn="ctr"/>
            <a:r>
              <a:rPr lang="fr-FR" sz="800" dirty="0" smtClean="0">
                <a:solidFill>
                  <a:schemeClr val="tx1">
                    <a:lumMod val="50000"/>
                    <a:lumOff val="50000"/>
                  </a:schemeClr>
                </a:solidFill>
              </a:rPr>
              <a:t>Crédit icônes : openclipart.org</a:t>
            </a:r>
            <a:endParaRPr lang="fr-FR" sz="800" dirty="0">
              <a:solidFill>
                <a:schemeClr val="tx1">
                  <a:lumMod val="50000"/>
                  <a:lumOff val="50000"/>
                </a:schemeClr>
              </a:solidFill>
            </a:endParaRPr>
          </a:p>
        </p:txBody>
      </p:sp>
    </p:spTree>
    <p:extLst>
      <p:ext uri="{BB962C8B-B14F-4D97-AF65-F5344CB8AC3E}">
        <p14:creationId xmlns:p14="http://schemas.microsoft.com/office/powerpoint/2010/main" val="25930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400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8829</Words>
  <Application>Microsoft Office PowerPoint</Application>
  <PresentationFormat>On-screen Show (16:10)</PresentationFormat>
  <Paragraphs>1070</Paragraphs>
  <Slides>71</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Calibri Light</vt:lpstr>
      <vt:lpstr>Lucida Sans Unicode</vt:lpstr>
      <vt:lpstr>Times New Roman</vt:lpstr>
      <vt:lpstr>Wingdings</vt:lpstr>
      <vt:lpstr>Wingdings 2</vt:lpstr>
      <vt:lpstr>Office Theme</vt:lpstr>
      <vt:lpstr>PowerPoint Presentation</vt:lpstr>
      <vt:lpstr>PowerPoint Presentation</vt:lpstr>
      <vt:lpstr>Management visuel de projet</vt:lpstr>
      <vt:lpstr>Management visuel de projet</vt:lpstr>
      <vt:lpstr>Bénéfices du management visuel</vt:lpstr>
      <vt:lpstr>Management visuel de projet</vt:lpstr>
      <vt:lpstr>PowerPoint Presentation</vt:lpstr>
      <vt:lpstr>Objectifs d’apprentissage</vt:lpstr>
      <vt:lpstr>Activités d‘apprentissage</vt:lpstr>
      <vt:lpstr>Plan du cours</vt:lpstr>
      <vt:lpstr>PowerPoint Presentation</vt:lpstr>
      <vt:lpstr>Le cerveau fonctionne mieux  avec les images</vt:lpstr>
      <vt:lpstr>Les limites physiologiques de notre cerveau</vt:lpstr>
      <vt:lpstr>Apports du management visuel</vt:lpstr>
      <vt:lpstr>Le management visuel aide à…</vt:lpstr>
      <vt:lpstr>Le langage visuel raccourcit le temps  des réunions !</vt:lpstr>
      <vt:lpstr>Piloter un projet, c’est 80% de communication</vt:lpstr>
      <vt:lpstr>Pour changer il faut modifier les images</vt:lpstr>
      <vt:lpstr>Situations d’utilisation :  réunions, remue-méninges, procrastination</vt:lpstr>
      <vt:lpstr>Conclusion</vt:lpstr>
      <vt:lpstr>Réflexion et questions</vt:lpstr>
      <vt:lpstr>PowerPoint Presentation</vt:lpstr>
      <vt:lpstr>Unité de base : bloc de construction </vt:lpstr>
      <vt:lpstr>Passage du chaos à un ordre </vt:lpstr>
      <vt:lpstr>PowerPoint Presentation</vt:lpstr>
      <vt:lpstr>Kanban</vt:lpstr>
      <vt:lpstr>Les 5 principes du Kanban</vt:lpstr>
      <vt:lpstr>Avantages du Kanban</vt:lpstr>
      <vt:lpstr>Conclusion</vt:lpstr>
      <vt:lpstr>Réflexion et questions</vt:lpstr>
      <vt:lpstr>PowerPoint Presentation</vt:lpstr>
      <vt:lpstr>Maison en briques Post-it</vt:lpstr>
      <vt:lpstr>La méthode des 4 C</vt:lpstr>
      <vt:lpstr>La méthode des 4 C</vt:lpstr>
      <vt:lpstr>La méthode des 4 C</vt:lpstr>
      <vt:lpstr>La méthode des 4 C</vt:lpstr>
      <vt:lpstr>Conclusion</vt:lpstr>
      <vt:lpstr>Réflexion et questions</vt:lpstr>
      <vt:lpstr>PowerPoint Presentation</vt:lpstr>
      <vt:lpstr>Utilité des modèles</vt:lpstr>
      <vt:lpstr>Pourquoi le modèle du poulet ?</vt:lpstr>
      <vt:lpstr>Modèle « la tour Eiffel »</vt:lpstr>
      <vt:lpstr>La matrice de Porter</vt:lpstr>
      <vt:lpstr>Modèle PESTEL</vt:lpstr>
      <vt:lpstr>PowerPoint Presentation</vt:lpstr>
      <vt:lpstr>Conclusion</vt:lpstr>
      <vt:lpstr>Réflexion et questions</vt:lpstr>
      <vt:lpstr>PowerPoint Presentation</vt:lpstr>
      <vt:lpstr> Cinq exercices de mises en pratique </vt:lpstr>
      <vt:lpstr> Cinq exercices de mise en pratique </vt:lpstr>
      <vt:lpstr>Partage de votre travail</vt:lpstr>
      <vt:lpstr>Exercice 1</vt:lpstr>
      <vt:lpstr>Exercice 1 Feuille 1/2 de 16 « Post-it » à imprimer</vt:lpstr>
      <vt:lpstr>Exercice 1 Feuille 2/2 de 16 « Post-it » à imprimer</vt:lpstr>
      <vt:lpstr>Phase 1 - Collecter les Post-it  à la main</vt:lpstr>
      <vt:lpstr>Phases 2 et 3 – Classer (regroupement  d’idées) et Configurer </vt:lpstr>
      <vt:lpstr>Phase 4 - Communiquer</vt:lpstr>
      <vt:lpstr>Créez votre carte avec CmapTools</vt:lpstr>
      <vt:lpstr>Phase 1 -Collecte des idées par double clic dans la fenêtre de travail</vt:lpstr>
      <vt:lpstr>Phase 2 : Classer les idées </vt:lpstr>
      <vt:lpstr>Phase 3 - Configurer : lignes </vt:lpstr>
      <vt:lpstr>4- Communiquer : passage à l’action</vt:lpstr>
      <vt:lpstr>Phase 4 - Communiquer  Dévoilez progressivement  tout en laissant la structure en transparence</vt:lpstr>
      <vt:lpstr>Exercice 3 :  Créer votre Kanban qui affichera vos actions, leur priorité et leur avancement </vt:lpstr>
      <vt:lpstr>Exercice 4 : Informatisez votre Kanban avec Trello </vt:lpstr>
      <vt:lpstr>Exercice 5 :  Réaliser une matrice de Porter </vt:lpstr>
      <vt:lpstr>Exemple de matrice de Porter  avec la SNCF</vt:lpstr>
      <vt:lpstr>Conclusion</vt:lpstr>
      <vt:lpstr>Conclusion</vt:lpstr>
      <vt:lpstr>Crédits</vt:lpstr>
      <vt:lpstr>Pour aller plus loin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BichVan H.</dc:creator>
  <cp:lastModifiedBy>BichVan H.</cp:lastModifiedBy>
  <cp:revision>1219</cp:revision>
  <dcterms:created xsi:type="dcterms:W3CDTF">2015-01-15T14:14:52Z</dcterms:created>
  <dcterms:modified xsi:type="dcterms:W3CDTF">2015-03-22T23:26:49Z</dcterms:modified>
</cp:coreProperties>
</file>