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4" r:id="rId2"/>
    <p:sldId id="285" r:id="rId3"/>
    <p:sldId id="286" r:id="rId4"/>
    <p:sldId id="289" r:id="rId5"/>
    <p:sldId id="346" r:id="rId6"/>
    <p:sldId id="360" r:id="rId7"/>
    <p:sldId id="287" r:id="rId8"/>
    <p:sldId id="364" r:id="rId9"/>
    <p:sldId id="365" r:id="rId10"/>
    <p:sldId id="357" r:id="rId11"/>
    <p:sldId id="358" r:id="rId12"/>
    <p:sldId id="345" r:id="rId13"/>
    <p:sldId id="361" r:id="rId14"/>
    <p:sldId id="363" r:id="rId15"/>
    <p:sldId id="362" r:id="rId16"/>
    <p:sldId id="353" r:id="rId17"/>
    <p:sldId id="350" r:id="rId18"/>
  </p:sldIdLst>
  <p:sldSz cx="12192000" cy="6858000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E2AA1E"/>
    <a:srgbClr val="EFCF11"/>
    <a:srgbClr val="80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6173" autoAdjust="0"/>
  </p:normalViewPr>
  <p:slideViewPr>
    <p:cSldViewPr>
      <p:cViewPr varScale="1">
        <p:scale>
          <a:sx n="87" d="100"/>
          <a:sy n="87" d="100"/>
        </p:scale>
        <p:origin x="77" y="1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93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757702E-C1CE-4198-A42B-F415075699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F1981FD-DAB7-4E12-842C-8567D41AFA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FC9D53F-B4D8-4F3D-81BD-8C8155869FB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7F37E79-C946-4289-A3FB-7970969FC0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/>
            </a:lvl1pPr>
          </a:lstStyle>
          <a:p>
            <a:pPr>
              <a:defRPr/>
            </a:pPr>
            <a:fld id="{F7E97AA2-A6D7-4431-8267-2DB70FF4D2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DFA4FA-B4C6-4884-A562-781F9D31F9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742063F-5DFD-49BB-BFA2-C74BEFEEE6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70CA453-03E8-4554-B79C-051CBE3D54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87C359F-B537-484C-B001-D2C447B760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A1C7A13F-6E55-4296-A2C9-03F2B536D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B00EDDAA-4B9D-4A55-AA9D-ED2BC6839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61" tIns="47830" rIns="95661" bIns="4783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/>
            </a:lvl1pPr>
          </a:lstStyle>
          <a:p>
            <a:pPr>
              <a:defRPr/>
            </a:pPr>
            <a:fld id="{75730268-E741-40FE-9E02-F051269508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F3E9601-5C19-4EC4-84EB-999F92463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87B3EC-2CF3-474D-9849-AB6ADA8A9CC9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7464ACE-EBE3-4139-9F90-156A9C63E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E295FDF-9263-47B6-A4EC-BFA0C1F6E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Faire un schéma animé des métiers de la finance corporate/market info/commercial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0" dirty="0">
                <a:solidFill>
                  <a:srgbClr val="363636"/>
                </a:solidFill>
                <a:effectLst/>
                <a:latin typeface="Montserrat" panose="02000505000000020004" pitchFamily="2" charset="0"/>
              </a:rPr>
              <a:t>https://www.ecb.europa.eu/pub/pdf/ire/ecb.ire202206~6f3ddeab26.en.pdf</a:t>
            </a:r>
          </a:p>
          <a:p>
            <a:endParaRPr lang="fr-FR" b="1" i="0" dirty="0">
              <a:solidFill>
                <a:srgbClr val="363636"/>
              </a:solidFill>
              <a:effectLst/>
              <a:latin typeface="Montserrat" panose="02000505000000020004" pitchFamily="2" charset="0"/>
            </a:endParaRPr>
          </a:p>
          <a:p>
            <a:r>
              <a:rPr lang="fr-FR" b="1" i="0" dirty="0">
                <a:solidFill>
                  <a:srgbClr val="363636"/>
                </a:solidFill>
                <a:effectLst/>
                <a:latin typeface="Montserrat" panose="02000505000000020004" pitchFamily="2" charset="0"/>
              </a:rPr>
              <a:t>https://www.ecb.europa.eu/pub/ire/html/ecb.ire202106~a058f84c61.en.html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30268-E741-40FE-9E02-F05126950842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070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https://www.bis.org/statistics/rpfx19.htm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30268-E741-40FE-9E02-F05126950842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674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C7765E3B-2CE7-476F-B023-A90CDA523F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4DD0ADCD-A769-4701-93C7-D12986A5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402ECCE1-D01E-4054-A498-684725086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8E7AA1-87DC-44D6-A0F0-97ACB439A219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https://www.bis.org/statistics/rpfx22.htm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30268-E741-40FE-9E02-F05126950842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804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https://www.refinitiv.com/fr/products/fx-trading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2C33E-867F-4840-BD95-9D1A400EE95C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1848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86A72DC-7E3A-42CD-BF28-BFF749C93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4A08C15-D01D-42C4-91A5-CE193B9E9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D743057-D7CC-48C4-A6E5-DCB0E023E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9400" cy="3729037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EBA435B-7018-4A57-83F5-E307ABB35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92687" cy="4473575"/>
          </a:xfrm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29B82B1-99A2-41D6-ABA5-0A89AB34F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474704-D3BF-475D-ABC8-B45BF38C1233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3BF948F-260F-4421-91F4-A973C7CB9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1F9A85-E18B-4967-B762-C2AB9C5D2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/>
              <a:t>https://www.bis.org/statistics/rpfx22.htm?m=2677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err="1"/>
              <a:t>currency</a:t>
            </a:r>
            <a:r>
              <a:rPr lang="fr-FR" altLang="fr-FR" dirty="0"/>
              <a:t> swap vs fx swap / https://www.purple-trading.com/fx-swap-cross-currency-swap/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1D9E85E-2550-4097-A5B7-621D3622F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575935-F068-4016-9417-2D300A1EAD3C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2B90E36-12C9-40BE-9822-95B56D299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C3D86AE-187E-4C41-BB5A-970BF05F0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Cf. entrée « marché » de l’encylopedia universalis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BB5A9A8-BE86-4FF3-976B-F5BB849CD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A5503A-DBDC-44B8-9A4E-D6893944A724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7D3D1EF-854B-4AB5-965E-F0AA21BDE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5EEC3A8-AA1C-47F0-9E59-A2A9CC320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9770B287-838D-4308-83F0-A81314DCCA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13315" name="Espace réservé des commentaires 2">
            <a:extLst>
              <a:ext uri="{FF2B5EF4-FFF2-40B4-BE49-F238E27FC236}">
                <a16:creationId xmlns:a16="http://schemas.microsoft.com/office/drawing/2014/main" id="{5684C095-E36D-4C3E-A80D-6FAAD9AEB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CB60C271-242A-4DA5-B195-483E455F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B8B4BD-036F-435B-9D84-B5B7D6F72BBC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https://www.bis.org/statistics/rpfx22.htm</a:t>
            </a:r>
          </a:p>
          <a:p>
            <a:r>
              <a:rPr lang="fr-FR" dirty="0"/>
              <a:t>https://fr.ibanfirst.com/centre-de-reference-de-devises/cnhcny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30268-E741-40FE-9E02-F05126950842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21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B8D4BF7-E252-460A-BB46-E9D3D4B80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9A8259-29E8-42B8-9921-4226E6F5F51D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ADD3E6D-6F12-476C-8EDA-0B870E2BD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4637" cy="372745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21F41BA-88E5-41E2-A20B-74853E54D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i="1" dirty="0"/>
          </a:p>
          <a:p>
            <a:pPr eaLnBrk="1" hangingPunct="1"/>
            <a:endParaRPr lang="fr-FR" altLang="fr-FR" i="1" dirty="0"/>
          </a:p>
          <a:p>
            <a:pPr eaLnBrk="1" hangingPunct="1"/>
            <a:r>
              <a:rPr lang="fr-FR" altLang="fr-FR" i="1" dirty="0"/>
              <a:t>Dans chaque opération de change, il intervient 2 monnaies. Ainsi, les pourcentages exprimés correspondent à un total de 200%.</a:t>
            </a:r>
          </a:p>
          <a:p>
            <a:r>
              <a:rPr lang="fr-FR" altLang="fr-FR" dirty="0"/>
              <a:t>« </a:t>
            </a:r>
            <a:r>
              <a:rPr lang="fr-FR" altLang="fr-FR" b="1" dirty="0" err="1"/>
              <a:t>there</a:t>
            </a:r>
            <a:r>
              <a:rPr lang="fr-FR" altLang="fr-FR" b="1" dirty="0"/>
              <a:t> </a:t>
            </a:r>
            <a:r>
              <a:rPr lang="fr-FR" altLang="fr-FR" b="1" dirty="0" err="1"/>
              <a:t>is</a:t>
            </a:r>
            <a:r>
              <a:rPr lang="fr-FR" altLang="fr-FR" b="1" dirty="0"/>
              <a:t> no single </a:t>
            </a:r>
            <a:r>
              <a:rPr lang="fr-FR" altLang="fr-FR" b="1" dirty="0" err="1"/>
              <a:t>sustainable</a:t>
            </a:r>
            <a:r>
              <a:rPr lang="fr-FR" altLang="fr-FR" b="1" dirty="0"/>
              <a:t> model for national </a:t>
            </a:r>
            <a:r>
              <a:rPr lang="fr-FR" altLang="fr-FR" b="1" dirty="0" err="1"/>
              <a:t>success</a:t>
            </a:r>
            <a:r>
              <a:rPr lang="fr-FR" altLang="fr-FR" b="1" dirty="0"/>
              <a:t>. Second, the American model, </a:t>
            </a:r>
            <a:r>
              <a:rPr lang="fr-FR" altLang="fr-FR" b="1" dirty="0" err="1"/>
              <a:t>which</a:t>
            </a:r>
            <a:r>
              <a:rPr lang="fr-FR" altLang="fr-FR" b="1" dirty="0"/>
              <a:t> has </a:t>
            </a:r>
            <a:r>
              <a:rPr lang="fr-FR" altLang="fr-FR" b="1" dirty="0" err="1"/>
              <a:t>indeed</a:t>
            </a:r>
            <a:r>
              <a:rPr lang="fr-FR" altLang="fr-FR" b="1" dirty="0"/>
              <a:t> been </a:t>
            </a:r>
            <a:r>
              <a:rPr lang="fr-FR" altLang="fr-FR" b="1" dirty="0" err="1"/>
              <a:t>successful</a:t>
            </a:r>
            <a:r>
              <a:rPr lang="fr-FR" altLang="fr-FR" b="1" dirty="0"/>
              <a:t>, </a:t>
            </a:r>
            <a:r>
              <a:rPr lang="fr-FR" altLang="fr-FR" b="1" dirty="0" err="1"/>
              <a:t>is</a:t>
            </a:r>
            <a:r>
              <a:rPr lang="fr-FR" altLang="fr-FR" b="1" dirty="0"/>
              <a:t> not </a:t>
            </a:r>
            <a:r>
              <a:rPr lang="fr-FR" altLang="fr-FR" b="1" dirty="0" err="1"/>
              <a:t>available</a:t>
            </a:r>
            <a:r>
              <a:rPr lang="fr-FR" altLang="fr-FR" b="1" dirty="0"/>
              <a:t> to </a:t>
            </a:r>
            <a:r>
              <a:rPr lang="fr-FR" altLang="fr-FR" b="1" dirty="0" err="1"/>
              <a:t>others</a:t>
            </a:r>
            <a:r>
              <a:rPr lang="fr-FR" altLang="fr-FR" b="1" dirty="0"/>
              <a:t>, </a:t>
            </a:r>
            <a:r>
              <a:rPr lang="fr-FR" altLang="fr-FR" b="1" dirty="0" err="1"/>
              <a:t>because</a:t>
            </a:r>
            <a:r>
              <a:rPr lang="fr-FR" altLang="fr-FR" b="1" dirty="0"/>
              <a:t> </a:t>
            </a:r>
            <a:r>
              <a:rPr lang="fr-FR" altLang="fr-FR" b="1" dirty="0" err="1"/>
              <a:t>our</a:t>
            </a:r>
            <a:r>
              <a:rPr lang="fr-FR" altLang="fr-FR" b="1" dirty="0"/>
              <a:t> </a:t>
            </a:r>
            <a:r>
              <a:rPr lang="fr-FR" altLang="fr-FR" b="1" dirty="0" err="1"/>
              <a:t>success</a:t>
            </a:r>
            <a:r>
              <a:rPr lang="fr-FR" altLang="fr-FR" b="1" dirty="0"/>
              <a:t> </a:t>
            </a:r>
            <a:r>
              <a:rPr lang="fr-FR" altLang="fr-FR" b="1" dirty="0" err="1"/>
              <a:t>depends</a:t>
            </a:r>
            <a:r>
              <a:rPr lang="fr-FR" altLang="fr-FR" b="1" dirty="0"/>
              <a:t> </a:t>
            </a:r>
            <a:r>
              <a:rPr lang="fr-FR" altLang="fr-FR" b="1" dirty="0" err="1"/>
              <a:t>greatly</a:t>
            </a:r>
            <a:r>
              <a:rPr lang="fr-FR" altLang="fr-FR" b="1" dirty="0"/>
              <a:t> on </a:t>
            </a:r>
            <a:r>
              <a:rPr lang="fr-FR" altLang="fr-FR" b="1" dirty="0" err="1"/>
              <a:t>our</a:t>
            </a:r>
            <a:r>
              <a:rPr lang="fr-FR" altLang="fr-FR" b="1" dirty="0"/>
              <a:t> dominant position at the center of the global </a:t>
            </a:r>
            <a:r>
              <a:rPr lang="fr-FR" altLang="fr-FR" b="1" dirty="0" err="1"/>
              <a:t>capitalist</a:t>
            </a:r>
            <a:r>
              <a:rPr lang="fr-FR" altLang="fr-FR" b="1" dirty="0"/>
              <a:t> system, and </a:t>
            </a:r>
            <a:r>
              <a:rPr lang="fr-FR" altLang="fr-FR" b="1" dirty="0" err="1"/>
              <a:t>we</a:t>
            </a:r>
            <a:r>
              <a:rPr lang="fr-FR" altLang="fr-FR" b="1" dirty="0"/>
              <a:t> are not </a:t>
            </a:r>
            <a:r>
              <a:rPr lang="fr-FR" altLang="fr-FR" b="1" dirty="0" err="1"/>
              <a:t>willing</a:t>
            </a:r>
            <a:r>
              <a:rPr lang="fr-FR" altLang="fr-FR" b="1" dirty="0"/>
              <a:t> to </a:t>
            </a:r>
            <a:r>
              <a:rPr lang="fr-FR" altLang="fr-FR" b="1" dirty="0" err="1"/>
              <a:t>yield</a:t>
            </a:r>
            <a:r>
              <a:rPr lang="fr-FR" altLang="fr-FR" b="1" dirty="0"/>
              <a:t> </a:t>
            </a:r>
            <a:r>
              <a:rPr lang="fr-FR" altLang="fr-FR" b="1" dirty="0" err="1"/>
              <a:t>it</a:t>
            </a:r>
            <a:r>
              <a:rPr lang="fr-FR" altLang="fr-FR" b="1" dirty="0"/>
              <a:t>.</a:t>
            </a:r>
            <a:r>
              <a:rPr lang="fr-FR" altLang="fr-FR" dirty="0"/>
              <a:t> » http://en.wikiquote.org/wiki/George_Soros#Sourced</a:t>
            </a:r>
          </a:p>
          <a:p>
            <a:pPr eaLnBrk="1" hangingPunct="1"/>
            <a:endParaRPr lang="fr-FR" altLang="fr-FR" i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https://www.bis.org/statistics/rpfx22_fx.htm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30268-E741-40FE-9E02-F05126950842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285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https://www.bis.org/statistics/rpfx22_fx.htm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30268-E741-40FE-9E02-F05126950842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241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E32E96F-EB3F-4D26-BBCE-BCE5C73E86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E42CC-6B75-4D92-9B14-511687D794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47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C566C6D-BCF5-4821-BEDF-A94CFAEFA4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02021-7348-4091-A812-B9B5995229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80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2284" y="333375"/>
            <a:ext cx="11040533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3088D38-10D6-44FD-B7BF-001A4F7416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69C61-F7BD-4557-8BAE-63E7E585F4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191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418" y="333375"/>
            <a:ext cx="11233149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1EFEDCE-F79E-0ED3-6DE9-78BAC6F392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B231-918C-4690-80E3-A19CB2FC3F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517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1A6718-AFCB-41DC-A02A-DAA86BCA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333375"/>
            <a:ext cx="11040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7AB0F9-011A-4515-A7EA-32767A5D9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F4F46C9-0333-4104-AFE0-6742537244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97558" y="6549094"/>
            <a:ext cx="479376" cy="2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7B7E72-0455-42DB-8C4E-C9B2BEB5DC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8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sonline.org/oneworld/currencies.htm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fr.wikipedia.org/wiki/Licence_Creative_Commons" TargetMode="External"/><Relationship Id="rId4" Type="http://schemas.openxmlformats.org/officeDocument/2006/relationships/hyperlink" Target="http://rb.ec-lille.fr/l/Cours_de_marches_financiers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bis.org/statistics/rpfx2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4025844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b.ec-lille.fr/l/Marches_financiers/Marches_Financiers_-_La_dynamique_de_l%27economie_financiere.html" TargetMode="External"/><Relationship Id="rId3" Type="http://schemas.openxmlformats.org/officeDocument/2006/relationships/hyperlink" Target="http://rb.ec-lille.fr/l/Marches_financiers/Marches_Financiers_-_La_globalisation.html" TargetMode="External"/><Relationship Id="rId7" Type="http://schemas.openxmlformats.org/officeDocument/2006/relationships/hyperlink" Target="http://rb.ec-lille.fr/l/Marches_financiers/Marches_Financiers_-_Les_Salles_et_metiers_de_Marche.html" TargetMode="External"/><Relationship Id="rId12" Type="http://schemas.openxmlformats.org/officeDocument/2006/relationships/hyperlink" Target="http://rb.ec-lille.fr/l/Marches_financiers/JessX_intro_Session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b.ec-lille.fr/l/Marches_financiers/Marches_Financiers_-_L%27exemple_du_marche_des_changes.html" TargetMode="External"/><Relationship Id="rId11" Type="http://schemas.openxmlformats.org/officeDocument/2006/relationships/hyperlink" Target="http://rb.ec-lille.fr/l/Marches_financiers/JessX_Intro_to_Pricing.html" TargetMode="External"/><Relationship Id="rId5" Type="http://schemas.openxmlformats.org/officeDocument/2006/relationships/hyperlink" Target="http://rb.ec-lille.fr/l/Marches_financiers/Marches_Financiers_-_Les_produits_financiers.html" TargetMode="External"/><Relationship Id="rId10" Type="http://schemas.openxmlformats.org/officeDocument/2006/relationships/hyperlink" Target="http://rb.ec-lille.fr/l/Marches_financiers/Marches_Financiers_-_Actualisation.html" TargetMode="External"/><Relationship Id="rId4" Type="http://schemas.openxmlformats.org/officeDocument/2006/relationships/hyperlink" Target="http://rb.ec-lille.fr/l/Marches_financiers/Marches_Financiers_-_Metiers_de_la_finance.html" TargetMode="External"/><Relationship Id="rId9" Type="http://schemas.openxmlformats.org/officeDocument/2006/relationships/hyperlink" Target="http://rb.ec-lille.fr/l/Marches_financiers/Marches_Financiers_-_La_crise_de_2008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.org/statistics/rpfx22.htm?m=267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tionary.org/wiki/fongibilit%C3%A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xboat.com/forex-trading-hou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ibanfirst.com/centre-de-reference-de-devises/cnhcny" TargetMode="External"/><Relationship Id="rId4" Type="http://schemas.openxmlformats.org/officeDocument/2006/relationships/hyperlink" Target="https://www.bis.org/statistics/rpfx22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Effet_superst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5">
            <a:extLst>
              <a:ext uri="{FF2B5EF4-FFF2-40B4-BE49-F238E27FC236}">
                <a16:creationId xmlns:a16="http://schemas.microsoft.com/office/drawing/2014/main" id="{A7164AC3-3F47-4508-BA9A-607067EAD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BC0EF0-F439-4218-9D01-275C1B3F02F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88C09EAF-23C5-4B73-BD7E-C33D8FE8FA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03614" y="0"/>
            <a:ext cx="8688386" cy="1425054"/>
          </a:xfrm>
        </p:spPr>
        <p:txBody>
          <a:bodyPr/>
          <a:lstStyle/>
          <a:p>
            <a:pPr eaLnBrk="1" hangingPunct="1"/>
            <a:r>
              <a:rPr lang="fr-CH" altLang="fr-FR" sz="3600" i="1" dirty="0">
                <a:solidFill>
                  <a:srgbClr val="000099"/>
                </a:solidFill>
                <a:latin typeface="Arial" panose="020B0604020202020204" pitchFamily="34" charset="0"/>
              </a:rPr>
              <a:t>Cours de Marchés Financiers :</a:t>
            </a:r>
            <a:br>
              <a:rPr lang="fr-CH" altLang="fr-FR" sz="3600" i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fr-FR" altLang="fr-FR" sz="3600" i="1" dirty="0">
                <a:solidFill>
                  <a:srgbClr val="000099"/>
                </a:solidFill>
                <a:latin typeface="Arial" panose="020B0604020202020204" pitchFamily="34" charset="0"/>
              </a:rPr>
              <a:t>L'exemple du marché des changes</a:t>
            </a:r>
          </a:p>
        </p:txBody>
      </p:sp>
      <p:sp>
        <p:nvSpPr>
          <p:cNvPr id="4101" name="Text Box 6">
            <a:extLst>
              <a:ext uri="{FF2B5EF4-FFF2-40B4-BE49-F238E27FC236}">
                <a16:creationId xmlns:a16="http://schemas.microsoft.com/office/drawing/2014/main" id="{1FCBE46D-9E81-44E9-9249-948C6C86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52" y="6021289"/>
            <a:ext cx="1331912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200" dirty="0"/>
              <a:t>Image : </a:t>
            </a:r>
            <a:r>
              <a:rPr lang="fr-FR" altLang="fr-FR" sz="1200" dirty="0">
                <a:hlinkClick r:id="rId3"/>
              </a:rPr>
              <a:t>Source</a:t>
            </a:r>
            <a:endParaRPr lang="fr-FR" altLang="fr-FR" sz="1200" dirty="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E05D0CF8-E5C7-4FA3-A62E-0F78EC629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2132856"/>
            <a:ext cx="392392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Rémi Bachelet 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 dirty="0">
                <a:latin typeface="Tahoma" panose="020B0604030504040204" pitchFamily="34" charset="0"/>
              </a:rPr>
              <a:t>Ce cours est disponible</a:t>
            </a:r>
            <a:r>
              <a:rPr lang="fr-FR" altLang="fr-FR" sz="1600" dirty="0">
                <a:solidFill>
                  <a:srgbClr val="0080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1600" dirty="0">
                <a:solidFill>
                  <a:srgbClr val="008000"/>
                </a:solidFill>
                <a:hlinkClick r:id="rId4"/>
              </a:rPr>
              <a:t>http://rb.ec-lille.fr</a:t>
            </a:r>
            <a:r>
              <a:rPr lang="fr-FR" altLang="fr-FR" sz="2200" dirty="0">
                <a:hlinkClick r:id="rId4"/>
              </a:rPr>
              <a:t> </a:t>
            </a:r>
            <a:endParaRPr lang="fr-FR" altLang="fr-FR" sz="2200" dirty="0"/>
          </a:p>
        </p:txBody>
      </p:sp>
      <p:sp>
        <p:nvSpPr>
          <p:cNvPr id="4104" name="Text Box 11">
            <a:extLst>
              <a:ext uri="{FF2B5EF4-FFF2-40B4-BE49-F238E27FC236}">
                <a16:creationId xmlns:a16="http://schemas.microsoft.com/office/drawing/2014/main" id="{36D023DE-D690-4A9B-A11F-085D7D22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1" y="4724623"/>
            <a:ext cx="32758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600" dirty="0">
                <a:solidFill>
                  <a:srgbClr val="008000"/>
                </a:solidFill>
              </a:rPr>
              <a:t>Cours distribué sous licence</a:t>
            </a:r>
            <a:r>
              <a:rPr lang="fr-FR" altLang="fr-FR" sz="1600" b="1" dirty="0">
                <a:solidFill>
                  <a:srgbClr val="008000"/>
                </a:solidFill>
              </a:rPr>
              <a:t> Creative Commons, </a:t>
            </a:r>
            <a:r>
              <a:rPr lang="fr-FR" altLang="fr-FR" sz="1400" dirty="0">
                <a:solidFill>
                  <a:srgbClr val="008000"/>
                </a:solidFill>
              </a:rPr>
              <a:t>selon les conditions suivantes :</a:t>
            </a:r>
            <a:r>
              <a:rPr lang="fr-FR" altLang="fr-FR" sz="1800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105" name="Picture 12">
            <a:hlinkClick r:id="rId5"/>
            <a:extLst>
              <a:ext uri="{FF2B5EF4-FFF2-40B4-BE49-F238E27FC236}">
                <a16:creationId xmlns:a16="http://schemas.microsoft.com/office/drawing/2014/main" id="{2998E0CD-2D62-4409-9DC7-34BABD82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60" y="5328548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3">
            <a:extLst>
              <a:ext uri="{FF2B5EF4-FFF2-40B4-BE49-F238E27FC236}">
                <a16:creationId xmlns:a16="http://schemas.microsoft.com/office/drawing/2014/main" id="{43EBB664-565E-478C-A9A7-97D9972C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5661248"/>
            <a:ext cx="36718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900"/>
              <a:t>Source des images indiquées au-dessous ou en cliquant sur l’image</a:t>
            </a:r>
          </a:p>
        </p:txBody>
      </p:sp>
      <p:sp>
        <p:nvSpPr>
          <p:cNvPr id="4107" name="Text Box 15">
            <a:extLst>
              <a:ext uri="{FF2B5EF4-FFF2-40B4-BE49-F238E27FC236}">
                <a16:creationId xmlns:a16="http://schemas.microsoft.com/office/drawing/2014/main" id="{3511D007-ABD4-4138-9E39-04EF32ED1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2205038"/>
            <a:ext cx="38512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Font typeface="Times New Roman" panose="02020603050405020304" pitchFamily="18" charset="0"/>
              <a:buNone/>
            </a:pPr>
            <a:r>
              <a:rPr lang="fr-FR" altLang="fr-FR" sz="1800">
                <a:solidFill>
                  <a:srgbClr val="008080"/>
                </a:solidFill>
                <a:cs typeface="Lucida Sans Unicode" panose="020B0602030504020204" pitchFamily="34" charset="0"/>
              </a:rPr>
              <a:t>Mise à jour du </a:t>
            </a:r>
            <a:fld id="{1C2EE5E9-9314-4241-8770-5CD32715CA46}" type="datetime4">
              <a:rPr lang="fr-FR" altLang="fr-FR" sz="1800">
                <a:solidFill>
                  <a:srgbClr val="008080"/>
                </a:solidFill>
                <a:cs typeface="Lucida Sans Unicode" panose="020B0602030504020204" pitchFamily="34" charset="0"/>
              </a:rPr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99"/>
                </a:buClr>
                <a:buFont typeface="Times New Roman" panose="02020603050405020304" pitchFamily="18" charset="0"/>
                <a:buNone/>
              </a:pPr>
              <a:t>7 mars 2023</a:t>
            </a:fld>
            <a:endParaRPr lang="fr-FR" altLang="fr-FR" sz="1800">
              <a:solidFill>
                <a:srgbClr val="008080"/>
              </a:solidFill>
              <a:cs typeface="Lucida Sans Unicode" panose="020B0602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8AACB9-2D27-4DCF-AC82-7A826926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924944"/>
            <a:ext cx="73439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CC2554-4E94-4F15-99F0-2876C3E8D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02021-7348-4091-A812-B9B599522924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3E3093-B913-D36F-3222-4A358F1BE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188ED7-689C-3C39-A67B-D2D5DF89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03" y="0"/>
            <a:ext cx="10422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7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A3E61-6BD0-422B-A106-57DD8C97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Importance des produits dérivés / des swaps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1F4484-7B80-4514-9F95-8E4BFF6E0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02021-7348-4091-A812-B9B599522924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4B72F0D-D238-2968-4A1B-33C7B8C86076}"/>
              </a:ext>
            </a:extLst>
          </p:cNvPr>
          <p:cNvGrpSpPr/>
          <p:nvPr/>
        </p:nvGrpSpPr>
        <p:grpSpPr>
          <a:xfrm>
            <a:off x="165458" y="1459780"/>
            <a:ext cx="11914931" cy="5381267"/>
            <a:chOff x="37886" y="1476733"/>
            <a:chExt cx="11914931" cy="538126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455D1EE-AF4D-AF93-CF4D-2C00CF7A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86" y="1476733"/>
              <a:ext cx="9137284" cy="5381267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1A5F0FB-1294-AE96-4DB9-69B41EC19443}"/>
                </a:ext>
              </a:extLst>
            </p:cNvPr>
            <p:cNvSpPr txBox="1"/>
            <p:nvPr/>
          </p:nvSpPr>
          <p:spPr>
            <a:xfrm>
              <a:off x="6960096" y="1645753"/>
              <a:ext cx="49927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BRI 2022, toutes devises : </a:t>
              </a:r>
              <a:r>
                <a:rPr lang="fr-FR" sz="1800" dirty="0">
                  <a:hlinkClick r:id="rId4"/>
                </a:rPr>
                <a:t>https://www.bis.org/statistics/rpfx22.htm</a:t>
              </a:r>
              <a:r>
                <a:rPr lang="fr-FR" sz="1800" dirty="0"/>
                <a:t> </a:t>
              </a:r>
              <a:endParaRPr lang="fr-FR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B6DC79C-E90C-2BD2-74A3-6612849E62C8}"/>
              </a:ext>
            </a:extLst>
          </p:cNvPr>
          <p:cNvGrpSpPr/>
          <p:nvPr/>
        </p:nvGrpSpPr>
        <p:grpSpPr>
          <a:xfrm>
            <a:off x="6596257" y="3426170"/>
            <a:ext cx="5566922" cy="3387206"/>
            <a:chOff x="6577750" y="2994218"/>
            <a:chExt cx="5566922" cy="338720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8447723-48C2-6FB2-4A6C-C5821807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5170" y="3330950"/>
              <a:ext cx="2822134" cy="3050474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3640ABA-2991-495C-D1C6-97BC4BC4C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7750" y="2994218"/>
              <a:ext cx="5566922" cy="25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2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F61033A1-A9C8-4320-A29C-D8F44250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Quelle est la première place financière cambiste au monde ?</a:t>
            </a:r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8E14421B-81F8-480E-B50B-F1D4CBAAB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1"/>
            <a:ext cx="7772400" cy="3248025"/>
          </a:xfrm>
        </p:spPr>
        <p:txBody>
          <a:bodyPr/>
          <a:lstStyle/>
          <a:p>
            <a:r>
              <a:rPr lang="fr-FR" altLang="fr-FR" dirty="0"/>
              <a:t>New York</a:t>
            </a:r>
          </a:p>
          <a:p>
            <a:r>
              <a:rPr lang="fr-FR" altLang="fr-FR" dirty="0"/>
              <a:t>Paris</a:t>
            </a:r>
          </a:p>
          <a:p>
            <a:r>
              <a:rPr lang="fr-FR" altLang="fr-FR" dirty="0"/>
              <a:t>Londres</a:t>
            </a:r>
          </a:p>
          <a:p>
            <a:r>
              <a:rPr lang="fr-FR" altLang="fr-FR" dirty="0"/>
              <a:t>Singapour</a:t>
            </a:r>
          </a:p>
          <a:p>
            <a:r>
              <a:rPr lang="fr-FR" altLang="fr-FR" dirty="0"/>
              <a:t>Genève</a:t>
            </a:r>
          </a:p>
          <a:p>
            <a:r>
              <a:rPr lang="fr-FR" altLang="fr-FR" dirty="0"/>
              <a:t>Tokyo </a:t>
            </a:r>
          </a:p>
        </p:txBody>
      </p:sp>
      <p:sp>
        <p:nvSpPr>
          <p:cNvPr id="16390" name="Espace réservé du numéro de diapositive 5">
            <a:extLst>
              <a:ext uri="{FF2B5EF4-FFF2-40B4-BE49-F238E27FC236}">
                <a16:creationId xmlns:a16="http://schemas.microsoft.com/office/drawing/2014/main" id="{320820D5-6013-4988-AB06-7DC8FD0DD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305D27-5C8D-4FE5-9B84-CB30F2A558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C1870D-48E2-4E62-88C7-0EABC3FF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3071813"/>
            <a:ext cx="321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34,1 %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7ACC83-2C88-4062-859D-0C10D3548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000251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+ Chicago … 16 %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6B92F7-0915-478B-9941-813D69AA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038601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0070C0"/>
                </a:solidFill>
              </a:rPr>
              <a:t>+ Zurich… 6,1 %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723F2B-7578-455D-A510-1313D5BC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4" y="4572001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E2AA1E"/>
                </a:solidFill>
              </a:rPr>
              <a:t>6 %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CD729E-0FCF-45E6-A48B-252F29B7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3571876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</a:rPr>
              <a:t>5.8 %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FF35FD-28C0-4C16-B3D1-71C2CA12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2571751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7030A0"/>
                </a:solidFill>
              </a:rPr>
              <a:t>3 % (8</a:t>
            </a:r>
            <a:r>
              <a:rPr lang="fr-FR" altLang="fr-FR" sz="2400" baseline="30000">
                <a:solidFill>
                  <a:srgbClr val="7030A0"/>
                </a:solidFill>
              </a:rPr>
              <a:t>ème</a:t>
            </a:r>
            <a:r>
              <a:rPr lang="fr-FR" altLang="fr-FR" sz="2400">
                <a:solidFill>
                  <a:srgbClr val="7030A0"/>
                </a:solidFill>
              </a:rPr>
              <a:t> place)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6F7D18-ECF9-4E07-AA9B-BD9E08EB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841208"/>
            <a:ext cx="11545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>
                <a:hlinkClick r:id="rId3"/>
              </a:rPr>
              <a:t>Conséquences du Brexit </a:t>
            </a:r>
            <a:r>
              <a:rPr lang="fr-FR" altLang="fr-FR" sz="2000" dirty="0"/>
              <a:t>sur les « parts de marché » de la compensation/</a:t>
            </a:r>
            <a:r>
              <a:rPr lang="fr-FR" altLang="fr-FR" sz="2000" i="1" dirty="0"/>
              <a:t>clearing</a:t>
            </a:r>
            <a:r>
              <a:rPr lang="fr-FR" altLang="fr-FR" sz="2000" dirty="0"/>
              <a:t> de l’euro : les 75% de Londres (930MM€/jour) pourraient revenir dans l’EU (Paris 11%)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E857D-7BC7-9AF0-68B7-E6A7F73A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85B57-167C-E3A8-FFC4-C93C9F820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6C52D0-9E15-F1B4-2FF8-77C5129C9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02021-7348-4091-A812-B9B599522924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6FE3D9-20EA-37D2-9718-495396ED4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" y="0"/>
            <a:ext cx="12083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D2C79-50FD-11AE-D9D7-5198A53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D5B1DA3F-86C9-1978-FCA6-61A01D85BE95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93B70C-8BF7-66B7-BBE0-B4DC62B1D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2B231-918C-4690-80E3-A19CB2FC3F08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pic>
        <p:nvPicPr>
          <p:cNvPr id="5" name="Picture 4" descr="Full screen image">
            <a:extLst>
              <a:ext uri="{FF2B5EF4-FFF2-40B4-BE49-F238E27FC236}">
                <a16:creationId xmlns:a16="http://schemas.microsoft.com/office/drawing/2014/main" id="{2C638A12-4474-4CAD-C0CC-59C7C51C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935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4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16A8A-4C4B-37EF-80A4-3310D4D6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7CCC6-BF2D-1CAA-A3C4-9A15101B8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294CB4-8EDB-7C7B-590E-9ECB318D3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02021-7348-4091-A812-B9B599522924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833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F211C1F-249E-4BB6-A54F-D27BC43C4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Questions 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37C7447-08F2-432C-89CD-5AB28BDEC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2567211-4C4D-4FF4-B349-305C762DE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BFFE3BE-3E2E-40E8-9219-C119BCD90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368" y="404814"/>
            <a:ext cx="11521280" cy="6264275"/>
          </a:xfrm>
        </p:spPr>
        <p:txBody>
          <a:bodyPr/>
          <a:lstStyle/>
          <a:p>
            <a:pPr algn="ctr">
              <a:lnSpc>
                <a:spcPct val="76000"/>
              </a:lnSpc>
              <a:buFontTx/>
              <a:buNone/>
            </a:pPr>
            <a:r>
              <a:rPr lang="fr-FR" altLang="fr-FR" sz="4400" dirty="0">
                <a:solidFill>
                  <a:srgbClr val="663300"/>
                </a:solidFill>
              </a:rPr>
              <a:t>Merci de votre attention !</a:t>
            </a:r>
          </a:p>
          <a:p>
            <a:pPr algn="ctr">
              <a:lnSpc>
                <a:spcPct val="76000"/>
              </a:lnSpc>
              <a:buFontTx/>
              <a:buNone/>
            </a:pPr>
            <a:endParaRPr lang="fr-FR" altLang="fr-FR" sz="2400" dirty="0">
              <a:solidFill>
                <a:srgbClr val="663300"/>
              </a:solidFill>
            </a:endParaRPr>
          </a:p>
          <a:p>
            <a:pPr>
              <a:lnSpc>
                <a:spcPct val="76000"/>
              </a:lnSpc>
              <a:buFontTx/>
              <a:buNone/>
            </a:pPr>
            <a:r>
              <a:rPr lang="fr-FR" altLang="fr-FR" dirty="0"/>
              <a:t>Mes autres cours de finance :</a:t>
            </a:r>
            <a:endParaRPr lang="fr-FR" altLang="fr-FR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Cours général </a:t>
            </a:r>
            <a:r>
              <a:rPr lang="fr-FR" altLang="fr-FR" sz="1800" dirty="0">
                <a:solidFill>
                  <a:srgbClr val="0066FF"/>
                </a:solidFill>
                <a:hlinkClick r:id="rId3"/>
              </a:rPr>
              <a:t>d'introduction à la mondialisation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Typologie des </a:t>
            </a:r>
            <a:r>
              <a:rPr lang="fr-FR" altLang="fr-FR" sz="1800" dirty="0">
                <a:solidFill>
                  <a:srgbClr val="0066FF"/>
                </a:solidFill>
                <a:hlinkClick r:id="rId4"/>
              </a:rPr>
              <a:t>métiers de la finance </a:t>
            </a:r>
            <a:endParaRPr lang="fr-FR" altLang="fr-FR" sz="1800" dirty="0">
              <a:solidFill>
                <a:srgbClr val="0066FF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Présentation des </a:t>
            </a:r>
            <a:r>
              <a:rPr lang="fr-FR" altLang="fr-FR" sz="1800" dirty="0">
                <a:solidFill>
                  <a:srgbClr val="0066FF"/>
                </a:solidFill>
                <a:hlinkClick r:id="rId5"/>
              </a:rPr>
              <a:t>produits financiers</a:t>
            </a:r>
            <a:endParaRPr lang="fr-FR" altLang="fr-FR" sz="1800" dirty="0">
              <a:solidFill>
                <a:srgbClr val="0066FF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L'organisation du </a:t>
            </a:r>
            <a:r>
              <a:rPr lang="fr-FR" altLang="fr-FR" sz="1800" dirty="0">
                <a:solidFill>
                  <a:srgbClr val="0066FF"/>
                </a:solidFill>
                <a:hlinkClick r:id="rId6"/>
              </a:rPr>
              <a:t>marché des changes</a:t>
            </a:r>
            <a:endParaRPr lang="fr-FR" altLang="fr-FR" sz="1800" dirty="0">
              <a:solidFill>
                <a:srgbClr val="0066FF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Fonctionnement des </a:t>
            </a:r>
            <a:r>
              <a:rPr lang="fr-FR" altLang="fr-FR" sz="1800" dirty="0">
                <a:solidFill>
                  <a:srgbClr val="0066FF"/>
                </a:solidFill>
                <a:hlinkClick r:id="rId7"/>
              </a:rPr>
              <a:t>salles des marchés</a:t>
            </a:r>
            <a:endParaRPr lang="fr-FR" altLang="fr-FR" sz="1800" dirty="0">
              <a:solidFill>
                <a:srgbClr val="0066FF"/>
              </a:solidFill>
            </a:endParaRPr>
          </a:p>
          <a:p>
            <a:r>
              <a:rPr lang="fr-FR" altLang="fr-FR" sz="2400" dirty="0"/>
              <a:t>Crises et krachs 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La dynamique des </a:t>
            </a:r>
            <a:r>
              <a:rPr lang="fr-FR" altLang="fr-FR" sz="1800" dirty="0">
                <a:solidFill>
                  <a:srgbClr val="0066FF"/>
                </a:solidFill>
                <a:hlinkClick r:id="rId8"/>
              </a:rPr>
              <a:t>krachs boursiers</a:t>
            </a:r>
            <a:endParaRPr lang="fr-FR" altLang="fr-FR" sz="1800" dirty="0">
              <a:solidFill>
                <a:srgbClr val="0066FF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La </a:t>
            </a:r>
            <a:r>
              <a:rPr lang="fr-FR" altLang="fr-FR" sz="1800" dirty="0">
                <a:solidFill>
                  <a:srgbClr val="0066FF"/>
                </a:solidFill>
                <a:hlinkClick r:id="rId9"/>
              </a:rPr>
              <a:t>crise des </a:t>
            </a:r>
            <a:r>
              <a:rPr lang="fr-FR" altLang="fr-FR" sz="1800" dirty="0" err="1">
                <a:solidFill>
                  <a:srgbClr val="0066FF"/>
                </a:solidFill>
                <a:hlinkClick r:id="rId9"/>
              </a:rPr>
              <a:t>subprimes</a:t>
            </a:r>
            <a:r>
              <a:rPr lang="fr-FR" altLang="fr-FR" sz="1800" dirty="0">
                <a:solidFill>
                  <a:srgbClr val="0066FF"/>
                </a:solidFill>
                <a:hlinkClick r:id="rId9"/>
              </a:rPr>
              <a:t> </a:t>
            </a:r>
            <a:r>
              <a:rPr lang="fr-FR" altLang="fr-FR" sz="1800" dirty="0">
                <a:solidFill>
                  <a:srgbClr val="0066FF"/>
                </a:solidFill>
              </a:rPr>
              <a:t>son extension au système financier mondial et 14 voies de réformes.</a:t>
            </a:r>
          </a:p>
          <a:p>
            <a:r>
              <a:rPr lang="fr-FR" altLang="fr-FR" sz="2400" dirty="0"/>
              <a:t>Résumés de concepts essentiels 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hlinkClick r:id="rId10"/>
              </a:rPr>
              <a:t>L’actualisation </a:t>
            </a:r>
            <a:r>
              <a:rPr lang="fr-FR" altLang="fr-FR" sz="1800" dirty="0"/>
              <a:t> </a:t>
            </a:r>
          </a:p>
          <a:p>
            <a:r>
              <a:rPr lang="fr-FR" altLang="fr-FR" sz="2400" dirty="0"/>
              <a:t>Finance expérimentale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altLang="fr-FR" sz="1800" dirty="0">
                <a:solidFill>
                  <a:srgbClr val="0066FF"/>
                </a:solidFill>
              </a:rPr>
              <a:t>An </a:t>
            </a:r>
            <a:r>
              <a:rPr lang="en-GB" altLang="fr-FR" sz="1800" dirty="0">
                <a:solidFill>
                  <a:srgbClr val="0066FF"/>
                </a:solidFill>
                <a:hlinkClick r:id="rId11"/>
              </a:rPr>
              <a:t>introduction to pricing</a:t>
            </a:r>
            <a:r>
              <a:rPr lang="en-GB" altLang="fr-FR" sz="1800" dirty="0">
                <a:solidFill>
                  <a:srgbClr val="0066FF"/>
                </a:solidFill>
              </a:rPr>
              <a:t>.</a:t>
            </a:r>
            <a:endParaRPr lang="fr-FR" altLang="fr-FR" sz="1800" dirty="0">
              <a:solidFill>
                <a:srgbClr val="0066FF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altLang="fr-FR" sz="1800" dirty="0">
                <a:solidFill>
                  <a:srgbClr val="0066FF"/>
                </a:solidFill>
              </a:rPr>
              <a:t>Sessions de </a:t>
            </a:r>
            <a:r>
              <a:rPr lang="fr-FR" altLang="fr-FR" sz="1800" dirty="0">
                <a:solidFill>
                  <a:srgbClr val="0066FF"/>
                </a:solidFill>
                <a:hlinkClick r:id="rId12"/>
              </a:rPr>
              <a:t>finance expérimentale</a:t>
            </a:r>
            <a:endParaRPr lang="fr-FR" altLang="fr-FR" sz="1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>
            <a:extLst>
              <a:ext uri="{FF2B5EF4-FFF2-40B4-BE49-F238E27FC236}">
                <a16:creationId xmlns:a16="http://schemas.microsoft.com/office/drawing/2014/main" id="{513760A8-4FF4-4A9A-A9FC-DB0B21F93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50D257-9A1B-4C1A-AB70-1FED8A0BAA4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C496018F-88FB-427C-A1A6-C5922FA45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713" y="75917"/>
            <a:ext cx="11040533" cy="1143000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Caractéristiques du  marché des changes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14A98CF-58AC-4747-A74A-A936807AC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344" y="1268760"/>
            <a:ext cx="11305256" cy="54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b="1" i="1" strike="sngStrike" dirty="0">
                <a:solidFill>
                  <a:srgbClr val="008000"/>
                </a:solidFill>
              </a:rPr>
              <a:t>6.600</a:t>
            </a:r>
            <a:r>
              <a:rPr lang="fr-FR" altLang="fr-FR" b="1" i="1" dirty="0">
                <a:solidFill>
                  <a:srgbClr val="008000"/>
                </a:solidFill>
              </a:rPr>
              <a:t> 7.500 milliards de USD échangés en moyenne </a:t>
            </a:r>
            <a:r>
              <a:rPr lang="fr-FR" altLang="fr-FR" i="1" dirty="0">
                <a:solidFill>
                  <a:srgbClr val="008000"/>
                </a:solidFill>
              </a:rPr>
              <a:t>quotidiennement (</a:t>
            </a:r>
            <a:r>
              <a:rPr lang="fr-FR" altLang="fr-FR" i="1" strike="sngStrike" dirty="0">
                <a:solidFill>
                  <a:srgbClr val="008000"/>
                </a:solidFill>
              </a:rPr>
              <a:t>2019</a:t>
            </a:r>
            <a:r>
              <a:rPr lang="fr-FR" altLang="fr-FR" i="1" dirty="0">
                <a:solidFill>
                  <a:srgbClr val="008000"/>
                </a:solidFill>
              </a:rPr>
              <a:t> 2022)</a:t>
            </a:r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/>
            <a:endParaRPr lang="fr-FR" altLang="fr-FR" sz="1200" b="1" i="1" dirty="0"/>
          </a:p>
          <a:p>
            <a:pPr eaLnBrk="1" hangingPunct="1">
              <a:buFontTx/>
              <a:buNone/>
            </a:pPr>
            <a:r>
              <a:rPr lang="fr-FR" altLang="fr-FR" b="1" i="1" dirty="0">
                <a:solidFill>
                  <a:schemeClr val="accent2"/>
                </a:solidFill>
              </a:rPr>
              <a:t>Le plus gros </a:t>
            </a:r>
            <a:r>
              <a:rPr lang="fr-FR" altLang="fr-FR" i="1" dirty="0">
                <a:solidFill>
                  <a:schemeClr val="accent2"/>
                </a:solidFill>
              </a:rPr>
              <a:t>marché financier du monde : nombreux intervenants : entreprises, banques centrales, investisseurs institutionnels…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8D11B28-17D0-4400-96E2-C46CBEB2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4728" y="6532042"/>
            <a:ext cx="1331912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200" dirty="0"/>
              <a:t>Image : </a:t>
            </a:r>
            <a:r>
              <a:rPr lang="fr-FR" altLang="fr-FR" sz="1200" dirty="0">
                <a:hlinkClick r:id="rId3"/>
              </a:rPr>
              <a:t>Source</a:t>
            </a:r>
            <a:endParaRPr lang="fr-FR" alt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32AD92-156B-06B4-0A4C-494D73EDC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393" y="1772816"/>
            <a:ext cx="6823953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1E2F9E51-D01B-45D4-8B4A-B031E1F699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BD3CAA-F276-45C4-887E-47C12CBA515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A206475A-A1EA-4D57-B87C-C2DE133E7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Les cinq lois de la concurrence parfaite (Walras) :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6B46372-742D-4604-B45D-FED4A39F5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336" y="2060848"/>
            <a:ext cx="11737304" cy="403515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None/>
            </a:pPr>
            <a:endParaRPr lang="fr-FR" altLang="fr-FR" sz="2400" b="1" dirty="0"/>
          </a:p>
          <a:p>
            <a:pPr marL="533400" indent="-533400" eaLnBrk="1" hangingPunct="1">
              <a:buClr>
                <a:schemeClr val="tx1"/>
              </a:buClr>
              <a:buFontTx/>
              <a:buAutoNum type="arabicParenR"/>
            </a:pPr>
            <a:r>
              <a:rPr lang="fr-FR" altLang="fr-FR" sz="2400" b="1" dirty="0"/>
              <a:t>Atomicité de l'offre et de la demande</a:t>
            </a:r>
            <a:r>
              <a:rPr lang="fr-FR" altLang="fr-FR" sz="2400" dirty="0"/>
              <a:t> : </a:t>
            </a:r>
            <a:r>
              <a:rPr lang="fr-FR" altLang="fr-FR" sz="2400" dirty="0">
                <a:solidFill>
                  <a:srgbClr val="008000"/>
                </a:solidFill>
              </a:rPr>
              <a:t>les vendeurs et les acheteurs y sont extrêmement nombreux</a:t>
            </a:r>
            <a:endParaRPr lang="fr-FR" altLang="fr-FR" sz="2400" b="1" dirty="0">
              <a:solidFill>
                <a:srgbClr val="008000"/>
              </a:solidFill>
            </a:endParaRPr>
          </a:p>
          <a:p>
            <a:pPr marL="533400" indent="-533400" eaLnBrk="1" hangingPunct="1">
              <a:buClr>
                <a:schemeClr val="tx1"/>
              </a:buClr>
              <a:buFontTx/>
              <a:buAutoNum type="arabicParenR"/>
            </a:pPr>
            <a:r>
              <a:rPr lang="fr-FR" altLang="fr-FR" sz="2400" b="1" dirty="0"/>
              <a:t>Transparence</a:t>
            </a:r>
            <a:r>
              <a:rPr lang="fr-FR" altLang="fr-FR" sz="2400" dirty="0"/>
              <a:t> : </a:t>
            </a:r>
            <a:r>
              <a:rPr lang="fr-FR" altLang="fr-FR" sz="2400" dirty="0">
                <a:solidFill>
                  <a:srgbClr val="008000"/>
                </a:solidFill>
              </a:rPr>
              <a:t>chaque participant a accès aux mêmes informations </a:t>
            </a:r>
            <a:endParaRPr lang="fr-FR" altLang="fr-FR" sz="2400" b="1" dirty="0">
              <a:solidFill>
                <a:srgbClr val="008000"/>
              </a:solidFill>
            </a:endParaRPr>
          </a:p>
          <a:p>
            <a:pPr marL="533400" indent="-533400" eaLnBrk="1" hangingPunct="1">
              <a:buClr>
                <a:schemeClr val="tx1"/>
              </a:buClr>
              <a:buFontTx/>
              <a:buAutoNum type="arabicParenR"/>
            </a:pPr>
            <a:r>
              <a:rPr lang="fr-FR" altLang="fr-FR" sz="2400" b="1" dirty="0"/>
              <a:t>Homogénéité des produits offerts</a:t>
            </a:r>
            <a:r>
              <a:rPr lang="fr-FR" altLang="fr-FR" sz="2400" dirty="0"/>
              <a:t> : </a:t>
            </a:r>
            <a:r>
              <a:rPr lang="fr-FR" altLang="fr-FR" sz="2400" dirty="0">
                <a:solidFill>
                  <a:srgbClr val="008000"/>
                </a:solidFill>
              </a:rPr>
              <a:t>les grandes devises ont la </a:t>
            </a:r>
            <a:r>
              <a:rPr lang="fr-FR" altLang="fr-FR" sz="2400" dirty="0">
                <a:solidFill>
                  <a:srgbClr val="008000"/>
                </a:solidFill>
                <a:hlinkClick r:id="rId3"/>
              </a:rPr>
              <a:t>fongibilité </a:t>
            </a:r>
            <a:r>
              <a:rPr lang="fr-FR" altLang="fr-FR" sz="2400" dirty="0">
                <a:solidFill>
                  <a:srgbClr val="008000"/>
                </a:solidFill>
              </a:rPr>
              <a:t>la plus forte qui soit</a:t>
            </a:r>
            <a:endParaRPr lang="fr-FR" altLang="fr-FR" sz="2400" b="1" dirty="0">
              <a:solidFill>
                <a:srgbClr val="008000"/>
              </a:solidFill>
            </a:endParaRPr>
          </a:p>
          <a:p>
            <a:pPr marL="533400" indent="-533400" eaLnBrk="1" hangingPunct="1">
              <a:buClr>
                <a:schemeClr val="tx1"/>
              </a:buClr>
              <a:buFontTx/>
              <a:buAutoNum type="arabicParenR"/>
            </a:pPr>
            <a:r>
              <a:rPr lang="fr-FR" altLang="fr-FR" sz="2400" b="1" dirty="0"/>
              <a:t>Fluidité</a:t>
            </a:r>
            <a:r>
              <a:rPr lang="fr-FR" altLang="fr-FR" sz="2400" dirty="0"/>
              <a:t> : </a:t>
            </a:r>
            <a:r>
              <a:rPr lang="fr-FR" altLang="fr-FR" sz="2400" dirty="0">
                <a:solidFill>
                  <a:srgbClr val="008000"/>
                </a:solidFill>
              </a:rPr>
              <a:t>tout demandeur peut entrer en contact avec le meilleur offreur</a:t>
            </a:r>
            <a:endParaRPr lang="fr-FR" altLang="fr-FR" sz="2400" b="1" dirty="0">
              <a:solidFill>
                <a:srgbClr val="008000"/>
              </a:solidFill>
            </a:endParaRPr>
          </a:p>
          <a:p>
            <a:pPr marL="533400" indent="-533400" eaLnBrk="1" hangingPunct="1">
              <a:buClr>
                <a:schemeClr val="tx1"/>
              </a:buClr>
              <a:buFontTx/>
              <a:buAutoNum type="arabicParenR"/>
            </a:pPr>
            <a:r>
              <a:rPr lang="fr-FR" altLang="fr-FR" sz="2400" b="1" dirty="0"/>
              <a:t>Entrée libre</a:t>
            </a:r>
            <a:r>
              <a:rPr lang="fr-FR" altLang="fr-FR" sz="2400" dirty="0"/>
              <a:t> : </a:t>
            </a:r>
            <a:r>
              <a:rPr lang="fr-FR" altLang="fr-FR" sz="2400" dirty="0">
                <a:solidFill>
                  <a:srgbClr val="008000"/>
                </a:solidFill>
              </a:rPr>
              <a:t>variété des instruments financiers + liquidité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5">
            <a:extLst>
              <a:ext uri="{FF2B5EF4-FFF2-40B4-BE49-F238E27FC236}">
                <a16:creationId xmlns:a16="http://schemas.microsoft.com/office/drawing/2014/main" id="{6B43BAE2-71D7-43FE-87A4-216EB5061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1B8412-0B3D-4A42-A3F7-9B5A186E906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F9889388-F202-4927-A4E1-D89E21D55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Les changes : structure du marché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B03575A-7997-429B-88F4-DB700E211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360" y="1981200"/>
            <a:ext cx="10942240" cy="4114800"/>
          </a:xfrm>
        </p:spPr>
        <p:txBody>
          <a:bodyPr/>
          <a:lstStyle/>
          <a:p>
            <a:pPr marL="533400" indent="-533400" eaLnBrk="1" hangingPunct="1"/>
            <a:r>
              <a:rPr lang="fr-FR" altLang="fr-FR" dirty="0"/>
              <a:t>Les acteurs :</a:t>
            </a:r>
          </a:p>
          <a:p>
            <a:pPr lvl="1" eaLnBrk="1" hangingPunct="1"/>
            <a:r>
              <a:rPr lang="fr-FR" altLang="fr-FR" dirty="0"/>
              <a:t>Grande consommation : </a:t>
            </a:r>
            <a:r>
              <a:rPr lang="fr-FR" altLang="fr-FR" i="1" dirty="0"/>
              <a:t>tourisme, envoi de devises</a:t>
            </a:r>
          </a:p>
          <a:p>
            <a:pPr lvl="1" eaLnBrk="1" hangingPunct="1"/>
            <a:r>
              <a:rPr lang="fr-FR" altLang="fr-FR" dirty="0"/>
              <a:t>Besoins des entreprises/investisseurs : </a:t>
            </a:r>
            <a:r>
              <a:rPr lang="fr-FR" altLang="fr-FR" i="1" dirty="0"/>
              <a:t>plusieurs dizaines de milliers d'agents </a:t>
            </a:r>
          </a:p>
          <a:p>
            <a:pPr lvl="1" eaLnBrk="1" hangingPunct="1"/>
            <a:r>
              <a:rPr lang="fr-FR" altLang="fr-FR" dirty="0"/>
              <a:t>Un 'noyau' interbancaire :</a:t>
            </a:r>
            <a:r>
              <a:rPr lang="fr-FR" altLang="fr-FR" i="1" dirty="0"/>
              <a:t> 50 à 80 très </a:t>
            </a:r>
            <a:r>
              <a:rPr lang="fr-FR" altLang="fr-FR" i="1" dirty="0" err="1"/>
              <a:t>très</a:t>
            </a:r>
            <a:r>
              <a:rPr lang="fr-FR" altLang="fr-FR" i="1" dirty="0"/>
              <a:t> gros intervenants : banques géantes, banques centrales..</a:t>
            </a:r>
          </a:p>
          <a:p>
            <a:pPr marL="533400" indent="-533400" eaLnBrk="1" hangingPunct="1"/>
            <a:r>
              <a:rPr lang="fr-FR" altLang="fr-FR" dirty="0"/>
              <a:t>Sur ce marché interbancaire, l'unité d'échange est ..</a:t>
            </a:r>
          </a:p>
          <a:p>
            <a:pPr marL="533400" indent="-533400" eaLnBrk="1" hangingPunct="1"/>
            <a:r>
              <a:rPr lang="fr-FR" altLang="fr-FR" dirty="0"/>
              <a:t>…le million de dollars, </a:t>
            </a:r>
          </a:p>
          <a:p>
            <a:pPr lvl="1" eaLnBrk="1" hangingPunct="1"/>
            <a:r>
              <a:rPr lang="fr-FR" altLang="fr-FR" dirty="0"/>
              <a:t>une transaction 'normale' va de 3 à 25 millions d'USD.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2B69C5-5211-4296-AE13-F1B88382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4725144"/>
            <a:ext cx="2016224" cy="199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36DD62E6-2928-443B-8AB9-A790060C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"/>
            <a:ext cx="12025336" cy="836711"/>
          </a:xfrm>
        </p:spPr>
        <p:txBody>
          <a:bodyPr/>
          <a:lstStyle/>
          <a:p>
            <a:r>
              <a:rPr lang="fr-FR" altLang="fr-FR" sz="4000" dirty="0"/>
              <a:t>Un marché sur lequel « le soleil ne se couche jamais »</a:t>
            </a:r>
          </a:p>
        </p:txBody>
      </p:sp>
      <p:sp>
        <p:nvSpPr>
          <p:cNvPr id="12293" name="Espace réservé du numéro de diapositive 5">
            <a:extLst>
              <a:ext uri="{FF2B5EF4-FFF2-40B4-BE49-F238E27FC236}">
                <a16:creationId xmlns:a16="http://schemas.microsoft.com/office/drawing/2014/main" id="{CFE7A042-553E-4A62-ADD8-BCE182841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F1E479-A721-42A7-8D2D-200372E9879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8C56DE80-D401-4882-86EA-DE175F7C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0536" y="3429000"/>
            <a:ext cx="12241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200" dirty="0"/>
              <a:t>Image : </a:t>
            </a:r>
            <a:r>
              <a:rPr lang="fr-FR" altLang="fr-FR" sz="1200" dirty="0">
                <a:hlinkClick r:id="rId3"/>
              </a:rPr>
              <a:t>Source</a:t>
            </a:r>
            <a:endParaRPr lang="fr-FR" altLang="fr-FR" sz="1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AAFE7F4-DD5A-4054-A0BD-D90ED5FF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7" y="836712"/>
            <a:ext cx="1036915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1079A-70C9-4498-8843-DC5049CC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542F49-C35B-88D7-138F-E19BDAC73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02021-7348-4091-A812-B9B599522924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3EC9D6-2827-B558-CA47-05F9EC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"/>
          <a:stretch/>
        </p:blipFill>
        <p:spPr>
          <a:xfrm>
            <a:off x="912284" y="0"/>
            <a:ext cx="1048695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BD5A0C-2773-6D03-159F-0EC96EAE2E91}"/>
              </a:ext>
            </a:extLst>
          </p:cNvPr>
          <p:cNvSpPr txBox="1"/>
          <p:nvPr/>
        </p:nvSpPr>
        <p:spPr>
          <a:xfrm>
            <a:off x="8120822" y="6118207"/>
            <a:ext cx="380782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4"/>
              </a:rPr>
              <a:t>https://www.bis.org/statistics/rpfx22.htm</a:t>
            </a:r>
            <a:r>
              <a:rPr lang="fr-FR" sz="1100" dirty="0"/>
              <a:t> </a:t>
            </a:r>
          </a:p>
          <a:p>
            <a:endParaRPr lang="fr-FR" sz="1100" dirty="0"/>
          </a:p>
          <a:p>
            <a:r>
              <a:rPr lang="fr-FR" sz="1100" dirty="0">
                <a:hlinkClick r:id="rId5"/>
              </a:rPr>
              <a:t>https://fr.ibanfirst.com/centre-de-reference-de-devises/cnhcny</a:t>
            </a:r>
            <a:r>
              <a:rPr lang="fr-F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16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C15D9C-CECF-46F3-965E-95BEAF03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6" y="4293096"/>
            <a:ext cx="9397047" cy="1944216"/>
          </a:xfrm>
          <a:prstGeom prst="rect">
            <a:avLst/>
          </a:prstGeom>
        </p:spPr>
      </p:pic>
      <p:sp>
        <p:nvSpPr>
          <p:cNvPr id="14340" name="Espace réservé du numéro de diapositive 5">
            <a:extLst>
              <a:ext uri="{FF2B5EF4-FFF2-40B4-BE49-F238E27FC236}">
                <a16:creationId xmlns:a16="http://schemas.microsoft.com/office/drawing/2014/main" id="{2E169D07-8737-4DA1-BB44-A300D7AD5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8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6DBA55-F0F9-40D8-9E05-527EBC8F030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8587A90-C27F-4F4B-BC34-30C6AFCF5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284" y="333375"/>
            <a:ext cx="11040533" cy="689906"/>
          </a:xfrm>
        </p:spPr>
        <p:txBody>
          <a:bodyPr/>
          <a:lstStyle/>
          <a:p>
            <a:pPr algn="ctr" eaLnBrk="1" hangingPunct="1"/>
            <a:r>
              <a:rPr lang="fr-FR" altLang="fr-FR" dirty="0"/>
              <a:t>L'hégémonie du dollar, pourquoi ?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1621106-43F0-4010-9CEA-827BF82BE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369" y="1476375"/>
            <a:ext cx="11545448" cy="4619625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fr-FR" altLang="fr-FR" sz="2400" dirty="0"/>
              <a:t>Pour acheter des zlotys polonais contre des bahts thaïlandais sur des marchés liquides, il faut mener deux opérations :</a:t>
            </a:r>
          </a:p>
          <a:p>
            <a:pPr marL="914400" lvl="1" indent="-457200" eaLnBrk="1" hangingPunct="1">
              <a:buClr>
                <a:schemeClr val="tx1"/>
              </a:buClr>
              <a:buSzPct val="85000"/>
              <a:buFontTx/>
              <a:buAutoNum type="arabicParenR"/>
            </a:pPr>
            <a:r>
              <a:rPr lang="fr-FR" altLang="fr-FR" sz="2000" dirty="0"/>
              <a:t>acheter du dollar contre des bahts</a:t>
            </a:r>
          </a:p>
          <a:p>
            <a:pPr marL="914400" lvl="1" indent="-457200" eaLnBrk="1" hangingPunct="1">
              <a:buClr>
                <a:schemeClr val="tx1"/>
              </a:buClr>
              <a:buSzPct val="85000"/>
              <a:buFontTx/>
              <a:buAutoNum type="arabicParenR"/>
            </a:pPr>
            <a:r>
              <a:rPr lang="fr-FR" altLang="fr-FR" sz="2000" dirty="0"/>
              <a:t>vendre les dollars contre des zlotys</a:t>
            </a:r>
            <a:r>
              <a:rPr lang="fr-FR" altLang="fr-FR" dirty="0"/>
              <a:t>.</a:t>
            </a:r>
          </a:p>
          <a:p>
            <a:pPr marL="533400" indent="-533400" eaLnBrk="1" hangingPunct="1">
              <a:buNone/>
            </a:pPr>
            <a:r>
              <a:rPr lang="fr-FR" altLang="fr-FR" i="1" dirty="0">
                <a:solidFill>
                  <a:srgbClr val="008000"/>
                </a:solidFill>
              </a:rPr>
              <a:t>« Le dollar intervient dans </a:t>
            </a:r>
            <a:r>
              <a:rPr lang="fr-FR" altLang="fr-FR" i="1" dirty="0">
                <a:solidFill>
                  <a:srgbClr val="FF0000"/>
                </a:solidFill>
              </a:rPr>
              <a:t>88%</a:t>
            </a:r>
            <a:r>
              <a:rPr lang="fr-FR" altLang="fr-FR" i="1" dirty="0">
                <a:solidFill>
                  <a:srgbClr val="008000"/>
                </a:solidFill>
              </a:rPr>
              <a:t> des transactions sur le marché international de changes contre 32% pour l’€, 17% pour le ¥ »</a:t>
            </a:r>
          </a:p>
          <a:p>
            <a:pPr marL="533400" indent="-533400" algn="r" eaLnBrk="1" hangingPunct="1">
              <a:buNone/>
            </a:pPr>
            <a:r>
              <a:rPr lang="fr-FR" altLang="fr-FR" sz="1400" dirty="0">
                <a:solidFill>
                  <a:srgbClr val="008000"/>
                </a:solidFill>
              </a:rPr>
              <a:t>Chiffres BRI 2019</a:t>
            </a:r>
          </a:p>
          <a:p>
            <a:pPr marL="533400" indent="-533400" algn="r" eaLnBrk="1" hangingPunct="1">
              <a:buNone/>
            </a:pPr>
            <a:r>
              <a:rPr lang="fr-FR" altLang="fr-FR" sz="1400" dirty="0">
                <a:solidFill>
                  <a:srgbClr val="008000"/>
                </a:solidFill>
              </a:rPr>
              <a:t>Une transaction = 2 devises, les pourcentages exprimés correspondent donc à un total de 200%</a:t>
            </a:r>
          </a:p>
          <a:p>
            <a:pPr marL="533400" indent="-533400" eaLnBrk="1" hangingPunct="1">
              <a:buNone/>
            </a:pPr>
            <a:endParaRPr lang="fr-FR" altLang="fr-FR" sz="2000" dirty="0">
              <a:solidFill>
                <a:schemeClr val="accent2"/>
              </a:solidFill>
            </a:endParaRPr>
          </a:p>
          <a:p>
            <a:pPr marL="533400" indent="-533400" eaLnBrk="1" hangingPunct="1">
              <a:buNone/>
            </a:pPr>
            <a:endParaRPr lang="fr-FR" altLang="fr-FR" sz="2000" dirty="0">
              <a:solidFill>
                <a:schemeClr val="accent2"/>
              </a:solidFill>
            </a:endParaRPr>
          </a:p>
          <a:p>
            <a:pPr marL="533400" indent="-533400" eaLnBrk="1" hangingPunct="1">
              <a:buNone/>
            </a:pPr>
            <a:endParaRPr lang="fr-FR" altLang="fr-FR" sz="2000" dirty="0">
              <a:solidFill>
                <a:schemeClr val="accent2"/>
              </a:solidFill>
            </a:endParaRPr>
          </a:p>
          <a:p>
            <a:pPr marL="533400" indent="-533400" eaLnBrk="1" hangingPunct="1">
              <a:buNone/>
            </a:pPr>
            <a:endParaRPr lang="fr-FR" altLang="fr-FR" sz="2000" dirty="0">
              <a:solidFill>
                <a:schemeClr val="accent2"/>
              </a:solidFill>
            </a:endParaRPr>
          </a:p>
          <a:p>
            <a:pPr marL="533400" indent="-533400" eaLnBrk="1" hangingPunct="1">
              <a:buNone/>
            </a:pPr>
            <a:endParaRPr lang="fr-FR" altLang="fr-FR" sz="2000" dirty="0">
              <a:solidFill>
                <a:schemeClr val="accent2"/>
              </a:solidFill>
            </a:endParaRPr>
          </a:p>
          <a:p>
            <a:pPr marL="533400" indent="-533400" eaLnBrk="1" hangingPunct="1">
              <a:buNone/>
            </a:pPr>
            <a:r>
              <a:rPr lang="fr-FR" altLang="fr-FR" sz="2000" dirty="0">
                <a:solidFill>
                  <a:schemeClr val="accent2"/>
                </a:solidFill>
              </a:rPr>
              <a:t>Effet de position dominante ou </a:t>
            </a:r>
            <a:r>
              <a:rPr lang="fr-FR" altLang="fr-FR" sz="2000" dirty="0">
                <a:solidFill>
                  <a:schemeClr val="accent2"/>
                </a:solidFill>
                <a:hlinkClick r:id="rId4"/>
              </a:rPr>
              <a:t>Effet superstar </a:t>
            </a:r>
            <a:r>
              <a:rPr lang="fr-FR" altLang="fr-FR" sz="2000" dirty="0">
                <a:solidFill>
                  <a:schemeClr val="accent2"/>
                </a:solidFill>
              </a:rPr>
              <a:t>« les plus forts deviennent encore plus forts », .</a:t>
            </a:r>
            <a:r>
              <a:rPr lang="fr-FR" altLang="fr-FR" sz="1000" dirty="0">
                <a:solidFill>
                  <a:schemeClr val="accent2"/>
                </a:solidFill>
              </a:rPr>
              <a:t>.</a:t>
            </a:r>
          </a:p>
          <a:p>
            <a:pPr marL="533400" indent="-533400" eaLnBrk="1" hangingPunct="1"/>
            <a:endParaRPr lang="fr-FR" altLang="fr-FR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71E67-9A07-B19E-0D07-96B9941B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89E20-EF95-275C-7042-C8BB71AF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99679E-3FCC-350A-8EEF-CF8CFF724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02021-7348-4091-A812-B9B599522924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E0A9A4-F87D-2979-579C-C5DD8935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117"/>
            <a:ext cx="12192000" cy="56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7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12A74-082E-A101-7567-DA5206AD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7DD4D2-8AF2-A86E-4673-239C59BA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E8E47E-B041-612C-F02F-F1BAAAFCD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02021-7348-4091-A812-B9B599522924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0CABE3-179B-5A3B-D287-66EFDFCBB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15" y="0"/>
            <a:ext cx="4778001" cy="685800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B19D8296-7BB3-3B39-A32E-4E3D6BCC6D23}"/>
              </a:ext>
            </a:extLst>
          </p:cNvPr>
          <p:cNvSpPr/>
          <p:nvPr/>
        </p:nvSpPr>
        <p:spPr>
          <a:xfrm>
            <a:off x="106600" y="5697584"/>
            <a:ext cx="1440160" cy="288032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4E7F0F-1E88-8AA3-30DD-5C6060DAA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182" y="5534618"/>
            <a:ext cx="5807968" cy="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492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cours ECLille 2005">
  <a:themeElements>
    <a:clrScheme name="Modèle cours ECLille 2005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0033CC"/>
      </a:folHlink>
    </a:clrScheme>
    <a:fontScheme name="Modèle cours ECLille 200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cours ECLille 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urs ECLille 20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5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5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cours ECLille 2005</Template>
  <TotalTime>11002</TotalTime>
  <Words>892</Words>
  <Application>Microsoft Office PowerPoint</Application>
  <PresentationFormat>Grand écran</PresentationFormat>
  <Paragraphs>141</Paragraphs>
  <Slides>17</Slides>
  <Notes>16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Montserrat</vt:lpstr>
      <vt:lpstr>Tahoma</vt:lpstr>
      <vt:lpstr>Times New Roman</vt:lpstr>
      <vt:lpstr>Wingdings</vt:lpstr>
      <vt:lpstr>Modèle cours ECLille 2005</vt:lpstr>
      <vt:lpstr>Cours de Marchés Financiers : L'exemple du marché des changes</vt:lpstr>
      <vt:lpstr>Caractéristiques du  marché des changes</vt:lpstr>
      <vt:lpstr>Les cinq lois de la concurrence parfaite (Walras) :</vt:lpstr>
      <vt:lpstr>Les changes : structure du marché</vt:lpstr>
      <vt:lpstr>Un marché sur lequel « le soleil ne se couche jamais »</vt:lpstr>
      <vt:lpstr>Présentation PowerPoint</vt:lpstr>
      <vt:lpstr>L'hégémonie du dollar, pourquoi ?</vt:lpstr>
      <vt:lpstr>Présentation PowerPoint</vt:lpstr>
      <vt:lpstr>Présentation PowerPoint</vt:lpstr>
      <vt:lpstr>Présentation PowerPoint</vt:lpstr>
      <vt:lpstr>Importance des produits dérivés / des swaps </vt:lpstr>
      <vt:lpstr>Quelle est la première place financière cambiste au monde ?</vt:lpstr>
      <vt:lpstr>Présentation PowerPoint</vt:lpstr>
      <vt:lpstr>Présentation PowerPoint</vt:lpstr>
      <vt:lpstr>Présentation PowerPoint</vt:lpstr>
      <vt:lpstr>Questions ?</vt:lpstr>
      <vt:lpstr>Présentation PowerPoint</vt:lpstr>
    </vt:vector>
  </TitlesOfParts>
  <Company>Centrale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Marches_Financiers_-_Marche_des_changes</dc:title>
  <dc:creator>Rémi BACHELET</dc:creator>
  <cp:lastModifiedBy>remi Bachelet</cp:lastModifiedBy>
  <cp:revision>202</cp:revision>
  <dcterms:created xsi:type="dcterms:W3CDTF">2004-07-14T18:38:21Z</dcterms:created>
  <dcterms:modified xsi:type="dcterms:W3CDTF">2023-03-07T15:11:36Z</dcterms:modified>
</cp:coreProperties>
</file>