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44" r:id="rId2"/>
    <p:sldId id="361" r:id="rId3"/>
    <p:sldId id="364" r:id="rId4"/>
    <p:sldId id="362" r:id="rId5"/>
    <p:sldId id="363" r:id="rId6"/>
    <p:sldId id="347" r:id="rId7"/>
    <p:sldId id="352" r:id="rId8"/>
    <p:sldId id="273" r:id="rId9"/>
    <p:sldId id="274" r:id="rId10"/>
    <p:sldId id="275" r:id="rId11"/>
    <p:sldId id="276" r:id="rId12"/>
    <p:sldId id="277" r:id="rId13"/>
    <p:sldId id="278" r:id="rId14"/>
    <p:sldId id="279" r:id="rId15"/>
    <p:sldId id="280" r:id="rId16"/>
    <p:sldId id="360" r:id="rId17"/>
    <p:sldId id="314" r:id="rId18"/>
    <p:sldId id="353" r:id="rId19"/>
    <p:sldId id="351" r:id="rId20"/>
    <p:sldId id="281" r:id="rId21"/>
    <p:sldId id="359" r:id="rId22"/>
    <p:sldId id="356" r:id="rId23"/>
  </p:sldIdLst>
  <p:sldSz cx="12192000" cy="6858000"/>
  <p:notesSz cx="6648450" cy="9782175"/>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81">
          <p15:clr>
            <a:srgbClr val="A4A3A4"/>
          </p15:clr>
        </p15:guide>
        <p15:guide id="2" pos="209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EF1"/>
    <a:srgbClr val="000066"/>
    <a:srgbClr val="CC0000"/>
    <a:srgbClr val="800000"/>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81164" autoAdjust="0"/>
  </p:normalViewPr>
  <p:slideViewPr>
    <p:cSldViewPr>
      <p:cViewPr varScale="1">
        <p:scale>
          <a:sx n="56" d="100"/>
          <a:sy n="56" d="100"/>
        </p:scale>
        <p:origin x="779" y="51"/>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p:scale>
          <a:sx n="75" d="100"/>
          <a:sy n="75" d="100"/>
        </p:scale>
        <p:origin x="-1404" y="936"/>
      </p:cViewPr>
      <p:guideLst>
        <p:guide orient="horz" pos="3081"/>
        <p:guide pos="209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7BE1FAC-F4C0-4E4B-B2FC-B1676AF75FC4}"/>
              </a:ext>
            </a:extLst>
          </p:cNvPr>
          <p:cNvSpPr>
            <a:spLocks noGrp="1" noChangeArrowheads="1"/>
          </p:cNvSpPr>
          <p:nvPr>
            <p:ph type="hdr" sz="quarter"/>
          </p:nvPr>
        </p:nvSpPr>
        <p:spPr bwMode="auto">
          <a:xfrm>
            <a:off x="0" y="0"/>
            <a:ext cx="28813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68" tIns="46934" rIns="93868" bIns="46934" numCol="1" anchor="t" anchorCtr="0" compatLnSpc="1">
            <a:prstTxWarp prst="textNoShape">
              <a:avLst/>
            </a:prstTxWarp>
          </a:bodyPr>
          <a:lstStyle>
            <a:lvl1pPr defTabSz="938213" eaLnBrk="1" hangingPunct="1">
              <a:defRPr sz="1200"/>
            </a:lvl1pPr>
          </a:lstStyle>
          <a:p>
            <a:pPr>
              <a:defRPr/>
            </a:pPr>
            <a:endParaRPr lang="fr-FR"/>
          </a:p>
        </p:txBody>
      </p:sp>
      <p:sp>
        <p:nvSpPr>
          <p:cNvPr id="27651" name="Rectangle 3">
            <a:extLst>
              <a:ext uri="{FF2B5EF4-FFF2-40B4-BE49-F238E27FC236}">
                <a16:creationId xmlns:a16="http://schemas.microsoft.com/office/drawing/2014/main" id="{37524FEE-6A55-45BF-B1EC-EF5C387AF2FE}"/>
              </a:ext>
            </a:extLst>
          </p:cNvPr>
          <p:cNvSpPr>
            <a:spLocks noGrp="1" noChangeArrowheads="1"/>
          </p:cNvSpPr>
          <p:nvPr>
            <p:ph type="dt" sz="quarter" idx="1"/>
          </p:nvPr>
        </p:nvSpPr>
        <p:spPr bwMode="auto">
          <a:xfrm>
            <a:off x="3767138" y="0"/>
            <a:ext cx="2881312"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68" tIns="46934" rIns="93868" bIns="46934" numCol="1" anchor="t" anchorCtr="0" compatLnSpc="1">
            <a:prstTxWarp prst="textNoShape">
              <a:avLst/>
            </a:prstTxWarp>
          </a:bodyPr>
          <a:lstStyle>
            <a:lvl1pPr algn="r" defTabSz="938213" eaLnBrk="1" hangingPunct="1">
              <a:defRPr sz="1200"/>
            </a:lvl1pPr>
          </a:lstStyle>
          <a:p>
            <a:pPr>
              <a:defRPr/>
            </a:pPr>
            <a:endParaRPr lang="fr-FR"/>
          </a:p>
        </p:txBody>
      </p:sp>
      <p:sp>
        <p:nvSpPr>
          <p:cNvPr id="27652" name="Rectangle 4">
            <a:extLst>
              <a:ext uri="{FF2B5EF4-FFF2-40B4-BE49-F238E27FC236}">
                <a16:creationId xmlns:a16="http://schemas.microsoft.com/office/drawing/2014/main" id="{57FAD189-210B-4AB8-8BB9-017044B3924C}"/>
              </a:ext>
            </a:extLst>
          </p:cNvPr>
          <p:cNvSpPr>
            <a:spLocks noGrp="1" noChangeArrowheads="1"/>
          </p:cNvSpPr>
          <p:nvPr>
            <p:ph type="ftr" sz="quarter" idx="2"/>
          </p:nvPr>
        </p:nvSpPr>
        <p:spPr bwMode="auto">
          <a:xfrm>
            <a:off x="0" y="9293225"/>
            <a:ext cx="28813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68" tIns="46934" rIns="93868" bIns="46934" numCol="1" anchor="b" anchorCtr="0" compatLnSpc="1">
            <a:prstTxWarp prst="textNoShape">
              <a:avLst/>
            </a:prstTxWarp>
          </a:bodyPr>
          <a:lstStyle>
            <a:lvl1pPr defTabSz="938213" eaLnBrk="1" hangingPunct="1">
              <a:defRPr sz="1200"/>
            </a:lvl1pPr>
          </a:lstStyle>
          <a:p>
            <a:pPr>
              <a:defRPr/>
            </a:pPr>
            <a:endParaRPr lang="fr-FR"/>
          </a:p>
        </p:txBody>
      </p:sp>
      <p:sp>
        <p:nvSpPr>
          <p:cNvPr id="27653" name="Rectangle 5">
            <a:extLst>
              <a:ext uri="{FF2B5EF4-FFF2-40B4-BE49-F238E27FC236}">
                <a16:creationId xmlns:a16="http://schemas.microsoft.com/office/drawing/2014/main" id="{4AC28B08-AD70-417A-A02E-72A3C4A8D55E}"/>
              </a:ext>
            </a:extLst>
          </p:cNvPr>
          <p:cNvSpPr>
            <a:spLocks noGrp="1" noChangeArrowheads="1"/>
          </p:cNvSpPr>
          <p:nvPr>
            <p:ph type="sldNum" sz="quarter" idx="3"/>
          </p:nvPr>
        </p:nvSpPr>
        <p:spPr bwMode="auto">
          <a:xfrm>
            <a:off x="3767138" y="9293225"/>
            <a:ext cx="2881312"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68" tIns="46934" rIns="93868" bIns="46934" numCol="1" anchor="b" anchorCtr="0" compatLnSpc="1">
            <a:prstTxWarp prst="textNoShape">
              <a:avLst/>
            </a:prstTxWarp>
          </a:bodyPr>
          <a:lstStyle>
            <a:lvl1pPr algn="r" defTabSz="938213" eaLnBrk="1" hangingPunct="1">
              <a:defRPr sz="1200"/>
            </a:lvl1pPr>
          </a:lstStyle>
          <a:p>
            <a:pPr>
              <a:defRPr/>
            </a:pPr>
            <a:fld id="{B0587DBB-3598-4A42-94CC-27FA5081CA42}" type="slidenum">
              <a:rPr lang="fr-FR" altLang="fr-FR"/>
              <a:pPr>
                <a:defRPr/>
              </a:pPr>
              <a:t>‹N°›</a:t>
            </a:fld>
            <a:endParaRPr lang="fr-FR"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F5AED75-54A3-4E74-8DCC-CD6EFC67596F}"/>
              </a:ext>
            </a:extLst>
          </p:cNvPr>
          <p:cNvSpPr>
            <a:spLocks noGrp="1" noChangeArrowheads="1"/>
          </p:cNvSpPr>
          <p:nvPr>
            <p:ph type="hdr" sz="quarter"/>
          </p:nvPr>
        </p:nvSpPr>
        <p:spPr bwMode="auto">
          <a:xfrm>
            <a:off x="0" y="0"/>
            <a:ext cx="28813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68" tIns="46934" rIns="93868" bIns="46934" numCol="1" anchor="t" anchorCtr="0" compatLnSpc="1">
            <a:prstTxWarp prst="textNoShape">
              <a:avLst/>
            </a:prstTxWarp>
          </a:bodyPr>
          <a:lstStyle>
            <a:lvl1pPr defTabSz="938213" eaLnBrk="1" hangingPunct="1">
              <a:defRPr sz="1200"/>
            </a:lvl1pPr>
          </a:lstStyle>
          <a:p>
            <a:pPr>
              <a:defRPr/>
            </a:pPr>
            <a:endParaRPr lang="fr-FR"/>
          </a:p>
        </p:txBody>
      </p:sp>
      <p:sp>
        <p:nvSpPr>
          <p:cNvPr id="22531" name="Rectangle 3">
            <a:extLst>
              <a:ext uri="{FF2B5EF4-FFF2-40B4-BE49-F238E27FC236}">
                <a16:creationId xmlns:a16="http://schemas.microsoft.com/office/drawing/2014/main" id="{7F0542FB-DC67-4BD7-9405-0A77111509BD}"/>
              </a:ext>
            </a:extLst>
          </p:cNvPr>
          <p:cNvSpPr>
            <a:spLocks noGrp="1" noChangeArrowheads="1"/>
          </p:cNvSpPr>
          <p:nvPr>
            <p:ph type="dt" idx="1"/>
          </p:nvPr>
        </p:nvSpPr>
        <p:spPr bwMode="auto">
          <a:xfrm>
            <a:off x="3765550" y="0"/>
            <a:ext cx="28813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68" tIns="46934" rIns="93868" bIns="46934" numCol="1" anchor="t" anchorCtr="0" compatLnSpc="1">
            <a:prstTxWarp prst="textNoShape">
              <a:avLst/>
            </a:prstTxWarp>
          </a:bodyPr>
          <a:lstStyle>
            <a:lvl1pPr algn="r" defTabSz="938213" eaLnBrk="1" hangingPunct="1">
              <a:defRPr sz="1200"/>
            </a:lvl1pPr>
          </a:lstStyle>
          <a:p>
            <a:pPr>
              <a:defRPr/>
            </a:pPr>
            <a:endParaRPr lang="fr-FR"/>
          </a:p>
        </p:txBody>
      </p:sp>
      <p:sp>
        <p:nvSpPr>
          <p:cNvPr id="2052" name="Rectangle 4">
            <a:extLst>
              <a:ext uri="{FF2B5EF4-FFF2-40B4-BE49-F238E27FC236}">
                <a16:creationId xmlns:a16="http://schemas.microsoft.com/office/drawing/2014/main" id="{CB9EE7E8-3636-429F-9B4E-DC5650591EA8}"/>
              </a:ext>
            </a:extLst>
          </p:cNvPr>
          <p:cNvSpPr>
            <a:spLocks noGrp="1" noRot="1" noChangeAspect="1" noChangeArrowheads="1" noTextEdit="1"/>
          </p:cNvSpPr>
          <p:nvPr>
            <p:ph type="sldImg" idx="2"/>
          </p:nvPr>
        </p:nvSpPr>
        <p:spPr bwMode="auto">
          <a:xfrm>
            <a:off x="65088" y="735013"/>
            <a:ext cx="6518275" cy="36671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533" name="Rectangle 5">
            <a:extLst>
              <a:ext uri="{FF2B5EF4-FFF2-40B4-BE49-F238E27FC236}">
                <a16:creationId xmlns:a16="http://schemas.microsoft.com/office/drawing/2014/main" id="{04AC4F50-5764-4FB2-8943-405A13026F74}"/>
              </a:ext>
            </a:extLst>
          </p:cNvPr>
          <p:cNvSpPr>
            <a:spLocks noGrp="1" noChangeArrowheads="1"/>
          </p:cNvSpPr>
          <p:nvPr>
            <p:ph type="body" sz="quarter" idx="3"/>
          </p:nvPr>
        </p:nvSpPr>
        <p:spPr bwMode="auto">
          <a:xfrm>
            <a:off x="665163" y="4646613"/>
            <a:ext cx="5318125"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68" tIns="46934" rIns="93868" bIns="46934"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22534" name="Rectangle 6">
            <a:extLst>
              <a:ext uri="{FF2B5EF4-FFF2-40B4-BE49-F238E27FC236}">
                <a16:creationId xmlns:a16="http://schemas.microsoft.com/office/drawing/2014/main" id="{E79EECB2-B75B-436A-85CC-AF387569197E}"/>
              </a:ext>
            </a:extLst>
          </p:cNvPr>
          <p:cNvSpPr>
            <a:spLocks noGrp="1" noChangeArrowheads="1"/>
          </p:cNvSpPr>
          <p:nvPr>
            <p:ph type="ftr" sz="quarter" idx="4"/>
          </p:nvPr>
        </p:nvSpPr>
        <p:spPr bwMode="auto">
          <a:xfrm>
            <a:off x="0" y="9291638"/>
            <a:ext cx="28813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68" tIns="46934" rIns="93868" bIns="46934" numCol="1" anchor="b" anchorCtr="0" compatLnSpc="1">
            <a:prstTxWarp prst="textNoShape">
              <a:avLst/>
            </a:prstTxWarp>
          </a:bodyPr>
          <a:lstStyle>
            <a:lvl1pPr defTabSz="938213" eaLnBrk="1" hangingPunct="1">
              <a:defRPr sz="1200"/>
            </a:lvl1pPr>
          </a:lstStyle>
          <a:p>
            <a:pPr>
              <a:defRPr/>
            </a:pPr>
            <a:endParaRPr lang="fr-FR"/>
          </a:p>
        </p:txBody>
      </p:sp>
      <p:sp>
        <p:nvSpPr>
          <p:cNvPr id="22535" name="Rectangle 7">
            <a:extLst>
              <a:ext uri="{FF2B5EF4-FFF2-40B4-BE49-F238E27FC236}">
                <a16:creationId xmlns:a16="http://schemas.microsoft.com/office/drawing/2014/main" id="{CFB891AD-AEEF-4ADE-A696-97DCB7AF7EDA}"/>
              </a:ext>
            </a:extLst>
          </p:cNvPr>
          <p:cNvSpPr>
            <a:spLocks noGrp="1" noChangeArrowheads="1"/>
          </p:cNvSpPr>
          <p:nvPr>
            <p:ph type="sldNum" sz="quarter" idx="5"/>
          </p:nvPr>
        </p:nvSpPr>
        <p:spPr bwMode="auto">
          <a:xfrm>
            <a:off x="3765550" y="9291638"/>
            <a:ext cx="28813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68" tIns="46934" rIns="93868" bIns="46934" numCol="1" anchor="b" anchorCtr="0" compatLnSpc="1">
            <a:prstTxWarp prst="textNoShape">
              <a:avLst/>
            </a:prstTxWarp>
          </a:bodyPr>
          <a:lstStyle>
            <a:lvl1pPr algn="r" defTabSz="938213" eaLnBrk="1" hangingPunct="1">
              <a:defRPr sz="1200"/>
            </a:lvl1pPr>
          </a:lstStyle>
          <a:p>
            <a:pPr>
              <a:defRPr/>
            </a:pPr>
            <a:fld id="{C2D82B36-28FA-4AD9-BD16-DA0293747F01}"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fr.wikipedia.org/wiki/Finance_de_l%27ombre#cite_note-1" TargetMode="External"/><Relationship Id="rId3" Type="http://schemas.openxmlformats.org/officeDocument/2006/relationships/hyperlink" Target="http://fr.wikipedia.org/wiki/15_ao%C3%BBt" TargetMode="External"/><Relationship Id="rId7" Type="http://schemas.openxmlformats.org/officeDocument/2006/relationships/hyperlink" Target="http://fr.wikipedia.org/wiki/1976" TargetMode="External"/><Relationship Id="rId12" Type="http://schemas.openxmlformats.org/officeDocument/2006/relationships/hyperlink" Target="https://fr.wikipedia.org/wiki/Finance_de_l%27ombre#cite_note-3"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fr.wikipedia.org/wiki/Accords_de_la_Jama%C3%AFque" TargetMode="External"/><Relationship Id="rId11" Type="http://schemas.openxmlformats.org/officeDocument/2006/relationships/hyperlink" Target="https://fr.wikipedia.org/wiki/Jean_Tirole" TargetMode="External"/><Relationship Id="rId5" Type="http://schemas.openxmlformats.org/officeDocument/2006/relationships/hyperlink" Target="http://fr.wikipedia.org/wiki/1973" TargetMode="External"/><Relationship Id="rId10" Type="http://schemas.openxmlformats.org/officeDocument/2006/relationships/hyperlink" Target="https://fr.wikipedia.org/wiki/Hors_bilan" TargetMode="External"/><Relationship Id="rId4" Type="http://schemas.openxmlformats.org/officeDocument/2006/relationships/hyperlink" Target="http://fr.wikipedia.org/wiki/1971" TargetMode="External"/><Relationship Id="rId9" Type="http://schemas.openxmlformats.org/officeDocument/2006/relationships/hyperlink" Target="https://fr.wikipedia.org/wiki/Finance_de_l%27ombre#cite_note-2"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fr.wikipedia.org/wiki/%C3%89tablissements_financiers" TargetMode="External"/><Relationship Id="rId3" Type="http://schemas.openxmlformats.org/officeDocument/2006/relationships/hyperlink" Target="https://fr.wikipedia.org/wiki/Krach" TargetMode="External"/><Relationship Id="rId7" Type="http://schemas.openxmlformats.org/officeDocument/2006/relationships/hyperlink" Target="https://fr.wikipedia.org/wiki/Banque"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fr.wikipedia.org/wiki/Risque_de_cr%C3%A9dit" TargetMode="External"/><Relationship Id="rId5" Type="http://schemas.openxmlformats.org/officeDocument/2006/relationships/hyperlink" Target="https://fr.wikipedia.org/wiki/Risque_financier" TargetMode="External"/><Relationship Id="rId4" Type="http://schemas.openxmlformats.org/officeDocument/2006/relationships/hyperlink" Target="https://fr.wikipedia.org/wiki/Valeurs_mobili%C3%A8res" TargetMode="External"/><Relationship Id="rId9" Type="http://schemas.openxmlformats.org/officeDocument/2006/relationships/hyperlink" Target="https://fr.wikipedia.org/wiki/Monnaie"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lefigaro.fr/conjoncture/un-vrai-argentin-surveille-le-dollar-tous-les-matins-20191219"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yti.ms/3t6XGe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2CD622CA-1EAC-4903-9A81-7378BF9B851E}"/>
              </a:ext>
            </a:extLst>
          </p:cNvPr>
          <p:cNvSpPr>
            <a:spLocks noGrp="1" noChangeArrowheads="1"/>
          </p:cNvSpPr>
          <p:nvPr>
            <p:ph type="sldNum" sz="quarter" idx="5"/>
          </p:nvPr>
        </p:nvSpPr>
        <p:spPr>
          <a:noFill/>
        </p:spPr>
        <p:txBody>
          <a:bodyPr/>
          <a:lstStyle>
            <a:lvl1pPr defTabSz="938213">
              <a:spcBef>
                <a:spcPct val="30000"/>
              </a:spcBef>
              <a:defRPr sz="1200">
                <a:solidFill>
                  <a:schemeClr val="tx1"/>
                </a:solidFill>
                <a:latin typeface="Times New Roman" panose="02020603050405020304" pitchFamily="18" charset="0"/>
              </a:defRPr>
            </a:lvl1pPr>
            <a:lvl2pPr marL="742950" indent="-285750" defTabSz="938213">
              <a:spcBef>
                <a:spcPct val="30000"/>
              </a:spcBef>
              <a:defRPr sz="1200">
                <a:solidFill>
                  <a:schemeClr val="tx1"/>
                </a:solidFill>
                <a:latin typeface="Times New Roman" panose="02020603050405020304" pitchFamily="18" charset="0"/>
              </a:defRPr>
            </a:lvl2pPr>
            <a:lvl3pPr marL="1143000" indent="-228600" defTabSz="938213">
              <a:spcBef>
                <a:spcPct val="30000"/>
              </a:spcBef>
              <a:defRPr sz="1200">
                <a:solidFill>
                  <a:schemeClr val="tx1"/>
                </a:solidFill>
                <a:latin typeface="Times New Roman" panose="02020603050405020304" pitchFamily="18" charset="0"/>
              </a:defRPr>
            </a:lvl3pPr>
            <a:lvl4pPr marL="1600200" indent="-228600" defTabSz="938213">
              <a:spcBef>
                <a:spcPct val="30000"/>
              </a:spcBef>
              <a:defRPr sz="1200">
                <a:solidFill>
                  <a:schemeClr val="tx1"/>
                </a:solidFill>
                <a:latin typeface="Times New Roman" panose="02020603050405020304" pitchFamily="18" charset="0"/>
              </a:defRPr>
            </a:lvl4pPr>
            <a:lvl5pPr marL="2057400" indent="-228600" defTabSz="938213">
              <a:spcBef>
                <a:spcPct val="30000"/>
              </a:spcBef>
              <a:defRPr sz="1200">
                <a:solidFill>
                  <a:schemeClr val="tx1"/>
                </a:solidFill>
                <a:latin typeface="Times New Roman" panose="02020603050405020304" pitchFamily="18" charset="0"/>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7577A5B-A1A3-4BB8-8DCD-6D45A13D5E4D}" type="slidenum">
              <a:rPr lang="fr-FR" altLang="fr-FR" smtClean="0"/>
              <a:pPr>
                <a:spcBef>
                  <a:spcPct val="0"/>
                </a:spcBef>
              </a:pPr>
              <a:t>1</a:t>
            </a:fld>
            <a:endParaRPr lang="fr-FR" altLang="fr-FR"/>
          </a:p>
        </p:txBody>
      </p:sp>
      <p:sp>
        <p:nvSpPr>
          <p:cNvPr id="5123" name="Rectangle 2">
            <a:extLst>
              <a:ext uri="{FF2B5EF4-FFF2-40B4-BE49-F238E27FC236}">
                <a16:creationId xmlns:a16="http://schemas.microsoft.com/office/drawing/2014/main" id="{24244417-3FAC-4263-AFAE-676DEF31FE64}"/>
              </a:ext>
            </a:extLst>
          </p:cNvPr>
          <p:cNvSpPr>
            <a:spLocks noGrp="1" noRot="1" noChangeAspect="1" noChangeArrowheads="1" noTextEdit="1"/>
          </p:cNvSpPr>
          <p:nvPr>
            <p:ph type="sldImg"/>
          </p:nvPr>
        </p:nvSpPr>
        <p:spPr>
          <a:xfrm>
            <a:off x="65088" y="735013"/>
            <a:ext cx="6518275" cy="3667125"/>
          </a:xfrm>
          <a:ln/>
        </p:spPr>
      </p:sp>
      <p:sp>
        <p:nvSpPr>
          <p:cNvPr id="5124" name="Rectangle 3">
            <a:extLst>
              <a:ext uri="{FF2B5EF4-FFF2-40B4-BE49-F238E27FC236}">
                <a16:creationId xmlns:a16="http://schemas.microsoft.com/office/drawing/2014/main" id="{67621F94-D207-4E2D-8DAE-14F57FD35362}"/>
              </a:ext>
            </a:extLst>
          </p:cNvPr>
          <p:cNvSpPr>
            <a:spLocks noGrp="1" noChangeArrowheads="1"/>
          </p:cNvSpPr>
          <p:nvPr>
            <p:ph type="body" idx="1"/>
          </p:nvPr>
        </p:nvSpPr>
        <p:spPr>
          <a:noFill/>
        </p:spPr>
        <p:txBody>
          <a:bodyPr/>
          <a:lstStyle/>
          <a:p>
            <a:pPr eaLnBrk="1" hangingPunct="1"/>
            <a:r>
              <a:rPr lang="fr-FR" altLang="fr-FR" dirty="0"/>
              <a:t>Faire un schéma animé des métiers de la finance </a:t>
            </a:r>
            <a:r>
              <a:rPr lang="fr-FR" altLang="fr-FR" dirty="0" err="1"/>
              <a:t>corporate</a:t>
            </a:r>
            <a:r>
              <a:rPr lang="fr-FR" altLang="fr-FR" dirty="0"/>
              <a:t>/</a:t>
            </a:r>
            <a:r>
              <a:rPr lang="fr-FR" altLang="fr-FR" dirty="0" err="1"/>
              <a:t>market</a:t>
            </a:r>
            <a:r>
              <a:rPr lang="fr-FR" altLang="fr-FR" dirty="0"/>
              <a:t> info/commercial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E8151A58-BC44-442A-AF24-AF5AE99DBC03}"/>
              </a:ext>
            </a:extLst>
          </p:cNvPr>
          <p:cNvSpPr>
            <a:spLocks noGrp="1" noChangeArrowheads="1"/>
          </p:cNvSpPr>
          <p:nvPr>
            <p:ph type="sldNum" sz="quarter" idx="5"/>
          </p:nvPr>
        </p:nvSpPr>
        <p:spPr>
          <a:noFill/>
        </p:spPr>
        <p:txBody>
          <a:bodyPr/>
          <a:lstStyle>
            <a:lvl1pPr defTabSz="938213">
              <a:spcBef>
                <a:spcPct val="30000"/>
              </a:spcBef>
              <a:defRPr sz="1200">
                <a:solidFill>
                  <a:schemeClr val="tx1"/>
                </a:solidFill>
                <a:latin typeface="Times New Roman" panose="02020603050405020304" pitchFamily="18" charset="0"/>
              </a:defRPr>
            </a:lvl1pPr>
            <a:lvl2pPr marL="742950" indent="-285750" defTabSz="938213">
              <a:spcBef>
                <a:spcPct val="30000"/>
              </a:spcBef>
              <a:defRPr sz="1200">
                <a:solidFill>
                  <a:schemeClr val="tx1"/>
                </a:solidFill>
                <a:latin typeface="Times New Roman" panose="02020603050405020304" pitchFamily="18" charset="0"/>
              </a:defRPr>
            </a:lvl2pPr>
            <a:lvl3pPr marL="1143000" indent="-228600" defTabSz="938213">
              <a:spcBef>
                <a:spcPct val="30000"/>
              </a:spcBef>
              <a:defRPr sz="1200">
                <a:solidFill>
                  <a:schemeClr val="tx1"/>
                </a:solidFill>
                <a:latin typeface="Times New Roman" panose="02020603050405020304" pitchFamily="18" charset="0"/>
              </a:defRPr>
            </a:lvl3pPr>
            <a:lvl4pPr marL="1600200" indent="-228600" defTabSz="938213">
              <a:spcBef>
                <a:spcPct val="30000"/>
              </a:spcBef>
              <a:defRPr sz="1200">
                <a:solidFill>
                  <a:schemeClr val="tx1"/>
                </a:solidFill>
                <a:latin typeface="Times New Roman" panose="02020603050405020304" pitchFamily="18" charset="0"/>
              </a:defRPr>
            </a:lvl4pPr>
            <a:lvl5pPr marL="2057400" indent="-228600" defTabSz="938213">
              <a:spcBef>
                <a:spcPct val="30000"/>
              </a:spcBef>
              <a:defRPr sz="1200">
                <a:solidFill>
                  <a:schemeClr val="tx1"/>
                </a:solidFill>
                <a:latin typeface="Times New Roman" panose="02020603050405020304" pitchFamily="18" charset="0"/>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A3FDA6A-A0F9-43F3-B161-4395B3EAE40F}" type="slidenum">
              <a:rPr lang="fr-FR" altLang="fr-FR" smtClean="0"/>
              <a:pPr>
                <a:spcBef>
                  <a:spcPct val="0"/>
                </a:spcBef>
              </a:pPr>
              <a:t>11</a:t>
            </a:fld>
            <a:endParaRPr lang="fr-FR" altLang="fr-FR"/>
          </a:p>
        </p:txBody>
      </p:sp>
      <p:sp>
        <p:nvSpPr>
          <p:cNvPr id="15363" name="Rectangle 2">
            <a:extLst>
              <a:ext uri="{FF2B5EF4-FFF2-40B4-BE49-F238E27FC236}">
                <a16:creationId xmlns:a16="http://schemas.microsoft.com/office/drawing/2014/main" id="{F562B116-DD4D-4A20-A175-237DF8F8F692}"/>
              </a:ext>
            </a:extLst>
          </p:cNvPr>
          <p:cNvSpPr>
            <a:spLocks noGrp="1" noRot="1" noChangeAspect="1" noChangeArrowheads="1" noTextEdit="1"/>
          </p:cNvSpPr>
          <p:nvPr>
            <p:ph type="sldImg"/>
          </p:nvPr>
        </p:nvSpPr>
        <p:spPr>
          <a:xfrm>
            <a:off x="65088" y="735013"/>
            <a:ext cx="6518275" cy="3667125"/>
          </a:xfrm>
          <a:ln/>
        </p:spPr>
      </p:sp>
      <p:sp>
        <p:nvSpPr>
          <p:cNvPr id="15364" name="Rectangle 3">
            <a:extLst>
              <a:ext uri="{FF2B5EF4-FFF2-40B4-BE49-F238E27FC236}">
                <a16:creationId xmlns:a16="http://schemas.microsoft.com/office/drawing/2014/main" id="{E4E693CA-E285-4B07-9913-1E9EB2F67E0B}"/>
              </a:ext>
            </a:extLst>
          </p:cNvPr>
          <p:cNvSpPr>
            <a:spLocks noGrp="1" noChangeArrowheads="1"/>
          </p:cNvSpPr>
          <p:nvPr>
            <p:ph type="body" idx="1"/>
          </p:nvPr>
        </p:nvSpPr>
        <p:spPr>
          <a:noFill/>
        </p:spPr>
        <p:txBody>
          <a:bodyPr/>
          <a:lstStyle/>
          <a:p>
            <a:pPr lvl="1" eaLnBrk="1" hangingPunct="1"/>
            <a:r>
              <a:rPr lang="fr-FR" altLang="fr-FR" i="1"/>
              <a:t>La convertibilité du dollar en or fut abandonnée le </a:t>
            </a:r>
            <a:r>
              <a:rPr lang="fr-FR" altLang="fr-FR" i="1">
                <a:hlinkClick r:id="rId3" tooltip="15 août"/>
              </a:rPr>
              <a:t>15 août</a:t>
            </a:r>
            <a:r>
              <a:rPr lang="fr-FR" altLang="fr-FR" i="1"/>
              <a:t> </a:t>
            </a:r>
            <a:r>
              <a:rPr lang="fr-FR" altLang="fr-FR" i="1">
                <a:hlinkClick r:id="rId4" tooltip="1971"/>
              </a:rPr>
              <a:t>1971</a:t>
            </a:r>
            <a:r>
              <a:rPr lang="fr-FR" altLang="fr-FR" i="1"/>
              <a:t> unilatéralement par les États-Unis. Après une période intermédiaire, où l'on tenta de maintenir tant bien que mal des parités fixes, le système des changes flottants fut mis en place le 19 mars </a:t>
            </a:r>
            <a:r>
              <a:rPr lang="fr-FR" altLang="fr-FR" i="1">
                <a:hlinkClick r:id="rId5" tooltip="1973"/>
              </a:rPr>
              <a:t>1973</a:t>
            </a:r>
            <a:r>
              <a:rPr lang="fr-FR" altLang="fr-FR" i="1"/>
              <a:t>, ce qui fut entériné par les </a:t>
            </a:r>
            <a:r>
              <a:rPr lang="fr-FR" altLang="fr-FR" i="1">
                <a:hlinkClick r:id="rId6" tooltip="Accords de la Jamaïque"/>
              </a:rPr>
              <a:t>accords de la Jamaïque</a:t>
            </a:r>
            <a:r>
              <a:rPr lang="fr-FR" altLang="fr-FR" i="1"/>
              <a:t>, en janvier </a:t>
            </a:r>
            <a:r>
              <a:rPr lang="fr-FR" altLang="fr-FR" i="1">
                <a:hlinkClick r:id="rId7" tooltip="1976"/>
              </a:rPr>
              <a:t>1976</a:t>
            </a:r>
            <a:r>
              <a:rPr lang="fr-FR" altLang="fr-FR" i="1"/>
              <a:t>.</a:t>
            </a:r>
            <a:r>
              <a:rPr lang="fr-FR" altLang="fr-FR"/>
              <a:t> </a:t>
            </a:r>
          </a:p>
          <a:p>
            <a:pPr lvl="1" eaLnBrk="1" hangingPunct="1"/>
            <a:r>
              <a:rPr lang="fr-FR" altLang="fr-FR"/>
              <a:t>http://fr.wikipedia.org/wiki/Accords_de_Bretton_Woods</a:t>
            </a:r>
          </a:p>
          <a:p>
            <a:r>
              <a:rPr lang="fr-FR" altLang="fr-FR"/>
              <a:t>La </a:t>
            </a:r>
            <a:r>
              <a:rPr lang="fr-FR" altLang="fr-FR" b="1"/>
              <a:t>finance de l'ombre</a:t>
            </a:r>
            <a:r>
              <a:rPr lang="fr-FR" altLang="fr-FR"/>
              <a:t> ou </a:t>
            </a:r>
            <a:r>
              <a:rPr lang="fr-FR" altLang="fr-FR" b="1" i="1"/>
              <a:t>shadow banking</a:t>
            </a:r>
            <a:r>
              <a:rPr lang="fr-FR" altLang="fr-FR" baseline="30000">
                <a:hlinkClick r:id="rId8"/>
              </a:rPr>
              <a:t>1</a:t>
            </a:r>
            <a:r>
              <a:rPr lang="fr-FR" altLang="fr-FR"/>
              <a:t>, </a:t>
            </a:r>
            <a:r>
              <a:rPr lang="fr-FR" altLang="fr-FR" b="1"/>
              <a:t>finance fantôme</a:t>
            </a:r>
            <a:r>
              <a:rPr lang="fr-FR" altLang="fr-FR"/>
              <a:t> ou encore </a:t>
            </a:r>
            <a:r>
              <a:rPr lang="fr-FR" altLang="fr-FR" b="1"/>
              <a:t>système bancaire parallèle</a:t>
            </a:r>
            <a:r>
              <a:rPr lang="fr-FR" altLang="fr-FR"/>
              <a:t> </a:t>
            </a:r>
            <a:r>
              <a:rPr lang="fr-FR" altLang="fr-FR" baseline="30000">
                <a:hlinkClick r:id="rId9"/>
              </a:rPr>
              <a:t>2</a:t>
            </a:r>
            <a:r>
              <a:rPr lang="fr-FR" altLang="fr-FR"/>
              <a:t>, désigne l'ensemble des activités et des acteurs contribuant au financement non bancaire de l'économie. L'expression « finance de l'ombre » ne doit donc pas être confondue avec les activités </a:t>
            </a:r>
            <a:r>
              <a:rPr lang="fr-FR" altLang="fr-FR">
                <a:hlinkClick r:id="rId10" tooltip="Hors bilan"/>
              </a:rPr>
              <a:t>hors bilan</a:t>
            </a:r>
            <a:r>
              <a:rPr lang="fr-FR" altLang="fr-FR"/>
              <a:t>.</a:t>
            </a:r>
          </a:p>
          <a:p>
            <a:r>
              <a:rPr lang="fr-FR" altLang="fr-FR"/>
              <a:t>L'expression est cependant hautement ambiguë. Ainsi </a:t>
            </a:r>
            <a:r>
              <a:rPr lang="fr-FR" altLang="fr-FR">
                <a:hlinkClick r:id="rId11" tooltip="Jean Tirole"/>
              </a:rPr>
              <a:t>Jean Tirole</a:t>
            </a:r>
            <a:r>
              <a:rPr lang="fr-FR" altLang="fr-FR"/>
              <a:t> la définit comme étant « la migration des activités vers le secteur non régulé »</a:t>
            </a:r>
            <a:r>
              <a:rPr lang="fr-FR" altLang="fr-FR" baseline="30000">
                <a:hlinkClick r:id="rId12"/>
              </a:rPr>
              <a:t>3</a:t>
            </a:r>
            <a:r>
              <a:rPr lang="fr-FR" altLang="fr-FR"/>
              <a:t>, qui peut s'opérer via des activités hors bilan.</a:t>
            </a:r>
          </a:p>
          <a:p>
            <a:pPr lvl="1" eaLnBrk="1" hangingPunct="1"/>
            <a:endParaRPr lang="fr-FR" alt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829E815E-E1EB-44ED-871C-B887E12F498A}"/>
              </a:ext>
            </a:extLst>
          </p:cNvPr>
          <p:cNvSpPr>
            <a:spLocks noGrp="1" noChangeArrowheads="1"/>
          </p:cNvSpPr>
          <p:nvPr>
            <p:ph type="sldNum" sz="quarter" idx="5"/>
          </p:nvPr>
        </p:nvSpPr>
        <p:spPr>
          <a:noFill/>
        </p:spPr>
        <p:txBody>
          <a:bodyPr/>
          <a:lstStyle>
            <a:lvl1pPr defTabSz="938213">
              <a:spcBef>
                <a:spcPct val="30000"/>
              </a:spcBef>
              <a:defRPr sz="1200">
                <a:solidFill>
                  <a:schemeClr val="tx1"/>
                </a:solidFill>
                <a:latin typeface="Times New Roman" panose="02020603050405020304" pitchFamily="18" charset="0"/>
              </a:defRPr>
            </a:lvl1pPr>
            <a:lvl2pPr marL="742950" indent="-285750" defTabSz="938213">
              <a:spcBef>
                <a:spcPct val="30000"/>
              </a:spcBef>
              <a:defRPr sz="1200">
                <a:solidFill>
                  <a:schemeClr val="tx1"/>
                </a:solidFill>
                <a:latin typeface="Times New Roman" panose="02020603050405020304" pitchFamily="18" charset="0"/>
              </a:defRPr>
            </a:lvl2pPr>
            <a:lvl3pPr marL="1143000" indent="-228600" defTabSz="938213">
              <a:spcBef>
                <a:spcPct val="30000"/>
              </a:spcBef>
              <a:defRPr sz="1200">
                <a:solidFill>
                  <a:schemeClr val="tx1"/>
                </a:solidFill>
                <a:latin typeface="Times New Roman" panose="02020603050405020304" pitchFamily="18" charset="0"/>
              </a:defRPr>
            </a:lvl3pPr>
            <a:lvl4pPr marL="1600200" indent="-228600" defTabSz="938213">
              <a:spcBef>
                <a:spcPct val="30000"/>
              </a:spcBef>
              <a:defRPr sz="1200">
                <a:solidFill>
                  <a:schemeClr val="tx1"/>
                </a:solidFill>
                <a:latin typeface="Times New Roman" panose="02020603050405020304" pitchFamily="18" charset="0"/>
              </a:defRPr>
            </a:lvl4pPr>
            <a:lvl5pPr marL="2057400" indent="-228600" defTabSz="938213">
              <a:spcBef>
                <a:spcPct val="30000"/>
              </a:spcBef>
              <a:defRPr sz="1200">
                <a:solidFill>
                  <a:schemeClr val="tx1"/>
                </a:solidFill>
                <a:latin typeface="Times New Roman" panose="02020603050405020304" pitchFamily="18" charset="0"/>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B9389E2-AD76-4457-AC46-552C87F1D324}" type="slidenum">
              <a:rPr lang="fr-FR" altLang="fr-FR" smtClean="0"/>
              <a:pPr>
                <a:spcBef>
                  <a:spcPct val="0"/>
                </a:spcBef>
              </a:pPr>
              <a:t>12</a:t>
            </a:fld>
            <a:endParaRPr lang="fr-FR" altLang="fr-FR"/>
          </a:p>
        </p:txBody>
      </p:sp>
      <p:sp>
        <p:nvSpPr>
          <p:cNvPr id="17411" name="Rectangle 2">
            <a:extLst>
              <a:ext uri="{FF2B5EF4-FFF2-40B4-BE49-F238E27FC236}">
                <a16:creationId xmlns:a16="http://schemas.microsoft.com/office/drawing/2014/main" id="{F514B45F-5A25-46CA-A018-72F9A7CFC737}"/>
              </a:ext>
            </a:extLst>
          </p:cNvPr>
          <p:cNvSpPr>
            <a:spLocks noGrp="1" noRot="1" noChangeAspect="1" noChangeArrowheads="1" noTextEdit="1"/>
          </p:cNvSpPr>
          <p:nvPr>
            <p:ph type="sldImg"/>
          </p:nvPr>
        </p:nvSpPr>
        <p:spPr>
          <a:xfrm>
            <a:off x="65088" y="735013"/>
            <a:ext cx="6518275" cy="3667125"/>
          </a:xfrm>
          <a:ln/>
        </p:spPr>
      </p:sp>
      <p:sp>
        <p:nvSpPr>
          <p:cNvPr id="17412" name="Rectangle 3">
            <a:extLst>
              <a:ext uri="{FF2B5EF4-FFF2-40B4-BE49-F238E27FC236}">
                <a16:creationId xmlns:a16="http://schemas.microsoft.com/office/drawing/2014/main" id="{793A1CEB-4F44-4F36-9DC5-8EFC8F4591E9}"/>
              </a:ext>
            </a:extLst>
          </p:cNvPr>
          <p:cNvSpPr>
            <a:spLocks noGrp="1" noChangeArrowheads="1"/>
          </p:cNvSpPr>
          <p:nvPr>
            <p:ph type="body" idx="1"/>
          </p:nvPr>
        </p:nvSpPr>
        <p:spPr>
          <a:noFill/>
        </p:spPr>
        <p:txBody>
          <a:bodyPr/>
          <a:lstStyle/>
          <a:p>
            <a:pPr eaLnBrk="1" hangingPunct="1"/>
            <a:r>
              <a:rPr lang="fr-FR" altLang="fr-FR" b="1" i="1"/>
              <a:t>« e-Trading » (electronic trading ) et  « black-boxes » : </a:t>
            </a:r>
            <a:r>
              <a:rPr lang="fr-FR" altLang="fr-FR"/>
              <a:t>Il s’agit des systèmes automatiques de trading. Ces systèmes étudient automatiquement la configuration du marché pour élaborer eux-mêmes des stratégies efficaces. Comme stratégie, on peut évoquer l’arbitrage statistique qui observe les actifs mal évalués sur les marchés pour faire des profits.</a:t>
            </a:r>
            <a:endParaRPr lang="fr-FR" altLang="fr-FR" b="1" i="1"/>
          </a:p>
          <a:p>
            <a:pPr eaLnBrk="1" hangingPunct="1"/>
            <a:endParaRPr lang="fr-FR" altLang="fr-FR"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5850532B-5CF7-49D9-A31E-2B27FC1E5571}"/>
              </a:ext>
            </a:extLst>
          </p:cNvPr>
          <p:cNvSpPr>
            <a:spLocks noGrp="1" noChangeArrowheads="1"/>
          </p:cNvSpPr>
          <p:nvPr>
            <p:ph type="sldNum" sz="quarter" idx="5"/>
          </p:nvPr>
        </p:nvSpPr>
        <p:spPr>
          <a:noFill/>
        </p:spPr>
        <p:txBody>
          <a:bodyPr/>
          <a:lstStyle>
            <a:lvl1pPr defTabSz="938213">
              <a:spcBef>
                <a:spcPct val="30000"/>
              </a:spcBef>
              <a:defRPr sz="1200">
                <a:solidFill>
                  <a:schemeClr val="tx1"/>
                </a:solidFill>
                <a:latin typeface="Times New Roman" panose="02020603050405020304" pitchFamily="18" charset="0"/>
              </a:defRPr>
            </a:lvl1pPr>
            <a:lvl2pPr marL="742950" indent="-285750" defTabSz="938213">
              <a:spcBef>
                <a:spcPct val="30000"/>
              </a:spcBef>
              <a:defRPr sz="1200">
                <a:solidFill>
                  <a:schemeClr val="tx1"/>
                </a:solidFill>
                <a:latin typeface="Times New Roman" panose="02020603050405020304" pitchFamily="18" charset="0"/>
              </a:defRPr>
            </a:lvl2pPr>
            <a:lvl3pPr marL="1143000" indent="-228600" defTabSz="938213">
              <a:spcBef>
                <a:spcPct val="30000"/>
              </a:spcBef>
              <a:defRPr sz="1200">
                <a:solidFill>
                  <a:schemeClr val="tx1"/>
                </a:solidFill>
                <a:latin typeface="Times New Roman" panose="02020603050405020304" pitchFamily="18" charset="0"/>
              </a:defRPr>
            </a:lvl3pPr>
            <a:lvl4pPr marL="1600200" indent="-228600" defTabSz="938213">
              <a:spcBef>
                <a:spcPct val="30000"/>
              </a:spcBef>
              <a:defRPr sz="1200">
                <a:solidFill>
                  <a:schemeClr val="tx1"/>
                </a:solidFill>
                <a:latin typeface="Times New Roman" panose="02020603050405020304" pitchFamily="18" charset="0"/>
              </a:defRPr>
            </a:lvl4pPr>
            <a:lvl5pPr marL="2057400" indent="-228600" defTabSz="938213">
              <a:spcBef>
                <a:spcPct val="30000"/>
              </a:spcBef>
              <a:defRPr sz="1200">
                <a:solidFill>
                  <a:schemeClr val="tx1"/>
                </a:solidFill>
                <a:latin typeface="Times New Roman" panose="02020603050405020304" pitchFamily="18" charset="0"/>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2D36D9E-1900-4776-B99F-34DFE0734284}" type="slidenum">
              <a:rPr lang="fr-FR" altLang="fr-FR" smtClean="0"/>
              <a:pPr>
                <a:spcBef>
                  <a:spcPct val="0"/>
                </a:spcBef>
              </a:pPr>
              <a:t>13</a:t>
            </a:fld>
            <a:endParaRPr lang="fr-FR" altLang="fr-FR"/>
          </a:p>
        </p:txBody>
      </p:sp>
      <p:sp>
        <p:nvSpPr>
          <p:cNvPr id="19459" name="Rectangle 2">
            <a:extLst>
              <a:ext uri="{FF2B5EF4-FFF2-40B4-BE49-F238E27FC236}">
                <a16:creationId xmlns:a16="http://schemas.microsoft.com/office/drawing/2014/main" id="{36ABE7A3-B413-4358-AC23-BFAF56EC5887}"/>
              </a:ext>
            </a:extLst>
          </p:cNvPr>
          <p:cNvSpPr>
            <a:spLocks noGrp="1" noRot="1" noChangeAspect="1" noChangeArrowheads="1" noTextEdit="1"/>
          </p:cNvSpPr>
          <p:nvPr>
            <p:ph type="sldImg"/>
          </p:nvPr>
        </p:nvSpPr>
        <p:spPr>
          <a:xfrm>
            <a:off x="65088" y="735013"/>
            <a:ext cx="6518275" cy="3667125"/>
          </a:xfrm>
          <a:ln/>
        </p:spPr>
      </p:sp>
      <p:sp>
        <p:nvSpPr>
          <p:cNvPr id="19460" name="Rectangle 3">
            <a:extLst>
              <a:ext uri="{FF2B5EF4-FFF2-40B4-BE49-F238E27FC236}">
                <a16:creationId xmlns:a16="http://schemas.microsoft.com/office/drawing/2014/main" id="{24BAE70F-562F-41B8-B159-F11AE4843652}"/>
              </a:ext>
            </a:extLst>
          </p:cNvPr>
          <p:cNvSpPr>
            <a:spLocks noGrp="1" noChangeArrowheads="1"/>
          </p:cNvSpPr>
          <p:nvPr>
            <p:ph type="body" idx="1"/>
          </p:nvPr>
        </p:nvSpPr>
        <p:spPr>
          <a:noFill/>
        </p:spPr>
        <p:txBody>
          <a:bodyPr/>
          <a:lstStyle/>
          <a:p>
            <a:pPr eaLnBrk="1" hangingPunct="1"/>
            <a:endParaRPr lang="fr-FR" alt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AAC80D36-369D-4DA0-8041-9F8E5E0C61A1}"/>
              </a:ext>
            </a:extLst>
          </p:cNvPr>
          <p:cNvSpPr>
            <a:spLocks noGrp="1" noChangeArrowheads="1"/>
          </p:cNvSpPr>
          <p:nvPr>
            <p:ph type="sldNum" sz="quarter" idx="5"/>
          </p:nvPr>
        </p:nvSpPr>
        <p:spPr>
          <a:noFill/>
        </p:spPr>
        <p:txBody>
          <a:bodyPr/>
          <a:lstStyle>
            <a:lvl1pPr defTabSz="938213">
              <a:spcBef>
                <a:spcPct val="30000"/>
              </a:spcBef>
              <a:defRPr sz="1200">
                <a:solidFill>
                  <a:schemeClr val="tx1"/>
                </a:solidFill>
                <a:latin typeface="Times New Roman" panose="02020603050405020304" pitchFamily="18" charset="0"/>
              </a:defRPr>
            </a:lvl1pPr>
            <a:lvl2pPr marL="742950" indent="-285750" defTabSz="938213">
              <a:spcBef>
                <a:spcPct val="30000"/>
              </a:spcBef>
              <a:defRPr sz="1200">
                <a:solidFill>
                  <a:schemeClr val="tx1"/>
                </a:solidFill>
                <a:latin typeface="Times New Roman" panose="02020603050405020304" pitchFamily="18" charset="0"/>
              </a:defRPr>
            </a:lvl2pPr>
            <a:lvl3pPr marL="1143000" indent="-228600" defTabSz="938213">
              <a:spcBef>
                <a:spcPct val="30000"/>
              </a:spcBef>
              <a:defRPr sz="1200">
                <a:solidFill>
                  <a:schemeClr val="tx1"/>
                </a:solidFill>
                <a:latin typeface="Times New Roman" panose="02020603050405020304" pitchFamily="18" charset="0"/>
              </a:defRPr>
            </a:lvl3pPr>
            <a:lvl4pPr marL="1600200" indent="-228600" defTabSz="938213">
              <a:spcBef>
                <a:spcPct val="30000"/>
              </a:spcBef>
              <a:defRPr sz="1200">
                <a:solidFill>
                  <a:schemeClr val="tx1"/>
                </a:solidFill>
                <a:latin typeface="Times New Roman" panose="02020603050405020304" pitchFamily="18" charset="0"/>
              </a:defRPr>
            </a:lvl4pPr>
            <a:lvl5pPr marL="2057400" indent="-228600" defTabSz="938213">
              <a:spcBef>
                <a:spcPct val="30000"/>
              </a:spcBef>
              <a:defRPr sz="1200">
                <a:solidFill>
                  <a:schemeClr val="tx1"/>
                </a:solidFill>
                <a:latin typeface="Times New Roman" panose="02020603050405020304" pitchFamily="18" charset="0"/>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9D2C968-3B6F-4EB5-B1CE-18A7CDF9BB48}" type="slidenum">
              <a:rPr lang="fr-FR" altLang="fr-FR" smtClean="0"/>
              <a:pPr>
                <a:spcBef>
                  <a:spcPct val="0"/>
                </a:spcBef>
              </a:pPr>
              <a:t>14</a:t>
            </a:fld>
            <a:endParaRPr lang="fr-FR" altLang="fr-FR"/>
          </a:p>
        </p:txBody>
      </p:sp>
      <p:sp>
        <p:nvSpPr>
          <p:cNvPr id="21507" name="Rectangle 2">
            <a:extLst>
              <a:ext uri="{FF2B5EF4-FFF2-40B4-BE49-F238E27FC236}">
                <a16:creationId xmlns:a16="http://schemas.microsoft.com/office/drawing/2014/main" id="{FE08E17B-4710-4DD3-B1B1-F102124060BC}"/>
              </a:ext>
            </a:extLst>
          </p:cNvPr>
          <p:cNvSpPr>
            <a:spLocks noGrp="1" noRot="1" noChangeAspect="1" noChangeArrowheads="1" noTextEdit="1"/>
          </p:cNvSpPr>
          <p:nvPr>
            <p:ph type="sldImg"/>
          </p:nvPr>
        </p:nvSpPr>
        <p:spPr>
          <a:xfrm>
            <a:off x="65088" y="735013"/>
            <a:ext cx="6518275" cy="3667125"/>
          </a:xfrm>
          <a:ln/>
        </p:spPr>
      </p:sp>
      <p:sp>
        <p:nvSpPr>
          <p:cNvPr id="21508" name="Rectangle 3">
            <a:extLst>
              <a:ext uri="{FF2B5EF4-FFF2-40B4-BE49-F238E27FC236}">
                <a16:creationId xmlns:a16="http://schemas.microsoft.com/office/drawing/2014/main" id="{7DAD5D9A-A2B7-4D7E-AB32-872BC8BB87FF}"/>
              </a:ext>
            </a:extLst>
          </p:cNvPr>
          <p:cNvSpPr>
            <a:spLocks noGrp="1" noChangeArrowheads="1"/>
          </p:cNvSpPr>
          <p:nvPr>
            <p:ph type="body" idx="1"/>
          </p:nvPr>
        </p:nvSpPr>
        <p:spPr>
          <a:noFill/>
        </p:spPr>
        <p:txBody>
          <a:bodyPr/>
          <a:lstStyle/>
          <a:p>
            <a:pPr eaLnBrk="1" hangingPunct="1"/>
            <a:r>
              <a:rPr lang="fr-FR" altLang="fr-FR"/>
              <a:t>Source dernière affirmation = le monde sept 2007</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902F46D7-1BA3-4489-86BD-A21E50ADBAB8}"/>
              </a:ext>
            </a:extLst>
          </p:cNvPr>
          <p:cNvSpPr>
            <a:spLocks noGrp="1" noChangeArrowheads="1"/>
          </p:cNvSpPr>
          <p:nvPr>
            <p:ph type="sldNum" sz="quarter" idx="5"/>
          </p:nvPr>
        </p:nvSpPr>
        <p:spPr>
          <a:noFill/>
        </p:spPr>
        <p:txBody>
          <a:bodyPr/>
          <a:lstStyle>
            <a:lvl1pPr defTabSz="938213">
              <a:spcBef>
                <a:spcPct val="30000"/>
              </a:spcBef>
              <a:defRPr sz="1200">
                <a:solidFill>
                  <a:schemeClr val="tx1"/>
                </a:solidFill>
                <a:latin typeface="Times New Roman" panose="02020603050405020304" pitchFamily="18" charset="0"/>
              </a:defRPr>
            </a:lvl1pPr>
            <a:lvl2pPr marL="742950" indent="-285750" defTabSz="938213">
              <a:spcBef>
                <a:spcPct val="30000"/>
              </a:spcBef>
              <a:defRPr sz="1200">
                <a:solidFill>
                  <a:schemeClr val="tx1"/>
                </a:solidFill>
                <a:latin typeface="Times New Roman" panose="02020603050405020304" pitchFamily="18" charset="0"/>
              </a:defRPr>
            </a:lvl2pPr>
            <a:lvl3pPr marL="1143000" indent="-228600" defTabSz="938213">
              <a:spcBef>
                <a:spcPct val="30000"/>
              </a:spcBef>
              <a:defRPr sz="1200">
                <a:solidFill>
                  <a:schemeClr val="tx1"/>
                </a:solidFill>
                <a:latin typeface="Times New Roman" panose="02020603050405020304" pitchFamily="18" charset="0"/>
              </a:defRPr>
            </a:lvl3pPr>
            <a:lvl4pPr marL="1600200" indent="-228600" defTabSz="938213">
              <a:spcBef>
                <a:spcPct val="30000"/>
              </a:spcBef>
              <a:defRPr sz="1200">
                <a:solidFill>
                  <a:schemeClr val="tx1"/>
                </a:solidFill>
                <a:latin typeface="Times New Roman" panose="02020603050405020304" pitchFamily="18" charset="0"/>
              </a:defRPr>
            </a:lvl4pPr>
            <a:lvl5pPr marL="2057400" indent="-228600" defTabSz="938213">
              <a:spcBef>
                <a:spcPct val="30000"/>
              </a:spcBef>
              <a:defRPr sz="1200">
                <a:solidFill>
                  <a:schemeClr val="tx1"/>
                </a:solidFill>
                <a:latin typeface="Times New Roman" panose="02020603050405020304" pitchFamily="18" charset="0"/>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7C4AB56-5EA3-4032-9A05-E0797CC0BBA8}" type="slidenum">
              <a:rPr lang="fr-FR" altLang="fr-FR" smtClean="0"/>
              <a:pPr>
                <a:spcBef>
                  <a:spcPct val="0"/>
                </a:spcBef>
              </a:pPr>
              <a:t>15</a:t>
            </a:fld>
            <a:endParaRPr lang="fr-FR" altLang="fr-FR"/>
          </a:p>
        </p:txBody>
      </p:sp>
      <p:sp>
        <p:nvSpPr>
          <p:cNvPr id="23555" name="Rectangle 2">
            <a:extLst>
              <a:ext uri="{FF2B5EF4-FFF2-40B4-BE49-F238E27FC236}">
                <a16:creationId xmlns:a16="http://schemas.microsoft.com/office/drawing/2014/main" id="{125373FC-91A1-4CCA-8EDC-F8911A3B0420}"/>
              </a:ext>
            </a:extLst>
          </p:cNvPr>
          <p:cNvSpPr>
            <a:spLocks noGrp="1" noRot="1" noChangeAspect="1" noChangeArrowheads="1" noTextEdit="1"/>
          </p:cNvSpPr>
          <p:nvPr>
            <p:ph type="sldImg"/>
          </p:nvPr>
        </p:nvSpPr>
        <p:spPr>
          <a:xfrm>
            <a:off x="65088" y="735013"/>
            <a:ext cx="6518275" cy="3667125"/>
          </a:xfrm>
          <a:ln/>
        </p:spPr>
      </p:sp>
      <p:sp>
        <p:nvSpPr>
          <p:cNvPr id="23556" name="Rectangle 3">
            <a:extLst>
              <a:ext uri="{FF2B5EF4-FFF2-40B4-BE49-F238E27FC236}">
                <a16:creationId xmlns:a16="http://schemas.microsoft.com/office/drawing/2014/main" id="{ECCE5C71-4397-4950-954F-A165F911A5E0}"/>
              </a:ext>
            </a:extLst>
          </p:cNvPr>
          <p:cNvSpPr>
            <a:spLocks noGrp="1" noChangeArrowheads="1"/>
          </p:cNvSpPr>
          <p:nvPr>
            <p:ph type="body" idx="1"/>
          </p:nvPr>
        </p:nvSpPr>
        <p:spPr>
          <a:noFill/>
        </p:spPr>
        <p:txBody>
          <a:bodyPr/>
          <a:lstStyle/>
          <a:p>
            <a:pPr eaLnBrk="1" hangingPunct="1"/>
            <a:endParaRPr lang="fr-FR" alt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a:extLst>
              <a:ext uri="{FF2B5EF4-FFF2-40B4-BE49-F238E27FC236}">
                <a16:creationId xmlns:a16="http://schemas.microsoft.com/office/drawing/2014/main" id="{9310F56B-FBED-443E-971B-EBBD5E21FA80}"/>
              </a:ext>
            </a:extLst>
          </p:cNvPr>
          <p:cNvSpPr>
            <a:spLocks noGrp="1" noRot="1" noChangeAspect="1" noTextEdit="1"/>
          </p:cNvSpPr>
          <p:nvPr>
            <p:ph type="sldImg"/>
          </p:nvPr>
        </p:nvSpPr>
        <p:spPr>
          <a:xfrm>
            <a:off x="65088" y="735013"/>
            <a:ext cx="6518275" cy="3667125"/>
          </a:xfrm>
          <a:ln/>
        </p:spPr>
      </p:sp>
      <p:sp>
        <p:nvSpPr>
          <p:cNvPr id="27651" name="Espace réservé des commentaires 2">
            <a:extLst>
              <a:ext uri="{FF2B5EF4-FFF2-40B4-BE49-F238E27FC236}">
                <a16:creationId xmlns:a16="http://schemas.microsoft.com/office/drawing/2014/main" id="{2DAE6822-75B7-423F-9B5D-D308DE8482F7}"/>
              </a:ext>
            </a:extLst>
          </p:cNvPr>
          <p:cNvSpPr>
            <a:spLocks noGrp="1"/>
          </p:cNvSpPr>
          <p:nvPr>
            <p:ph type="body" idx="1"/>
          </p:nvPr>
        </p:nvSpPr>
        <p:spPr>
          <a:noFill/>
        </p:spPr>
        <p:txBody>
          <a:bodyPr/>
          <a:lstStyle/>
          <a:p>
            <a:r>
              <a:rPr lang="en-US" altLang="fr-FR" dirty="0" err="1"/>
              <a:t>Gérôme</a:t>
            </a:r>
            <a:r>
              <a:rPr lang="en-US" altLang="fr-FR" dirty="0"/>
              <a:t> illustrates an incident during the "tulipomania," or the craze for tulips, that swept the Netherlands and much of Europe during the 17th century. The tulip, originally imported from Turkey in the 16th century, became an increasingly valuable commodity. By 1636/7, tulipomania peaked, and, when the market crashed, speculators were left with as little as 5 percent of their original investments. In this scene, a nobleman guards an exceptional bloom as soldiers trample flowerbeds in a vain attempt to stabilize the tulip market by limiting the supply.</a:t>
            </a:r>
            <a:endParaRPr lang="fr-FR" altLang="fr-FR" dirty="0"/>
          </a:p>
        </p:txBody>
      </p:sp>
      <p:sp>
        <p:nvSpPr>
          <p:cNvPr id="27652" name="Espace réservé du numéro de diapositive 3">
            <a:extLst>
              <a:ext uri="{FF2B5EF4-FFF2-40B4-BE49-F238E27FC236}">
                <a16:creationId xmlns:a16="http://schemas.microsoft.com/office/drawing/2014/main" id="{D3B8841B-9838-4542-BC71-C73967B8FDF8}"/>
              </a:ext>
            </a:extLst>
          </p:cNvPr>
          <p:cNvSpPr>
            <a:spLocks noGrp="1"/>
          </p:cNvSpPr>
          <p:nvPr>
            <p:ph type="sldNum" sz="quarter" idx="5"/>
          </p:nvPr>
        </p:nvSpPr>
        <p:spPr>
          <a:noFill/>
        </p:spPr>
        <p:txBody>
          <a:bodyPr/>
          <a:lstStyle>
            <a:lvl1pPr defTabSz="938213">
              <a:defRPr sz="2400">
                <a:solidFill>
                  <a:schemeClr val="tx1"/>
                </a:solidFill>
                <a:latin typeface="Times New Roman" panose="02020603050405020304" pitchFamily="18" charset="0"/>
              </a:defRPr>
            </a:lvl1pPr>
            <a:lvl2pPr marL="742950" indent="-285750" defTabSz="938213">
              <a:defRPr sz="2400">
                <a:solidFill>
                  <a:schemeClr val="tx1"/>
                </a:solidFill>
                <a:latin typeface="Times New Roman" panose="02020603050405020304" pitchFamily="18" charset="0"/>
              </a:defRPr>
            </a:lvl2pPr>
            <a:lvl3pPr marL="1143000" indent="-228600" defTabSz="938213">
              <a:defRPr sz="2400">
                <a:solidFill>
                  <a:schemeClr val="tx1"/>
                </a:solidFill>
                <a:latin typeface="Times New Roman" panose="02020603050405020304" pitchFamily="18" charset="0"/>
              </a:defRPr>
            </a:lvl3pPr>
            <a:lvl4pPr marL="1600200" indent="-228600" defTabSz="938213">
              <a:defRPr sz="2400">
                <a:solidFill>
                  <a:schemeClr val="tx1"/>
                </a:solidFill>
                <a:latin typeface="Times New Roman" panose="02020603050405020304" pitchFamily="18" charset="0"/>
              </a:defRPr>
            </a:lvl4pPr>
            <a:lvl5pPr marL="2057400" indent="-228600" defTabSz="938213">
              <a:defRPr sz="2400">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a:solidFill>
                  <a:schemeClr val="tx1"/>
                </a:solidFill>
                <a:latin typeface="Times New Roman" panose="02020603050405020304" pitchFamily="18" charset="0"/>
              </a:defRPr>
            </a:lvl9pPr>
          </a:lstStyle>
          <a:p>
            <a:fld id="{708DEC3E-48D6-4851-9613-61163529C935}" type="slidenum">
              <a:rPr lang="fr-FR" altLang="fr-FR" sz="1200" smtClean="0"/>
              <a:pPr/>
              <a:t>16</a:t>
            </a:fld>
            <a:endParaRPr lang="fr-FR" altLang="fr-F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231D17B6-E828-45BE-9150-47B3B729360F}"/>
              </a:ext>
            </a:extLst>
          </p:cNvPr>
          <p:cNvSpPr>
            <a:spLocks noGrp="1" noChangeArrowheads="1"/>
          </p:cNvSpPr>
          <p:nvPr>
            <p:ph type="sldNum" sz="quarter" idx="5"/>
          </p:nvPr>
        </p:nvSpPr>
        <p:spPr>
          <a:noFill/>
        </p:spPr>
        <p:txBody>
          <a:bodyPr/>
          <a:lstStyle>
            <a:lvl1pPr defTabSz="938213">
              <a:spcBef>
                <a:spcPct val="30000"/>
              </a:spcBef>
              <a:defRPr sz="1200">
                <a:solidFill>
                  <a:schemeClr val="tx1"/>
                </a:solidFill>
                <a:latin typeface="Times New Roman" panose="02020603050405020304" pitchFamily="18" charset="0"/>
              </a:defRPr>
            </a:lvl1pPr>
            <a:lvl2pPr marL="742950" indent="-285750" defTabSz="938213">
              <a:spcBef>
                <a:spcPct val="30000"/>
              </a:spcBef>
              <a:defRPr sz="1200">
                <a:solidFill>
                  <a:schemeClr val="tx1"/>
                </a:solidFill>
                <a:latin typeface="Times New Roman" panose="02020603050405020304" pitchFamily="18" charset="0"/>
              </a:defRPr>
            </a:lvl2pPr>
            <a:lvl3pPr marL="1143000" indent="-228600" defTabSz="938213">
              <a:spcBef>
                <a:spcPct val="30000"/>
              </a:spcBef>
              <a:defRPr sz="1200">
                <a:solidFill>
                  <a:schemeClr val="tx1"/>
                </a:solidFill>
                <a:latin typeface="Times New Roman" panose="02020603050405020304" pitchFamily="18" charset="0"/>
              </a:defRPr>
            </a:lvl3pPr>
            <a:lvl4pPr marL="1600200" indent="-228600" defTabSz="938213">
              <a:spcBef>
                <a:spcPct val="30000"/>
              </a:spcBef>
              <a:defRPr sz="1200">
                <a:solidFill>
                  <a:schemeClr val="tx1"/>
                </a:solidFill>
                <a:latin typeface="Times New Roman" panose="02020603050405020304" pitchFamily="18" charset="0"/>
              </a:defRPr>
            </a:lvl4pPr>
            <a:lvl5pPr marL="2057400" indent="-228600" defTabSz="938213">
              <a:spcBef>
                <a:spcPct val="30000"/>
              </a:spcBef>
              <a:defRPr sz="1200">
                <a:solidFill>
                  <a:schemeClr val="tx1"/>
                </a:solidFill>
                <a:latin typeface="Times New Roman" panose="02020603050405020304" pitchFamily="18" charset="0"/>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C30BAEF-D94F-4A55-AD8C-590143930308}" type="slidenum">
              <a:rPr lang="fr-FR" altLang="fr-FR" smtClean="0"/>
              <a:pPr>
                <a:spcBef>
                  <a:spcPct val="0"/>
                </a:spcBef>
              </a:pPr>
              <a:t>17</a:t>
            </a:fld>
            <a:endParaRPr lang="fr-FR" altLang="fr-FR"/>
          </a:p>
        </p:txBody>
      </p:sp>
      <p:sp>
        <p:nvSpPr>
          <p:cNvPr id="25603" name="Rectangle 2">
            <a:extLst>
              <a:ext uri="{FF2B5EF4-FFF2-40B4-BE49-F238E27FC236}">
                <a16:creationId xmlns:a16="http://schemas.microsoft.com/office/drawing/2014/main" id="{8DB879E5-CE1D-4635-9CC2-EABD8C174738}"/>
              </a:ext>
            </a:extLst>
          </p:cNvPr>
          <p:cNvSpPr>
            <a:spLocks noGrp="1" noRot="1" noChangeAspect="1" noChangeArrowheads="1" noTextEdit="1"/>
          </p:cNvSpPr>
          <p:nvPr>
            <p:ph type="sldImg"/>
          </p:nvPr>
        </p:nvSpPr>
        <p:spPr>
          <a:xfrm>
            <a:off x="65088" y="735013"/>
            <a:ext cx="6518275" cy="3667125"/>
          </a:xfrm>
          <a:ln/>
        </p:spPr>
      </p:sp>
      <p:sp>
        <p:nvSpPr>
          <p:cNvPr id="25604" name="Rectangle 3">
            <a:extLst>
              <a:ext uri="{FF2B5EF4-FFF2-40B4-BE49-F238E27FC236}">
                <a16:creationId xmlns:a16="http://schemas.microsoft.com/office/drawing/2014/main" id="{3719633C-F0AD-413D-BCBA-FCBD639A60BC}"/>
              </a:ext>
            </a:extLst>
          </p:cNvPr>
          <p:cNvSpPr>
            <a:spLocks noGrp="1" noChangeArrowheads="1"/>
          </p:cNvSpPr>
          <p:nvPr>
            <p:ph type="body" idx="1"/>
          </p:nvPr>
        </p:nvSpPr>
        <p:spPr>
          <a:noFill/>
        </p:spPr>
        <p:txBody>
          <a:bodyPr/>
          <a:lstStyle/>
          <a:p>
            <a:pPr eaLnBrk="1" hangingPunct="1"/>
            <a:r>
              <a:rPr lang="fr-FR" altLang="fr-FR" b="1"/>
              <a:t>	-Krach boursier</a:t>
            </a:r>
            <a:r>
              <a:rPr lang="fr-FR" altLang="fr-FR"/>
              <a:t>:Forte chute de la valeur d’un indice, d’un cours ou d’un secteur. </a:t>
            </a:r>
          </a:p>
          <a:p>
            <a:pPr eaLnBrk="1" hangingPunct="1"/>
            <a:r>
              <a:rPr lang="fr-FR" altLang="fr-FR"/>
              <a:t>Source : www.edubourse.com</a:t>
            </a:r>
          </a:p>
          <a:p>
            <a:pPr eaLnBrk="1" hangingPunct="1"/>
            <a:endParaRPr lang="fr-FR" altLang="fr-FR"/>
          </a:p>
          <a:p>
            <a:pPr eaLnBrk="1" hangingPunct="1"/>
            <a:endParaRPr lang="fr-FR" alt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B88DEFBD-73E5-4F39-B6BE-3008D6CA0608}"/>
              </a:ext>
            </a:extLst>
          </p:cNvPr>
          <p:cNvSpPr>
            <a:spLocks noGrp="1" noChangeArrowheads="1"/>
          </p:cNvSpPr>
          <p:nvPr>
            <p:ph type="sldNum" sz="quarter" idx="5"/>
          </p:nvPr>
        </p:nvSpPr>
        <p:spPr>
          <a:noFill/>
        </p:spPr>
        <p:txBody>
          <a:bodyPr/>
          <a:lstStyle>
            <a:lvl1pPr defTabSz="938213">
              <a:spcBef>
                <a:spcPct val="30000"/>
              </a:spcBef>
              <a:defRPr sz="1200">
                <a:solidFill>
                  <a:schemeClr val="tx1"/>
                </a:solidFill>
                <a:latin typeface="Times New Roman" panose="02020603050405020304" pitchFamily="18" charset="0"/>
              </a:defRPr>
            </a:lvl1pPr>
            <a:lvl2pPr marL="742950" indent="-285750" defTabSz="938213">
              <a:spcBef>
                <a:spcPct val="30000"/>
              </a:spcBef>
              <a:defRPr sz="1200">
                <a:solidFill>
                  <a:schemeClr val="tx1"/>
                </a:solidFill>
                <a:latin typeface="Times New Roman" panose="02020603050405020304" pitchFamily="18" charset="0"/>
              </a:defRPr>
            </a:lvl2pPr>
            <a:lvl3pPr marL="1143000" indent="-228600" defTabSz="938213">
              <a:spcBef>
                <a:spcPct val="30000"/>
              </a:spcBef>
              <a:defRPr sz="1200">
                <a:solidFill>
                  <a:schemeClr val="tx1"/>
                </a:solidFill>
                <a:latin typeface="Times New Roman" panose="02020603050405020304" pitchFamily="18" charset="0"/>
              </a:defRPr>
            </a:lvl3pPr>
            <a:lvl4pPr marL="1600200" indent="-228600" defTabSz="938213">
              <a:spcBef>
                <a:spcPct val="30000"/>
              </a:spcBef>
              <a:defRPr sz="1200">
                <a:solidFill>
                  <a:schemeClr val="tx1"/>
                </a:solidFill>
                <a:latin typeface="Times New Roman" panose="02020603050405020304" pitchFamily="18" charset="0"/>
              </a:defRPr>
            </a:lvl4pPr>
            <a:lvl5pPr marL="2057400" indent="-228600" defTabSz="938213">
              <a:spcBef>
                <a:spcPct val="30000"/>
              </a:spcBef>
              <a:defRPr sz="1200">
                <a:solidFill>
                  <a:schemeClr val="tx1"/>
                </a:solidFill>
                <a:latin typeface="Times New Roman" panose="02020603050405020304" pitchFamily="18" charset="0"/>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05BA42D-E8EE-48B5-BFCD-12CF8F74B49D}" type="slidenum">
              <a:rPr lang="fr-FR" altLang="fr-FR" smtClean="0"/>
              <a:pPr>
                <a:spcBef>
                  <a:spcPct val="0"/>
                </a:spcBef>
              </a:pPr>
              <a:t>18</a:t>
            </a:fld>
            <a:endParaRPr lang="fr-FR" altLang="fr-FR"/>
          </a:p>
        </p:txBody>
      </p:sp>
      <p:sp>
        <p:nvSpPr>
          <p:cNvPr id="29699" name="Rectangle 2">
            <a:extLst>
              <a:ext uri="{FF2B5EF4-FFF2-40B4-BE49-F238E27FC236}">
                <a16:creationId xmlns:a16="http://schemas.microsoft.com/office/drawing/2014/main" id="{74B35E57-F76B-40C8-82E9-36D22AB0E478}"/>
              </a:ext>
            </a:extLst>
          </p:cNvPr>
          <p:cNvSpPr>
            <a:spLocks noGrp="1" noRot="1" noChangeAspect="1" noChangeArrowheads="1" noTextEdit="1"/>
          </p:cNvSpPr>
          <p:nvPr>
            <p:ph type="sldImg"/>
          </p:nvPr>
        </p:nvSpPr>
        <p:spPr>
          <a:xfrm>
            <a:off x="65088" y="735013"/>
            <a:ext cx="6518275" cy="3667125"/>
          </a:xfrm>
          <a:ln/>
        </p:spPr>
      </p:sp>
      <p:sp>
        <p:nvSpPr>
          <p:cNvPr id="29700" name="Rectangle 3">
            <a:extLst>
              <a:ext uri="{FF2B5EF4-FFF2-40B4-BE49-F238E27FC236}">
                <a16:creationId xmlns:a16="http://schemas.microsoft.com/office/drawing/2014/main" id="{0E8ADC78-E272-46D0-8C0C-185920EF8EF4}"/>
              </a:ext>
            </a:extLst>
          </p:cNvPr>
          <p:cNvSpPr>
            <a:spLocks noGrp="1" noChangeArrowheads="1"/>
          </p:cNvSpPr>
          <p:nvPr>
            <p:ph type="body" idx="1"/>
          </p:nvPr>
        </p:nvSpPr>
        <p:spPr>
          <a:noFill/>
        </p:spPr>
        <p:txBody>
          <a:bodyPr/>
          <a:lstStyle/>
          <a:p>
            <a:pPr eaLnBrk="1" hangingPunct="1"/>
            <a:endParaRPr lang="fr-FR" altLang="fr-F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C1FBABD3-F7E0-4B48-B4AF-0E5C63558058}"/>
              </a:ext>
            </a:extLst>
          </p:cNvPr>
          <p:cNvSpPr>
            <a:spLocks noGrp="1" noChangeArrowheads="1"/>
          </p:cNvSpPr>
          <p:nvPr>
            <p:ph type="sldNum" sz="quarter" idx="5"/>
          </p:nvPr>
        </p:nvSpPr>
        <p:spPr>
          <a:noFill/>
        </p:spPr>
        <p:txBody>
          <a:bodyPr/>
          <a:lstStyle>
            <a:lvl1pPr defTabSz="938213">
              <a:spcBef>
                <a:spcPct val="30000"/>
              </a:spcBef>
              <a:defRPr sz="1200">
                <a:solidFill>
                  <a:schemeClr val="tx1"/>
                </a:solidFill>
                <a:latin typeface="Times New Roman" panose="02020603050405020304" pitchFamily="18" charset="0"/>
              </a:defRPr>
            </a:lvl1pPr>
            <a:lvl2pPr marL="742950" indent="-285750" defTabSz="938213">
              <a:spcBef>
                <a:spcPct val="30000"/>
              </a:spcBef>
              <a:defRPr sz="1200">
                <a:solidFill>
                  <a:schemeClr val="tx1"/>
                </a:solidFill>
                <a:latin typeface="Times New Roman" panose="02020603050405020304" pitchFamily="18" charset="0"/>
              </a:defRPr>
            </a:lvl2pPr>
            <a:lvl3pPr marL="1143000" indent="-228600" defTabSz="938213">
              <a:spcBef>
                <a:spcPct val="30000"/>
              </a:spcBef>
              <a:defRPr sz="1200">
                <a:solidFill>
                  <a:schemeClr val="tx1"/>
                </a:solidFill>
                <a:latin typeface="Times New Roman" panose="02020603050405020304" pitchFamily="18" charset="0"/>
              </a:defRPr>
            </a:lvl3pPr>
            <a:lvl4pPr marL="1600200" indent="-228600" defTabSz="938213">
              <a:spcBef>
                <a:spcPct val="30000"/>
              </a:spcBef>
              <a:defRPr sz="1200">
                <a:solidFill>
                  <a:schemeClr val="tx1"/>
                </a:solidFill>
                <a:latin typeface="Times New Roman" panose="02020603050405020304" pitchFamily="18" charset="0"/>
              </a:defRPr>
            </a:lvl4pPr>
            <a:lvl5pPr marL="2057400" indent="-228600" defTabSz="938213">
              <a:spcBef>
                <a:spcPct val="30000"/>
              </a:spcBef>
              <a:defRPr sz="1200">
                <a:solidFill>
                  <a:schemeClr val="tx1"/>
                </a:solidFill>
                <a:latin typeface="Times New Roman" panose="02020603050405020304" pitchFamily="18" charset="0"/>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AF93316-9A27-45AF-AE2F-21F20A9F1D50}" type="slidenum">
              <a:rPr lang="fr-FR" altLang="fr-FR" smtClean="0"/>
              <a:pPr>
                <a:spcBef>
                  <a:spcPct val="0"/>
                </a:spcBef>
              </a:pPr>
              <a:t>19</a:t>
            </a:fld>
            <a:endParaRPr lang="fr-FR" altLang="fr-FR"/>
          </a:p>
        </p:txBody>
      </p:sp>
      <p:sp>
        <p:nvSpPr>
          <p:cNvPr id="31747" name="Rectangle 2">
            <a:extLst>
              <a:ext uri="{FF2B5EF4-FFF2-40B4-BE49-F238E27FC236}">
                <a16:creationId xmlns:a16="http://schemas.microsoft.com/office/drawing/2014/main" id="{9954B10E-2C2A-4A28-A5F3-F6E35AD22F33}"/>
              </a:ext>
            </a:extLst>
          </p:cNvPr>
          <p:cNvSpPr>
            <a:spLocks noGrp="1" noRot="1" noChangeAspect="1" noChangeArrowheads="1" noTextEdit="1"/>
          </p:cNvSpPr>
          <p:nvPr>
            <p:ph type="sldImg"/>
          </p:nvPr>
        </p:nvSpPr>
        <p:spPr>
          <a:xfrm>
            <a:off x="65088" y="735013"/>
            <a:ext cx="6518275" cy="3667125"/>
          </a:xfrm>
          <a:ln/>
        </p:spPr>
      </p:sp>
      <p:sp>
        <p:nvSpPr>
          <p:cNvPr id="31748" name="Rectangle 3">
            <a:extLst>
              <a:ext uri="{FF2B5EF4-FFF2-40B4-BE49-F238E27FC236}">
                <a16:creationId xmlns:a16="http://schemas.microsoft.com/office/drawing/2014/main" id="{783814CB-E6C7-426D-964F-E1EDA92F01B5}"/>
              </a:ext>
            </a:extLst>
          </p:cNvPr>
          <p:cNvSpPr>
            <a:spLocks noGrp="1" noChangeArrowheads="1"/>
          </p:cNvSpPr>
          <p:nvPr>
            <p:ph type="body" idx="1"/>
          </p:nvPr>
        </p:nvSpPr>
        <p:spPr>
          <a:noFill/>
        </p:spPr>
        <p:txBody>
          <a:bodyPr/>
          <a:lstStyle/>
          <a:p>
            <a:pPr eaLnBrk="1" hangingPunct="1"/>
            <a:r>
              <a:rPr lang="fr-FR" sz="1200" b="0" i="0" kern="1200" dirty="0">
                <a:solidFill>
                  <a:schemeClr val="tx1"/>
                </a:solidFill>
                <a:effectLst/>
                <a:latin typeface="Times New Roman" pitchFamily="18" charset="0"/>
                <a:ea typeface="+mn-ea"/>
                <a:cs typeface="+mn-cs"/>
              </a:rPr>
              <a:t>importants mouvements de capitaux qui, lors d’un </a:t>
            </a:r>
            <a:r>
              <a:rPr lang="fr-FR" sz="1200" b="0" i="0" u="none" strike="noStrike" kern="1200" dirty="0">
                <a:solidFill>
                  <a:schemeClr val="tx1"/>
                </a:solidFill>
                <a:effectLst/>
                <a:latin typeface="Times New Roman" pitchFamily="18" charset="0"/>
                <a:ea typeface="+mn-ea"/>
                <a:cs typeface="+mn-cs"/>
                <a:hlinkClick r:id="rId3" tooltip="Krach"/>
              </a:rPr>
              <a:t>krach</a:t>
            </a:r>
            <a:r>
              <a:rPr lang="fr-FR" sz="1200" b="0" i="0" kern="1200" dirty="0">
                <a:solidFill>
                  <a:schemeClr val="tx1"/>
                </a:solidFill>
                <a:effectLst/>
                <a:latin typeface="Times New Roman" pitchFamily="18" charset="0"/>
                <a:ea typeface="+mn-ea"/>
                <a:cs typeface="+mn-cs"/>
              </a:rPr>
              <a:t> boursier, se déplacent de </a:t>
            </a:r>
            <a:r>
              <a:rPr lang="fr-FR" sz="1200" b="0" i="0" u="none" strike="noStrike" kern="1200" dirty="0">
                <a:solidFill>
                  <a:schemeClr val="tx1"/>
                </a:solidFill>
                <a:effectLst/>
                <a:latin typeface="Times New Roman" pitchFamily="18" charset="0"/>
                <a:ea typeface="+mn-ea"/>
                <a:cs typeface="+mn-cs"/>
                <a:hlinkClick r:id="rId4" tooltip="Valeurs mobilières"/>
              </a:rPr>
              <a:t>valeurs mobilières</a:t>
            </a:r>
            <a:r>
              <a:rPr lang="fr-FR" sz="1200" b="0" i="0" kern="1200" dirty="0">
                <a:solidFill>
                  <a:schemeClr val="tx1"/>
                </a:solidFill>
                <a:effectLst/>
                <a:latin typeface="Times New Roman" pitchFamily="18" charset="0"/>
                <a:ea typeface="+mn-ea"/>
                <a:cs typeface="+mn-cs"/>
              </a:rPr>
              <a:t> vers des placements plus </a:t>
            </a:r>
            <a:r>
              <a:rPr lang="fr-FR" sz="1200" b="0" i="0" u="sng" kern="1200" dirty="0">
                <a:solidFill>
                  <a:schemeClr val="tx1"/>
                </a:solidFill>
                <a:effectLst/>
                <a:latin typeface="Times New Roman" pitchFamily="18" charset="0"/>
                <a:ea typeface="+mn-ea"/>
                <a:cs typeface="+mn-cs"/>
                <a:hlinkClick r:id="rId5"/>
              </a:rPr>
              <a:t>sûrs</a:t>
            </a:r>
            <a:r>
              <a:rPr lang="fr-FR" sz="1200" b="0" i="0" u="sng" kern="1200" dirty="0">
                <a:solidFill>
                  <a:schemeClr val="tx1"/>
                </a:solidFill>
                <a:effectLst/>
                <a:latin typeface="Times New Roman" pitchFamily="18" charset="0"/>
                <a:ea typeface="+mn-ea"/>
                <a:cs typeface="+mn-cs"/>
              </a:rPr>
              <a:t> - </a:t>
            </a:r>
            <a:r>
              <a:rPr lang="fr-FR" sz="1200" b="0" i="0" kern="1200" dirty="0">
                <a:solidFill>
                  <a:schemeClr val="tx1"/>
                </a:solidFill>
                <a:effectLst/>
                <a:latin typeface="Times New Roman" pitchFamily="18" charset="0"/>
                <a:ea typeface="+mn-ea"/>
                <a:cs typeface="+mn-cs"/>
              </a:rPr>
              <a:t>Les actifs financiers qui présentent des </a:t>
            </a:r>
            <a:r>
              <a:rPr lang="fr-FR" sz="1200" b="0" i="0" u="none" strike="noStrike" kern="1200" dirty="0">
                <a:solidFill>
                  <a:schemeClr val="tx1"/>
                </a:solidFill>
                <a:effectLst/>
                <a:latin typeface="Times New Roman" pitchFamily="18" charset="0"/>
                <a:ea typeface="+mn-ea"/>
                <a:cs typeface="+mn-cs"/>
                <a:hlinkClick r:id="rId6" tooltip="Risque de crédit"/>
              </a:rPr>
              <a:t>risques de crédit</a:t>
            </a:r>
            <a:r>
              <a:rPr lang="fr-FR" sz="1200" b="0" i="0" kern="1200" dirty="0">
                <a:solidFill>
                  <a:schemeClr val="tx1"/>
                </a:solidFill>
                <a:effectLst/>
                <a:latin typeface="Times New Roman" pitchFamily="18" charset="0"/>
                <a:ea typeface="+mn-ea"/>
                <a:cs typeface="+mn-cs"/>
              </a:rPr>
              <a:t> subissent une forte décote.</a:t>
            </a:r>
          </a:p>
          <a:p>
            <a:pPr eaLnBrk="1" hangingPunct="1"/>
            <a:endParaRPr lang="fr-FR" sz="1200" b="0" i="0" kern="1200" dirty="0">
              <a:solidFill>
                <a:schemeClr val="tx1"/>
              </a:solidFill>
              <a:effectLst/>
              <a:latin typeface="Times New Roman" pitchFamily="18" charset="0"/>
              <a:ea typeface="+mn-ea"/>
              <a:cs typeface="+mn-cs"/>
            </a:endParaRPr>
          </a:p>
          <a:p>
            <a:pPr eaLnBrk="1" hangingPunct="1"/>
            <a:r>
              <a:rPr lang="fr-FR" sz="1200" b="0" i="0" kern="1200" dirty="0">
                <a:solidFill>
                  <a:schemeClr val="tx1"/>
                </a:solidFill>
                <a:effectLst/>
                <a:latin typeface="Times New Roman" pitchFamily="18" charset="0"/>
                <a:ea typeface="+mn-ea"/>
                <a:cs typeface="+mn-cs"/>
              </a:rPr>
              <a:t>on parle de crise </a:t>
            </a:r>
            <a:r>
              <a:rPr lang="fr-FR" sz="1200" b="0" i="0" kern="1200">
                <a:solidFill>
                  <a:schemeClr val="tx1"/>
                </a:solidFill>
                <a:effectLst/>
                <a:latin typeface="Times New Roman" pitchFamily="18" charset="0"/>
                <a:ea typeface="+mn-ea"/>
                <a:cs typeface="+mn-cs"/>
              </a:rPr>
              <a:t>de liquidité </a:t>
            </a:r>
            <a:r>
              <a:rPr lang="fr-FR" sz="1200" b="0" i="0" kern="1200" dirty="0">
                <a:solidFill>
                  <a:schemeClr val="tx1"/>
                </a:solidFill>
                <a:effectLst/>
                <a:latin typeface="Times New Roman" pitchFamily="18" charset="0"/>
                <a:ea typeface="+mn-ea"/>
                <a:cs typeface="+mn-cs"/>
              </a:rPr>
              <a:t>lorsque les </a:t>
            </a:r>
            <a:r>
              <a:rPr lang="fr-FR" sz="1200" b="0" i="0" u="none" strike="noStrike" kern="1200" dirty="0">
                <a:solidFill>
                  <a:schemeClr val="tx1"/>
                </a:solidFill>
                <a:effectLst/>
                <a:latin typeface="Times New Roman" pitchFamily="18" charset="0"/>
                <a:ea typeface="+mn-ea"/>
                <a:cs typeface="+mn-cs"/>
                <a:hlinkClick r:id="rId7" tooltip="Banque"/>
              </a:rPr>
              <a:t>banques</a:t>
            </a:r>
            <a:r>
              <a:rPr lang="fr-FR" sz="1200" b="0" i="0" kern="1200" dirty="0">
                <a:solidFill>
                  <a:schemeClr val="tx1"/>
                </a:solidFill>
                <a:effectLst/>
                <a:latin typeface="Times New Roman" pitchFamily="18" charset="0"/>
                <a:ea typeface="+mn-ea"/>
                <a:cs typeface="+mn-cs"/>
              </a:rPr>
              <a:t> et autres </a:t>
            </a:r>
            <a:r>
              <a:rPr lang="fr-FR" sz="1200" b="0" i="0" u="none" strike="noStrike" kern="1200" dirty="0">
                <a:solidFill>
                  <a:schemeClr val="tx1"/>
                </a:solidFill>
                <a:effectLst/>
                <a:latin typeface="Times New Roman" pitchFamily="18" charset="0"/>
                <a:ea typeface="+mn-ea"/>
                <a:cs typeface="+mn-cs"/>
                <a:hlinkClick r:id="rId8" tooltip="Établissements financiers"/>
              </a:rPr>
              <a:t>établissements financiers</a:t>
            </a:r>
            <a:r>
              <a:rPr lang="fr-FR" sz="1200" b="0" i="0" kern="1200" dirty="0">
                <a:solidFill>
                  <a:schemeClr val="tx1"/>
                </a:solidFill>
                <a:effectLst/>
                <a:latin typeface="Times New Roman" pitchFamily="18" charset="0"/>
                <a:ea typeface="+mn-ea"/>
                <a:cs typeface="+mn-cs"/>
              </a:rPr>
              <a:t> refusent de se prêter mutuellement de l’</a:t>
            </a:r>
            <a:r>
              <a:rPr lang="fr-FR" sz="1200" b="0" i="0" u="none" strike="noStrike" kern="1200" dirty="0">
                <a:solidFill>
                  <a:schemeClr val="tx1"/>
                </a:solidFill>
                <a:effectLst/>
                <a:latin typeface="Times New Roman" pitchFamily="18" charset="0"/>
                <a:ea typeface="+mn-ea"/>
                <a:cs typeface="+mn-cs"/>
                <a:hlinkClick r:id="rId9" tooltip="Monnaie"/>
              </a:rPr>
              <a:t>argent</a:t>
            </a:r>
            <a:r>
              <a:rPr lang="fr-FR" sz="1200" b="0" i="0" kern="1200" dirty="0">
                <a:solidFill>
                  <a:schemeClr val="tx1"/>
                </a:solidFill>
                <a:effectLst/>
                <a:latin typeface="Times New Roman" pitchFamily="18" charset="0"/>
                <a:ea typeface="+mn-ea"/>
                <a:cs typeface="+mn-cs"/>
              </a:rPr>
              <a:t> (c’est-à-dire des liquidités) entre eux.</a:t>
            </a:r>
            <a:endParaRPr lang="fr-FR" altLang="fr-F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ACE3EBFF-D3E4-45B2-B010-3BC93A42E904}"/>
              </a:ext>
            </a:extLst>
          </p:cNvPr>
          <p:cNvSpPr>
            <a:spLocks noGrp="1" noChangeArrowheads="1"/>
          </p:cNvSpPr>
          <p:nvPr>
            <p:ph type="sldNum" sz="quarter" idx="5"/>
          </p:nvPr>
        </p:nvSpPr>
        <p:spPr>
          <a:noFill/>
        </p:spPr>
        <p:txBody>
          <a:bodyPr/>
          <a:lstStyle>
            <a:lvl1pPr defTabSz="938213">
              <a:spcBef>
                <a:spcPct val="30000"/>
              </a:spcBef>
              <a:defRPr sz="1200">
                <a:solidFill>
                  <a:schemeClr val="tx1"/>
                </a:solidFill>
                <a:latin typeface="Times New Roman" panose="02020603050405020304" pitchFamily="18" charset="0"/>
              </a:defRPr>
            </a:lvl1pPr>
            <a:lvl2pPr marL="742950" indent="-285750" defTabSz="938213">
              <a:spcBef>
                <a:spcPct val="30000"/>
              </a:spcBef>
              <a:defRPr sz="1200">
                <a:solidFill>
                  <a:schemeClr val="tx1"/>
                </a:solidFill>
                <a:latin typeface="Times New Roman" panose="02020603050405020304" pitchFamily="18" charset="0"/>
              </a:defRPr>
            </a:lvl2pPr>
            <a:lvl3pPr marL="1143000" indent="-228600" defTabSz="938213">
              <a:spcBef>
                <a:spcPct val="30000"/>
              </a:spcBef>
              <a:defRPr sz="1200">
                <a:solidFill>
                  <a:schemeClr val="tx1"/>
                </a:solidFill>
                <a:latin typeface="Times New Roman" panose="02020603050405020304" pitchFamily="18" charset="0"/>
              </a:defRPr>
            </a:lvl3pPr>
            <a:lvl4pPr marL="1600200" indent="-228600" defTabSz="938213">
              <a:spcBef>
                <a:spcPct val="30000"/>
              </a:spcBef>
              <a:defRPr sz="1200">
                <a:solidFill>
                  <a:schemeClr val="tx1"/>
                </a:solidFill>
                <a:latin typeface="Times New Roman" panose="02020603050405020304" pitchFamily="18" charset="0"/>
              </a:defRPr>
            </a:lvl4pPr>
            <a:lvl5pPr marL="2057400" indent="-228600" defTabSz="938213">
              <a:spcBef>
                <a:spcPct val="30000"/>
              </a:spcBef>
              <a:defRPr sz="1200">
                <a:solidFill>
                  <a:schemeClr val="tx1"/>
                </a:solidFill>
                <a:latin typeface="Times New Roman" panose="02020603050405020304" pitchFamily="18" charset="0"/>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01A13DB-4D91-49D1-BF8C-290EABDD4286}" type="slidenum">
              <a:rPr lang="fr-FR" altLang="fr-FR" smtClean="0"/>
              <a:pPr>
                <a:spcBef>
                  <a:spcPct val="0"/>
                </a:spcBef>
              </a:pPr>
              <a:t>20</a:t>
            </a:fld>
            <a:endParaRPr lang="fr-FR" altLang="fr-FR"/>
          </a:p>
        </p:txBody>
      </p:sp>
      <p:sp>
        <p:nvSpPr>
          <p:cNvPr id="33795" name="Rectangle 2">
            <a:extLst>
              <a:ext uri="{FF2B5EF4-FFF2-40B4-BE49-F238E27FC236}">
                <a16:creationId xmlns:a16="http://schemas.microsoft.com/office/drawing/2014/main" id="{1559FB51-6E26-4962-B112-0E5ED51529CB}"/>
              </a:ext>
            </a:extLst>
          </p:cNvPr>
          <p:cNvSpPr>
            <a:spLocks noGrp="1" noRot="1" noChangeAspect="1" noChangeArrowheads="1" noTextEdit="1"/>
          </p:cNvSpPr>
          <p:nvPr>
            <p:ph type="sldImg"/>
          </p:nvPr>
        </p:nvSpPr>
        <p:spPr>
          <a:xfrm>
            <a:off x="65088" y="735013"/>
            <a:ext cx="6518275" cy="3667125"/>
          </a:xfrm>
          <a:ln/>
        </p:spPr>
      </p:sp>
      <p:sp>
        <p:nvSpPr>
          <p:cNvPr id="33796" name="Rectangle 3">
            <a:extLst>
              <a:ext uri="{FF2B5EF4-FFF2-40B4-BE49-F238E27FC236}">
                <a16:creationId xmlns:a16="http://schemas.microsoft.com/office/drawing/2014/main" id="{EC161A6E-9A5C-41E6-BBF8-9A5918BD6BFC}"/>
              </a:ext>
            </a:extLst>
          </p:cNvPr>
          <p:cNvSpPr>
            <a:spLocks noGrp="1" noChangeArrowheads="1"/>
          </p:cNvSpPr>
          <p:nvPr>
            <p:ph type="body" idx="1"/>
          </p:nvPr>
        </p:nvSpPr>
        <p:spPr>
          <a:xfrm>
            <a:off x="665163" y="4646613"/>
            <a:ext cx="5318125" cy="4637087"/>
          </a:xfrm>
          <a:noFill/>
        </p:spPr>
        <p:txBody>
          <a:bodyPr/>
          <a:lstStyle/>
          <a:p>
            <a:pPr eaLnBrk="1" hangingPunct="1"/>
            <a:r>
              <a:rPr lang="fr-FR" altLang="fr-FR" dirty="0"/>
              <a:t> </a:t>
            </a:r>
            <a:r>
              <a:rPr lang="fr-FR" altLang="fr-FR" b="1" dirty="0"/>
              <a:t>HISTORIQUE DES KRACHS BOURSIERS :</a:t>
            </a:r>
          </a:p>
          <a:p>
            <a:r>
              <a:rPr lang="fr-FR" sz="1200" b="1" i="0" u="none" strike="noStrike" kern="1200" dirty="0">
                <a:solidFill>
                  <a:schemeClr val="tx1"/>
                </a:solidFill>
                <a:effectLst/>
                <a:latin typeface="Times New Roman" pitchFamily="18" charset="0"/>
                <a:ea typeface="+mn-ea"/>
                <a:cs typeface="+mn-cs"/>
                <a:hlinkClick r:id="rId3"/>
              </a:rPr>
              <a:t>«Un vrai Argentin surveille le dollar tous les matins»</a:t>
            </a:r>
            <a:endParaRPr lang="fr-FR" sz="1200" b="1" i="0" kern="1200" dirty="0">
              <a:solidFill>
                <a:schemeClr val="tx1"/>
              </a:solidFill>
              <a:effectLst/>
              <a:latin typeface="Times New Roman" pitchFamily="18" charset="0"/>
              <a:ea typeface="+mn-ea"/>
              <a:cs typeface="+mn-cs"/>
            </a:endParaRPr>
          </a:p>
          <a:p>
            <a:r>
              <a:rPr lang="fr-FR" sz="1200" b="1" i="0" kern="1200" dirty="0">
                <a:solidFill>
                  <a:schemeClr val="tx1"/>
                </a:solidFill>
                <a:effectLst/>
                <a:latin typeface="Times New Roman" pitchFamily="18" charset="0"/>
                <a:ea typeface="+mn-ea"/>
                <a:cs typeface="+mn-cs"/>
              </a:rPr>
              <a:t>- Le peso décroche</a:t>
            </a:r>
          </a:p>
          <a:p>
            <a:r>
              <a:rPr lang="fr-FR" sz="1200" b="0" i="0" kern="1200" dirty="0">
                <a:solidFill>
                  <a:schemeClr val="tx1"/>
                </a:solidFill>
                <a:effectLst/>
                <a:latin typeface="Times New Roman" pitchFamily="18" charset="0"/>
                <a:ea typeface="+mn-ea"/>
                <a:cs typeface="+mn-cs"/>
              </a:rPr>
              <a:t>En avril-mai 2018, la devise argentine fond de près de 20% en 45 jours. Pour freiner sa chute, la Banque centrale relève son taux directeur jusqu'à 40% et vend des réserves de devises.</a:t>
            </a:r>
          </a:p>
          <a:p>
            <a:pPr eaLnBrk="1" hangingPunct="1"/>
            <a:br>
              <a:rPr lang="fr-FR" altLang="fr-FR" dirty="0"/>
            </a:br>
            <a:br>
              <a:rPr lang="fr-FR" altLang="fr-FR" dirty="0"/>
            </a:br>
            <a:r>
              <a:rPr lang="fr-FR" altLang="fr-FR" dirty="0"/>
              <a:t>    	-</a:t>
            </a:r>
            <a:r>
              <a:rPr lang="fr-FR" altLang="fr-FR" b="1" dirty="0"/>
              <a:t>le Jeudi Noir</a:t>
            </a:r>
            <a:r>
              <a:rPr lang="fr-FR" altLang="fr-FR" dirty="0"/>
              <a:t> : surement le krach le plus retentissant de la période moderne. En 1929, les cours des titres dans le monde entier se sont effondrés entraînant avec eux l'économie mondiale. Cette récession économique a servi de terreau aux thèses nationalistes du régime fasciste en Allemagne. </a:t>
            </a:r>
            <a:br>
              <a:rPr lang="fr-FR" altLang="fr-FR" dirty="0"/>
            </a:br>
            <a:br>
              <a:rPr lang="fr-FR" altLang="fr-FR" dirty="0"/>
            </a:br>
            <a:r>
              <a:rPr lang="fr-FR" altLang="fr-FR" dirty="0"/>
              <a:t>    	-</a:t>
            </a:r>
            <a:r>
              <a:rPr lang="fr-FR" altLang="fr-FR" b="1" dirty="0"/>
              <a:t>le e-krach</a:t>
            </a:r>
            <a:r>
              <a:rPr lang="fr-FR" altLang="fr-FR" dirty="0"/>
              <a:t> : 2000, explosion de la bulle spéculative des valeurs Internet. Internet revient à la triste réalité des choses : on ne peut investir plusieurs dizaines de milliards de dollars dans des sociétés générant autant de pertes.</a:t>
            </a:r>
          </a:p>
          <a:p>
            <a:pPr eaLnBrk="1" hangingPunct="1"/>
            <a:r>
              <a:rPr lang="fr-FR" altLang="fr-FR" dirty="0"/>
              <a:t>SOURCE :www.edubourse.com </a:t>
            </a:r>
          </a:p>
          <a:p>
            <a:pPr eaLnBrk="1" hangingPunct="1"/>
            <a:endParaRPr lang="fr-FR" alt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en-US" b="0" i="0" dirty="0">
                <a:solidFill>
                  <a:srgbClr val="222222"/>
                </a:solidFill>
                <a:effectLst/>
                <a:latin typeface="Arial" panose="020B0604020202020204" pitchFamily="34" charset="0"/>
              </a:rPr>
              <a:t>Does Anyone Know What Paper Towels Should Cost? </a:t>
            </a:r>
            <a:r>
              <a:rPr lang="en-US" b="0" i="0" dirty="0">
                <a:solidFill>
                  <a:srgbClr val="1155CC"/>
                </a:solidFill>
                <a:effectLst/>
                <a:latin typeface="Arial" panose="020B0604020202020204" pitchFamily="34" charset="0"/>
                <a:hlinkClick r:id="rId3"/>
              </a:rPr>
              <a:t>https://nyti.ms/3t6XGea</a:t>
            </a:r>
            <a:br>
              <a:rPr lang="en-US" b="0" i="0" dirty="0">
                <a:solidFill>
                  <a:srgbClr val="222222"/>
                </a:solidFill>
                <a:effectLst/>
                <a:latin typeface="Arial" panose="020B0604020202020204" pitchFamily="34" charset="0"/>
              </a:rPr>
            </a:br>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On “The Price Is Right” in 2019, he took home $262,743, the most money ever awarded to a daytime contestant. He made it to the show stage with the closest price estimate for a diamond tennis bracelet. Then, in a game called </a:t>
            </a:r>
            <a:r>
              <a:rPr lang="en-US" b="0" i="0" dirty="0" err="1">
                <a:solidFill>
                  <a:srgbClr val="222222"/>
                </a:solidFill>
                <a:effectLst/>
                <a:latin typeface="Arial" panose="020B0604020202020204" pitchFamily="34" charset="0"/>
              </a:rPr>
              <a:t>Plinko</a:t>
            </a:r>
            <a:r>
              <a:rPr lang="en-US" b="0" i="0" dirty="0">
                <a:solidFill>
                  <a:srgbClr val="222222"/>
                </a:solidFill>
                <a:effectLst/>
                <a:latin typeface="Arial" panose="020B0604020202020204" pitchFamily="34" charset="0"/>
              </a:rPr>
              <a:t>, he accurately guessed the prices for a hair dryer, a humidifier and a video game console to win more chances at cash prizes</a:t>
            </a:r>
          </a:p>
          <a:p>
            <a:endParaRPr lang="fr-FR" dirty="0"/>
          </a:p>
        </p:txBody>
      </p:sp>
      <p:sp>
        <p:nvSpPr>
          <p:cNvPr id="4" name="Espace réservé du numéro de diapositive 3"/>
          <p:cNvSpPr>
            <a:spLocks noGrp="1"/>
          </p:cNvSpPr>
          <p:nvPr>
            <p:ph type="sldNum" sz="quarter" idx="5"/>
          </p:nvPr>
        </p:nvSpPr>
        <p:spPr/>
        <p:txBody>
          <a:bodyPr/>
          <a:lstStyle/>
          <a:p>
            <a:pPr>
              <a:defRPr/>
            </a:pPr>
            <a:fld id="{C2D82B36-28FA-4AD9-BD16-DA0293747F01}" type="slidenum">
              <a:rPr lang="fr-FR" altLang="fr-FR" smtClean="0"/>
              <a:pPr>
                <a:defRPr/>
              </a:pPr>
              <a:t>2</a:t>
            </a:fld>
            <a:endParaRPr lang="fr-FR" altLang="fr-FR"/>
          </a:p>
        </p:txBody>
      </p:sp>
    </p:spTree>
    <p:extLst>
      <p:ext uri="{BB962C8B-B14F-4D97-AF65-F5344CB8AC3E}">
        <p14:creationId xmlns:p14="http://schemas.microsoft.com/office/powerpoint/2010/main" val="3480431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20368CC2-3F8E-4E61-9A04-C6C1DCD27D8C}"/>
              </a:ext>
            </a:extLst>
          </p:cNvPr>
          <p:cNvSpPr>
            <a:spLocks noGrp="1" noChangeArrowheads="1"/>
          </p:cNvSpPr>
          <p:nvPr>
            <p:ph type="sldNum" sz="quarter" idx="5"/>
          </p:nvPr>
        </p:nvSpPr>
        <p:spPr>
          <a:noFill/>
        </p:spPr>
        <p:txBody>
          <a:bodyPr/>
          <a:lstStyle>
            <a:lvl1pPr defTabSz="938213">
              <a:spcBef>
                <a:spcPct val="30000"/>
              </a:spcBef>
              <a:defRPr sz="1200">
                <a:solidFill>
                  <a:schemeClr val="tx1"/>
                </a:solidFill>
                <a:latin typeface="Times New Roman" panose="02020603050405020304" pitchFamily="18" charset="0"/>
              </a:defRPr>
            </a:lvl1pPr>
            <a:lvl2pPr marL="742950" indent="-285750" defTabSz="938213">
              <a:spcBef>
                <a:spcPct val="30000"/>
              </a:spcBef>
              <a:defRPr sz="1200">
                <a:solidFill>
                  <a:schemeClr val="tx1"/>
                </a:solidFill>
                <a:latin typeface="Times New Roman" panose="02020603050405020304" pitchFamily="18" charset="0"/>
              </a:defRPr>
            </a:lvl2pPr>
            <a:lvl3pPr marL="1143000" indent="-228600" defTabSz="938213">
              <a:spcBef>
                <a:spcPct val="30000"/>
              </a:spcBef>
              <a:defRPr sz="1200">
                <a:solidFill>
                  <a:schemeClr val="tx1"/>
                </a:solidFill>
                <a:latin typeface="Times New Roman" panose="02020603050405020304" pitchFamily="18" charset="0"/>
              </a:defRPr>
            </a:lvl3pPr>
            <a:lvl4pPr marL="1600200" indent="-228600" defTabSz="938213">
              <a:spcBef>
                <a:spcPct val="30000"/>
              </a:spcBef>
              <a:defRPr sz="1200">
                <a:solidFill>
                  <a:schemeClr val="tx1"/>
                </a:solidFill>
                <a:latin typeface="Times New Roman" panose="02020603050405020304" pitchFamily="18" charset="0"/>
              </a:defRPr>
            </a:lvl4pPr>
            <a:lvl5pPr marL="2057400" indent="-228600" defTabSz="938213">
              <a:spcBef>
                <a:spcPct val="30000"/>
              </a:spcBef>
              <a:defRPr sz="1200">
                <a:solidFill>
                  <a:schemeClr val="tx1"/>
                </a:solidFill>
                <a:latin typeface="Times New Roman" panose="02020603050405020304" pitchFamily="18" charset="0"/>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0876B73-2FFD-42B4-9494-80388F109F92}" type="slidenum">
              <a:rPr lang="fr-FR" altLang="fr-FR" smtClean="0"/>
              <a:pPr>
                <a:spcBef>
                  <a:spcPct val="0"/>
                </a:spcBef>
              </a:pPr>
              <a:t>21</a:t>
            </a:fld>
            <a:endParaRPr lang="fr-FR" altLang="fr-FR"/>
          </a:p>
        </p:txBody>
      </p:sp>
      <p:sp>
        <p:nvSpPr>
          <p:cNvPr id="35843" name="Rectangle 2">
            <a:extLst>
              <a:ext uri="{FF2B5EF4-FFF2-40B4-BE49-F238E27FC236}">
                <a16:creationId xmlns:a16="http://schemas.microsoft.com/office/drawing/2014/main" id="{D2E094FE-1000-46C0-B572-FB69230C2676}"/>
              </a:ext>
            </a:extLst>
          </p:cNvPr>
          <p:cNvSpPr>
            <a:spLocks noGrp="1" noRot="1" noChangeAspect="1" noChangeArrowheads="1" noTextEdit="1"/>
          </p:cNvSpPr>
          <p:nvPr>
            <p:ph type="sldImg"/>
          </p:nvPr>
        </p:nvSpPr>
        <p:spPr>
          <a:xfrm>
            <a:off x="65088" y="735013"/>
            <a:ext cx="6518275" cy="3667125"/>
          </a:xfrm>
          <a:ln/>
        </p:spPr>
      </p:sp>
      <p:sp>
        <p:nvSpPr>
          <p:cNvPr id="35844" name="Rectangle 3">
            <a:extLst>
              <a:ext uri="{FF2B5EF4-FFF2-40B4-BE49-F238E27FC236}">
                <a16:creationId xmlns:a16="http://schemas.microsoft.com/office/drawing/2014/main" id="{19E32CC5-9522-46CC-BA1B-D168F328F220}"/>
              </a:ext>
            </a:extLst>
          </p:cNvPr>
          <p:cNvSpPr>
            <a:spLocks noGrp="1" noChangeArrowheads="1"/>
          </p:cNvSpPr>
          <p:nvPr>
            <p:ph type="body" idx="1"/>
          </p:nvPr>
        </p:nvSpPr>
        <p:spPr>
          <a:noFill/>
        </p:spPr>
        <p:txBody>
          <a:bodyPr/>
          <a:lstStyle/>
          <a:p>
            <a:pPr eaLnBrk="1" hangingPunct="1"/>
            <a:endParaRPr lang="fr-FR" alt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0834EC1B-DC38-4824-8ADD-1BA46E5472BD}"/>
              </a:ext>
            </a:extLst>
          </p:cNvPr>
          <p:cNvSpPr>
            <a:spLocks noGrp="1" noChangeArrowheads="1"/>
          </p:cNvSpPr>
          <p:nvPr>
            <p:ph type="sldNum" sz="quarter" idx="5"/>
          </p:nvPr>
        </p:nvSpPr>
        <p:spPr>
          <a:noFill/>
        </p:spPr>
        <p:txBody>
          <a:bodyPr/>
          <a:lstStyle>
            <a:lvl1pPr defTabSz="938213">
              <a:spcBef>
                <a:spcPct val="30000"/>
              </a:spcBef>
              <a:defRPr sz="1200">
                <a:solidFill>
                  <a:schemeClr val="tx1"/>
                </a:solidFill>
                <a:latin typeface="Times New Roman" panose="02020603050405020304" pitchFamily="18" charset="0"/>
              </a:defRPr>
            </a:lvl1pPr>
            <a:lvl2pPr marL="742950" indent="-285750" defTabSz="938213">
              <a:spcBef>
                <a:spcPct val="30000"/>
              </a:spcBef>
              <a:defRPr sz="1200">
                <a:solidFill>
                  <a:schemeClr val="tx1"/>
                </a:solidFill>
                <a:latin typeface="Times New Roman" panose="02020603050405020304" pitchFamily="18" charset="0"/>
              </a:defRPr>
            </a:lvl2pPr>
            <a:lvl3pPr marL="1143000" indent="-228600" defTabSz="938213">
              <a:spcBef>
                <a:spcPct val="30000"/>
              </a:spcBef>
              <a:defRPr sz="1200">
                <a:solidFill>
                  <a:schemeClr val="tx1"/>
                </a:solidFill>
                <a:latin typeface="Times New Roman" panose="02020603050405020304" pitchFamily="18" charset="0"/>
              </a:defRPr>
            </a:lvl3pPr>
            <a:lvl4pPr marL="1600200" indent="-228600" defTabSz="938213">
              <a:spcBef>
                <a:spcPct val="30000"/>
              </a:spcBef>
              <a:defRPr sz="1200">
                <a:solidFill>
                  <a:schemeClr val="tx1"/>
                </a:solidFill>
                <a:latin typeface="Times New Roman" panose="02020603050405020304" pitchFamily="18" charset="0"/>
              </a:defRPr>
            </a:lvl4pPr>
            <a:lvl5pPr marL="2057400" indent="-228600" defTabSz="938213">
              <a:spcBef>
                <a:spcPct val="30000"/>
              </a:spcBef>
              <a:defRPr sz="1200">
                <a:solidFill>
                  <a:schemeClr val="tx1"/>
                </a:solidFill>
                <a:latin typeface="Times New Roman" panose="02020603050405020304" pitchFamily="18" charset="0"/>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54F28DE-3B25-407C-AD58-2C63FBB26BBD}" type="slidenum">
              <a:rPr lang="fr-FR" altLang="fr-FR" smtClean="0"/>
              <a:pPr>
                <a:spcBef>
                  <a:spcPct val="0"/>
                </a:spcBef>
              </a:pPr>
              <a:t>22</a:t>
            </a:fld>
            <a:endParaRPr lang="fr-FR" altLang="fr-FR"/>
          </a:p>
        </p:txBody>
      </p:sp>
      <p:sp>
        <p:nvSpPr>
          <p:cNvPr id="37891" name="Rectangle 2">
            <a:extLst>
              <a:ext uri="{FF2B5EF4-FFF2-40B4-BE49-F238E27FC236}">
                <a16:creationId xmlns:a16="http://schemas.microsoft.com/office/drawing/2014/main" id="{A2CB0DC3-EDD1-4214-8ADA-B5B1E15B6FC3}"/>
              </a:ext>
            </a:extLst>
          </p:cNvPr>
          <p:cNvSpPr>
            <a:spLocks noGrp="1" noRot="1" noChangeAspect="1" noChangeArrowheads="1" noTextEdit="1"/>
          </p:cNvSpPr>
          <p:nvPr>
            <p:ph type="sldImg"/>
          </p:nvPr>
        </p:nvSpPr>
        <p:spPr>
          <a:xfrm>
            <a:off x="65088" y="733425"/>
            <a:ext cx="6519862" cy="3668713"/>
          </a:xfrm>
          <a:ln/>
        </p:spPr>
      </p:sp>
      <p:sp>
        <p:nvSpPr>
          <p:cNvPr id="37892" name="Rectangle 3">
            <a:extLst>
              <a:ext uri="{FF2B5EF4-FFF2-40B4-BE49-F238E27FC236}">
                <a16:creationId xmlns:a16="http://schemas.microsoft.com/office/drawing/2014/main" id="{DA5A85A2-C49C-4946-A940-C17D2052637D}"/>
              </a:ext>
            </a:extLst>
          </p:cNvPr>
          <p:cNvSpPr>
            <a:spLocks noGrp="1" noChangeArrowheads="1"/>
          </p:cNvSpPr>
          <p:nvPr>
            <p:ph type="body" idx="1"/>
          </p:nvPr>
        </p:nvSpPr>
        <p:spPr>
          <a:xfrm>
            <a:off x="885825" y="4646613"/>
            <a:ext cx="4876800" cy="4402137"/>
          </a:xfrm>
          <a:noFill/>
        </p:spPr>
        <p:txBody>
          <a:bodyPr/>
          <a:lstStyle/>
          <a:p>
            <a:pPr eaLnBrk="1" hangingPunct="1"/>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https://www.prorealtime.com/fr/images/help/order-book/order-book-2_c1488549160c.png</a:t>
            </a:r>
          </a:p>
        </p:txBody>
      </p:sp>
      <p:sp>
        <p:nvSpPr>
          <p:cNvPr id="4" name="Espace réservé du numéro de diapositive 3"/>
          <p:cNvSpPr>
            <a:spLocks noGrp="1"/>
          </p:cNvSpPr>
          <p:nvPr>
            <p:ph type="sldNum" sz="quarter" idx="5"/>
          </p:nvPr>
        </p:nvSpPr>
        <p:spPr/>
        <p:txBody>
          <a:bodyPr/>
          <a:lstStyle/>
          <a:p>
            <a:pPr>
              <a:defRPr/>
            </a:pPr>
            <a:fld id="{C2D82B36-28FA-4AD9-BD16-DA0293747F01}" type="slidenum">
              <a:rPr lang="fr-FR" altLang="fr-FR" smtClean="0"/>
              <a:pPr>
                <a:defRPr/>
              </a:pPr>
              <a:t>3</a:t>
            </a:fld>
            <a:endParaRPr lang="fr-FR" altLang="fr-FR"/>
          </a:p>
        </p:txBody>
      </p:sp>
    </p:spTree>
    <p:extLst>
      <p:ext uri="{BB962C8B-B14F-4D97-AF65-F5344CB8AC3E}">
        <p14:creationId xmlns:p14="http://schemas.microsoft.com/office/powerpoint/2010/main" val="2712883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https://www.netflix.com/title/81272421</a:t>
            </a:r>
          </a:p>
        </p:txBody>
      </p:sp>
      <p:sp>
        <p:nvSpPr>
          <p:cNvPr id="4" name="Espace réservé du numéro de diapositive 3"/>
          <p:cNvSpPr>
            <a:spLocks noGrp="1"/>
          </p:cNvSpPr>
          <p:nvPr>
            <p:ph type="sldNum" sz="quarter" idx="5"/>
          </p:nvPr>
        </p:nvSpPr>
        <p:spPr/>
        <p:txBody>
          <a:bodyPr/>
          <a:lstStyle/>
          <a:p>
            <a:pPr>
              <a:defRPr/>
            </a:pPr>
            <a:fld id="{C2D82B36-28FA-4AD9-BD16-DA0293747F01}" type="slidenum">
              <a:rPr lang="fr-FR" altLang="fr-FR" smtClean="0"/>
              <a:pPr>
                <a:defRPr/>
              </a:pPr>
              <a:t>5</a:t>
            </a:fld>
            <a:endParaRPr lang="fr-FR" altLang="fr-FR"/>
          </a:p>
        </p:txBody>
      </p:sp>
    </p:spTree>
    <p:extLst>
      <p:ext uri="{BB962C8B-B14F-4D97-AF65-F5344CB8AC3E}">
        <p14:creationId xmlns:p14="http://schemas.microsoft.com/office/powerpoint/2010/main" val="4219485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D0F453B-8AF7-4AFD-A080-643553040407}"/>
              </a:ext>
            </a:extLst>
          </p:cNvPr>
          <p:cNvSpPr>
            <a:spLocks noGrp="1" noRot="1" noChangeAspect="1" noChangeArrowheads="1" noTextEdit="1"/>
          </p:cNvSpPr>
          <p:nvPr>
            <p:ph type="sldImg"/>
          </p:nvPr>
        </p:nvSpPr>
        <p:spPr>
          <a:xfrm>
            <a:off x="90488" y="746125"/>
            <a:ext cx="6624637" cy="3727450"/>
          </a:xfrm>
          <a:ln/>
        </p:spPr>
      </p:sp>
      <p:sp>
        <p:nvSpPr>
          <p:cNvPr id="7171" name="Rectangle 3">
            <a:extLst>
              <a:ext uri="{FF2B5EF4-FFF2-40B4-BE49-F238E27FC236}">
                <a16:creationId xmlns:a16="http://schemas.microsoft.com/office/drawing/2014/main" id="{6B60C278-8AB9-4BDB-AA1E-01FEF61192E9}"/>
              </a:ext>
            </a:extLst>
          </p:cNvPr>
          <p:cNvSpPr>
            <a:spLocks noGrp="1" noChangeArrowheads="1"/>
          </p:cNvSpPr>
          <p:nvPr>
            <p:ph type="body" idx="1"/>
          </p:nvPr>
        </p:nvSpPr>
        <p:spPr>
          <a:noFill/>
        </p:spPr>
        <p:txBody>
          <a:bodyPr/>
          <a:lstStyle/>
          <a:p>
            <a:endParaRPr lang="fr-FR"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7137C6BE-B4AB-4DB9-99AB-A6780711AC6A}"/>
              </a:ext>
            </a:extLst>
          </p:cNvPr>
          <p:cNvSpPr>
            <a:spLocks noGrp="1" noChangeArrowheads="1"/>
          </p:cNvSpPr>
          <p:nvPr>
            <p:ph type="sldNum" sz="quarter" idx="5"/>
          </p:nvPr>
        </p:nvSpPr>
        <p:spPr>
          <a:noFill/>
        </p:spPr>
        <p:txBody>
          <a:bodyPr/>
          <a:lstStyle>
            <a:lvl1pPr defTabSz="938213">
              <a:spcBef>
                <a:spcPct val="30000"/>
              </a:spcBef>
              <a:defRPr sz="1200">
                <a:solidFill>
                  <a:schemeClr val="tx1"/>
                </a:solidFill>
                <a:latin typeface="Times New Roman" panose="02020603050405020304" pitchFamily="18" charset="0"/>
              </a:defRPr>
            </a:lvl1pPr>
            <a:lvl2pPr marL="742950" indent="-285750" defTabSz="938213">
              <a:spcBef>
                <a:spcPct val="30000"/>
              </a:spcBef>
              <a:defRPr sz="1200">
                <a:solidFill>
                  <a:schemeClr val="tx1"/>
                </a:solidFill>
                <a:latin typeface="Times New Roman" panose="02020603050405020304" pitchFamily="18" charset="0"/>
              </a:defRPr>
            </a:lvl2pPr>
            <a:lvl3pPr marL="1143000" indent="-228600" defTabSz="938213">
              <a:spcBef>
                <a:spcPct val="30000"/>
              </a:spcBef>
              <a:defRPr sz="1200">
                <a:solidFill>
                  <a:schemeClr val="tx1"/>
                </a:solidFill>
                <a:latin typeface="Times New Roman" panose="02020603050405020304" pitchFamily="18" charset="0"/>
              </a:defRPr>
            </a:lvl3pPr>
            <a:lvl4pPr marL="1600200" indent="-228600" defTabSz="938213">
              <a:spcBef>
                <a:spcPct val="30000"/>
              </a:spcBef>
              <a:defRPr sz="1200">
                <a:solidFill>
                  <a:schemeClr val="tx1"/>
                </a:solidFill>
                <a:latin typeface="Times New Roman" panose="02020603050405020304" pitchFamily="18" charset="0"/>
              </a:defRPr>
            </a:lvl4pPr>
            <a:lvl5pPr marL="2057400" indent="-228600" defTabSz="938213">
              <a:spcBef>
                <a:spcPct val="30000"/>
              </a:spcBef>
              <a:defRPr sz="1200">
                <a:solidFill>
                  <a:schemeClr val="tx1"/>
                </a:solidFill>
                <a:latin typeface="Times New Roman" panose="02020603050405020304" pitchFamily="18" charset="0"/>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D6FCFA4-DA5E-49D6-83C5-8E7F08A6E841}" type="slidenum">
              <a:rPr lang="fr-FR" altLang="fr-FR" smtClean="0"/>
              <a:pPr>
                <a:spcBef>
                  <a:spcPct val="0"/>
                </a:spcBef>
              </a:pPr>
              <a:t>7</a:t>
            </a:fld>
            <a:endParaRPr lang="fr-FR" altLang="fr-FR"/>
          </a:p>
        </p:txBody>
      </p:sp>
      <p:sp>
        <p:nvSpPr>
          <p:cNvPr id="7171" name="Rectangle 2">
            <a:extLst>
              <a:ext uri="{FF2B5EF4-FFF2-40B4-BE49-F238E27FC236}">
                <a16:creationId xmlns:a16="http://schemas.microsoft.com/office/drawing/2014/main" id="{21A3038E-0A19-4D20-8276-D5B4837048FB}"/>
              </a:ext>
            </a:extLst>
          </p:cNvPr>
          <p:cNvSpPr>
            <a:spLocks noGrp="1" noRot="1" noChangeAspect="1" noChangeArrowheads="1" noTextEdit="1"/>
          </p:cNvSpPr>
          <p:nvPr>
            <p:ph type="sldImg"/>
          </p:nvPr>
        </p:nvSpPr>
        <p:spPr>
          <a:xfrm>
            <a:off x="65088" y="735013"/>
            <a:ext cx="6518275" cy="3667125"/>
          </a:xfrm>
          <a:ln/>
        </p:spPr>
      </p:sp>
      <p:sp>
        <p:nvSpPr>
          <p:cNvPr id="7172" name="Rectangle 3">
            <a:extLst>
              <a:ext uri="{FF2B5EF4-FFF2-40B4-BE49-F238E27FC236}">
                <a16:creationId xmlns:a16="http://schemas.microsoft.com/office/drawing/2014/main" id="{3BA91503-518E-4D57-B7DC-15E0338CE12D}"/>
              </a:ext>
            </a:extLst>
          </p:cNvPr>
          <p:cNvSpPr>
            <a:spLocks noGrp="1" noChangeArrowheads="1"/>
          </p:cNvSpPr>
          <p:nvPr>
            <p:ph type="body" idx="1"/>
          </p:nvPr>
        </p:nvSpPr>
        <p:spPr>
          <a:noFill/>
        </p:spPr>
        <p:txBody>
          <a:bodyPr/>
          <a:lstStyle/>
          <a:p>
            <a:pPr eaLnBrk="1" hangingPunct="1"/>
            <a:endParaRPr lang="fr-FR"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23EA9959-478C-4D4A-ADD5-8D7C608F511D}"/>
              </a:ext>
            </a:extLst>
          </p:cNvPr>
          <p:cNvSpPr>
            <a:spLocks noGrp="1" noChangeArrowheads="1"/>
          </p:cNvSpPr>
          <p:nvPr>
            <p:ph type="sldNum" sz="quarter" idx="5"/>
          </p:nvPr>
        </p:nvSpPr>
        <p:spPr>
          <a:noFill/>
        </p:spPr>
        <p:txBody>
          <a:bodyPr/>
          <a:lstStyle>
            <a:lvl1pPr defTabSz="938213">
              <a:spcBef>
                <a:spcPct val="30000"/>
              </a:spcBef>
              <a:defRPr sz="1200">
                <a:solidFill>
                  <a:schemeClr val="tx1"/>
                </a:solidFill>
                <a:latin typeface="Times New Roman" panose="02020603050405020304" pitchFamily="18" charset="0"/>
              </a:defRPr>
            </a:lvl1pPr>
            <a:lvl2pPr marL="742950" indent="-285750" defTabSz="938213">
              <a:spcBef>
                <a:spcPct val="30000"/>
              </a:spcBef>
              <a:defRPr sz="1200">
                <a:solidFill>
                  <a:schemeClr val="tx1"/>
                </a:solidFill>
                <a:latin typeface="Times New Roman" panose="02020603050405020304" pitchFamily="18" charset="0"/>
              </a:defRPr>
            </a:lvl2pPr>
            <a:lvl3pPr marL="1143000" indent="-228600" defTabSz="938213">
              <a:spcBef>
                <a:spcPct val="30000"/>
              </a:spcBef>
              <a:defRPr sz="1200">
                <a:solidFill>
                  <a:schemeClr val="tx1"/>
                </a:solidFill>
                <a:latin typeface="Times New Roman" panose="02020603050405020304" pitchFamily="18" charset="0"/>
              </a:defRPr>
            </a:lvl3pPr>
            <a:lvl4pPr marL="1600200" indent="-228600" defTabSz="938213">
              <a:spcBef>
                <a:spcPct val="30000"/>
              </a:spcBef>
              <a:defRPr sz="1200">
                <a:solidFill>
                  <a:schemeClr val="tx1"/>
                </a:solidFill>
                <a:latin typeface="Times New Roman" panose="02020603050405020304" pitchFamily="18" charset="0"/>
              </a:defRPr>
            </a:lvl4pPr>
            <a:lvl5pPr marL="2057400" indent="-228600" defTabSz="938213">
              <a:spcBef>
                <a:spcPct val="30000"/>
              </a:spcBef>
              <a:defRPr sz="1200">
                <a:solidFill>
                  <a:schemeClr val="tx1"/>
                </a:solidFill>
                <a:latin typeface="Times New Roman" panose="02020603050405020304" pitchFamily="18" charset="0"/>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36F2285-918D-4B3D-8DF1-5E371E4BEAC4}" type="slidenum">
              <a:rPr lang="fr-FR" altLang="fr-FR" smtClean="0"/>
              <a:pPr>
                <a:spcBef>
                  <a:spcPct val="0"/>
                </a:spcBef>
              </a:pPr>
              <a:t>8</a:t>
            </a:fld>
            <a:endParaRPr lang="fr-FR" altLang="fr-FR"/>
          </a:p>
        </p:txBody>
      </p:sp>
      <p:sp>
        <p:nvSpPr>
          <p:cNvPr id="9219" name="Rectangle 2">
            <a:extLst>
              <a:ext uri="{FF2B5EF4-FFF2-40B4-BE49-F238E27FC236}">
                <a16:creationId xmlns:a16="http://schemas.microsoft.com/office/drawing/2014/main" id="{54370729-431E-4784-BCA4-ECE15CCA8681}"/>
              </a:ext>
            </a:extLst>
          </p:cNvPr>
          <p:cNvSpPr>
            <a:spLocks noGrp="1" noRot="1" noChangeAspect="1" noChangeArrowheads="1" noTextEdit="1"/>
          </p:cNvSpPr>
          <p:nvPr>
            <p:ph type="sldImg"/>
          </p:nvPr>
        </p:nvSpPr>
        <p:spPr>
          <a:xfrm>
            <a:off x="65088" y="735013"/>
            <a:ext cx="6518275" cy="3667125"/>
          </a:xfrm>
          <a:ln/>
        </p:spPr>
      </p:sp>
      <p:sp>
        <p:nvSpPr>
          <p:cNvPr id="9220" name="Rectangle 3">
            <a:extLst>
              <a:ext uri="{FF2B5EF4-FFF2-40B4-BE49-F238E27FC236}">
                <a16:creationId xmlns:a16="http://schemas.microsoft.com/office/drawing/2014/main" id="{06853250-1AAA-432A-9D49-9C4BD09D3857}"/>
              </a:ext>
            </a:extLst>
          </p:cNvPr>
          <p:cNvSpPr>
            <a:spLocks noGrp="1" noChangeArrowheads="1"/>
          </p:cNvSpPr>
          <p:nvPr>
            <p:ph type="body" idx="1"/>
          </p:nvPr>
        </p:nvSpPr>
        <p:spPr>
          <a:noFill/>
        </p:spPr>
        <p:txBody>
          <a:bodyPr/>
          <a:lstStyle/>
          <a:p>
            <a:pPr eaLnBrk="1" hangingPunct="1"/>
            <a:endParaRPr lang="fr-FR"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179FD8E0-A0FA-4713-97B8-FE069B60AAAF}"/>
              </a:ext>
            </a:extLst>
          </p:cNvPr>
          <p:cNvSpPr>
            <a:spLocks noGrp="1" noChangeArrowheads="1"/>
          </p:cNvSpPr>
          <p:nvPr>
            <p:ph type="sldNum" sz="quarter" idx="5"/>
          </p:nvPr>
        </p:nvSpPr>
        <p:spPr>
          <a:noFill/>
        </p:spPr>
        <p:txBody>
          <a:bodyPr/>
          <a:lstStyle>
            <a:lvl1pPr defTabSz="938213">
              <a:spcBef>
                <a:spcPct val="30000"/>
              </a:spcBef>
              <a:defRPr sz="1200">
                <a:solidFill>
                  <a:schemeClr val="tx1"/>
                </a:solidFill>
                <a:latin typeface="Times New Roman" panose="02020603050405020304" pitchFamily="18" charset="0"/>
              </a:defRPr>
            </a:lvl1pPr>
            <a:lvl2pPr marL="742950" indent="-285750" defTabSz="938213">
              <a:spcBef>
                <a:spcPct val="30000"/>
              </a:spcBef>
              <a:defRPr sz="1200">
                <a:solidFill>
                  <a:schemeClr val="tx1"/>
                </a:solidFill>
                <a:latin typeface="Times New Roman" panose="02020603050405020304" pitchFamily="18" charset="0"/>
              </a:defRPr>
            </a:lvl2pPr>
            <a:lvl3pPr marL="1143000" indent="-228600" defTabSz="938213">
              <a:spcBef>
                <a:spcPct val="30000"/>
              </a:spcBef>
              <a:defRPr sz="1200">
                <a:solidFill>
                  <a:schemeClr val="tx1"/>
                </a:solidFill>
                <a:latin typeface="Times New Roman" panose="02020603050405020304" pitchFamily="18" charset="0"/>
              </a:defRPr>
            </a:lvl3pPr>
            <a:lvl4pPr marL="1600200" indent="-228600" defTabSz="938213">
              <a:spcBef>
                <a:spcPct val="30000"/>
              </a:spcBef>
              <a:defRPr sz="1200">
                <a:solidFill>
                  <a:schemeClr val="tx1"/>
                </a:solidFill>
                <a:latin typeface="Times New Roman" panose="02020603050405020304" pitchFamily="18" charset="0"/>
              </a:defRPr>
            </a:lvl4pPr>
            <a:lvl5pPr marL="2057400" indent="-228600" defTabSz="938213">
              <a:spcBef>
                <a:spcPct val="30000"/>
              </a:spcBef>
              <a:defRPr sz="1200">
                <a:solidFill>
                  <a:schemeClr val="tx1"/>
                </a:solidFill>
                <a:latin typeface="Times New Roman" panose="02020603050405020304" pitchFamily="18" charset="0"/>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D096287-D4EB-4B06-AF80-023B8CB77943}" type="slidenum">
              <a:rPr lang="fr-FR" altLang="fr-FR" smtClean="0"/>
              <a:pPr>
                <a:spcBef>
                  <a:spcPct val="0"/>
                </a:spcBef>
              </a:pPr>
              <a:t>9</a:t>
            </a:fld>
            <a:endParaRPr lang="fr-FR" altLang="fr-FR"/>
          </a:p>
        </p:txBody>
      </p:sp>
      <p:sp>
        <p:nvSpPr>
          <p:cNvPr id="11267" name="Rectangle 2">
            <a:extLst>
              <a:ext uri="{FF2B5EF4-FFF2-40B4-BE49-F238E27FC236}">
                <a16:creationId xmlns:a16="http://schemas.microsoft.com/office/drawing/2014/main" id="{5EB933F4-C9E3-41A9-B9B9-592B41D0A32F}"/>
              </a:ext>
            </a:extLst>
          </p:cNvPr>
          <p:cNvSpPr>
            <a:spLocks noGrp="1" noRot="1" noChangeAspect="1" noChangeArrowheads="1" noTextEdit="1"/>
          </p:cNvSpPr>
          <p:nvPr>
            <p:ph type="sldImg"/>
          </p:nvPr>
        </p:nvSpPr>
        <p:spPr>
          <a:xfrm>
            <a:off x="65088" y="735013"/>
            <a:ext cx="6518275" cy="3667125"/>
          </a:xfrm>
          <a:ln/>
        </p:spPr>
      </p:sp>
      <p:sp>
        <p:nvSpPr>
          <p:cNvPr id="11268" name="Rectangle 3">
            <a:extLst>
              <a:ext uri="{FF2B5EF4-FFF2-40B4-BE49-F238E27FC236}">
                <a16:creationId xmlns:a16="http://schemas.microsoft.com/office/drawing/2014/main" id="{DAC6712F-14BD-4BDD-92A9-820E89596BAF}"/>
              </a:ext>
            </a:extLst>
          </p:cNvPr>
          <p:cNvSpPr>
            <a:spLocks noGrp="1" noChangeArrowheads="1"/>
          </p:cNvSpPr>
          <p:nvPr>
            <p:ph type="body" idx="1"/>
          </p:nvPr>
        </p:nvSpPr>
        <p:spPr>
          <a:noFill/>
        </p:spPr>
        <p:txBody>
          <a:bodyPr/>
          <a:lstStyle/>
          <a:p>
            <a:pPr eaLnBrk="1" hangingPunct="1"/>
            <a:r>
              <a:rPr lang="fr-FR" altLang="fr-FR" b="1"/>
              <a:t>Titrisation :</a:t>
            </a:r>
            <a:r>
              <a:rPr lang="fr-FR" altLang="fr-FR"/>
              <a:t> Le fait qu’un entreprise cède ses créances à des investisseurs regroupés au sein d’un fond commun de créance. Elle peut donc percevoir du liquide et transférer le risque au fond commun de créances.</a:t>
            </a:r>
            <a:endParaRPr lang="fr-FR" altLang="fr-FR"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494B9880-FCD6-414A-A1EC-464491469FBC}"/>
              </a:ext>
            </a:extLst>
          </p:cNvPr>
          <p:cNvSpPr>
            <a:spLocks noGrp="1" noChangeArrowheads="1"/>
          </p:cNvSpPr>
          <p:nvPr>
            <p:ph type="sldNum" sz="quarter" idx="5"/>
          </p:nvPr>
        </p:nvSpPr>
        <p:spPr>
          <a:noFill/>
        </p:spPr>
        <p:txBody>
          <a:bodyPr/>
          <a:lstStyle>
            <a:lvl1pPr defTabSz="938213">
              <a:spcBef>
                <a:spcPct val="30000"/>
              </a:spcBef>
              <a:defRPr sz="1200">
                <a:solidFill>
                  <a:schemeClr val="tx1"/>
                </a:solidFill>
                <a:latin typeface="Times New Roman" panose="02020603050405020304" pitchFamily="18" charset="0"/>
              </a:defRPr>
            </a:lvl1pPr>
            <a:lvl2pPr marL="742950" indent="-285750" defTabSz="938213">
              <a:spcBef>
                <a:spcPct val="30000"/>
              </a:spcBef>
              <a:defRPr sz="1200">
                <a:solidFill>
                  <a:schemeClr val="tx1"/>
                </a:solidFill>
                <a:latin typeface="Times New Roman" panose="02020603050405020304" pitchFamily="18" charset="0"/>
              </a:defRPr>
            </a:lvl2pPr>
            <a:lvl3pPr marL="1143000" indent="-228600" defTabSz="938213">
              <a:spcBef>
                <a:spcPct val="30000"/>
              </a:spcBef>
              <a:defRPr sz="1200">
                <a:solidFill>
                  <a:schemeClr val="tx1"/>
                </a:solidFill>
                <a:latin typeface="Times New Roman" panose="02020603050405020304" pitchFamily="18" charset="0"/>
              </a:defRPr>
            </a:lvl3pPr>
            <a:lvl4pPr marL="1600200" indent="-228600" defTabSz="938213">
              <a:spcBef>
                <a:spcPct val="30000"/>
              </a:spcBef>
              <a:defRPr sz="1200">
                <a:solidFill>
                  <a:schemeClr val="tx1"/>
                </a:solidFill>
                <a:latin typeface="Times New Roman" panose="02020603050405020304" pitchFamily="18" charset="0"/>
              </a:defRPr>
            </a:lvl4pPr>
            <a:lvl5pPr marL="2057400" indent="-228600" defTabSz="938213">
              <a:spcBef>
                <a:spcPct val="30000"/>
              </a:spcBef>
              <a:defRPr sz="1200">
                <a:solidFill>
                  <a:schemeClr val="tx1"/>
                </a:solidFill>
                <a:latin typeface="Times New Roman" panose="02020603050405020304" pitchFamily="18" charset="0"/>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47ACF6F-D8F9-4C1E-8105-A3E6200ECB3B}" type="slidenum">
              <a:rPr lang="fr-FR" altLang="fr-FR" smtClean="0"/>
              <a:pPr>
                <a:spcBef>
                  <a:spcPct val="0"/>
                </a:spcBef>
              </a:pPr>
              <a:t>10</a:t>
            </a:fld>
            <a:endParaRPr lang="fr-FR" altLang="fr-FR"/>
          </a:p>
        </p:txBody>
      </p:sp>
      <p:sp>
        <p:nvSpPr>
          <p:cNvPr id="13315" name="Rectangle 2">
            <a:extLst>
              <a:ext uri="{FF2B5EF4-FFF2-40B4-BE49-F238E27FC236}">
                <a16:creationId xmlns:a16="http://schemas.microsoft.com/office/drawing/2014/main" id="{BBF5C350-9829-4939-B63E-F87C43BDDC88}"/>
              </a:ext>
            </a:extLst>
          </p:cNvPr>
          <p:cNvSpPr>
            <a:spLocks noGrp="1" noRot="1" noChangeAspect="1" noChangeArrowheads="1" noTextEdit="1"/>
          </p:cNvSpPr>
          <p:nvPr>
            <p:ph type="sldImg"/>
          </p:nvPr>
        </p:nvSpPr>
        <p:spPr>
          <a:xfrm>
            <a:off x="65088" y="735013"/>
            <a:ext cx="6518275" cy="3667125"/>
          </a:xfrm>
          <a:ln/>
        </p:spPr>
      </p:sp>
      <p:sp>
        <p:nvSpPr>
          <p:cNvPr id="13316" name="Rectangle 3">
            <a:extLst>
              <a:ext uri="{FF2B5EF4-FFF2-40B4-BE49-F238E27FC236}">
                <a16:creationId xmlns:a16="http://schemas.microsoft.com/office/drawing/2014/main" id="{464A69FB-877B-4F0E-8600-D0965B5B932E}"/>
              </a:ext>
            </a:extLst>
          </p:cNvPr>
          <p:cNvSpPr>
            <a:spLocks noGrp="1" noChangeArrowheads="1"/>
          </p:cNvSpPr>
          <p:nvPr>
            <p:ph type="body" idx="1"/>
          </p:nvPr>
        </p:nvSpPr>
        <p:spPr>
          <a:noFill/>
        </p:spPr>
        <p:txBody>
          <a:bodyPr/>
          <a:lstStyle/>
          <a:p>
            <a:pPr eaLnBrk="1" hangingPunct="1"/>
            <a:endParaRPr lang="fr-FR" alt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
        <p:nvSpPr>
          <p:cNvPr id="5" name="Rectangle 11">
            <a:extLst>
              <a:ext uri="{FF2B5EF4-FFF2-40B4-BE49-F238E27FC236}">
                <a16:creationId xmlns:a16="http://schemas.microsoft.com/office/drawing/2014/main" id="{D8CF0233-42A8-4871-B583-870BB10DB134}"/>
              </a:ext>
            </a:extLst>
          </p:cNvPr>
          <p:cNvSpPr>
            <a:spLocks noGrp="1" noChangeArrowheads="1"/>
          </p:cNvSpPr>
          <p:nvPr>
            <p:ph type="sldNum" sz="quarter" idx="11"/>
          </p:nvPr>
        </p:nvSpPr>
        <p:spPr>
          <a:ln/>
        </p:spPr>
        <p:txBody>
          <a:bodyPr/>
          <a:lstStyle>
            <a:lvl1pPr>
              <a:defRPr/>
            </a:lvl1pPr>
          </a:lstStyle>
          <a:p>
            <a:pPr>
              <a:defRPr/>
            </a:pPr>
            <a:fld id="{C22878CB-A0C3-44AA-90F3-22F574AFB2E9}" type="slidenum">
              <a:rPr lang="fr-FR" altLang="fr-FR"/>
              <a:pPr>
                <a:defRPr/>
              </a:pPr>
              <a:t>‹N°›</a:t>
            </a:fld>
            <a:endParaRPr lang="fr-FR" altLang="fr-FR"/>
          </a:p>
        </p:txBody>
      </p:sp>
    </p:spTree>
    <p:extLst>
      <p:ext uri="{BB962C8B-B14F-4D97-AF65-F5344CB8AC3E}">
        <p14:creationId xmlns:p14="http://schemas.microsoft.com/office/powerpoint/2010/main" val="3431177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11">
            <a:extLst>
              <a:ext uri="{FF2B5EF4-FFF2-40B4-BE49-F238E27FC236}">
                <a16:creationId xmlns:a16="http://schemas.microsoft.com/office/drawing/2014/main" id="{02F9D79A-7AE1-421A-8DA5-65A3A2C9585A}"/>
              </a:ext>
            </a:extLst>
          </p:cNvPr>
          <p:cNvSpPr>
            <a:spLocks noGrp="1" noChangeArrowheads="1"/>
          </p:cNvSpPr>
          <p:nvPr>
            <p:ph type="sldNum" sz="quarter" idx="11"/>
          </p:nvPr>
        </p:nvSpPr>
        <p:spPr>
          <a:ln/>
        </p:spPr>
        <p:txBody>
          <a:bodyPr/>
          <a:lstStyle>
            <a:lvl1pPr>
              <a:defRPr/>
            </a:lvl1pPr>
          </a:lstStyle>
          <a:p>
            <a:pPr>
              <a:defRPr/>
            </a:pPr>
            <a:fld id="{1B230F52-47F3-417A-86AC-7BFD5CB3EDDA}" type="slidenum">
              <a:rPr lang="fr-FR" altLang="fr-FR"/>
              <a:pPr>
                <a:defRPr/>
              </a:pPr>
              <a:t>‹N°›</a:t>
            </a:fld>
            <a:endParaRPr lang="fr-FR" altLang="fr-FR"/>
          </a:p>
        </p:txBody>
      </p:sp>
    </p:spTree>
    <p:extLst>
      <p:ext uri="{BB962C8B-B14F-4D97-AF65-F5344CB8AC3E}">
        <p14:creationId xmlns:p14="http://schemas.microsoft.com/office/powerpoint/2010/main" val="1097524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27051" y="333375"/>
            <a:ext cx="11279716" cy="1143000"/>
          </a:xfrm>
        </p:spPr>
        <p:txBody>
          <a:bodyPr/>
          <a:lstStyle/>
          <a:p>
            <a:r>
              <a:rPr lang="fr-FR"/>
              <a:t>Modifiez le style du titre</a:t>
            </a:r>
          </a:p>
        </p:txBody>
      </p:sp>
      <p:sp>
        <p:nvSpPr>
          <p:cNvPr id="3" name="Espace réservé du texte 2"/>
          <p:cNvSpPr>
            <a:spLocks noGrp="1"/>
          </p:cNvSpPr>
          <p:nvPr>
            <p:ph type="body" sz="half" idx="1"/>
          </p:nvPr>
        </p:nvSpPr>
        <p:spPr>
          <a:xfrm>
            <a:off x="914400" y="1981200"/>
            <a:ext cx="5080000" cy="4114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981200"/>
            <a:ext cx="5080000" cy="4114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Rectangle 11">
            <a:extLst>
              <a:ext uri="{FF2B5EF4-FFF2-40B4-BE49-F238E27FC236}">
                <a16:creationId xmlns:a16="http://schemas.microsoft.com/office/drawing/2014/main" id="{9A522F0B-1C26-46EA-8868-9EEBBDA59BFD}"/>
              </a:ext>
            </a:extLst>
          </p:cNvPr>
          <p:cNvSpPr>
            <a:spLocks noGrp="1" noChangeArrowheads="1"/>
          </p:cNvSpPr>
          <p:nvPr>
            <p:ph type="sldNum" sz="quarter" idx="11"/>
          </p:nvPr>
        </p:nvSpPr>
        <p:spPr>
          <a:ln/>
        </p:spPr>
        <p:txBody>
          <a:bodyPr/>
          <a:lstStyle>
            <a:lvl1pPr>
              <a:defRPr/>
            </a:lvl1pPr>
          </a:lstStyle>
          <a:p>
            <a:pPr>
              <a:defRPr/>
            </a:pPr>
            <a:fld id="{29EAF71E-035F-4D75-A0B9-6FCADB6657FB}" type="slidenum">
              <a:rPr lang="fr-FR" altLang="fr-FR"/>
              <a:pPr>
                <a:defRPr/>
              </a:pPr>
              <a:t>‹N°›</a:t>
            </a:fld>
            <a:endParaRPr lang="fr-FR" altLang="fr-FR"/>
          </a:p>
        </p:txBody>
      </p:sp>
    </p:spTree>
    <p:extLst>
      <p:ext uri="{BB962C8B-B14F-4D97-AF65-F5344CB8AC3E}">
        <p14:creationId xmlns:p14="http://schemas.microsoft.com/office/powerpoint/2010/main" val="42717533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7A5C1F0-C0D1-4D58-A862-28F1DAD55E58}"/>
              </a:ext>
            </a:extLst>
          </p:cNvPr>
          <p:cNvSpPr>
            <a:spLocks noGrp="1" noChangeArrowheads="1"/>
          </p:cNvSpPr>
          <p:nvPr>
            <p:ph type="title"/>
          </p:nvPr>
        </p:nvSpPr>
        <p:spPr bwMode="auto">
          <a:xfrm>
            <a:off x="527051" y="333375"/>
            <a:ext cx="1127971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 du masque</a:t>
            </a:r>
          </a:p>
        </p:txBody>
      </p:sp>
      <p:sp>
        <p:nvSpPr>
          <p:cNvPr id="1027" name="Rectangle 3">
            <a:extLst>
              <a:ext uri="{FF2B5EF4-FFF2-40B4-BE49-F238E27FC236}">
                <a16:creationId xmlns:a16="http://schemas.microsoft.com/office/drawing/2014/main" id="{F1664B94-1A0B-4671-9ABA-EC3FAEA68FF8}"/>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35" name="Rectangle 11">
            <a:extLst>
              <a:ext uri="{FF2B5EF4-FFF2-40B4-BE49-F238E27FC236}">
                <a16:creationId xmlns:a16="http://schemas.microsoft.com/office/drawing/2014/main" id="{85E88EA4-387B-4F12-B5C9-1D8CDF69BC73}"/>
              </a:ext>
            </a:extLst>
          </p:cNvPr>
          <p:cNvSpPr>
            <a:spLocks noGrp="1" noChangeArrowheads="1"/>
          </p:cNvSpPr>
          <p:nvPr>
            <p:ph type="sldNum" sz="quarter" idx="4"/>
          </p:nvPr>
        </p:nvSpPr>
        <p:spPr bwMode="auto">
          <a:xfrm>
            <a:off x="11567584" y="6524626"/>
            <a:ext cx="624416"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B4B17599-1C7E-466D-8889-5588D32879AA}"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hf hdr="0" dt="0"/>
  <p:txStyles>
    <p:titleStyle>
      <a:lvl1pPr algn="r" rtl="0" eaLnBrk="0" fontAlgn="base" hangingPunct="0">
        <a:spcBef>
          <a:spcPct val="0"/>
        </a:spcBef>
        <a:spcAft>
          <a:spcPct val="0"/>
        </a:spcAft>
        <a:defRPr sz="4400">
          <a:solidFill>
            <a:srgbClr val="000066"/>
          </a:solidFill>
          <a:latin typeface="+mj-lt"/>
          <a:ea typeface="+mj-ea"/>
          <a:cs typeface="+mj-cs"/>
        </a:defRPr>
      </a:lvl1pPr>
      <a:lvl2pPr algn="r" rtl="0" eaLnBrk="0" fontAlgn="base" hangingPunct="0">
        <a:spcBef>
          <a:spcPct val="0"/>
        </a:spcBef>
        <a:spcAft>
          <a:spcPct val="0"/>
        </a:spcAft>
        <a:defRPr sz="4400">
          <a:solidFill>
            <a:srgbClr val="000066"/>
          </a:solidFill>
          <a:latin typeface="Times New Roman" pitchFamily="18" charset="0"/>
        </a:defRPr>
      </a:lvl2pPr>
      <a:lvl3pPr algn="r" rtl="0" eaLnBrk="0" fontAlgn="base" hangingPunct="0">
        <a:spcBef>
          <a:spcPct val="0"/>
        </a:spcBef>
        <a:spcAft>
          <a:spcPct val="0"/>
        </a:spcAft>
        <a:defRPr sz="4400">
          <a:solidFill>
            <a:srgbClr val="000066"/>
          </a:solidFill>
          <a:latin typeface="Times New Roman" pitchFamily="18" charset="0"/>
        </a:defRPr>
      </a:lvl3pPr>
      <a:lvl4pPr algn="r" rtl="0" eaLnBrk="0" fontAlgn="base" hangingPunct="0">
        <a:spcBef>
          <a:spcPct val="0"/>
        </a:spcBef>
        <a:spcAft>
          <a:spcPct val="0"/>
        </a:spcAft>
        <a:defRPr sz="4400">
          <a:solidFill>
            <a:srgbClr val="000066"/>
          </a:solidFill>
          <a:latin typeface="Times New Roman" pitchFamily="18" charset="0"/>
        </a:defRPr>
      </a:lvl4pPr>
      <a:lvl5pPr algn="r" rtl="0" eaLnBrk="0" fontAlgn="base" hangingPunct="0">
        <a:spcBef>
          <a:spcPct val="0"/>
        </a:spcBef>
        <a:spcAft>
          <a:spcPct val="0"/>
        </a:spcAft>
        <a:defRPr sz="4400">
          <a:solidFill>
            <a:srgbClr val="000066"/>
          </a:solidFill>
          <a:latin typeface="Times New Roman" pitchFamily="18" charset="0"/>
        </a:defRPr>
      </a:lvl5pPr>
      <a:lvl6pPr marL="457200" algn="r" rtl="0" fontAlgn="base">
        <a:spcBef>
          <a:spcPct val="0"/>
        </a:spcBef>
        <a:spcAft>
          <a:spcPct val="0"/>
        </a:spcAft>
        <a:defRPr sz="4400">
          <a:solidFill>
            <a:srgbClr val="000066"/>
          </a:solidFill>
          <a:latin typeface="Times New Roman" pitchFamily="18" charset="0"/>
        </a:defRPr>
      </a:lvl6pPr>
      <a:lvl7pPr marL="914400" algn="r" rtl="0" fontAlgn="base">
        <a:spcBef>
          <a:spcPct val="0"/>
        </a:spcBef>
        <a:spcAft>
          <a:spcPct val="0"/>
        </a:spcAft>
        <a:defRPr sz="4400">
          <a:solidFill>
            <a:srgbClr val="000066"/>
          </a:solidFill>
          <a:latin typeface="Times New Roman" pitchFamily="18" charset="0"/>
        </a:defRPr>
      </a:lvl7pPr>
      <a:lvl8pPr marL="1371600" algn="r" rtl="0" fontAlgn="base">
        <a:spcBef>
          <a:spcPct val="0"/>
        </a:spcBef>
        <a:spcAft>
          <a:spcPct val="0"/>
        </a:spcAft>
        <a:defRPr sz="4400">
          <a:solidFill>
            <a:srgbClr val="000066"/>
          </a:solidFill>
          <a:latin typeface="Times New Roman" pitchFamily="18" charset="0"/>
        </a:defRPr>
      </a:lvl8pPr>
      <a:lvl9pPr marL="1828800" algn="r" rtl="0" fontAlgn="base">
        <a:spcBef>
          <a:spcPct val="0"/>
        </a:spcBef>
        <a:spcAft>
          <a:spcPct val="0"/>
        </a:spcAft>
        <a:defRPr sz="4400">
          <a:solidFill>
            <a:srgbClr val="000066"/>
          </a:solidFill>
          <a:latin typeface="Times New Roman" pitchFamily="18" charset="0"/>
        </a:defRPr>
      </a:lvl9pPr>
    </p:titleStyle>
    <p:bodyStyle>
      <a:lvl1pPr marL="342900" indent="-342900" algn="l" rtl="0" eaLnBrk="0" fontAlgn="base" hangingPunct="0">
        <a:spcBef>
          <a:spcPct val="20000"/>
        </a:spcBef>
        <a:spcAft>
          <a:spcPct val="0"/>
        </a:spcAft>
        <a:buClr>
          <a:srgbClr val="FF0000"/>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08000"/>
        </a:buClr>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rgbClr val="008000"/>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tetson.edu/other/academics/custom/media/roland_george.jpg" TargetMode="External"/><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fr.wikipedia.org/wiki/Licence_Creative_Commons" TargetMode="External"/><Relationship Id="rId5" Type="http://schemas.openxmlformats.org/officeDocument/2006/relationships/hyperlink" Target="https://sites.google.com/site/formationfinance/home/crises-et-krachs/cours-crises-et-krachs-financiers"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fr.wikipedia.org/wiki/Gold_Exchange_Standard"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culturebanque.com/bale-i-ii-iii-changement-modele-bancair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High-frequency_tradin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hyperlink" Target="http://www.gainscope.com/images/market_time.jp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fr.wikipedia.org/wiki/Krach"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www.edubourse.com/guide/guide.php?fiche=tulipomania"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2.bp.blogspot.com/_pMscxxELHEg/SQpCsNiVWuI/AAAAAAAADrc/UFK8UWbFW_w/s1600/SP500Crashes.jp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fr.wikipedia.org/wiki/Fuite_vers_la_qualit%C3%A9"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fr.wikipedia.org/wiki/Crise_de_liquidit%C3%A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amzn.to/3J4OOyX"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fr.wikipedia.org/wiki/Crise_des_subprimes" TargetMode="External"/><Relationship Id="rId3" Type="http://schemas.openxmlformats.org/officeDocument/2006/relationships/hyperlink" Target="http://fr.wikipedia.org/wiki/Crise_%C3%A9conomique_mexicaine" TargetMode="External"/><Relationship Id="rId7" Type="http://schemas.openxmlformats.org/officeDocument/2006/relationships/hyperlink" Target="http://fr.wikipedia.org/wiki/Crise_%C3%A9conomique_asiatique"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fr.wikipedia.org/wiki/Bulle_Internet" TargetMode="External"/><Relationship Id="rId11" Type="http://schemas.openxmlformats.org/officeDocument/2006/relationships/image" Target="../media/image18.jpeg"/><Relationship Id="rId5" Type="http://schemas.openxmlformats.org/officeDocument/2006/relationships/hyperlink" Target="https://fr.wikipedia.org/wiki/Crise_de_la_dette_publique_grecque" TargetMode="External"/><Relationship Id="rId10" Type="http://schemas.openxmlformats.org/officeDocument/2006/relationships/image" Target="../media/image17.png"/><Relationship Id="rId4" Type="http://schemas.openxmlformats.org/officeDocument/2006/relationships/hyperlink" Target="http://fr.wikipedia.org/wiki/Crise_%C3%A9conomique_argentine" TargetMode="External"/><Relationship Id="rId9" Type="http://schemas.openxmlformats.org/officeDocument/2006/relationships/hyperlink" Target="http://www.uncrate.com/men/images/help-drain-stopper.jp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rb.ec-lille.fr/l/Marches_financiers/Marches_Financiers_-_La_dynamique_de_l%27economie_financiere.html" TargetMode="External"/><Relationship Id="rId3" Type="http://schemas.openxmlformats.org/officeDocument/2006/relationships/hyperlink" Target="http://rb.ec-lille.fr/l/Marches_financiers/Marches_Financiers_-_La_globalisation.html" TargetMode="External"/><Relationship Id="rId7" Type="http://schemas.openxmlformats.org/officeDocument/2006/relationships/hyperlink" Target="http://rb.ec-lille.fr/l/Marches_financiers/Marches_Financiers_-_Les_Salles_et_metiers_de_Marche.html" TargetMode="External"/><Relationship Id="rId12" Type="http://schemas.openxmlformats.org/officeDocument/2006/relationships/hyperlink" Target="http://rb.ec-lille.fr/l/Marches_financiers/JessX_intro_Session.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rb.ec-lille.fr/l/Marches_financiers/Marches_Financiers_-_L%27exemple_du_marche_des_changes.html" TargetMode="External"/><Relationship Id="rId11" Type="http://schemas.openxmlformats.org/officeDocument/2006/relationships/hyperlink" Target="http://rb.ec-lille.fr/l/Marches_financiers/JessX_Intro_to_Pricing.html" TargetMode="External"/><Relationship Id="rId5" Type="http://schemas.openxmlformats.org/officeDocument/2006/relationships/hyperlink" Target="http://rb.ec-lille.fr/l/Marches_financiers/Marches_Financiers_-_Les_produits_financiers.html" TargetMode="External"/><Relationship Id="rId10" Type="http://schemas.openxmlformats.org/officeDocument/2006/relationships/hyperlink" Target="http://rb.ec-lille.fr/l/Marches_financiers/Marches_Financiers_-_Actualisation.html" TargetMode="External"/><Relationship Id="rId4" Type="http://schemas.openxmlformats.org/officeDocument/2006/relationships/hyperlink" Target="http://rb.ec-lille.fr/l/Marches_financiers/Marches_Financiers_-_Metiers_de_la_finance.html" TargetMode="External"/><Relationship Id="rId9" Type="http://schemas.openxmlformats.org/officeDocument/2006/relationships/hyperlink" Target="http://rb.ec-lille.fr/l/Marches_financiers/Marches_Financiers_-_La_crise_de_2008.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etflix.com/title/8127242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www.orange-info.sn/thematique/quizz/images/devises.gi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Espace réservé du numéro de diapositive 4">
            <a:extLst>
              <a:ext uri="{FF2B5EF4-FFF2-40B4-BE49-F238E27FC236}">
                <a16:creationId xmlns:a16="http://schemas.microsoft.com/office/drawing/2014/main" id="{27893C0A-A17C-4B54-B98E-29F5D84082DE}"/>
              </a:ext>
            </a:extLst>
          </p:cNvPr>
          <p:cNvSpPr>
            <a:spLocks noGrp="1"/>
          </p:cNvSpPr>
          <p:nvPr>
            <p:ph type="sldNum" sz="quarter" idx="11"/>
          </p:nvPr>
        </p:nvSpPr>
        <p:spPr>
          <a:noFill/>
        </p:spPr>
        <p:txBody>
          <a:bodyPr/>
          <a:lstStyle>
            <a:lvl1pPr>
              <a:spcBef>
                <a:spcPct val="20000"/>
              </a:spcBef>
              <a:buClr>
                <a:srgbClr val="FF0000"/>
              </a:buClr>
              <a:buChar char="•"/>
              <a:defRPr sz="2800">
                <a:solidFill>
                  <a:schemeClr val="tx1"/>
                </a:solidFill>
                <a:latin typeface="Times New Roman" panose="02020603050405020304" pitchFamily="18" charset="0"/>
              </a:defRPr>
            </a:lvl1pPr>
            <a:lvl2pPr marL="742950" indent="-285750">
              <a:spcBef>
                <a:spcPct val="20000"/>
              </a:spcBef>
              <a:buClr>
                <a:srgbClr val="008000"/>
              </a:buClr>
              <a:buChar char="–"/>
              <a:defRPr sz="2400">
                <a:solidFill>
                  <a:schemeClr val="accent2"/>
                </a:solidFill>
                <a:latin typeface="Times New Roman" panose="02020603050405020304" pitchFamily="18" charset="0"/>
              </a:defRPr>
            </a:lvl2pPr>
            <a:lvl3pPr marL="1143000" indent="-228600">
              <a:spcBef>
                <a:spcPct val="20000"/>
              </a:spcBef>
              <a:buChar char="•"/>
              <a:defRPr sz="2000">
                <a:solidFill>
                  <a:srgbClr val="008000"/>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FontTx/>
              <a:buNone/>
            </a:pPr>
            <a:fld id="{C1D90D87-912E-4C9A-9F4D-BF0A96D7BF49}" type="slidenum">
              <a:rPr lang="fr-FR" altLang="fr-FR" sz="1200"/>
              <a:pPr>
                <a:spcBef>
                  <a:spcPct val="0"/>
                </a:spcBef>
                <a:buClrTx/>
                <a:buFontTx/>
                <a:buNone/>
              </a:pPr>
              <a:t>1</a:t>
            </a:fld>
            <a:endParaRPr lang="fr-FR" altLang="fr-FR" sz="1200"/>
          </a:p>
        </p:txBody>
      </p:sp>
      <p:sp>
        <p:nvSpPr>
          <p:cNvPr id="270338" name="Rectangle 2">
            <a:extLst>
              <a:ext uri="{FF2B5EF4-FFF2-40B4-BE49-F238E27FC236}">
                <a16:creationId xmlns:a16="http://schemas.microsoft.com/office/drawing/2014/main" id="{55829C1A-E807-49B5-B895-6DE4936EABEE}"/>
              </a:ext>
            </a:extLst>
          </p:cNvPr>
          <p:cNvSpPr>
            <a:spLocks noGrp="1" noChangeArrowheads="1"/>
          </p:cNvSpPr>
          <p:nvPr>
            <p:ph type="ctrTitle"/>
          </p:nvPr>
        </p:nvSpPr>
        <p:spPr>
          <a:xfrm>
            <a:off x="1847851" y="188913"/>
            <a:ext cx="8569325" cy="1655762"/>
          </a:xfrm>
        </p:spPr>
        <p:txBody>
          <a:bodyPr/>
          <a:lstStyle/>
          <a:p>
            <a:pPr eaLnBrk="1" hangingPunct="1">
              <a:defRPr/>
            </a:pPr>
            <a:r>
              <a:rPr lang="fr-CH" sz="3600" i="1" dirty="0">
                <a:solidFill>
                  <a:srgbClr val="000099"/>
                </a:solidFill>
                <a:latin typeface="Arial" charset="0"/>
              </a:rPr>
              <a:t>Cours de Marchés Financiers :</a:t>
            </a:r>
            <a:br>
              <a:rPr lang="fr-CH" sz="3600" i="1" dirty="0">
                <a:solidFill>
                  <a:srgbClr val="000099"/>
                </a:solidFill>
                <a:latin typeface="Arial" charset="0"/>
              </a:rPr>
            </a:br>
            <a:r>
              <a:rPr lang="fr-FR" sz="3600" i="1" dirty="0">
                <a:solidFill>
                  <a:srgbClr val="000099"/>
                </a:solidFill>
                <a:latin typeface="Arial" charset="0"/>
              </a:rPr>
              <a:t>La dynamique de l'économie financière et ses crises</a:t>
            </a:r>
            <a:r>
              <a:rPr lang="fr-FR" sz="3600" i="1" dirty="0">
                <a:solidFill>
                  <a:srgbClr val="000099"/>
                </a:solidFill>
                <a:effectLst>
                  <a:outerShdw blurRad="38100" dist="38100" dir="2700000" algn="tl">
                    <a:srgbClr val="C0C0C0"/>
                  </a:outerShdw>
                </a:effectLst>
                <a:latin typeface="Arial" charset="0"/>
              </a:rPr>
              <a:t> </a:t>
            </a:r>
          </a:p>
        </p:txBody>
      </p:sp>
      <p:sp>
        <p:nvSpPr>
          <p:cNvPr id="4101" name="Text Box 6">
            <a:extLst>
              <a:ext uri="{FF2B5EF4-FFF2-40B4-BE49-F238E27FC236}">
                <a16:creationId xmlns:a16="http://schemas.microsoft.com/office/drawing/2014/main" id="{47D914B4-D8E4-4A70-B504-8E94E06A82E0}"/>
              </a:ext>
            </a:extLst>
          </p:cNvPr>
          <p:cNvSpPr txBox="1">
            <a:spLocks noChangeArrowheads="1"/>
          </p:cNvSpPr>
          <p:nvPr/>
        </p:nvSpPr>
        <p:spPr bwMode="auto">
          <a:xfrm>
            <a:off x="10652668" y="5945411"/>
            <a:ext cx="1331912"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0000"/>
              </a:buClr>
              <a:buChar char="•"/>
              <a:defRPr sz="2800">
                <a:solidFill>
                  <a:schemeClr val="tx1"/>
                </a:solidFill>
                <a:latin typeface="Times New Roman" panose="02020603050405020304" pitchFamily="18" charset="0"/>
              </a:defRPr>
            </a:lvl1pPr>
            <a:lvl2pPr marL="742950" indent="-285750">
              <a:spcBef>
                <a:spcPct val="20000"/>
              </a:spcBef>
              <a:buClr>
                <a:srgbClr val="008000"/>
              </a:buClr>
              <a:buChar char="–"/>
              <a:defRPr sz="2400">
                <a:solidFill>
                  <a:schemeClr val="accent2"/>
                </a:solidFill>
                <a:latin typeface="Times New Roman" panose="02020603050405020304" pitchFamily="18" charset="0"/>
              </a:defRPr>
            </a:lvl2pPr>
            <a:lvl3pPr marL="1143000" indent="-228600">
              <a:spcBef>
                <a:spcPct val="20000"/>
              </a:spcBef>
              <a:buChar char="•"/>
              <a:defRPr sz="2000">
                <a:solidFill>
                  <a:srgbClr val="008000"/>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r" eaLnBrk="1" hangingPunct="1">
              <a:spcBef>
                <a:spcPct val="50000"/>
              </a:spcBef>
              <a:buClrTx/>
              <a:buFontTx/>
              <a:buNone/>
            </a:pPr>
            <a:r>
              <a:rPr lang="fr-FR" altLang="fr-FR" sz="1200" dirty="0"/>
              <a:t>Image : </a:t>
            </a:r>
            <a:r>
              <a:rPr lang="fr-FR" altLang="fr-FR" sz="1200" dirty="0">
                <a:hlinkClick r:id="rId3"/>
              </a:rPr>
              <a:t>Source</a:t>
            </a:r>
            <a:endParaRPr lang="fr-FR" altLang="fr-FR" sz="1200" dirty="0"/>
          </a:p>
        </p:txBody>
      </p:sp>
      <p:pic>
        <p:nvPicPr>
          <p:cNvPr id="4102" name="Picture 7">
            <a:extLst>
              <a:ext uri="{FF2B5EF4-FFF2-40B4-BE49-F238E27FC236}">
                <a16:creationId xmlns:a16="http://schemas.microsoft.com/office/drawing/2014/main" id="{F8443843-55BC-4BB1-A2E1-7407DB5E97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4032" y="2564904"/>
            <a:ext cx="3024012" cy="4029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3" name="Text Box 10">
            <a:extLst>
              <a:ext uri="{FF2B5EF4-FFF2-40B4-BE49-F238E27FC236}">
                <a16:creationId xmlns:a16="http://schemas.microsoft.com/office/drawing/2014/main" id="{3C48436A-239B-415C-9489-D2F4435090F7}"/>
              </a:ext>
            </a:extLst>
          </p:cNvPr>
          <p:cNvSpPr txBox="1">
            <a:spLocks noChangeArrowheads="1"/>
          </p:cNvSpPr>
          <p:nvPr/>
        </p:nvSpPr>
        <p:spPr bwMode="auto">
          <a:xfrm>
            <a:off x="551384" y="2389189"/>
            <a:ext cx="446405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0000"/>
              </a:buClr>
              <a:buChar char="•"/>
              <a:defRPr sz="2800">
                <a:solidFill>
                  <a:schemeClr val="tx1"/>
                </a:solidFill>
                <a:latin typeface="Times New Roman" panose="02020603050405020304" pitchFamily="18" charset="0"/>
              </a:defRPr>
            </a:lvl1pPr>
            <a:lvl2pPr marL="742950" indent="-285750">
              <a:spcBef>
                <a:spcPct val="20000"/>
              </a:spcBef>
              <a:buClr>
                <a:srgbClr val="008000"/>
              </a:buClr>
              <a:buChar char="–"/>
              <a:defRPr sz="2400">
                <a:solidFill>
                  <a:schemeClr val="accent2"/>
                </a:solidFill>
                <a:latin typeface="Times New Roman" panose="02020603050405020304" pitchFamily="18" charset="0"/>
              </a:defRPr>
            </a:lvl2pPr>
            <a:lvl3pPr marL="1143000" indent="-228600">
              <a:spcBef>
                <a:spcPct val="20000"/>
              </a:spcBef>
              <a:buChar char="•"/>
              <a:defRPr sz="2000">
                <a:solidFill>
                  <a:srgbClr val="008000"/>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ctr">
              <a:spcBef>
                <a:spcPct val="50000"/>
              </a:spcBef>
              <a:buClrTx/>
              <a:buFontTx/>
              <a:buNone/>
            </a:pPr>
            <a:r>
              <a:rPr lang="fr-FR" altLang="fr-FR" sz="2400" b="1" dirty="0">
                <a:solidFill>
                  <a:srgbClr val="000000"/>
                </a:solidFill>
                <a:latin typeface="Tahoma" panose="020B0604030504040204" pitchFamily="34" charset="0"/>
              </a:rPr>
              <a:t>Rémi Bachelet  </a:t>
            </a:r>
          </a:p>
          <a:p>
            <a:pPr algn="ctr">
              <a:spcBef>
                <a:spcPct val="50000"/>
              </a:spcBef>
              <a:buClrTx/>
              <a:buFontTx/>
              <a:buNone/>
            </a:pPr>
            <a:r>
              <a:rPr lang="fr-FR" altLang="fr-FR" sz="1600" dirty="0">
                <a:latin typeface="Tahoma" panose="020B0604030504040204" pitchFamily="34" charset="0"/>
              </a:rPr>
              <a:t>Version en ligne de ce cours : </a:t>
            </a:r>
            <a:r>
              <a:rPr lang="fr-FR" altLang="fr-FR" sz="1600" dirty="0">
                <a:latin typeface="Tahoma" panose="020B0604030504040204" pitchFamily="34" charset="0"/>
                <a:hlinkClick r:id="rId5"/>
              </a:rPr>
              <a:t>cours crises et krachs financiers</a:t>
            </a:r>
            <a:endParaRPr lang="fr-FR" altLang="fr-FR" sz="2200" dirty="0"/>
          </a:p>
        </p:txBody>
      </p:sp>
      <p:sp>
        <p:nvSpPr>
          <p:cNvPr id="4104" name="Text Box 11">
            <a:extLst>
              <a:ext uri="{FF2B5EF4-FFF2-40B4-BE49-F238E27FC236}">
                <a16:creationId xmlns:a16="http://schemas.microsoft.com/office/drawing/2014/main" id="{876464CB-F451-45F6-8E3B-2C74F1B87B6B}"/>
              </a:ext>
            </a:extLst>
          </p:cNvPr>
          <p:cNvSpPr txBox="1">
            <a:spLocks noChangeArrowheads="1"/>
          </p:cNvSpPr>
          <p:nvPr/>
        </p:nvSpPr>
        <p:spPr bwMode="auto">
          <a:xfrm>
            <a:off x="839417" y="4717258"/>
            <a:ext cx="4608513"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0000"/>
              </a:buClr>
              <a:buChar char="•"/>
              <a:defRPr sz="2800">
                <a:solidFill>
                  <a:schemeClr val="tx1"/>
                </a:solidFill>
                <a:latin typeface="Times New Roman" panose="02020603050405020304" pitchFamily="18" charset="0"/>
              </a:defRPr>
            </a:lvl1pPr>
            <a:lvl2pPr marL="742950" indent="-285750">
              <a:spcBef>
                <a:spcPct val="20000"/>
              </a:spcBef>
              <a:buClr>
                <a:srgbClr val="008000"/>
              </a:buClr>
              <a:buChar char="–"/>
              <a:defRPr sz="2400">
                <a:solidFill>
                  <a:schemeClr val="accent2"/>
                </a:solidFill>
                <a:latin typeface="Times New Roman" panose="02020603050405020304" pitchFamily="18" charset="0"/>
              </a:defRPr>
            </a:lvl2pPr>
            <a:lvl3pPr marL="1143000" indent="-228600">
              <a:spcBef>
                <a:spcPct val="20000"/>
              </a:spcBef>
              <a:buChar char="•"/>
              <a:defRPr sz="2000">
                <a:solidFill>
                  <a:srgbClr val="008000"/>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eaLnBrk="1" hangingPunct="1">
              <a:spcBef>
                <a:spcPct val="50000"/>
              </a:spcBef>
              <a:buClrTx/>
              <a:buFontTx/>
              <a:buNone/>
            </a:pPr>
            <a:r>
              <a:rPr lang="fr-FR" altLang="fr-FR" sz="1600">
                <a:solidFill>
                  <a:srgbClr val="008000"/>
                </a:solidFill>
              </a:rPr>
              <a:t>Cours distribué sous licence</a:t>
            </a:r>
            <a:r>
              <a:rPr lang="fr-FR" altLang="fr-FR" sz="1600" b="1">
                <a:solidFill>
                  <a:srgbClr val="008000"/>
                </a:solidFill>
              </a:rPr>
              <a:t> Creative Commons, </a:t>
            </a:r>
            <a:r>
              <a:rPr lang="fr-FR" altLang="fr-FR" sz="1400">
                <a:solidFill>
                  <a:srgbClr val="008000"/>
                </a:solidFill>
              </a:rPr>
              <a:t>selon les conditions suivantes :</a:t>
            </a:r>
            <a:r>
              <a:rPr lang="fr-FR" altLang="fr-FR" sz="1800">
                <a:solidFill>
                  <a:srgbClr val="008000"/>
                </a:solidFill>
              </a:rPr>
              <a:t> </a:t>
            </a:r>
          </a:p>
        </p:txBody>
      </p:sp>
      <p:pic>
        <p:nvPicPr>
          <p:cNvPr id="4105" name="Picture 12">
            <a:hlinkClick r:id="rId6"/>
            <a:extLst>
              <a:ext uri="{FF2B5EF4-FFF2-40B4-BE49-F238E27FC236}">
                <a16:creationId xmlns:a16="http://schemas.microsoft.com/office/drawing/2014/main" id="{70455674-165D-4D02-8A49-91C6FBA1BC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2254" y="5023645"/>
            <a:ext cx="8382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6" name="Text Box 13">
            <a:extLst>
              <a:ext uri="{FF2B5EF4-FFF2-40B4-BE49-F238E27FC236}">
                <a16:creationId xmlns:a16="http://schemas.microsoft.com/office/drawing/2014/main" id="{E0538ECD-2884-4032-9F9B-93C3031CA29B}"/>
              </a:ext>
            </a:extLst>
          </p:cNvPr>
          <p:cNvSpPr txBox="1">
            <a:spLocks noChangeArrowheads="1"/>
          </p:cNvSpPr>
          <p:nvPr/>
        </p:nvSpPr>
        <p:spPr bwMode="auto">
          <a:xfrm>
            <a:off x="839416" y="5653882"/>
            <a:ext cx="36718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0000"/>
              </a:buClr>
              <a:buChar char="•"/>
              <a:defRPr sz="2800">
                <a:solidFill>
                  <a:schemeClr val="tx1"/>
                </a:solidFill>
                <a:latin typeface="Times New Roman" panose="02020603050405020304" pitchFamily="18" charset="0"/>
              </a:defRPr>
            </a:lvl1pPr>
            <a:lvl2pPr marL="742950" indent="-285750">
              <a:spcBef>
                <a:spcPct val="20000"/>
              </a:spcBef>
              <a:buClr>
                <a:srgbClr val="008000"/>
              </a:buClr>
              <a:buChar char="–"/>
              <a:defRPr sz="2400">
                <a:solidFill>
                  <a:schemeClr val="accent2"/>
                </a:solidFill>
                <a:latin typeface="Times New Roman" panose="02020603050405020304" pitchFamily="18" charset="0"/>
              </a:defRPr>
            </a:lvl2pPr>
            <a:lvl3pPr marL="1143000" indent="-228600">
              <a:spcBef>
                <a:spcPct val="20000"/>
              </a:spcBef>
              <a:buChar char="•"/>
              <a:defRPr sz="2000">
                <a:solidFill>
                  <a:srgbClr val="008000"/>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eaLnBrk="1" hangingPunct="1">
              <a:spcBef>
                <a:spcPct val="50000"/>
              </a:spcBef>
              <a:buClrTx/>
              <a:buFontTx/>
              <a:buNone/>
            </a:pPr>
            <a:r>
              <a:rPr lang="fr-FR" altLang="fr-FR" sz="900"/>
              <a:t>Source des images indiquées au-dessous ou en cliquant sur l’image</a:t>
            </a:r>
          </a:p>
        </p:txBody>
      </p:sp>
      <p:sp>
        <p:nvSpPr>
          <p:cNvPr id="4107" name="Text Box 14">
            <a:extLst>
              <a:ext uri="{FF2B5EF4-FFF2-40B4-BE49-F238E27FC236}">
                <a16:creationId xmlns:a16="http://schemas.microsoft.com/office/drawing/2014/main" id="{A44CA3A2-DA83-4C58-BBE3-616108BE58A0}"/>
              </a:ext>
            </a:extLst>
          </p:cNvPr>
          <p:cNvSpPr txBox="1">
            <a:spLocks noChangeArrowheads="1"/>
          </p:cNvSpPr>
          <p:nvPr/>
        </p:nvSpPr>
        <p:spPr bwMode="auto">
          <a:xfrm>
            <a:off x="8039328" y="2018195"/>
            <a:ext cx="3851275" cy="3286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0000"/>
              </a:buClr>
              <a:buChar char="•"/>
              <a:defRPr sz="2800">
                <a:solidFill>
                  <a:schemeClr val="tx1"/>
                </a:solidFill>
                <a:latin typeface="Times New Roman" panose="02020603050405020304" pitchFamily="18" charset="0"/>
              </a:defRPr>
            </a:lvl1pPr>
            <a:lvl2pPr marL="742950" indent="-285750">
              <a:spcBef>
                <a:spcPct val="20000"/>
              </a:spcBef>
              <a:buClr>
                <a:srgbClr val="008000"/>
              </a:buClr>
              <a:buChar char="–"/>
              <a:defRPr sz="2400">
                <a:solidFill>
                  <a:schemeClr val="accent2"/>
                </a:solidFill>
                <a:latin typeface="Times New Roman" panose="02020603050405020304" pitchFamily="18" charset="0"/>
              </a:defRPr>
            </a:lvl2pPr>
            <a:lvl3pPr marL="1143000" indent="-228600">
              <a:spcBef>
                <a:spcPct val="20000"/>
              </a:spcBef>
              <a:buChar char="•"/>
              <a:defRPr sz="2000">
                <a:solidFill>
                  <a:srgbClr val="008000"/>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r">
              <a:lnSpc>
                <a:spcPct val="86000"/>
              </a:lnSpc>
              <a:spcBef>
                <a:spcPct val="50000"/>
              </a:spcBef>
              <a:buClr>
                <a:srgbClr val="000099"/>
              </a:buClr>
              <a:buFont typeface="Times New Roman" panose="02020603050405020304" pitchFamily="18" charset="0"/>
              <a:buNone/>
            </a:pPr>
            <a:r>
              <a:rPr lang="fr-FR" altLang="fr-FR" sz="1800" dirty="0">
                <a:solidFill>
                  <a:srgbClr val="008080"/>
                </a:solidFill>
                <a:cs typeface="Lucida Sans Unicode" panose="020B0602030504020204" pitchFamily="34" charset="0"/>
              </a:rPr>
              <a:t>Mise à jour du </a:t>
            </a:r>
            <a:fld id="{DF6375F1-96B0-4380-BEDC-0B6264647F03}" type="datetime4">
              <a:rPr lang="fr-FR" altLang="fr-FR" sz="1800">
                <a:solidFill>
                  <a:srgbClr val="008080"/>
                </a:solidFill>
                <a:cs typeface="Lucida Sans Unicode" panose="020B0602030504020204" pitchFamily="34" charset="0"/>
              </a:rPr>
              <a:pPr algn="r">
                <a:lnSpc>
                  <a:spcPct val="86000"/>
                </a:lnSpc>
                <a:spcBef>
                  <a:spcPct val="50000"/>
                </a:spcBef>
                <a:buClr>
                  <a:srgbClr val="000099"/>
                </a:buClr>
                <a:buFont typeface="Times New Roman" panose="02020603050405020304" pitchFamily="18" charset="0"/>
                <a:buNone/>
              </a:pPr>
              <a:t>8 mars 2023</a:t>
            </a:fld>
            <a:endParaRPr lang="fr-FR" altLang="fr-FR" sz="1800" dirty="0">
              <a:solidFill>
                <a:srgbClr val="008080"/>
              </a:solidFill>
              <a:cs typeface="Lucida Sans Unicode" panose="020B0602030504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pied de page 3">
            <a:extLst>
              <a:ext uri="{FF2B5EF4-FFF2-40B4-BE49-F238E27FC236}">
                <a16:creationId xmlns:a16="http://schemas.microsoft.com/office/drawing/2014/main" id="{838A5F0F-82CE-46D8-8694-4274AE995EC8}"/>
              </a:ext>
            </a:extLst>
          </p:cNvPr>
          <p:cNvSpPr>
            <a:spLocks noGrp="1"/>
          </p:cNvSpPr>
          <p:nvPr>
            <p:ph type="ftr" sz="quarter" idx="4294967295"/>
          </p:nvPr>
        </p:nvSpPr>
        <p:spPr>
          <a:xfrm>
            <a:off x="1524000" y="6597650"/>
            <a:ext cx="1905000" cy="260350"/>
          </a:xfrm>
          <a:prstGeom prst="rect">
            <a:avLst/>
          </a:prstGeom>
          <a:noFill/>
        </p:spPr>
        <p:txBody>
          <a:bodyPr/>
          <a:lstStyle>
            <a:lvl1pPr>
              <a:spcBef>
                <a:spcPct val="20000"/>
              </a:spcBef>
              <a:buClr>
                <a:srgbClr val="FF0000"/>
              </a:buClr>
              <a:buChar char="•"/>
              <a:defRPr sz="2800">
                <a:solidFill>
                  <a:schemeClr val="tx1"/>
                </a:solidFill>
                <a:latin typeface="Times New Roman" panose="02020603050405020304" pitchFamily="18" charset="0"/>
              </a:defRPr>
            </a:lvl1pPr>
            <a:lvl2pPr marL="742950" indent="-285750">
              <a:spcBef>
                <a:spcPct val="20000"/>
              </a:spcBef>
              <a:buClr>
                <a:srgbClr val="008000"/>
              </a:buClr>
              <a:buChar char="–"/>
              <a:defRPr sz="2400">
                <a:solidFill>
                  <a:schemeClr val="accent2"/>
                </a:solidFill>
                <a:latin typeface="Times New Roman" panose="02020603050405020304" pitchFamily="18" charset="0"/>
              </a:defRPr>
            </a:lvl2pPr>
            <a:lvl3pPr marL="1143000" indent="-228600">
              <a:spcBef>
                <a:spcPct val="20000"/>
              </a:spcBef>
              <a:buChar char="•"/>
              <a:defRPr sz="2000">
                <a:solidFill>
                  <a:srgbClr val="008000"/>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50000"/>
              </a:spcBef>
              <a:buClrTx/>
              <a:buFontTx/>
              <a:buNone/>
            </a:pPr>
            <a:endParaRPr lang="fr-FR" altLang="fr-FR" sz="1000" dirty="0"/>
          </a:p>
        </p:txBody>
      </p:sp>
      <p:sp>
        <p:nvSpPr>
          <p:cNvPr id="12291" name="Espace réservé du numéro de diapositive 4">
            <a:extLst>
              <a:ext uri="{FF2B5EF4-FFF2-40B4-BE49-F238E27FC236}">
                <a16:creationId xmlns:a16="http://schemas.microsoft.com/office/drawing/2014/main" id="{F563240B-B403-472A-B080-7047B784193D}"/>
              </a:ext>
            </a:extLst>
          </p:cNvPr>
          <p:cNvSpPr>
            <a:spLocks noGrp="1"/>
          </p:cNvSpPr>
          <p:nvPr>
            <p:ph type="sldNum" sz="quarter" idx="11"/>
          </p:nvPr>
        </p:nvSpPr>
        <p:spPr>
          <a:noFill/>
        </p:spPr>
        <p:txBody>
          <a:bodyPr/>
          <a:lstStyle>
            <a:lvl1pPr>
              <a:spcBef>
                <a:spcPct val="20000"/>
              </a:spcBef>
              <a:buClr>
                <a:srgbClr val="FF0000"/>
              </a:buClr>
              <a:buChar char="•"/>
              <a:defRPr sz="2800">
                <a:solidFill>
                  <a:schemeClr val="tx1"/>
                </a:solidFill>
                <a:latin typeface="Times New Roman" panose="02020603050405020304" pitchFamily="18" charset="0"/>
              </a:defRPr>
            </a:lvl1pPr>
            <a:lvl2pPr marL="742950" indent="-285750">
              <a:spcBef>
                <a:spcPct val="20000"/>
              </a:spcBef>
              <a:buClr>
                <a:srgbClr val="008000"/>
              </a:buClr>
              <a:buChar char="–"/>
              <a:defRPr sz="2400">
                <a:solidFill>
                  <a:schemeClr val="accent2"/>
                </a:solidFill>
                <a:latin typeface="Times New Roman" panose="02020603050405020304" pitchFamily="18" charset="0"/>
              </a:defRPr>
            </a:lvl2pPr>
            <a:lvl3pPr marL="1143000" indent="-228600">
              <a:spcBef>
                <a:spcPct val="20000"/>
              </a:spcBef>
              <a:buChar char="•"/>
              <a:defRPr sz="2000">
                <a:solidFill>
                  <a:srgbClr val="008000"/>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FontTx/>
              <a:buNone/>
            </a:pPr>
            <a:fld id="{73414607-6E10-4D37-A9FB-C00963D49723}" type="slidenum">
              <a:rPr lang="fr-FR" altLang="fr-FR" sz="1200"/>
              <a:pPr>
                <a:spcBef>
                  <a:spcPct val="0"/>
                </a:spcBef>
                <a:buClrTx/>
                <a:buFontTx/>
                <a:buNone/>
              </a:pPr>
              <a:t>10</a:t>
            </a:fld>
            <a:endParaRPr lang="fr-FR" altLang="fr-FR" sz="1200"/>
          </a:p>
        </p:txBody>
      </p:sp>
      <p:sp>
        <p:nvSpPr>
          <p:cNvPr id="12292" name="Rectangle 2">
            <a:extLst>
              <a:ext uri="{FF2B5EF4-FFF2-40B4-BE49-F238E27FC236}">
                <a16:creationId xmlns:a16="http://schemas.microsoft.com/office/drawing/2014/main" id="{32C46D31-039B-44B1-B3A9-2B323353A4AF}"/>
              </a:ext>
            </a:extLst>
          </p:cNvPr>
          <p:cNvSpPr>
            <a:spLocks noGrp="1" noChangeArrowheads="1"/>
          </p:cNvSpPr>
          <p:nvPr>
            <p:ph type="title"/>
          </p:nvPr>
        </p:nvSpPr>
        <p:spPr/>
        <p:txBody>
          <a:bodyPr/>
          <a:lstStyle/>
          <a:p>
            <a:pPr algn="ctr" eaLnBrk="1" hangingPunct="1"/>
            <a:r>
              <a:rPr lang="fr-FR" altLang="fr-FR"/>
              <a:t>	2) L'abolition des frontières</a:t>
            </a:r>
          </a:p>
        </p:txBody>
      </p:sp>
      <p:sp>
        <p:nvSpPr>
          <p:cNvPr id="6149" name="Rectangle 3">
            <a:extLst>
              <a:ext uri="{FF2B5EF4-FFF2-40B4-BE49-F238E27FC236}">
                <a16:creationId xmlns:a16="http://schemas.microsoft.com/office/drawing/2014/main" id="{32614014-1773-4F5C-B3AE-C4D8790A8136}"/>
              </a:ext>
            </a:extLst>
          </p:cNvPr>
          <p:cNvSpPr>
            <a:spLocks noGrp="1" noChangeArrowheads="1"/>
          </p:cNvSpPr>
          <p:nvPr>
            <p:ph type="body" idx="1"/>
          </p:nvPr>
        </p:nvSpPr>
        <p:spPr>
          <a:xfrm>
            <a:off x="911424" y="1981201"/>
            <a:ext cx="10873208" cy="4327525"/>
          </a:xfrm>
        </p:spPr>
        <p:txBody>
          <a:bodyPr/>
          <a:lstStyle/>
          <a:p>
            <a:pPr eaLnBrk="1" hangingPunct="1">
              <a:lnSpc>
                <a:spcPct val="90000"/>
              </a:lnSpc>
              <a:buFontTx/>
              <a:buNone/>
            </a:pPr>
            <a:r>
              <a:rPr lang="fr-FR" altLang="fr-FR" sz="2400" b="1" dirty="0"/>
              <a:t>D</a:t>
            </a:r>
            <a:r>
              <a:rPr lang="fr-FR" altLang="fr-FR" sz="2400" dirty="0"/>
              <a:t>écloisonnement des instruments financiers et fin des catégorisations d'établissements financiers </a:t>
            </a:r>
            <a:r>
              <a:rPr lang="fr-FR" altLang="fr-FR" sz="2000" dirty="0">
                <a:solidFill>
                  <a:schemeClr val="accent2"/>
                </a:solidFill>
              </a:rPr>
              <a:t>(sociétés de bourse ayant le monopole des opérations sur actions, Glass- Steagall </a:t>
            </a:r>
            <a:r>
              <a:rPr lang="fr-FR" altLang="fr-FR" sz="2000" dirty="0" err="1">
                <a:solidFill>
                  <a:schemeClr val="accent2"/>
                </a:solidFill>
              </a:rPr>
              <a:t>Act</a:t>
            </a:r>
            <a:r>
              <a:rPr lang="fr-FR" altLang="fr-FR" sz="2000" dirty="0">
                <a:solidFill>
                  <a:schemeClr val="accent2"/>
                </a:solidFill>
              </a:rPr>
              <a:t> banques d’affaires </a:t>
            </a:r>
            <a:r>
              <a:rPr lang="fr-FR" altLang="fr-FR" sz="2000" dirty="0">
                <a:solidFill>
                  <a:schemeClr val="accent2"/>
                </a:solidFill>
                <a:cs typeface="Times New Roman" panose="02020603050405020304" pitchFamily="18" charset="0"/>
              </a:rPr>
              <a:t>≠ banques de détail).</a:t>
            </a:r>
          </a:p>
          <a:p>
            <a:pPr eaLnBrk="1" hangingPunct="1">
              <a:lnSpc>
                <a:spcPct val="90000"/>
              </a:lnSpc>
              <a:buFontTx/>
              <a:buNone/>
            </a:pPr>
            <a:endParaRPr lang="fr-FR" altLang="fr-FR" sz="2000" dirty="0">
              <a:solidFill>
                <a:schemeClr val="accent2"/>
              </a:solidFill>
              <a:cs typeface="Times New Roman" panose="02020603050405020304" pitchFamily="18" charset="0"/>
            </a:endParaRPr>
          </a:p>
          <a:p>
            <a:pPr eaLnBrk="1" hangingPunct="1">
              <a:lnSpc>
                <a:spcPct val="90000"/>
              </a:lnSpc>
              <a:buFontTx/>
              <a:buNone/>
            </a:pPr>
            <a:r>
              <a:rPr lang="fr-FR" altLang="fr-FR" sz="2400" dirty="0"/>
              <a:t>‘</a:t>
            </a:r>
            <a:r>
              <a:rPr lang="fr-FR" altLang="fr-FR" sz="2400" b="1" dirty="0"/>
              <a:t>Innovations de produit</a:t>
            </a:r>
            <a:r>
              <a:rPr lang="fr-FR" altLang="fr-FR" sz="2400" dirty="0"/>
              <a:t>’ : on invente de nouveaux actifs financiers et on les commercialise librement</a:t>
            </a:r>
          </a:p>
          <a:p>
            <a:pPr lvl="1" eaLnBrk="1" hangingPunct="1">
              <a:lnSpc>
                <a:spcPct val="90000"/>
              </a:lnSpc>
              <a:buFontTx/>
              <a:buNone/>
            </a:pPr>
            <a:r>
              <a:rPr lang="fr-FR" altLang="fr-FR" sz="2000" dirty="0"/>
              <a:t>Souvent, les produits sont conçus et testés sur les marchés « de gré à gré » et finissent sur les marchés « organisés ».</a:t>
            </a:r>
          </a:p>
          <a:p>
            <a:pPr eaLnBrk="1" hangingPunct="1">
              <a:lnSpc>
                <a:spcPct val="90000"/>
              </a:lnSpc>
              <a:buFontTx/>
              <a:buNone/>
            </a:pPr>
            <a:endParaRPr lang="fr-FR" altLang="fr-FR" sz="2000" dirty="0">
              <a:solidFill>
                <a:schemeClr val="accent2"/>
              </a:solidFill>
              <a:cs typeface="Times New Roman" panose="02020603050405020304" pitchFamily="18" charset="0"/>
            </a:endParaRPr>
          </a:p>
          <a:p>
            <a:pPr eaLnBrk="1" hangingPunct="1">
              <a:lnSpc>
                <a:spcPct val="90000"/>
              </a:lnSpc>
              <a:buFontTx/>
              <a:buNone/>
            </a:pPr>
            <a:endParaRPr lang="fr-FR" altLang="fr-FR" sz="2000" dirty="0">
              <a:solidFill>
                <a:schemeClr val="accent2"/>
              </a:solidFill>
            </a:endParaRPr>
          </a:p>
          <a:p>
            <a:pPr eaLnBrk="1" hangingPunct="1">
              <a:lnSpc>
                <a:spcPct val="90000"/>
              </a:lnSpc>
              <a:buFontTx/>
              <a:buNone/>
            </a:pPr>
            <a:r>
              <a:rPr lang="fr-FR" altLang="fr-FR" sz="2400" dirty="0">
                <a:solidFill>
                  <a:srgbClr val="008000"/>
                </a:solidFill>
              </a:rPr>
              <a:t>… et ouverture des marchés nationaux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Espace réservé du numéro de diapositive 4">
            <a:extLst>
              <a:ext uri="{FF2B5EF4-FFF2-40B4-BE49-F238E27FC236}">
                <a16:creationId xmlns:a16="http://schemas.microsoft.com/office/drawing/2014/main" id="{66B1A08B-98D4-4D91-B475-2738204C3991}"/>
              </a:ext>
            </a:extLst>
          </p:cNvPr>
          <p:cNvSpPr>
            <a:spLocks noGrp="1"/>
          </p:cNvSpPr>
          <p:nvPr>
            <p:ph type="sldNum" sz="quarter" idx="11"/>
          </p:nvPr>
        </p:nvSpPr>
        <p:spPr>
          <a:noFill/>
        </p:spPr>
        <p:txBody>
          <a:bodyPr/>
          <a:lstStyle>
            <a:lvl1pPr>
              <a:spcBef>
                <a:spcPct val="20000"/>
              </a:spcBef>
              <a:buClr>
                <a:srgbClr val="FF0000"/>
              </a:buClr>
              <a:buChar char="•"/>
              <a:defRPr sz="2800">
                <a:solidFill>
                  <a:schemeClr val="tx1"/>
                </a:solidFill>
                <a:latin typeface="Times New Roman" panose="02020603050405020304" pitchFamily="18" charset="0"/>
              </a:defRPr>
            </a:lvl1pPr>
            <a:lvl2pPr marL="742950" indent="-285750">
              <a:spcBef>
                <a:spcPct val="20000"/>
              </a:spcBef>
              <a:buClr>
                <a:srgbClr val="008000"/>
              </a:buClr>
              <a:buChar char="–"/>
              <a:defRPr sz="2400">
                <a:solidFill>
                  <a:schemeClr val="accent2"/>
                </a:solidFill>
                <a:latin typeface="Times New Roman" panose="02020603050405020304" pitchFamily="18" charset="0"/>
              </a:defRPr>
            </a:lvl2pPr>
            <a:lvl3pPr marL="1143000" indent="-228600">
              <a:spcBef>
                <a:spcPct val="20000"/>
              </a:spcBef>
              <a:buChar char="•"/>
              <a:defRPr sz="2000">
                <a:solidFill>
                  <a:srgbClr val="008000"/>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FontTx/>
              <a:buNone/>
            </a:pPr>
            <a:fld id="{79ABD56C-CCD2-4675-8114-50E988ECE07E}" type="slidenum">
              <a:rPr lang="fr-FR" altLang="fr-FR" sz="1200"/>
              <a:pPr>
                <a:spcBef>
                  <a:spcPct val="0"/>
                </a:spcBef>
                <a:buClrTx/>
                <a:buFontTx/>
                <a:buNone/>
              </a:pPr>
              <a:t>11</a:t>
            </a:fld>
            <a:endParaRPr lang="fr-FR" altLang="fr-FR" sz="1200"/>
          </a:p>
        </p:txBody>
      </p:sp>
      <p:sp>
        <p:nvSpPr>
          <p:cNvPr id="14340" name="Rectangle 2">
            <a:extLst>
              <a:ext uri="{FF2B5EF4-FFF2-40B4-BE49-F238E27FC236}">
                <a16:creationId xmlns:a16="http://schemas.microsoft.com/office/drawing/2014/main" id="{7A491CB3-8580-4ABA-81DD-CF80976542FE}"/>
              </a:ext>
            </a:extLst>
          </p:cNvPr>
          <p:cNvSpPr>
            <a:spLocks noGrp="1" noChangeArrowheads="1"/>
          </p:cNvSpPr>
          <p:nvPr>
            <p:ph type="title"/>
          </p:nvPr>
        </p:nvSpPr>
        <p:spPr/>
        <p:txBody>
          <a:bodyPr/>
          <a:lstStyle/>
          <a:p>
            <a:pPr algn="ctr" eaLnBrk="1" hangingPunct="1"/>
            <a:r>
              <a:rPr lang="fr-FR" altLang="fr-FR" dirty="0"/>
              <a:t>	3) La </a:t>
            </a:r>
            <a:r>
              <a:rPr lang="fr-FR" altLang="fr-FR" b="1" dirty="0"/>
              <a:t>D</a:t>
            </a:r>
            <a:r>
              <a:rPr lang="fr-FR" altLang="fr-FR" dirty="0"/>
              <a:t>éréglementation</a:t>
            </a:r>
          </a:p>
        </p:txBody>
      </p:sp>
      <p:sp>
        <p:nvSpPr>
          <p:cNvPr id="14341" name="Rectangle 3">
            <a:extLst>
              <a:ext uri="{FF2B5EF4-FFF2-40B4-BE49-F238E27FC236}">
                <a16:creationId xmlns:a16="http://schemas.microsoft.com/office/drawing/2014/main" id="{6CE47E2E-BB60-49F0-914C-6E5D6758FD22}"/>
              </a:ext>
            </a:extLst>
          </p:cNvPr>
          <p:cNvSpPr>
            <a:spLocks noGrp="1" noChangeArrowheads="1"/>
          </p:cNvSpPr>
          <p:nvPr>
            <p:ph type="body" idx="1"/>
          </p:nvPr>
        </p:nvSpPr>
        <p:spPr>
          <a:xfrm>
            <a:off x="695400" y="1844824"/>
            <a:ext cx="11279716" cy="4538662"/>
          </a:xfrm>
        </p:spPr>
        <p:txBody>
          <a:bodyPr/>
          <a:lstStyle/>
          <a:p>
            <a:pPr marL="533400" indent="-533400" eaLnBrk="1" hangingPunct="1">
              <a:buNone/>
              <a:defRPr/>
            </a:pPr>
            <a:r>
              <a:rPr lang="fr-FR" altLang="fr-FR" dirty="0"/>
              <a:t>Fin en 1971 du système du </a:t>
            </a:r>
            <a:r>
              <a:rPr lang="fr-FR" altLang="fr-FR" dirty="0">
                <a:hlinkClick r:id="rId3" tooltip="Gold Exchange Standard"/>
              </a:rPr>
              <a:t>Gold Exchange Standard</a:t>
            </a:r>
            <a:r>
              <a:rPr lang="fr-FR" altLang="fr-FR" dirty="0"/>
              <a:t> </a:t>
            </a:r>
            <a:r>
              <a:rPr lang="fr-FR" altLang="fr-FR" sz="2000" dirty="0"/>
              <a:t>(le dollar est indexé sur l'or et les autres devises sont indexées … sur le dollar)</a:t>
            </a:r>
          </a:p>
          <a:p>
            <a:pPr marL="533400" indent="-533400" eaLnBrk="1" hangingPunct="1">
              <a:buNone/>
              <a:defRPr/>
            </a:pPr>
            <a:r>
              <a:rPr lang="fr-FR" altLang="fr-FR" dirty="0"/>
              <a:t>Règles prudentielles (Bâle I, II, </a:t>
            </a:r>
            <a:r>
              <a:rPr lang="fr-FR" altLang="fr-FR" dirty="0">
                <a:hlinkClick r:id="rId4"/>
              </a:rPr>
              <a:t>III</a:t>
            </a:r>
            <a:r>
              <a:rPr lang="fr-FR" altLang="fr-FR" dirty="0"/>
              <a:t>), </a:t>
            </a:r>
          </a:p>
          <a:p>
            <a:pPr lvl="1" eaLnBrk="1" hangingPunct="1">
              <a:defRPr/>
            </a:pPr>
            <a:r>
              <a:rPr lang="fr-FR" altLang="fr-FR" dirty="0"/>
              <a:t>Bâle I : 8% de fonds propres / aux engagements</a:t>
            </a:r>
          </a:p>
          <a:p>
            <a:pPr lvl="1" eaLnBrk="1" hangingPunct="1">
              <a:defRPr/>
            </a:pPr>
            <a:r>
              <a:rPr lang="fr-FR" altLang="fr-FR" dirty="0"/>
              <a:t>Bâle III : 10,5% de fonds propres</a:t>
            </a:r>
            <a:r>
              <a:rPr lang="fr-FR" altLang="fr-FR" sz="2000" dirty="0">
                <a:solidFill>
                  <a:schemeClr val="tx1"/>
                </a:solidFill>
              </a:rPr>
              <a:t> (en 2019 + nouveau calcul)</a:t>
            </a:r>
            <a:endParaRPr lang="fr-FR" altLang="fr-FR" dirty="0">
              <a:solidFill>
                <a:schemeClr val="tx1"/>
              </a:solidFill>
            </a:endParaRPr>
          </a:p>
          <a:p>
            <a:pPr marL="533400" indent="-533400" eaLnBrk="1" hangingPunct="1">
              <a:buNone/>
              <a:defRPr/>
            </a:pPr>
            <a:endParaRPr lang="fr-FR" altLang="fr-FR" dirty="0"/>
          </a:p>
          <a:p>
            <a:pPr marL="533400" indent="-533400" eaLnBrk="1" hangingPunct="1">
              <a:buNone/>
              <a:defRPr/>
            </a:pPr>
            <a:r>
              <a:rPr lang="fr-FR" altLang="fr-FR" dirty="0"/>
              <a:t>…mais relâchées dans d’autres (développement des paradis </a:t>
            </a:r>
            <a:r>
              <a:rPr lang="fr-FR" strike="sngStrike" dirty="0"/>
              <a:t>fiscaux</a:t>
            </a:r>
            <a:r>
              <a:rPr lang="fr-FR" dirty="0"/>
              <a:t> </a:t>
            </a:r>
            <a:r>
              <a:rPr lang="fr-FR" altLang="fr-FR" dirty="0"/>
              <a:t>réglementaires).</a:t>
            </a:r>
          </a:p>
          <a:p>
            <a:pPr lvl="1" eaLnBrk="1" hangingPunct="1">
              <a:defRPr/>
            </a:pPr>
            <a:r>
              <a:rPr lang="fr-FR" altLang="fr-FR" dirty="0"/>
              <a:t>Shadow Banking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4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pied de page 4">
            <a:extLst>
              <a:ext uri="{FF2B5EF4-FFF2-40B4-BE49-F238E27FC236}">
                <a16:creationId xmlns:a16="http://schemas.microsoft.com/office/drawing/2014/main" id="{26E9E182-CE76-436F-9971-B68A7F370682}"/>
              </a:ext>
            </a:extLst>
          </p:cNvPr>
          <p:cNvSpPr>
            <a:spLocks noGrp="1"/>
          </p:cNvSpPr>
          <p:nvPr>
            <p:ph type="ftr" sz="quarter" idx="4294967295"/>
          </p:nvPr>
        </p:nvSpPr>
        <p:spPr>
          <a:xfrm>
            <a:off x="1524000" y="6597650"/>
            <a:ext cx="1905000" cy="260350"/>
          </a:xfrm>
          <a:prstGeom prst="rect">
            <a:avLst/>
          </a:prstGeom>
          <a:noFill/>
        </p:spPr>
        <p:txBody>
          <a:bodyPr/>
          <a:lstStyle>
            <a:lvl1pPr>
              <a:spcBef>
                <a:spcPct val="20000"/>
              </a:spcBef>
              <a:buClr>
                <a:srgbClr val="FF0000"/>
              </a:buClr>
              <a:buChar char="•"/>
              <a:defRPr sz="2800">
                <a:solidFill>
                  <a:schemeClr val="tx1"/>
                </a:solidFill>
                <a:latin typeface="Times New Roman" panose="02020603050405020304" pitchFamily="18" charset="0"/>
              </a:defRPr>
            </a:lvl1pPr>
            <a:lvl2pPr marL="742950" indent="-285750">
              <a:spcBef>
                <a:spcPct val="20000"/>
              </a:spcBef>
              <a:buClr>
                <a:srgbClr val="008000"/>
              </a:buClr>
              <a:buChar char="–"/>
              <a:defRPr sz="2400">
                <a:solidFill>
                  <a:schemeClr val="accent2"/>
                </a:solidFill>
                <a:latin typeface="Times New Roman" panose="02020603050405020304" pitchFamily="18" charset="0"/>
              </a:defRPr>
            </a:lvl2pPr>
            <a:lvl3pPr marL="1143000" indent="-228600">
              <a:spcBef>
                <a:spcPct val="20000"/>
              </a:spcBef>
              <a:buChar char="•"/>
              <a:defRPr sz="2000">
                <a:solidFill>
                  <a:srgbClr val="008000"/>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50000"/>
              </a:spcBef>
              <a:buClrTx/>
              <a:buFontTx/>
              <a:buNone/>
            </a:pPr>
            <a:endParaRPr lang="fr-FR" altLang="fr-FR" sz="1000" dirty="0"/>
          </a:p>
        </p:txBody>
      </p:sp>
      <p:sp>
        <p:nvSpPr>
          <p:cNvPr id="16387" name="Espace réservé du numéro de diapositive 5">
            <a:extLst>
              <a:ext uri="{FF2B5EF4-FFF2-40B4-BE49-F238E27FC236}">
                <a16:creationId xmlns:a16="http://schemas.microsoft.com/office/drawing/2014/main" id="{F510A471-BFB3-466C-9160-8825607C3AF5}"/>
              </a:ext>
            </a:extLst>
          </p:cNvPr>
          <p:cNvSpPr>
            <a:spLocks noGrp="1"/>
          </p:cNvSpPr>
          <p:nvPr>
            <p:ph type="sldNum" sz="quarter" idx="11"/>
          </p:nvPr>
        </p:nvSpPr>
        <p:spPr>
          <a:noFill/>
        </p:spPr>
        <p:txBody>
          <a:bodyPr/>
          <a:lstStyle>
            <a:lvl1pPr>
              <a:spcBef>
                <a:spcPct val="20000"/>
              </a:spcBef>
              <a:buClr>
                <a:srgbClr val="FF0000"/>
              </a:buClr>
              <a:buChar char="•"/>
              <a:defRPr sz="2800">
                <a:solidFill>
                  <a:schemeClr val="tx1"/>
                </a:solidFill>
                <a:latin typeface="Times New Roman" panose="02020603050405020304" pitchFamily="18" charset="0"/>
              </a:defRPr>
            </a:lvl1pPr>
            <a:lvl2pPr marL="742950" indent="-285750">
              <a:spcBef>
                <a:spcPct val="20000"/>
              </a:spcBef>
              <a:buClr>
                <a:srgbClr val="008000"/>
              </a:buClr>
              <a:buChar char="–"/>
              <a:defRPr sz="2400">
                <a:solidFill>
                  <a:schemeClr val="accent2"/>
                </a:solidFill>
                <a:latin typeface="Times New Roman" panose="02020603050405020304" pitchFamily="18" charset="0"/>
              </a:defRPr>
            </a:lvl2pPr>
            <a:lvl3pPr marL="1143000" indent="-228600">
              <a:spcBef>
                <a:spcPct val="20000"/>
              </a:spcBef>
              <a:buChar char="•"/>
              <a:defRPr sz="2000">
                <a:solidFill>
                  <a:srgbClr val="008000"/>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FontTx/>
              <a:buNone/>
            </a:pPr>
            <a:fld id="{1E4A8507-30D8-4021-B83F-22F6831FE381}" type="slidenum">
              <a:rPr lang="fr-FR" altLang="fr-FR" sz="1200"/>
              <a:pPr>
                <a:spcBef>
                  <a:spcPct val="0"/>
                </a:spcBef>
                <a:buClrTx/>
                <a:buFontTx/>
                <a:buNone/>
              </a:pPr>
              <a:t>12</a:t>
            </a:fld>
            <a:endParaRPr lang="fr-FR" altLang="fr-FR" sz="1200"/>
          </a:p>
        </p:txBody>
      </p:sp>
      <p:sp>
        <p:nvSpPr>
          <p:cNvPr id="16388" name="Rectangle 2">
            <a:extLst>
              <a:ext uri="{FF2B5EF4-FFF2-40B4-BE49-F238E27FC236}">
                <a16:creationId xmlns:a16="http://schemas.microsoft.com/office/drawing/2014/main" id="{FEB35083-999C-4C41-903E-79B4F0D62316}"/>
              </a:ext>
            </a:extLst>
          </p:cNvPr>
          <p:cNvSpPr>
            <a:spLocks noGrp="1" noChangeArrowheads="1"/>
          </p:cNvSpPr>
          <p:nvPr>
            <p:ph type="title"/>
          </p:nvPr>
        </p:nvSpPr>
        <p:spPr>
          <a:xfrm>
            <a:off x="2135189" y="692150"/>
            <a:ext cx="4321175" cy="1143000"/>
          </a:xfrm>
        </p:spPr>
        <p:txBody>
          <a:bodyPr/>
          <a:lstStyle/>
          <a:p>
            <a:pPr eaLnBrk="1" hangingPunct="1"/>
            <a:r>
              <a:rPr lang="fr-FR" altLang="fr-FR" sz="4000"/>
              <a:t>Les "économies de vitesse"</a:t>
            </a:r>
          </a:p>
        </p:txBody>
      </p:sp>
      <p:sp>
        <p:nvSpPr>
          <p:cNvPr id="16389" name="Rectangle 3">
            <a:extLst>
              <a:ext uri="{FF2B5EF4-FFF2-40B4-BE49-F238E27FC236}">
                <a16:creationId xmlns:a16="http://schemas.microsoft.com/office/drawing/2014/main" id="{E63BF46B-5E89-496E-B09D-4F6DC46D815D}"/>
              </a:ext>
            </a:extLst>
          </p:cNvPr>
          <p:cNvSpPr>
            <a:spLocks noGrp="1" noChangeArrowheads="1"/>
          </p:cNvSpPr>
          <p:nvPr>
            <p:ph type="body" sz="half" idx="1"/>
          </p:nvPr>
        </p:nvSpPr>
        <p:spPr>
          <a:xfrm>
            <a:off x="623392" y="3284984"/>
            <a:ext cx="11161240" cy="2811017"/>
          </a:xfrm>
        </p:spPr>
        <p:txBody>
          <a:bodyPr/>
          <a:lstStyle/>
          <a:p>
            <a:pPr eaLnBrk="1" hangingPunct="1"/>
            <a:r>
              <a:rPr lang="fr-FR" altLang="fr-FR" sz="2400" dirty="0"/>
              <a:t>Technologies de l'information et de la communication </a:t>
            </a:r>
          </a:p>
          <a:p>
            <a:pPr eaLnBrk="1" hangingPunct="1"/>
            <a:r>
              <a:rPr lang="fr-FR" altLang="fr-FR" sz="2400" dirty="0"/>
              <a:t>Développement de l’</a:t>
            </a:r>
            <a:r>
              <a:rPr lang="fr-FR" altLang="fr-FR" sz="2400" i="1" dirty="0"/>
              <a:t>« e-Trading » : </a:t>
            </a:r>
          </a:p>
          <a:p>
            <a:pPr lvl="1" eaLnBrk="1" hangingPunct="1"/>
            <a:r>
              <a:rPr lang="fr-FR" altLang="fr-FR" sz="2000" dirty="0">
                <a:hlinkClick r:id="rId3"/>
              </a:rPr>
              <a:t>Transactions à haute fréquence</a:t>
            </a:r>
            <a:endParaRPr lang="fr-FR" altLang="fr-FR" sz="2000" i="1" dirty="0"/>
          </a:p>
          <a:p>
            <a:pPr eaLnBrk="1" hangingPunct="1"/>
            <a:r>
              <a:rPr lang="fr-FR" altLang="fr-FR" sz="2400" dirty="0"/>
              <a:t>Communication entre les places financières</a:t>
            </a:r>
            <a:r>
              <a:rPr lang="fr-FR" altLang="fr-FR" sz="2400" i="1" dirty="0"/>
              <a:t>, </a:t>
            </a:r>
          </a:p>
          <a:p>
            <a:pPr eaLnBrk="1" hangingPunct="1"/>
            <a:r>
              <a:rPr lang="fr-FR" altLang="fr-FR" sz="2400" dirty="0"/>
              <a:t>Fusion, regroupements </a:t>
            </a:r>
            <a:r>
              <a:rPr lang="fr-FR" altLang="fr-FR" sz="2400" i="1" dirty="0"/>
              <a:t>(Euronext…)</a:t>
            </a:r>
          </a:p>
        </p:txBody>
      </p:sp>
      <p:pic>
        <p:nvPicPr>
          <p:cNvPr id="16390" name="Picture 7">
            <a:extLst>
              <a:ext uri="{FF2B5EF4-FFF2-40B4-BE49-F238E27FC236}">
                <a16:creationId xmlns:a16="http://schemas.microsoft.com/office/drawing/2014/main" id="{88FBB8A0-C3AE-4B84-8A0A-0AE420DB15BD}"/>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672263" y="333376"/>
            <a:ext cx="3649662" cy="1897063"/>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pied de page 4">
            <a:extLst>
              <a:ext uri="{FF2B5EF4-FFF2-40B4-BE49-F238E27FC236}">
                <a16:creationId xmlns:a16="http://schemas.microsoft.com/office/drawing/2014/main" id="{484B68ED-AFEB-4104-9636-68500D08E2A7}"/>
              </a:ext>
            </a:extLst>
          </p:cNvPr>
          <p:cNvSpPr>
            <a:spLocks noGrp="1"/>
          </p:cNvSpPr>
          <p:nvPr>
            <p:ph type="ftr" sz="quarter" idx="4294967295"/>
          </p:nvPr>
        </p:nvSpPr>
        <p:spPr>
          <a:xfrm>
            <a:off x="1524000" y="6597650"/>
            <a:ext cx="1905000" cy="260350"/>
          </a:xfrm>
          <a:prstGeom prst="rect">
            <a:avLst/>
          </a:prstGeom>
          <a:noFill/>
        </p:spPr>
        <p:txBody>
          <a:bodyPr/>
          <a:lstStyle>
            <a:lvl1pPr>
              <a:spcBef>
                <a:spcPct val="20000"/>
              </a:spcBef>
              <a:buClr>
                <a:srgbClr val="FF0000"/>
              </a:buClr>
              <a:buChar char="•"/>
              <a:defRPr sz="2800">
                <a:solidFill>
                  <a:schemeClr val="tx1"/>
                </a:solidFill>
                <a:latin typeface="Times New Roman" panose="02020603050405020304" pitchFamily="18" charset="0"/>
              </a:defRPr>
            </a:lvl1pPr>
            <a:lvl2pPr marL="742950" indent="-285750">
              <a:spcBef>
                <a:spcPct val="20000"/>
              </a:spcBef>
              <a:buClr>
                <a:srgbClr val="008000"/>
              </a:buClr>
              <a:buChar char="–"/>
              <a:defRPr sz="2400">
                <a:solidFill>
                  <a:schemeClr val="accent2"/>
                </a:solidFill>
                <a:latin typeface="Times New Roman" panose="02020603050405020304" pitchFamily="18" charset="0"/>
              </a:defRPr>
            </a:lvl2pPr>
            <a:lvl3pPr marL="1143000" indent="-228600">
              <a:spcBef>
                <a:spcPct val="20000"/>
              </a:spcBef>
              <a:buChar char="•"/>
              <a:defRPr sz="2000">
                <a:solidFill>
                  <a:srgbClr val="008000"/>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50000"/>
              </a:spcBef>
              <a:buClrTx/>
              <a:buFontTx/>
              <a:buNone/>
            </a:pPr>
            <a:endParaRPr lang="fr-FR" altLang="fr-FR" sz="1000" dirty="0"/>
          </a:p>
        </p:txBody>
      </p:sp>
      <p:sp>
        <p:nvSpPr>
          <p:cNvPr id="18435" name="Espace réservé du numéro de diapositive 5">
            <a:extLst>
              <a:ext uri="{FF2B5EF4-FFF2-40B4-BE49-F238E27FC236}">
                <a16:creationId xmlns:a16="http://schemas.microsoft.com/office/drawing/2014/main" id="{23B965C1-6F1E-4295-B0AD-9D72D96D0511}"/>
              </a:ext>
            </a:extLst>
          </p:cNvPr>
          <p:cNvSpPr>
            <a:spLocks noGrp="1"/>
          </p:cNvSpPr>
          <p:nvPr>
            <p:ph type="sldNum" sz="quarter" idx="11"/>
          </p:nvPr>
        </p:nvSpPr>
        <p:spPr>
          <a:noFill/>
        </p:spPr>
        <p:txBody>
          <a:bodyPr/>
          <a:lstStyle>
            <a:lvl1pPr>
              <a:spcBef>
                <a:spcPct val="20000"/>
              </a:spcBef>
              <a:buClr>
                <a:srgbClr val="FF0000"/>
              </a:buClr>
              <a:buChar char="•"/>
              <a:defRPr sz="2800">
                <a:solidFill>
                  <a:schemeClr val="tx1"/>
                </a:solidFill>
                <a:latin typeface="Times New Roman" panose="02020603050405020304" pitchFamily="18" charset="0"/>
              </a:defRPr>
            </a:lvl1pPr>
            <a:lvl2pPr marL="742950" indent="-285750">
              <a:spcBef>
                <a:spcPct val="20000"/>
              </a:spcBef>
              <a:buClr>
                <a:srgbClr val="008000"/>
              </a:buClr>
              <a:buChar char="–"/>
              <a:defRPr sz="2400">
                <a:solidFill>
                  <a:schemeClr val="accent2"/>
                </a:solidFill>
                <a:latin typeface="Times New Roman" panose="02020603050405020304" pitchFamily="18" charset="0"/>
              </a:defRPr>
            </a:lvl2pPr>
            <a:lvl3pPr marL="1143000" indent="-228600">
              <a:spcBef>
                <a:spcPct val="20000"/>
              </a:spcBef>
              <a:buChar char="•"/>
              <a:defRPr sz="2000">
                <a:solidFill>
                  <a:srgbClr val="008000"/>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FontTx/>
              <a:buNone/>
            </a:pPr>
            <a:fld id="{99FDEB8A-5B6D-4B17-994F-49281ABBC065}" type="slidenum">
              <a:rPr lang="fr-FR" altLang="fr-FR" sz="1200"/>
              <a:pPr>
                <a:spcBef>
                  <a:spcPct val="0"/>
                </a:spcBef>
                <a:buClrTx/>
                <a:buFontTx/>
                <a:buNone/>
              </a:pPr>
              <a:t>13</a:t>
            </a:fld>
            <a:endParaRPr lang="fr-FR" altLang="fr-FR" sz="1200"/>
          </a:p>
        </p:txBody>
      </p:sp>
      <p:sp>
        <p:nvSpPr>
          <p:cNvPr id="18436" name="Rectangle 2">
            <a:extLst>
              <a:ext uri="{FF2B5EF4-FFF2-40B4-BE49-F238E27FC236}">
                <a16:creationId xmlns:a16="http://schemas.microsoft.com/office/drawing/2014/main" id="{C63B53ED-29E9-44A8-8C9B-4F3FA99EB586}"/>
              </a:ext>
            </a:extLst>
          </p:cNvPr>
          <p:cNvSpPr>
            <a:spLocks noGrp="1" noChangeArrowheads="1"/>
          </p:cNvSpPr>
          <p:nvPr>
            <p:ph type="title"/>
          </p:nvPr>
        </p:nvSpPr>
        <p:spPr/>
        <p:txBody>
          <a:bodyPr/>
          <a:lstStyle/>
          <a:p>
            <a:pPr algn="ctr" eaLnBrk="1" hangingPunct="1"/>
            <a:r>
              <a:rPr lang="fr-FR" altLang="fr-FR"/>
              <a:t>L’unité des marchés financiers </a:t>
            </a:r>
          </a:p>
        </p:txBody>
      </p:sp>
      <p:sp>
        <p:nvSpPr>
          <p:cNvPr id="50179" name="Rectangle 3">
            <a:extLst>
              <a:ext uri="{FF2B5EF4-FFF2-40B4-BE49-F238E27FC236}">
                <a16:creationId xmlns:a16="http://schemas.microsoft.com/office/drawing/2014/main" id="{2A5C7E1D-B8B6-446B-ADB8-469DEDFECA6B}"/>
              </a:ext>
            </a:extLst>
          </p:cNvPr>
          <p:cNvSpPr>
            <a:spLocks noGrp="1" noChangeArrowheads="1"/>
          </p:cNvSpPr>
          <p:nvPr>
            <p:ph type="body" sz="half" idx="1"/>
          </p:nvPr>
        </p:nvSpPr>
        <p:spPr>
          <a:xfrm>
            <a:off x="119336" y="1817688"/>
            <a:ext cx="6298927" cy="5040312"/>
          </a:xfrm>
        </p:spPr>
        <p:txBody>
          <a:bodyPr/>
          <a:lstStyle/>
          <a:p>
            <a:pPr eaLnBrk="1" hangingPunct="1">
              <a:buFontTx/>
              <a:buNone/>
            </a:pPr>
            <a:r>
              <a:rPr lang="fr-FR" altLang="fr-FR" sz="2400" dirty="0"/>
              <a:t>Il y a donc unité des marchés financiers</a:t>
            </a:r>
          </a:p>
          <a:p>
            <a:pPr eaLnBrk="1" hangingPunct="1">
              <a:buFontTx/>
              <a:buNone/>
            </a:pPr>
            <a:r>
              <a:rPr lang="fr-FR" altLang="fr-FR" sz="2400" i="1" dirty="0"/>
              <a:t>Comme pour une pièce de théâtre, on pourrait soutenir qu’il y a :</a:t>
            </a:r>
          </a:p>
          <a:p>
            <a:pPr lvl="1" eaLnBrk="1" hangingPunct="1"/>
            <a:r>
              <a:rPr lang="fr-FR" altLang="fr-FR" sz="2000" dirty="0"/>
              <a:t>Unité de lieu :</a:t>
            </a:r>
          </a:p>
          <a:p>
            <a:pPr lvl="2" eaLnBrk="1" hangingPunct="1"/>
            <a:r>
              <a:rPr lang="fr-FR" altLang="fr-FR" sz="1800" dirty="0"/>
              <a:t>les différentes places financières sont interconnectées</a:t>
            </a:r>
          </a:p>
          <a:p>
            <a:pPr lvl="1" eaLnBrk="1" hangingPunct="1"/>
            <a:r>
              <a:rPr lang="fr-FR" altLang="fr-FR" sz="2000" dirty="0"/>
              <a:t>Unité de temps :</a:t>
            </a:r>
          </a:p>
          <a:p>
            <a:pPr lvl="2" eaLnBrk="1" hangingPunct="1"/>
            <a:r>
              <a:rPr lang="fr-FR" altLang="fr-FR" sz="1800" dirty="0"/>
              <a:t>Échanges instantanés</a:t>
            </a:r>
          </a:p>
          <a:p>
            <a:pPr lvl="2" eaLnBrk="1" hangingPunct="1"/>
            <a:r>
              <a:rPr lang="fr-FR" altLang="fr-FR" sz="1800" dirty="0"/>
              <a:t>« Le soleil ne se couche jamais » sur ce marché, il est possible d'acheter ou de vendre 24h/24.</a:t>
            </a:r>
          </a:p>
        </p:txBody>
      </p:sp>
      <p:pic>
        <p:nvPicPr>
          <p:cNvPr id="18438" name="Picture 2">
            <a:hlinkClick r:id="rId3"/>
            <a:extLst>
              <a:ext uri="{FF2B5EF4-FFF2-40B4-BE49-F238E27FC236}">
                <a16:creationId xmlns:a16="http://schemas.microsoft.com/office/drawing/2014/main" id="{4E6F6025-9953-494B-8310-9FAF0663A1E8}"/>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517616" y="1700808"/>
            <a:ext cx="5263255" cy="418499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0179">
                                            <p:txEl>
                                              <p:pRg st="2" end="2"/>
                                            </p:txEl>
                                          </p:spTgt>
                                        </p:tgtEl>
                                        <p:attrNameLst>
                                          <p:attrName>style.visibility</p:attrName>
                                        </p:attrNameLst>
                                      </p:cBhvr>
                                      <p:to>
                                        <p:strVal val="visible"/>
                                      </p:to>
                                    </p:set>
                                    <p:animEffect transition="in" filter="checkerboard(across)">
                                      <p:cBhvr>
                                        <p:cTn id="7" dur="500"/>
                                        <p:tgtEl>
                                          <p:spTgt spid="5017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0179">
                                            <p:txEl>
                                              <p:pRg st="3" end="3"/>
                                            </p:txEl>
                                          </p:spTgt>
                                        </p:tgtEl>
                                        <p:attrNameLst>
                                          <p:attrName>style.visibility</p:attrName>
                                        </p:attrNameLst>
                                      </p:cBhvr>
                                      <p:to>
                                        <p:strVal val="visible"/>
                                      </p:to>
                                    </p:set>
                                    <p:animEffect transition="in" filter="checkerboard(across)">
                                      <p:cBhvr>
                                        <p:cTn id="12" dur="500"/>
                                        <p:tgtEl>
                                          <p:spTgt spid="50179">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0179">
                                            <p:txEl>
                                              <p:pRg st="4" end="4"/>
                                            </p:txEl>
                                          </p:spTgt>
                                        </p:tgtEl>
                                        <p:attrNameLst>
                                          <p:attrName>style.visibility</p:attrName>
                                        </p:attrNameLst>
                                      </p:cBhvr>
                                      <p:to>
                                        <p:strVal val="visible"/>
                                      </p:to>
                                    </p:set>
                                    <p:animEffect transition="in" filter="checkerboard(across)">
                                      <p:cBhvr>
                                        <p:cTn id="17" dur="500"/>
                                        <p:tgtEl>
                                          <p:spTgt spid="5017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50179">
                                            <p:txEl>
                                              <p:pRg st="5" end="5"/>
                                            </p:txEl>
                                          </p:spTgt>
                                        </p:tgtEl>
                                        <p:attrNameLst>
                                          <p:attrName>style.visibility</p:attrName>
                                        </p:attrNameLst>
                                      </p:cBhvr>
                                      <p:to>
                                        <p:strVal val="visible"/>
                                      </p:to>
                                    </p:set>
                                    <p:animEffect transition="in" filter="checkerboard(across)">
                                      <p:cBhvr>
                                        <p:cTn id="22" dur="500"/>
                                        <p:tgtEl>
                                          <p:spTgt spid="50179">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50179">
                                            <p:txEl>
                                              <p:pRg st="6" end="6"/>
                                            </p:txEl>
                                          </p:spTgt>
                                        </p:tgtEl>
                                        <p:attrNameLst>
                                          <p:attrName>style.visibility</p:attrName>
                                        </p:attrNameLst>
                                      </p:cBhvr>
                                      <p:to>
                                        <p:strVal val="visible"/>
                                      </p:to>
                                    </p:set>
                                    <p:animEffect transition="in" filter="checkerboard(across)">
                                      <p:cBhvr>
                                        <p:cTn id="27" dur="500"/>
                                        <p:tgtEl>
                                          <p:spTgt spid="501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Espace réservé du numéro de diapositive 4">
            <a:extLst>
              <a:ext uri="{FF2B5EF4-FFF2-40B4-BE49-F238E27FC236}">
                <a16:creationId xmlns:a16="http://schemas.microsoft.com/office/drawing/2014/main" id="{1068CBBC-00E7-4B10-B51A-2CF9524C27F5}"/>
              </a:ext>
            </a:extLst>
          </p:cNvPr>
          <p:cNvSpPr>
            <a:spLocks noGrp="1"/>
          </p:cNvSpPr>
          <p:nvPr>
            <p:ph type="sldNum" sz="quarter" idx="11"/>
          </p:nvPr>
        </p:nvSpPr>
        <p:spPr>
          <a:noFill/>
        </p:spPr>
        <p:txBody>
          <a:bodyPr/>
          <a:lstStyle>
            <a:lvl1pPr>
              <a:spcBef>
                <a:spcPct val="20000"/>
              </a:spcBef>
              <a:buClr>
                <a:srgbClr val="FF0000"/>
              </a:buClr>
              <a:buChar char="•"/>
              <a:defRPr sz="2800">
                <a:solidFill>
                  <a:schemeClr val="tx1"/>
                </a:solidFill>
                <a:latin typeface="Times New Roman" panose="02020603050405020304" pitchFamily="18" charset="0"/>
              </a:defRPr>
            </a:lvl1pPr>
            <a:lvl2pPr marL="742950" indent="-285750">
              <a:spcBef>
                <a:spcPct val="20000"/>
              </a:spcBef>
              <a:buClr>
                <a:srgbClr val="008000"/>
              </a:buClr>
              <a:buChar char="–"/>
              <a:defRPr sz="2400">
                <a:solidFill>
                  <a:schemeClr val="accent2"/>
                </a:solidFill>
                <a:latin typeface="Times New Roman" panose="02020603050405020304" pitchFamily="18" charset="0"/>
              </a:defRPr>
            </a:lvl2pPr>
            <a:lvl3pPr marL="1143000" indent="-228600">
              <a:spcBef>
                <a:spcPct val="20000"/>
              </a:spcBef>
              <a:buChar char="•"/>
              <a:defRPr sz="2000">
                <a:solidFill>
                  <a:srgbClr val="008000"/>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FontTx/>
              <a:buNone/>
            </a:pPr>
            <a:fld id="{EBE5F790-C1D4-4D3D-93EB-F09B02C7BFF3}" type="slidenum">
              <a:rPr lang="fr-FR" altLang="fr-FR" sz="1200"/>
              <a:pPr>
                <a:spcBef>
                  <a:spcPct val="0"/>
                </a:spcBef>
                <a:buClrTx/>
                <a:buFontTx/>
                <a:buNone/>
              </a:pPr>
              <a:t>14</a:t>
            </a:fld>
            <a:endParaRPr lang="fr-FR" altLang="fr-FR" sz="1200"/>
          </a:p>
        </p:txBody>
      </p:sp>
      <p:sp>
        <p:nvSpPr>
          <p:cNvPr id="20484" name="Rectangle 2">
            <a:extLst>
              <a:ext uri="{FF2B5EF4-FFF2-40B4-BE49-F238E27FC236}">
                <a16:creationId xmlns:a16="http://schemas.microsoft.com/office/drawing/2014/main" id="{586910CB-D209-4421-9279-E5309F482ACD}"/>
              </a:ext>
            </a:extLst>
          </p:cNvPr>
          <p:cNvSpPr>
            <a:spLocks noGrp="1" noChangeArrowheads="1"/>
          </p:cNvSpPr>
          <p:nvPr>
            <p:ph type="title"/>
          </p:nvPr>
        </p:nvSpPr>
        <p:spPr/>
        <p:txBody>
          <a:bodyPr/>
          <a:lstStyle/>
          <a:p>
            <a:pPr eaLnBrk="1" hangingPunct="1"/>
            <a:r>
              <a:rPr lang="fr-FR" altLang="fr-FR" sz="4000"/>
              <a:t>Mais … quel lien entre cette mondialisation et "l'économie réelle ?"</a:t>
            </a:r>
          </a:p>
        </p:txBody>
      </p:sp>
      <p:sp>
        <p:nvSpPr>
          <p:cNvPr id="51203" name="Rectangle 3">
            <a:extLst>
              <a:ext uri="{FF2B5EF4-FFF2-40B4-BE49-F238E27FC236}">
                <a16:creationId xmlns:a16="http://schemas.microsoft.com/office/drawing/2014/main" id="{78DE2F44-4AF8-473A-83CE-340E8801F4ED}"/>
              </a:ext>
            </a:extLst>
          </p:cNvPr>
          <p:cNvSpPr>
            <a:spLocks noGrp="1" noChangeArrowheads="1"/>
          </p:cNvSpPr>
          <p:nvPr>
            <p:ph type="body" idx="1"/>
          </p:nvPr>
        </p:nvSpPr>
        <p:spPr>
          <a:xfrm>
            <a:off x="407368" y="2276872"/>
            <a:ext cx="11279715" cy="4247754"/>
          </a:xfrm>
        </p:spPr>
        <p:txBody>
          <a:bodyPr/>
          <a:lstStyle/>
          <a:p>
            <a:pPr marL="533400" indent="-533400" eaLnBrk="1" hangingPunct="1">
              <a:lnSpc>
                <a:spcPct val="90000"/>
              </a:lnSpc>
              <a:buClr>
                <a:schemeClr val="tx1"/>
              </a:buClr>
              <a:buFontTx/>
              <a:buAutoNum type="arabicParenR"/>
            </a:pPr>
            <a:r>
              <a:rPr lang="fr-FR" altLang="fr-FR" sz="2400" dirty="0"/>
              <a:t>Les marchés n’attirent des transactions que parce qu’ils répondent à des besoins</a:t>
            </a:r>
          </a:p>
          <a:p>
            <a:pPr marL="914400" lvl="1" indent="-457200" eaLnBrk="1" hangingPunct="1">
              <a:lnSpc>
                <a:spcPct val="90000"/>
              </a:lnSpc>
              <a:buClr>
                <a:schemeClr val="tx1"/>
              </a:buClr>
              <a:buFontTx/>
              <a:buChar char="•"/>
            </a:pPr>
            <a:r>
              <a:rPr lang="fr-FR" altLang="fr-FR" sz="2000" dirty="0"/>
              <a:t>Mise en relation d’offreurs et de demandeurs</a:t>
            </a:r>
          </a:p>
          <a:p>
            <a:pPr marL="914400" lvl="1" indent="-457200" eaLnBrk="1" hangingPunct="1">
              <a:lnSpc>
                <a:spcPct val="90000"/>
              </a:lnSpc>
              <a:buClr>
                <a:schemeClr val="tx1"/>
              </a:buClr>
              <a:buFontTx/>
              <a:buChar char="•"/>
            </a:pPr>
            <a:r>
              <a:rPr lang="fr-FR" altLang="fr-FR" sz="2000" dirty="0"/>
              <a:t>Services rendus aux entreprises, aux épargnants, aux états…</a:t>
            </a:r>
          </a:p>
          <a:p>
            <a:pPr marL="533400" indent="-533400" eaLnBrk="1" hangingPunct="1">
              <a:lnSpc>
                <a:spcPct val="90000"/>
              </a:lnSpc>
              <a:buClr>
                <a:schemeClr val="tx1"/>
              </a:buClr>
              <a:buFontTx/>
              <a:buAutoNum type="arabicParenR"/>
            </a:pPr>
            <a:r>
              <a:rPr lang="fr-FR" altLang="fr-FR" sz="2400" dirty="0"/>
              <a:t>Le fonctionnement actuel de l'économie est de plus en plus lié à des activités réparties dans des endroits géographiquement éloignés.              </a:t>
            </a:r>
          </a:p>
          <a:p>
            <a:pPr marL="914400" lvl="1" indent="-457200" eaLnBrk="1" hangingPunct="1">
              <a:lnSpc>
                <a:spcPct val="90000"/>
              </a:lnSpc>
              <a:buClr>
                <a:schemeClr val="tx1"/>
              </a:buClr>
              <a:buFontTx/>
              <a:buChar char="•"/>
            </a:pPr>
            <a:r>
              <a:rPr lang="fr-FR" altLang="fr-FR" sz="2000" dirty="0"/>
              <a:t>Mais la proportion échanges 'physiques' / transactions uniquement financières se réduit. </a:t>
            </a:r>
          </a:p>
          <a:p>
            <a:pPr marL="914400" lvl="1" indent="-457200" eaLnBrk="1" hangingPunct="1">
              <a:lnSpc>
                <a:spcPct val="90000"/>
              </a:lnSpc>
              <a:buClr>
                <a:schemeClr val="tx1"/>
              </a:buClr>
              <a:buNone/>
            </a:pPr>
            <a:r>
              <a:rPr lang="fr-FR" altLang="fr-FR" sz="2000" i="1" dirty="0">
                <a:solidFill>
                  <a:srgbClr val="008000"/>
                </a:solidFill>
              </a:rPr>
              <a:t>Sur le marché des changes 1/8 en 1980 ; 1/40 en 89, 1 /50 depuis 95, 1/100 en 2007</a:t>
            </a:r>
          </a:p>
          <a:p>
            <a:pPr marL="914400" lvl="1" indent="-457200" eaLnBrk="1" hangingPunct="1">
              <a:lnSpc>
                <a:spcPct val="90000"/>
              </a:lnSpc>
              <a:buClr>
                <a:schemeClr val="tx1"/>
              </a:buClr>
              <a:buFontTx/>
              <a:buChar char="•"/>
            </a:pPr>
            <a:r>
              <a:rPr lang="fr-FR" altLang="fr-FR" sz="2000" dirty="0"/>
              <a:t>Les transactions financières dominent désormais largement : Ce sont elles qui déterminent le plus les cours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120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120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9BD9BA69-2DD2-44B4-902A-C85B850EF914}"/>
              </a:ext>
            </a:extLst>
          </p:cNvPr>
          <p:cNvPicPr>
            <a:picLocks noChangeAspect="1"/>
          </p:cNvPicPr>
          <p:nvPr/>
        </p:nvPicPr>
        <p:blipFill>
          <a:blip r:embed="rId3"/>
          <a:stretch>
            <a:fillRect/>
          </a:stretch>
        </p:blipFill>
        <p:spPr>
          <a:xfrm>
            <a:off x="2536880" y="954980"/>
            <a:ext cx="6662737" cy="4948041"/>
          </a:xfrm>
          <a:prstGeom prst="rect">
            <a:avLst/>
          </a:prstGeom>
        </p:spPr>
      </p:pic>
      <p:sp>
        <p:nvSpPr>
          <p:cNvPr id="22531" name="Espace réservé du numéro de diapositive 4">
            <a:extLst>
              <a:ext uri="{FF2B5EF4-FFF2-40B4-BE49-F238E27FC236}">
                <a16:creationId xmlns:a16="http://schemas.microsoft.com/office/drawing/2014/main" id="{BB019D91-4EB4-4529-840C-13019FCD50AC}"/>
              </a:ext>
            </a:extLst>
          </p:cNvPr>
          <p:cNvSpPr>
            <a:spLocks noGrp="1"/>
          </p:cNvSpPr>
          <p:nvPr>
            <p:ph type="sldNum" sz="quarter" idx="11"/>
          </p:nvPr>
        </p:nvSpPr>
        <p:spPr>
          <a:noFill/>
        </p:spPr>
        <p:txBody>
          <a:bodyPr/>
          <a:lstStyle>
            <a:lvl1pPr>
              <a:spcBef>
                <a:spcPct val="20000"/>
              </a:spcBef>
              <a:buClr>
                <a:srgbClr val="FF0000"/>
              </a:buClr>
              <a:buChar char="•"/>
              <a:defRPr sz="2800">
                <a:solidFill>
                  <a:schemeClr val="tx1"/>
                </a:solidFill>
                <a:latin typeface="Times New Roman" panose="02020603050405020304" pitchFamily="18" charset="0"/>
              </a:defRPr>
            </a:lvl1pPr>
            <a:lvl2pPr marL="742950" indent="-285750">
              <a:spcBef>
                <a:spcPct val="20000"/>
              </a:spcBef>
              <a:buClr>
                <a:srgbClr val="008000"/>
              </a:buClr>
              <a:buChar char="–"/>
              <a:defRPr sz="2400">
                <a:solidFill>
                  <a:schemeClr val="accent2"/>
                </a:solidFill>
                <a:latin typeface="Times New Roman" panose="02020603050405020304" pitchFamily="18" charset="0"/>
              </a:defRPr>
            </a:lvl2pPr>
            <a:lvl3pPr marL="1143000" indent="-228600">
              <a:spcBef>
                <a:spcPct val="20000"/>
              </a:spcBef>
              <a:buChar char="•"/>
              <a:defRPr sz="2000">
                <a:solidFill>
                  <a:srgbClr val="008000"/>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FontTx/>
              <a:buNone/>
            </a:pPr>
            <a:fld id="{A9B71871-5DC6-48C9-A41B-B19D7E34BF16}" type="slidenum">
              <a:rPr lang="fr-FR" altLang="fr-FR" sz="1200"/>
              <a:pPr>
                <a:spcBef>
                  <a:spcPct val="0"/>
                </a:spcBef>
                <a:buClrTx/>
                <a:buFontTx/>
                <a:buNone/>
              </a:pPr>
              <a:t>15</a:t>
            </a:fld>
            <a:endParaRPr lang="fr-FR" altLang="fr-FR" sz="1200"/>
          </a:p>
        </p:txBody>
      </p:sp>
      <p:sp>
        <p:nvSpPr>
          <p:cNvPr id="22532" name="Rectangle 2">
            <a:extLst>
              <a:ext uri="{FF2B5EF4-FFF2-40B4-BE49-F238E27FC236}">
                <a16:creationId xmlns:a16="http://schemas.microsoft.com/office/drawing/2014/main" id="{303B337F-7417-45FA-BDBB-9C87541680EA}"/>
              </a:ext>
            </a:extLst>
          </p:cNvPr>
          <p:cNvSpPr>
            <a:spLocks noGrp="1" noChangeArrowheads="1"/>
          </p:cNvSpPr>
          <p:nvPr>
            <p:ph type="title"/>
          </p:nvPr>
        </p:nvSpPr>
        <p:spPr>
          <a:xfrm>
            <a:off x="191344" y="22225"/>
            <a:ext cx="11809312" cy="815976"/>
          </a:xfrm>
        </p:spPr>
        <p:txBody>
          <a:bodyPr/>
          <a:lstStyle/>
          <a:p>
            <a:pPr eaLnBrk="1" hangingPunct="1"/>
            <a:r>
              <a:rPr lang="fr-FR" altLang="fr-FR" dirty="0"/>
              <a:t>Les marchés sont-ils toujours rationnels ?</a:t>
            </a:r>
          </a:p>
        </p:txBody>
      </p:sp>
      <p:sp>
        <p:nvSpPr>
          <p:cNvPr id="22533" name="Rectangle 5">
            <a:extLst>
              <a:ext uri="{FF2B5EF4-FFF2-40B4-BE49-F238E27FC236}">
                <a16:creationId xmlns:a16="http://schemas.microsoft.com/office/drawing/2014/main" id="{CA9AA05F-2D15-495E-984C-F8215F9AD84D}"/>
              </a:ext>
            </a:extLst>
          </p:cNvPr>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FF0000"/>
              </a:buClr>
              <a:buChar char="•"/>
              <a:defRPr sz="2800">
                <a:solidFill>
                  <a:schemeClr val="tx1"/>
                </a:solidFill>
                <a:latin typeface="Times New Roman" panose="02020603050405020304" pitchFamily="18" charset="0"/>
              </a:defRPr>
            </a:lvl1pPr>
            <a:lvl2pPr marL="742950" indent="-285750">
              <a:spcBef>
                <a:spcPct val="20000"/>
              </a:spcBef>
              <a:buClr>
                <a:srgbClr val="008000"/>
              </a:buClr>
              <a:buChar char="–"/>
              <a:defRPr sz="2400">
                <a:solidFill>
                  <a:schemeClr val="accent2"/>
                </a:solidFill>
                <a:latin typeface="Times New Roman" panose="02020603050405020304" pitchFamily="18" charset="0"/>
              </a:defRPr>
            </a:lvl2pPr>
            <a:lvl3pPr marL="1143000" indent="-228600">
              <a:spcBef>
                <a:spcPct val="20000"/>
              </a:spcBef>
              <a:buChar char="•"/>
              <a:defRPr sz="2000">
                <a:solidFill>
                  <a:srgbClr val="008000"/>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eaLnBrk="1" hangingPunct="1">
              <a:spcBef>
                <a:spcPct val="0"/>
              </a:spcBef>
              <a:buClrTx/>
              <a:buFontTx/>
              <a:buNone/>
            </a:pPr>
            <a:endParaRPr lang="fr-FR" altLang="fr-FR" sz="2400"/>
          </a:p>
        </p:txBody>
      </p:sp>
      <p:sp>
        <p:nvSpPr>
          <p:cNvPr id="22534" name="Rectangle 6">
            <a:extLst>
              <a:ext uri="{FF2B5EF4-FFF2-40B4-BE49-F238E27FC236}">
                <a16:creationId xmlns:a16="http://schemas.microsoft.com/office/drawing/2014/main" id="{13AD3D85-11AF-4020-A809-043ACC7957A6}"/>
              </a:ext>
            </a:extLst>
          </p:cNvPr>
          <p:cNvSpPr>
            <a:spLocks noChangeArrowheads="1"/>
          </p:cNvSpPr>
          <p:nvPr/>
        </p:nvSpPr>
        <p:spPr bwMode="auto">
          <a:xfrm>
            <a:off x="1524001" y="2864794"/>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FF0000"/>
              </a:buClr>
              <a:buChar char="•"/>
              <a:defRPr sz="2800">
                <a:solidFill>
                  <a:schemeClr val="tx1"/>
                </a:solidFill>
                <a:latin typeface="Times New Roman" panose="02020603050405020304" pitchFamily="18" charset="0"/>
              </a:defRPr>
            </a:lvl1pPr>
            <a:lvl2pPr marL="742950" indent="-285750">
              <a:spcBef>
                <a:spcPct val="20000"/>
              </a:spcBef>
              <a:buClr>
                <a:srgbClr val="008000"/>
              </a:buClr>
              <a:buChar char="–"/>
              <a:defRPr sz="2400">
                <a:solidFill>
                  <a:schemeClr val="accent2"/>
                </a:solidFill>
                <a:latin typeface="Times New Roman" panose="02020603050405020304" pitchFamily="18" charset="0"/>
              </a:defRPr>
            </a:lvl2pPr>
            <a:lvl3pPr marL="1143000" indent="-228600">
              <a:spcBef>
                <a:spcPct val="20000"/>
              </a:spcBef>
              <a:buChar char="•"/>
              <a:defRPr sz="2000">
                <a:solidFill>
                  <a:srgbClr val="008000"/>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eaLnBrk="1" hangingPunct="1">
              <a:spcBef>
                <a:spcPct val="0"/>
              </a:spcBef>
              <a:buClrTx/>
              <a:buFontTx/>
              <a:buNone/>
            </a:pPr>
            <a:endParaRPr lang="fr-FR" altLang="fr-FR" sz="2400"/>
          </a:p>
        </p:txBody>
      </p:sp>
      <p:sp>
        <p:nvSpPr>
          <p:cNvPr id="22536" name="Text Box 9">
            <a:extLst>
              <a:ext uri="{FF2B5EF4-FFF2-40B4-BE49-F238E27FC236}">
                <a16:creationId xmlns:a16="http://schemas.microsoft.com/office/drawing/2014/main" id="{0BC8FD13-37F0-4551-9161-A56346B14947}"/>
              </a:ext>
            </a:extLst>
          </p:cNvPr>
          <p:cNvSpPr txBox="1">
            <a:spLocks noChangeArrowheads="1"/>
          </p:cNvSpPr>
          <p:nvPr/>
        </p:nvSpPr>
        <p:spPr bwMode="auto">
          <a:xfrm>
            <a:off x="1274" y="6441733"/>
            <a:ext cx="59404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0000"/>
              </a:buClr>
              <a:buChar char="•"/>
              <a:defRPr sz="2800">
                <a:solidFill>
                  <a:schemeClr val="tx1"/>
                </a:solidFill>
                <a:latin typeface="Times New Roman" panose="02020603050405020304" pitchFamily="18" charset="0"/>
              </a:defRPr>
            </a:lvl1pPr>
            <a:lvl2pPr marL="742950" indent="-285750">
              <a:spcBef>
                <a:spcPct val="20000"/>
              </a:spcBef>
              <a:buClr>
                <a:srgbClr val="008000"/>
              </a:buClr>
              <a:buChar char="–"/>
              <a:defRPr sz="2400">
                <a:solidFill>
                  <a:schemeClr val="accent2"/>
                </a:solidFill>
                <a:latin typeface="Times New Roman" panose="02020603050405020304" pitchFamily="18" charset="0"/>
              </a:defRPr>
            </a:lvl2pPr>
            <a:lvl3pPr marL="1143000" indent="-228600">
              <a:spcBef>
                <a:spcPct val="20000"/>
              </a:spcBef>
              <a:buChar char="•"/>
              <a:defRPr sz="2000">
                <a:solidFill>
                  <a:srgbClr val="008000"/>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eaLnBrk="1" hangingPunct="1">
              <a:spcBef>
                <a:spcPct val="50000"/>
              </a:spcBef>
              <a:buClrTx/>
              <a:buFontTx/>
              <a:buNone/>
            </a:pPr>
            <a:r>
              <a:rPr lang="fr-FR" altLang="fr-FR" sz="2000" b="1" dirty="0"/>
              <a:t>EUR/USD 1990 à 2020, +-43%</a:t>
            </a:r>
          </a:p>
        </p:txBody>
      </p:sp>
      <p:sp>
        <p:nvSpPr>
          <p:cNvPr id="22540" name="Rectangle 15">
            <a:extLst>
              <a:ext uri="{FF2B5EF4-FFF2-40B4-BE49-F238E27FC236}">
                <a16:creationId xmlns:a16="http://schemas.microsoft.com/office/drawing/2014/main" id="{B8EBDFEC-471B-438D-8AE0-23C0EADBB3E6}"/>
              </a:ext>
            </a:extLst>
          </p:cNvPr>
          <p:cNvSpPr>
            <a:spLocks noChangeArrowheads="1"/>
          </p:cNvSpPr>
          <p:nvPr/>
        </p:nvSpPr>
        <p:spPr bwMode="auto">
          <a:xfrm>
            <a:off x="7824789" y="1916113"/>
            <a:ext cx="1512887" cy="215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0000"/>
              </a:buClr>
              <a:buChar char="•"/>
              <a:defRPr sz="2800">
                <a:solidFill>
                  <a:schemeClr val="tx1"/>
                </a:solidFill>
                <a:latin typeface="Times New Roman" panose="02020603050405020304" pitchFamily="18" charset="0"/>
              </a:defRPr>
            </a:lvl1pPr>
            <a:lvl2pPr marL="742950" indent="-285750">
              <a:spcBef>
                <a:spcPct val="20000"/>
              </a:spcBef>
              <a:buClr>
                <a:srgbClr val="008000"/>
              </a:buClr>
              <a:buChar char="–"/>
              <a:defRPr sz="2400">
                <a:solidFill>
                  <a:schemeClr val="accent2"/>
                </a:solidFill>
                <a:latin typeface="Times New Roman" panose="02020603050405020304" pitchFamily="18" charset="0"/>
              </a:defRPr>
            </a:lvl2pPr>
            <a:lvl3pPr marL="1143000" indent="-228600">
              <a:spcBef>
                <a:spcPct val="20000"/>
              </a:spcBef>
              <a:buChar char="•"/>
              <a:defRPr sz="2000">
                <a:solidFill>
                  <a:srgbClr val="008000"/>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eaLnBrk="1" hangingPunct="1">
              <a:spcBef>
                <a:spcPct val="0"/>
              </a:spcBef>
              <a:buClrTx/>
              <a:buFontTx/>
              <a:buNone/>
            </a:pPr>
            <a:endParaRPr lang="fr-FR" altLang="fr-FR" sz="2400"/>
          </a:p>
        </p:txBody>
      </p:sp>
      <p:sp>
        <p:nvSpPr>
          <p:cNvPr id="52242" name="Text Box 18">
            <a:extLst>
              <a:ext uri="{FF2B5EF4-FFF2-40B4-BE49-F238E27FC236}">
                <a16:creationId xmlns:a16="http://schemas.microsoft.com/office/drawing/2014/main" id="{085FE931-B8B2-4991-B1B5-A90F1C0CF2BC}"/>
              </a:ext>
            </a:extLst>
          </p:cNvPr>
          <p:cNvSpPr txBox="1">
            <a:spLocks noChangeArrowheads="1"/>
          </p:cNvSpPr>
          <p:nvPr/>
        </p:nvSpPr>
        <p:spPr bwMode="auto">
          <a:xfrm>
            <a:off x="7752184" y="5968658"/>
            <a:ext cx="425006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0000"/>
              </a:buClr>
              <a:buChar char="•"/>
              <a:defRPr sz="2800">
                <a:solidFill>
                  <a:schemeClr val="tx1"/>
                </a:solidFill>
                <a:latin typeface="Times New Roman" panose="02020603050405020304" pitchFamily="18" charset="0"/>
              </a:defRPr>
            </a:lvl1pPr>
            <a:lvl2pPr marL="742950" indent="-285750">
              <a:spcBef>
                <a:spcPct val="20000"/>
              </a:spcBef>
              <a:buClr>
                <a:srgbClr val="008000"/>
              </a:buClr>
              <a:buChar char="–"/>
              <a:defRPr sz="2400">
                <a:solidFill>
                  <a:schemeClr val="accent2"/>
                </a:solidFill>
                <a:latin typeface="Times New Roman" panose="02020603050405020304" pitchFamily="18" charset="0"/>
              </a:defRPr>
            </a:lvl2pPr>
            <a:lvl3pPr marL="1143000" indent="-228600">
              <a:spcBef>
                <a:spcPct val="20000"/>
              </a:spcBef>
              <a:buChar char="•"/>
              <a:defRPr sz="2000">
                <a:solidFill>
                  <a:srgbClr val="008000"/>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eaLnBrk="1" hangingPunct="1">
              <a:spcBef>
                <a:spcPct val="50000"/>
              </a:spcBef>
              <a:buClrTx/>
              <a:buFontTx/>
              <a:buNone/>
            </a:pPr>
            <a:r>
              <a:rPr lang="fr-FR" altLang="fr-FR" dirty="0">
                <a:solidFill>
                  <a:srgbClr val="008000"/>
                </a:solidFill>
              </a:rPr>
              <a:t>.. du point de vue de l’économie réelle, non !</a:t>
            </a:r>
          </a:p>
        </p:txBody>
      </p:sp>
      <p:pic>
        <p:nvPicPr>
          <p:cNvPr id="22543" name="Picture 15">
            <a:extLst>
              <a:ext uri="{FF2B5EF4-FFF2-40B4-BE49-F238E27FC236}">
                <a16:creationId xmlns:a16="http://schemas.microsoft.com/office/drawing/2014/main" id="{EFD43AB2-9999-4BCE-9F9B-4F76D1C208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4838" y="1320801"/>
            <a:ext cx="22098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e 2">
            <a:extLst>
              <a:ext uri="{FF2B5EF4-FFF2-40B4-BE49-F238E27FC236}">
                <a16:creationId xmlns:a16="http://schemas.microsoft.com/office/drawing/2014/main" id="{641230DC-2AC2-41F6-8F54-44BE0664EAE2}"/>
              </a:ext>
            </a:extLst>
          </p:cNvPr>
          <p:cNvGrpSpPr>
            <a:grpSpLocks/>
          </p:cNvGrpSpPr>
          <p:nvPr/>
        </p:nvGrpSpPr>
        <p:grpSpPr bwMode="auto">
          <a:xfrm>
            <a:off x="6600825" y="1293814"/>
            <a:ext cx="1511300" cy="1317625"/>
            <a:chOff x="5076056" y="1293256"/>
            <a:chExt cx="1512168" cy="1318737"/>
          </a:xfrm>
        </p:grpSpPr>
        <p:pic>
          <p:nvPicPr>
            <p:cNvPr id="22544" name="Picture 16">
              <a:extLst>
                <a:ext uri="{FF2B5EF4-FFF2-40B4-BE49-F238E27FC236}">
                  <a16:creationId xmlns:a16="http://schemas.microsoft.com/office/drawing/2014/main" id="{0369574C-0072-4355-9710-3AE4DFE0B5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1293256"/>
              <a:ext cx="1352550" cy="131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lèche droite 1">
              <a:extLst>
                <a:ext uri="{FF2B5EF4-FFF2-40B4-BE49-F238E27FC236}">
                  <a16:creationId xmlns:a16="http://schemas.microsoft.com/office/drawing/2014/main" id="{312A8977-FD39-443B-AC3E-D6BF72E1BD5A}"/>
                </a:ext>
              </a:extLst>
            </p:cNvPr>
            <p:cNvSpPr/>
            <p:nvPr/>
          </p:nvSpPr>
          <p:spPr>
            <a:xfrm>
              <a:off x="6300722" y="1752430"/>
              <a:ext cx="287502" cy="37655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xit" presetSubtype="0" fill="hold" nodeType="withEffect">
                                  <p:stCondLst>
                                    <p:cond delay="0"/>
                                  </p:stCondLst>
                                  <p:childTnLst>
                                    <p:set>
                                      <p:cBhvr>
                                        <p:cTn id="13" dur="1" fill="hold">
                                          <p:stCondLst>
                                            <p:cond delay="0"/>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5224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499"/>
                                          </p:stCondLst>
                                        </p:cTn>
                                        <p:tgtEl>
                                          <p:spTgt spid="225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AEEF1"/>
        </a:solidFill>
        <a:effectLst/>
      </p:bgPr>
    </p:bg>
    <p:spTree>
      <p:nvGrpSpPr>
        <p:cNvPr id="1" name=""/>
        <p:cNvGrpSpPr/>
        <p:nvPr/>
      </p:nvGrpSpPr>
      <p:grpSpPr>
        <a:xfrm>
          <a:off x="0" y="0"/>
          <a:ext cx="0" cy="0"/>
          <a:chOff x="0" y="0"/>
          <a:chExt cx="0" cy="0"/>
        </a:xfrm>
      </p:grpSpPr>
      <p:sp>
        <p:nvSpPr>
          <p:cNvPr id="26627" name="Espace réservé du pied de page 3">
            <a:extLst>
              <a:ext uri="{FF2B5EF4-FFF2-40B4-BE49-F238E27FC236}">
                <a16:creationId xmlns:a16="http://schemas.microsoft.com/office/drawing/2014/main" id="{43ED234E-5D32-4010-B47F-B5B8B064B1DE}"/>
              </a:ext>
            </a:extLst>
          </p:cNvPr>
          <p:cNvSpPr>
            <a:spLocks noGrp="1"/>
          </p:cNvSpPr>
          <p:nvPr>
            <p:ph type="ftr" sz="quarter" idx="4294967295"/>
          </p:nvPr>
        </p:nvSpPr>
        <p:spPr>
          <a:xfrm>
            <a:off x="1524000" y="6597650"/>
            <a:ext cx="1905000" cy="260350"/>
          </a:xfrm>
          <a:prstGeom prst="rect">
            <a:avLst/>
          </a:prstGeom>
          <a:noFill/>
        </p:spPr>
        <p:txBody>
          <a:bodyPr/>
          <a:lstStyle>
            <a:lvl1pPr>
              <a:spcBef>
                <a:spcPct val="20000"/>
              </a:spcBef>
              <a:buClr>
                <a:srgbClr val="FF0000"/>
              </a:buClr>
              <a:buChar char="•"/>
              <a:defRPr sz="2800">
                <a:solidFill>
                  <a:schemeClr val="tx1"/>
                </a:solidFill>
                <a:latin typeface="Times New Roman" panose="02020603050405020304" pitchFamily="18" charset="0"/>
              </a:defRPr>
            </a:lvl1pPr>
            <a:lvl2pPr marL="742950" indent="-285750">
              <a:spcBef>
                <a:spcPct val="20000"/>
              </a:spcBef>
              <a:buClr>
                <a:srgbClr val="008000"/>
              </a:buClr>
              <a:buChar char="–"/>
              <a:defRPr sz="2400">
                <a:solidFill>
                  <a:schemeClr val="accent2"/>
                </a:solidFill>
                <a:latin typeface="Times New Roman" panose="02020603050405020304" pitchFamily="18" charset="0"/>
              </a:defRPr>
            </a:lvl2pPr>
            <a:lvl3pPr marL="1143000" indent="-228600">
              <a:spcBef>
                <a:spcPct val="20000"/>
              </a:spcBef>
              <a:buChar char="•"/>
              <a:defRPr sz="2000">
                <a:solidFill>
                  <a:srgbClr val="008000"/>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50000"/>
              </a:spcBef>
              <a:buClrTx/>
              <a:buFontTx/>
              <a:buNone/>
            </a:pPr>
            <a:endParaRPr lang="fr-FR" altLang="fr-FR" sz="1000" dirty="0"/>
          </a:p>
        </p:txBody>
      </p:sp>
      <p:sp>
        <p:nvSpPr>
          <p:cNvPr id="26628" name="Espace réservé du numéro de diapositive 4">
            <a:extLst>
              <a:ext uri="{FF2B5EF4-FFF2-40B4-BE49-F238E27FC236}">
                <a16:creationId xmlns:a16="http://schemas.microsoft.com/office/drawing/2014/main" id="{36ADA8F7-CD0B-4CC9-9095-46CC53FFF38B}"/>
              </a:ext>
            </a:extLst>
          </p:cNvPr>
          <p:cNvSpPr>
            <a:spLocks noGrp="1"/>
          </p:cNvSpPr>
          <p:nvPr>
            <p:ph type="sldNum" sz="quarter" idx="11"/>
          </p:nvPr>
        </p:nvSpPr>
        <p:spPr>
          <a:noFill/>
        </p:spPr>
        <p:txBody>
          <a:bodyPr/>
          <a:lstStyle>
            <a:lvl1pPr>
              <a:spcBef>
                <a:spcPct val="20000"/>
              </a:spcBef>
              <a:buClr>
                <a:srgbClr val="FF0000"/>
              </a:buClr>
              <a:buChar char="•"/>
              <a:defRPr sz="2800">
                <a:solidFill>
                  <a:schemeClr val="tx1"/>
                </a:solidFill>
                <a:latin typeface="Times New Roman" panose="02020603050405020304" pitchFamily="18" charset="0"/>
              </a:defRPr>
            </a:lvl1pPr>
            <a:lvl2pPr marL="742950" indent="-285750">
              <a:spcBef>
                <a:spcPct val="20000"/>
              </a:spcBef>
              <a:buClr>
                <a:srgbClr val="008000"/>
              </a:buClr>
              <a:buChar char="–"/>
              <a:defRPr sz="2400">
                <a:solidFill>
                  <a:schemeClr val="accent2"/>
                </a:solidFill>
                <a:latin typeface="Times New Roman" panose="02020603050405020304" pitchFamily="18" charset="0"/>
              </a:defRPr>
            </a:lvl2pPr>
            <a:lvl3pPr marL="1143000" indent="-228600">
              <a:spcBef>
                <a:spcPct val="20000"/>
              </a:spcBef>
              <a:buChar char="•"/>
              <a:defRPr sz="2000">
                <a:solidFill>
                  <a:srgbClr val="008000"/>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FontTx/>
              <a:buNone/>
            </a:pPr>
            <a:fld id="{9A4A2D47-75B5-4DC8-B2B1-C3268F7A1F68}" type="slidenum">
              <a:rPr lang="fr-FR" altLang="fr-FR" sz="1200"/>
              <a:pPr>
                <a:spcBef>
                  <a:spcPct val="0"/>
                </a:spcBef>
                <a:buClrTx/>
                <a:buFontTx/>
                <a:buNone/>
              </a:pPr>
              <a:t>16</a:t>
            </a:fld>
            <a:endParaRPr lang="fr-FR" altLang="fr-FR" sz="1200"/>
          </a:p>
        </p:txBody>
      </p:sp>
      <p:pic>
        <p:nvPicPr>
          <p:cNvPr id="26629" name="Picture 2" descr="The Tulip Folly">
            <a:extLst>
              <a:ext uri="{FF2B5EF4-FFF2-40B4-BE49-F238E27FC236}">
                <a16:creationId xmlns:a16="http://schemas.microsoft.com/office/drawing/2014/main" id="{D8B1EF0A-70A6-43F7-B95A-8054E298B2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519" y="29238"/>
            <a:ext cx="10480820" cy="682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pied de page 3">
            <a:extLst>
              <a:ext uri="{FF2B5EF4-FFF2-40B4-BE49-F238E27FC236}">
                <a16:creationId xmlns:a16="http://schemas.microsoft.com/office/drawing/2014/main" id="{B9466464-8040-4E57-B299-0E5E607E73F2}"/>
              </a:ext>
            </a:extLst>
          </p:cNvPr>
          <p:cNvSpPr>
            <a:spLocks noGrp="1"/>
          </p:cNvSpPr>
          <p:nvPr>
            <p:ph type="ftr" sz="quarter" idx="4294967295"/>
          </p:nvPr>
        </p:nvSpPr>
        <p:spPr>
          <a:xfrm>
            <a:off x="1524000" y="6597650"/>
            <a:ext cx="1905000" cy="260350"/>
          </a:xfrm>
          <a:prstGeom prst="rect">
            <a:avLst/>
          </a:prstGeom>
          <a:noFill/>
        </p:spPr>
        <p:txBody>
          <a:bodyPr/>
          <a:lstStyle>
            <a:lvl1pPr>
              <a:spcBef>
                <a:spcPct val="20000"/>
              </a:spcBef>
              <a:buClr>
                <a:srgbClr val="FF0000"/>
              </a:buClr>
              <a:buChar char="•"/>
              <a:defRPr sz="2800">
                <a:solidFill>
                  <a:schemeClr val="tx1"/>
                </a:solidFill>
                <a:latin typeface="Times New Roman" panose="02020603050405020304" pitchFamily="18" charset="0"/>
              </a:defRPr>
            </a:lvl1pPr>
            <a:lvl2pPr marL="742950" indent="-285750">
              <a:spcBef>
                <a:spcPct val="20000"/>
              </a:spcBef>
              <a:buClr>
                <a:srgbClr val="008000"/>
              </a:buClr>
              <a:buChar char="–"/>
              <a:defRPr sz="2400">
                <a:solidFill>
                  <a:schemeClr val="accent2"/>
                </a:solidFill>
                <a:latin typeface="Times New Roman" panose="02020603050405020304" pitchFamily="18" charset="0"/>
              </a:defRPr>
            </a:lvl2pPr>
            <a:lvl3pPr marL="1143000" indent="-228600">
              <a:spcBef>
                <a:spcPct val="20000"/>
              </a:spcBef>
              <a:buChar char="•"/>
              <a:defRPr sz="2000">
                <a:solidFill>
                  <a:srgbClr val="008000"/>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50000"/>
              </a:spcBef>
              <a:buClrTx/>
              <a:buFontTx/>
              <a:buNone/>
            </a:pPr>
            <a:endParaRPr lang="fr-FR" altLang="fr-FR" sz="1000" dirty="0"/>
          </a:p>
        </p:txBody>
      </p:sp>
      <p:sp>
        <p:nvSpPr>
          <p:cNvPr id="24579" name="Espace réservé du numéro de diapositive 4">
            <a:extLst>
              <a:ext uri="{FF2B5EF4-FFF2-40B4-BE49-F238E27FC236}">
                <a16:creationId xmlns:a16="http://schemas.microsoft.com/office/drawing/2014/main" id="{00842776-CC76-4854-B032-C237F10A5DF6}"/>
              </a:ext>
            </a:extLst>
          </p:cNvPr>
          <p:cNvSpPr>
            <a:spLocks noGrp="1"/>
          </p:cNvSpPr>
          <p:nvPr>
            <p:ph type="sldNum" sz="quarter" idx="11"/>
          </p:nvPr>
        </p:nvSpPr>
        <p:spPr>
          <a:noFill/>
        </p:spPr>
        <p:txBody>
          <a:bodyPr/>
          <a:lstStyle>
            <a:lvl1pPr>
              <a:spcBef>
                <a:spcPct val="20000"/>
              </a:spcBef>
              <a:buClr>
                <a:srgbClr val="FF0000"/>
              </a:buClr>
              <a:buChar char="•"/>
              <a:defRPr sz="2800">
                <a:solidFill>
                  <a:schemeClr val="tx1"/>
                </a:solidFill>
                <a:latin typeface="Times New Roman" panose="02020603050405020304" pitchFamily="18" charset="0"/>
              </a:defRPr>
            </a:lvl1pPr>
            <a:lvl2pPr marL="742950" indent="-285750">
              <a:spcBef>
                <a:spcPct val="20000"/>
              </a:spcBef>
              <a:buClr>
                <a:srgbClr val="008000"/>
              </a:buClr>
              <a:buChar char="–"/>
              <a:defRPr sz="2400">
                <a:solidFill>
                  <a:schemeClr val="accent2"/>
                </a:solidFill>
                <a:latin typeface="Times New Roman" panose="02020603050405020304" pitchFamily="18" charset="0"/>
              </a:defRPr>
            </a:lvl2pPr>
            <a:lvl3pPr marL="1143000" indent="-228600">
              <a:spcBef>
                <a:spcPct val="20000"/>
              </a:spcBef>
              <a:buChar char="•"/>
              <a:defRPr sz="2000">
                <a:solidFill>
                  <a:srgbClr val="008000"/>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FontTx/>
              <a:buNone/>
            </a:pPr>
            <a:fld id="{5DA9DF57-DDE1-46EB-BB68-B78949A54579}" type="slidenum">
              <a:rPr lang="fr-FR" altLang="fr-FR" sz="1200"/>
              <a:pPr>
                <a:spcBef>
                  <a:spcPct val="0"/>
                </a:spcBef>
                <a:buClrTx/>
                <a:buFontTx/>
                <a:buNone/>
              </a:pPr>
              <a:t>17</a:t>
            </a:fld>
            <a:endParaRPr lang="fr-FR" altLang="fr-FR" sz="1200"/>
          </a:p>
        </p:txBody>
      </p:sp>
      <p:sp>
        <p:nvSpPr>
          <p:cNvPr id="24580" name="Rectangle 2">
            <a:extLst>
              <a:ext uri="{FF2B5EF4-FFF2-40B4-BE49-F238E27FC236}">
                <a16:creationId xmlns:a16="http://schemas.microsoft.com/office/drawing/2014/main" id="{AAC9A051-FD84-4522-911B-DB3030F476CD}"/>
              </a:ext>
            </a:extLst>
          </p:cNvPr>
          <p:cNvSpPr>
            <a:spLocks noGrp="1" noChangeArrowheads="1"/>
          </p:cNvSpPr>
          <p:nvPr>
            <p:ph type="title"/>
          </p:nvPr>
        </p:nvSpPr>
        <p:spPr>
          <a:xfrm>
            <a:off x="1919289" y="0"/>
            <a:ext cx="8459787" cy="1143000"/>
          </a:xfrm>
        </p:spPr>
        <p:txBody>
          <a:bodyPr/>
          <a:lstStyle/>
          <a:p>
            <a:pPr eaLnBrk="1" hangingPunct="1"/>
            <a:r>
              <a:rPr lang="fr-FR" altLang="fr-FR"/>
              <a:t>Cycle de vie d’un krach boursier</a:t>
            </a:r>
          </a:p>
        </p:txBody>
      </p:sp>
      <p:sp>
        <p:nvSpPr>
          <p:cNvPr id="175107" name="Rectangle 3">
            <a:extLst>
              <a:ext uri="{FF2B5EF4-FFF2-40B4-BE49-F238E27FC236}">
                <a16:creationId xmlns:a16="http://schemas.microsoft.com/office/drawing/2014/main" id="{1B03C440-4BAE-463F-966E-A67DF4B56B10}"/>
              </a:ext>
            </a:extLst>
          </p:cNvPr>
          <p:cNvSpPr>
            <a:spLocks noGrp="1" noChangeArrowheads="1"/>
          </p:cNvSpPr>
          <p:nvPr>
            <p:ph type="body" idx="1"/>
          </p:nvPr>
        </p:nvSpPr>
        <p:spPr>
          <a:xfrm>
            <a:off x="623392" y="1458914"/>
            <a:ext cx="11161239" cy="5399087"/>
          </a:xfrm>
        </p:spPr>
        <p:txBody>
          <a:bodyPr/>
          <a:lstStyle/>
          <a:p>
            <a:pPr marL="533400" indent="-533400" eaLnBrk="1" hangingPunct="1">
              <a:lnSpc>
                <a:spcPct val="90000"/>
              </a:lnSpc>
              <a:buClr>
                <a:schemeClr val="tx1"/>
              </a:buClr>
              <a:buFontTx/>
              <a:buAutoNum type="arabicParenR"/>
            </a:pPr>
            <a:r>
              <a:rPr lang="fr-FR" altLang="fr-FR" sz="2200" dirty="0"/>
              <a:t>Hausse des cours basée sur une croissance réelle de l'économie </a:t>
            </a:r>
          </a:p>
          <a:p>
            <a:pPr marL="533400" indent="-533400" eaLnBrk="1" hangingPunct="1">
              <a:lnSpc>
                <a:spcPct val="90000"/>
              </a:lnSpc>
              <a:buClr>
                <a:schemeClr val="tx1"/>
              </a:buClr>
              <a:buFontTx/>
              <a:buAutoNum type="arabicParenR"/>
            </a:pPr>
            <a:r>
              <a:rPr lang="fr-FR" altLang="fr-FR" sz="2200" dirty="0"/>
              <a:t>Effet moutonnier </a:t>
            </a:r>
            <a:r>
              <a:rPr lang="fr-FR" altLang="fr-FR" sz="2200" i="1" dirty="0"/>
              <a:t>(investissement en masse des particuliers)</a:t>
            </a:r>
            <a:r>
              <a:rPr lang="fr-FR" altLang="fr-FR" sz="2200" dirty="0"/>
              <a:t> et envol des cours</a:t>
            </a:r>
          </a:p>
          <a:p>
            <a:pPr marL="533400" indent="-533400" eaLnBrk="1" hangingPunct="1">
              <a:lnSpc>
                <a:spcPct val="90000"/>
              </a:lnSpc>
              <a:buClr>
                <a:schemeClr val="tx1"/>
              </a:buClr>
              <a:buFontTx/>
              <a:buAutoNum type="arabicParenR"/>
            </a:pPr>
            <a:r>
              <a:rPr lang="fr-FR" altLang="fr-FR" sz="2200" dirty="0"/>
              <a:t>Endettement des investisseurs pour bénéficier de la hausse</a:t>
            </a:r>
          </a:p>
          <a:p>
            <a:pPr marL="533400" indent="-533400" eaLnBrk="1" hangingPunct="1">
              <a:lnSpc>
                <a:spcPct val="90000"/>
              </a:lnSpc>
              <a:buClr>
                <a:schemeClr val="tx1"/>
              </a:buClr>
              <a:buFontTx/>
              <a:buAutoNum type="arabicParenR"/>
            </a:pPr>
            <a:r>
              <a:rPr lang="fr-FR" altLang="fr-FR" sz="2200" dirty="0"/>
              <a:t>Mauvaise nouvelle qui confirme la surévaluation du marché </a:t>
            </a:r>
          </a:p>
          <a:p>
            <a:pPr marL="914400" lvl="1" indent="-457200" eaLnBrk="1" hangingPunct="1">
              <a:lnSpc>
                <a:spcPct val="90000"/>
              </a:lnSpc>
              <a:buFontTx/>
              <a:buAutoNum type="arabicPeriod"/>
            </a:pPr>
            <a:r>
              <a:rPr lang="fr-FR" altLang="fr-FR" sz="2000" dirty="0">
                <a:solidFill>
                  <a:srgbClr val="008000"/>
                </a:solidFill>
              </a:rPr>
              <a:t>Vente en masse des titres ..</a:t>
            </a:r>
          </a:p>
          <a:p>
            <a:pPr marL="914400" lvl="1" indent="-457200" eaLnBrk="1" hangingPunct="1">
              <a:lnSpc>
                <a:spcPct val="90000"/>
              </a:lnSpc>
              <a:buFontTx/>
              <a:buAutoNum type="arabicPeriod"/>
            </a:pPr>
            <a:r>
              <a:rPr lang="fr-FR" altLang="fr-FR" sz="2000" dirty="0">
                <a:solidFill>
                  <a:srgbClr val="008000"/>
                </a:solidFill>
              </a:rPr>
              <a:t>..qui fait baisser les cours et</a:t>
            </a:r>
          </a:p>
          <a:p>
            <a:pPr marL="914400" lvl="1" indent="-457200" eaLnBrk="1" hangingPunct="1">
              <a:lnSpc>
                <a:spcPct val="90000"/>
              </a:lnSpc>
              <a:buFontTx/>
              <a:buAutoNum type="arabicPeriod"/>
            </a:pPr>
            <a:r>
              <a:rPr lang="fr-FR" altLang="fr-FR" sz="2000" dirty="0">
                <a:solidFill>
                  <a:srgbClr val="008000"/>
                </a:solidFill>
              </a:rPr>
              <a:t>.. qui déclenche d’autres ventes</a:t>
            </a:r>
          </a:p>
          <a:p>
            <a:pPr marL="914400" lvl="1" indent="-457200" eaLnBrk="1" hangingPunct="1">
              <a:lnSpc>
                <a:spcPct val="90000"/>
              </a:lnSpc>
              <a:buClr>
                <a:schemeClr val="tx1"/>
              </a:buClr>
              <a:buNone/>
            </a:pPr>
            <a:r>
              <a:rPr lang="fr-FR" altLang="fr-FR" sz="2000" dirty="0"/>
              <a:t>=&gt; le marché plonge : </a:t>
            </a:r>
            <a:r>
              <a:rPr lang="fr-FR" altLang="fr-FR" sz="2000" dirty="0">
                <a:hlinkClick r:id="rId3"/>
              </a:rPr>
              <a:t>krach </a:t>
            </a:r>
            <a:r>
              <a:rPr lang="fr-FR" altLang="fr-FR" sz="2000" dirty="0"/>
              <a:t>(</a:t>
            </a:r>
            <a:r>
              <a:rPr lang="fr-FR" altLang="fr-FR" sz="2000" i="1" dirty="0"/>
              <a:t>Stock </a:t>
            </a:r>
            <a:r>
              <a:rPr lang="fr-FR" altLang="fr-FR" sz="2000" i="1" dirty="0" err="1"/>
              <a:t>market</a:t>
            </a:r>
            <a:r>
              <a:rPr lang="fr-FR" altLang="fr-FR" sz="2000" i="1" dirty="0"/>
              <a:t> crash</a:t>
            </a:r>
            <a:r>
              <a:rPr lang="fr-FR" altLang="fr-FR" sz="2000" dirty="0"/>
              <a:t>)</a:t>
            </a:r>
          </a:p>
          <a:p>
            <a:pPr marL="533400" indent="-533400" eaLnBrk="1" hangingPunct="1">
              <a:lnSpc>
                <a:spcPct val="90000"/>
              </a:lnSpc>
              <a:buClr>
                <a:schemeClr val="tx1"/>
              </a:buClr>
              <a:buNone/>
            </a:pPr>
            <a:endParaRPr lang="fr-FR" altLang="fr-FR" sz="2200" dirty="0">
              <a:solidFill>
                <a:srgbClr val="FF0000"/>
              </a:solidFill>
            </a:endParaRPr>
          </a:p>
          <a:p>
            <a:pPr marL="533400" indent="-533400" eaLnBrk="1" hangingPunct="1">
              <a:lnSpc>
                <a:spcPct val="90000"/>
              </a:lnSpc>
              <a:buClr>
                <a:schemeClr val="tx1"/>
              </a:buClr>
              <a:buNone/>
            </a:pPr>
            <a:r>
              <a:rPr lang="fr-FR" altLang="fr-FR" sz="2200" dirty="0"/>
              <a:t>… Il existe des krachs sur tous les types de marchés : </a:t>
            </a:r>
          </a:p>
          <a:p>
            <a:pPr marL="914400" lvl="1" indent="-457200" eaLnBrk="1" hangingPunct="1">
              <a:lnSpc>
                <a:spcPct val="90000"/>
              </a:lnSpc>
              <a:buClr>
                <a:schemeClr val="tx1"/>
              </a:buClr>
            </a:pPr>
            <a:r>
              <a:rPr lang="fr-FR" altLang="fr-FR" sz="2000" dirty="0"/>
              <a:t>Actions = cas le plus fréquent, mais …</a:t>
            </a:r>
          </a:p>
          <a:p>
            <a:pPr marL="914400" lvl="1" indent="-457200" eaLnBrk="1" hangingPunct="1">
              <a:lnSpc>
                <a:spcPct val="90000"/>
              </a:lnSpc>
              <a:buClr>
                <a:schemeClr val="tx1"/>
              </a:buClr>
            </a:pPr>
            <a:r>
              <a:rPr lang="fr-FR" altLang="fr-FR" sz="2000" dirty="0"/>
              <a:t>Immobilier, obligations, voire … </a:t>
            </a:r>
            <a:r>
              <a:rPr lang="fr-FR" altLang="fr-FR" sz="2000" dirty="0">
                <a:hlinkClick r:id="rId4"/>
              </a:rPr>
              <a:t>tulipes</a:t>
            </a:r>
            <a:endParaRPr lang="fr-FR" altLang="fr-FR" sz="2000" dirty="0"/>
          </a:p>
        </p:txBody>
      </p:sp>
      <p:pic>
        <p:nvPicPr>
          <p:cNvPr id="6" name="Picture 7">
            <a:extLst>
              <a:ext uri="{FF2B5EF4-FFF2-40B4-BE49-F238E27FC236}">
                <a16:creationId xmlns:a16="http://schemas.microsoft.com/office/drawing/2014/main" id="{774B03A0-DDCB-4E7D-A589-51A8A21272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4589" y="3284539"/>
            <a:ext cx="3114675"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animEffect transition="in" filter="checkerboard(across)">
                                      <p:cBhvr>
                                        <p:cTn id="7" dur="500"/>
                                        <p:tgtEl>
                                          <p:spTgt spid="1751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75107">
                                            <p:txEl>
                                              <p:pRg st="1" end="1"/>
                                            </p:txEl>
                                          </p:spTgt>
                                        </p:tgtEl>
                                        <p:attrNameLst>
                                          <p:attrName>style.visibility</p:attrName>
                                        </p:attrNameLst>
                                      </p:cBhvr>
                                      <p:to>
                                        <p:strVal val="visible"/>
                                      </p:to>
                                    </p:set>
                                    <p:animEffect transition="in" filter="checkerboard(across)">
                                      <p:cBhvr>
                                        <p:cTn id="12" dur="500"/>
                                        <p:tgtEl>
                                          <p:spTgt spid="1751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75107">
                                            <p:txEl>
                                              <p:pRg st="2" end="2"/>
                                            </p:txEl>
                                          </p:spTgt>
                                        </p:tgtEl>
                                        <p:attrNameLst>
                                          <p:attrName>style.visibility</p:attrName>
                                        </p:attrNameLst>
                                      </p:cBhvr>
                                      <p:to>
                                        <p:strVal val="visible"/>
                                      </p:to>
                                    </p:set>
                                    <p:animEffect transition="in" filter="checkerboard(across)">
                                      <p:cBhvr>
                                        <p:cTn id="17" dur="500"/>
                                        <p:tgtEl>
                                          <p:spTgt spid="1751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75107">
                                            <p:txEl>
                                              <p:pRg st="3" end="3"/>
                                            </p:txEl>
                                          </p:spTgt>
                                        </p:tgtEl>
                                        <p:attrNameLst>
                                          <p:attrName>style.visibility</p:attrName>
                                        </p:attrNameLst>
                                      </p:cBhvr>
                                      <p:to>
                                        <p:strVal val="visible"/>
                                      </p:to>
                                    </p:set>
                                    <p:animEffect transition="in" filter="checkerboard(across)">
                                      <p:cBhvr>
                                        <p:cTn id="22" dur="500"/>
                                        <p:tgtEl>
                                          <p:spTgt spid="1751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75107">
                                            <p:txEl>
                                              <p:pRg st="4" end="4"/>
                                            </p:txEl>
                                          </p:spTgt>
                                        </p:tgtEl>
                                        <p:attrNameLst>
                                          <p:attrName>style.visibility</p:attrName>
                                        </p:attrNameLst>
                                      </p:cBhvr>
                                      <p:to>
                                        <p:strVal val="visible"/>
                                      </p:to>
                                    </p:set>
                                    <p:animEffect transition="in" filter="checkerboard(across)">
                                      <p:cBhvr>
                                        <p:cTn id="27" dur="500"/>
                                        <p:tgtEl>
                                          <p:spTgt spid="17510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175107">
                                            <p:txEl>
                                              <p:pRg st="5" end="5"/>
                                            </p:txEl>
                                          </p:spTgt>
                                        </p:tgtEl>
                                        <p:attrNameLst>
                                          <p:attrName>style.visibility</p:attrName>
                                        </p:attrNameLst>
                                      </p:cBhvr>
                                      <p:to>
                                        <p:strVal val="visible"/>
                                      </p:to>
                                    </p:set>
                                    <p:animEffect transition="in" filter="checkerboard(across)">
                                      <p:cBhvr>
                                        <p:cTn id="32" dur="500"/>
                                        <p:tgtEl>
                                          <p:spTgt spid="17510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175107">
                                            <p:txEl>
                                              <p:pRg st="6" end="6"/>
                                            </p:txEl>
                                          </p:spTgt>
                                        </p:tgtEl>
                                        <p:attrNameLst>
                                          <p:attrName>style.visibility</p:attrName>
                                        </p:attrNameLst>
                                      </p:cBhvr>
                                      <p:to>
                                        <p:strVal val="visible"/>
                                      </p:to>
                                    </p:set>
                                    <p:animEffect transition="in" filter="checkerboard(across)">
                                      <p:cBhvr>
                                        <p:cTn id="37" dur="500"/>
                                        <p:tgtEl>
                                          <p:spTgt spid="17510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175107">
                                            <p:txEl>
                                              <p:pRg st="7" end="7"/>
                                            </p:txEl>
                                          </p:spTgt>
                                        </p:tgtEl>
                                        <p:attrNameLst>
                                          <p:attrName>style.visibility</p:attrName>
                                        </p:attrNameLst>
                                      </p:cBhvr>
                                      <p:to>
                                        <p:strVal val="visible"/>
                                      </p:to>
                                    </p:set>
                                    <p:animEffect transition="in" filter="checkerboard(across)">
                                      <p:cBhvr>
                                        <p:cTn id="42" dur="500"/>
                                        <p:tgtEl>
                                          <p:spTgt spid="17510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nodeType="clickEffect">
                                  <p:stCondLst>
                                    <p:cond delay="0"/>
                                  </p:stCondLst>
                                  <p:childTnLst>
                                    <p:set>
                                      <p:cBhvr>
                                        <p:cTn id="46" dur="1" fill="hold">
                                          <p:stCondLst>
                                            <p:cond delay="0"/>
                                          </p:stCondLst>
                                        </p:cTn>
                                        <p:tgtEl>
                                          <p:spTgt spid="175107">
                                            <p:txEl>
                                              <p:pRg st="9" end="9"/>
                                            </p:txEl>
                                          </p:spTgt>
                                        </p:tgtEl>
                                        <p:attrNameLst>
                                          <p:attrName>style.visibility</p:attrName>
                                        </p:attrNameLst>
                                      </p:cBhvr>
                                      <p:to>
                                        <p:strVal val="visible"/>
                                      </p:to>
                                    </p:set>
                                    <p:animEffect transition="in" filter="checkerboard(across)">
                                      <p:cBhvr>
                                        <p:cTn id="47" dur="500"/>
                                        <p:tgtEl>
                                          <p:spTgt spid="175107">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nodeType="clickEffect">
                                  <p:stCondLst>
                                    <p:cond delay="0"/>
                                  </p:stCondLst>
                                  <p:childTnLst>
                                    <p:set>
                                      <p:cBhvr>
                                        <p:cTn id="51" dur="1" fill="hold">
                                          <p:stCondLst>
                                            <p:cond delay="0"/>
                                          </p:stCondLst>
                                        </p:cTn>
                                        <p:tgtEl>
                                          <p:spTgt spid="175107">
                                            <p:txEl>
                                              <p:pRg st="10" end="10"/>
                                            </p:txEl>
                                          </p:spTgt>
                                        </p:tgtEl>
                                        <p:attrNameLst>
                                          <p:attrName>style.visibility</p:attrName>
                                        </p:attrNameLst>
                                      </p:cBhvr>
                                      <p:to>
                                        <p:strVal val="visible"/>
                                      </p:to>
                                    </p:set>
                                    <p:animEffect transition="in" filter="checkerboard(across)">
                                      <p:cBhvr>
                                        <p:cTn id="52" dur="500"/>
                                        <p:tgtEl>
                                          <p:spTgt spid="175107">
                                            <p:txEl>
                                              <p:pRg st="10" end="1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nodeType="clickEffect">
                                  <p:stCondLst>
                                    <p:cond delay="0"/>
                                  </p:stCondLst>
                                  <p:childTnLst>
                                    <p:set>
                                      <p:cBhvr>
                                        <p:cTn id="56" dur="1" fill="hold">
                                          <p:stCondLst>
                                            <p:cond delay="0"/>
                                          </p:stCondLst>
                                        </p:cTn>
                                        <p:tgtEl>
                                          <p:spTgt spid="175107">
                                            <p:txEl>
                                              <p:pRg st="11" end="11"/>
                                            </p:txEl>
                                          </p:spTgt>
                                        </p:tgtEl>
                                        <p:attrNameLst>
                                          <p:attrName>style.visibility</p:attrName>
                                        </p:attrNameLst>
                                      </p:cBhvr>
                                      <p:to>
                                        <p:strVal val="visible"/>
                                      </p:to>
                                    </p:set>
                                    <p:animEffect transition="in" filter="checkerboard(across)">
                                      <p:cBhvr>
                                        <p:cTn id="57" dur="500"/>
                                        <p:tgtEl>
                                          <p:spTgt spid="175107">
                                            <p:txEl>
                                              <p:pRg st="11" end="11"/>
                                            </p:txEl>
                                          </p:spTgt>
                                        </p:tgtEl>
                                      </p:cBhvr>
                                    </p:animEffect>
                                  </p:childTnLst>
                                </p:cTn>
                              </p:par>
                              <p:par>
                                <p:cTn id="58" presetID="1" presetClass="entr" presetSubtype="0" fill="hold" nodeType="withEffect">
                                  <p:stCondLst>
                                    <p:cond delay="0"/>
                                  </p:stCondLst>
                                  <p:childTnLst>
                                    <p:set>
                                      <p:cBhvr>
                                        <p:cTn id="5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u pied de page 3">
            <a:extLst>
              <a:ext uri="{FF2B5EF4-FFF2-40B4-BE49-F238E27FC236}">
                <a16:creationId xmlns:a16="http://schemas.microsoft.com/office/drawing/2014/main" id="{C4D7A135-DB20-48BD-A0C0-CAD6FE896A5A}"/>
              </a:ext>
            </a:extLst>
          </p:cNvPr>
          <p:cNvSpPr>
            <a:spLocks noGrp="1"/>
          </p:cNvSpPr>
          <p:nvPr>
            <p:ph type="ftr" sz="quarter" idx="4294967295"/>
          </p:nvPr>
        </p:nvSpPr>
        <p:spPr>
          <a:xfrm>
            <a:off x="1524000" y="6597650"/>
            <a:ext cx="1905000" cy="260350"/>
          </a:xfrm>
          <a:prstGeom prst="rect">
            <a:avLst/>
          </a:prstGeom>
          <a:noFill/>
        </p:spPr>
        <p:txBody>
          <a:bodyPr/>
          <a:lstStyle>
            <a:lvl1pPr>
              <a:spcBef>
                <a:spcPct val="20000"/>
              </a:spcBef>
              <a:buClr>
                <a:srgbClr val="FF0000"/>
              </a:buClr>
              <a:buChar char="•"/>
              <a:defRPr sz="2800">
                <a:solidFill>
                  <a:schemeClr val="tx1"/>
                </a:solidFill>
                <a:latin typeface="Times New Roman" panose="02020603050405020304" pitchFamily="18" charset="0"/>
              </a:defRPr>
            </a:lvl1pPr>
            <a:lvl2pPr marL="742950" indent="-285750">
              <a:spcBef>
                <a:spcPct val="20000"/>
              </a:spcBef>
              <a:buClr>
                <a:srgbClr val="008000"/>
              </a:buClr>
              <a:buChar char="–"/>
              <a:defRPr sz="2400">
                <a:solidFill>
                  <a:schemeClr val="accent2"/>
                </a:solidFill>
                <a:latin typeface="Times New Roman" panose="02020603050405020304" pitchFamily="18" charset="0"/>
              </a:defRPr>
            </a:lvl2pPr>
            <a:lvl3pPr marL="1143000" indent="-228600">
              <a:spcBef>
                <a:spcPct val="20000"/>
              </a:spcBef>
              <a:buChar char="•"/>
              <a:defRPr sz="2000">
                <a:solidFill>
                  <a:srgbClr val="008000"/>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50000"/>
              </a:spcBef>
              <a:buClrTx/>
              <a:buFontTx/>
              <a:buNone/>
            </a:pPr>
            <a:endParaRPr lang="fr-FR" altLang="fr-FR" sz="1000" dirty="0"/>
          </a:p>
        </p:txBody>
      </p:sp>
      <p:sp>
        <p:nvSpPr>
          <p:cNvPr id="28675" name="Espace réservé du numéro de diapositive 4">
            <a:extLst>
              <a:ext uri="{FF2B5EF4-FFF2-40B4-BE49-F238E27FC236}">
                <a16:creationId xmlns:a16="http://schemas.microsoft.com/office/drawing/2014/main" id="{B7E8A41A-64B2-46A5-987A-2269D2984EFD}"/>
              </a:ext>
            </a:extLst>
          </p:cNvPr>
          <p:cNvSpPr>
            <a:spLocks noGrp="1"/>
          </p:cNvSpPr>
          <p:nvPr>
            <p:ph type="sldNum" sz="quarter" idx="11"/>
          </p:nvPr>
        </p:nvSpPr>
        <p:spPr>
          <a:noFill/>
        </p:spPr>
        <p:txBody>
          <a:bodyPr/>
          <a:lstStyle>
            <a:lvl1pPr>
              <a:spcBef>
                <a:spcPct val="20000"/>
              </a:spcBef>
              <a:buClr>
                <a:srgbClr val="FF0000"/>
              </a:buClr>
              <a:buChar char="•"/>
              <a:defRPr sz="2800">
                <a:solidFill>
                  <a:schemeClr val="tx1"/>
                </a:solidFill>
                <a:latin typeface="Times New Roman" panose="02020603050405020304" pitchFamily="18" charset="0"/>
              </a:defRPr>
            </a:lvl1pPr>
            <a:lvl2pPr marL="742950" indent="-285750">
              <a:spcBef>
                <a:spcPct val="20000"/>
              </a:spcBef>
              <a:buClr>
                <a:srgbClr val="008000"/>
              </a:buClr>
              <a:buChar char="–"/>
              <a:defRPr sz="2400">
                <a:solidFill>
                  <a:schemeClr val="accent2"/>
                </a:solidFill>
                <a:latin typeface="Times New Roman" panose="02020603050405020304" pitchFamily="18" charset="0"/>
              </a:defRPr>
            </a:lvl2pPr>
            <a:lvl3pPr marL="1143000" indent="-228600">
              <a:spcBef>
                <a:spcPct val="20000"/>
              </a:spcBef>
              <a:buChar char="•"/>
              <a:defRPr sz="2000">
                <a:solidFill>
                  <a:srgbClr val="008000"/>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FontTx/>
              <a:buNone/>
            </a:pPr>
            <a:fld id="{9B019303-2AFD-426E-AD8D-5DD5D71FE1AC}" type="slidenum">
              <a:rPr lang="fr-FR" altLang="fr-FR" sz="1200"/>
              <a:pPr>
                <a:spcBef>
                  <a:spcPct val="0"/>
                </a:spcBef>
                <a:buClrTx/>
                <a:buFontTx/>
                <a:buNone/>
              </a:pPr>
              <a:t>18</a:t>
            </a:fld>
            <a:endParaRPr lang="fr-FR" altLang="fr-FR" sz="1200"/>
          </a:p>
        </p:txBody>
      </p:sp>
      <p:pic>
        <p:nvPicPr>
          <p:cNvPr id="312324" name="Picture 4">
            <a:extLst>
              <a:ext uri="{FF2B5EF4-FFF2-40B4-BE49-F238E27FC236}">
                <a16:creationId xmlns:a16="http://schemas.microsoft.com/office/drawing/2014/main" id="{3903425E-5A62-4C50-99A6-D73A2F80DB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25476"/>
            <a:ext cx="9188450" cy="623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9" name="Text Box 6">
            <a:extLst>
              <a:ext uri="{FF2B5EF4-FFF2-40B4-BE49-F238E27FC236}">
                <a16:creationId xmlns:a16="http://schemas.microsoft.com/office/drawing/2014/main" id="{02CBD443-D769-41B4-BE0E-5E397E52F46E}"/>
              </a:ext>
            </a:extLst>
          </p:cNvPr>
          <p:cNvSpPr txBox="1">
            <a:spLocks noChangeArrowheads="1"/>
          </p:cNvSpPr>
          <p:nvPr/>
        </p:nvSpPr>
        <p:spPr bwMode="auto">
          <a:xfrm>
            <a:off x="9336088" y="6610350"/>
            <a:ext cx="1331912" cy="2746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0000"/>
              </a:buClr>
              <a:buChar char="•"/>
              <a:defRPr sz="2800">
                <a:solidFill>
                  <a:schemeClr val="tx1"/>
                </a:solidFill>
                <a:latin typeface="Times New Roman" panose="02020603050405020304" pitchFamily="18" charset="0"/>
              </a:defRPr>
            </a:lvl1pPr>
            <a:lvl2pPr marL="742950" indent="-285750">
              <a:spcBef>
                <a:spcPct val="20000"/>
              </a:spcBef>
              <a:buClr>
                <a:srgbClr val="008000"/>
              </a:buClr>
              <a:buChar char="–"/>
              <a:defRPr sz="2400">
                <a:solidFill>
                  <a:schemeClr val="accent2"/>
                </a:solidFill>
                <a:latin typeface="Times New Roman" panose="02020603050405020304" pitchFamily="18" charset="0"/>
              </a:defRPr>
            </a:lvl2pPr>
            <a:lvl3pPr marL="1143000" indent="-228600">
              <a:spcBef>
                <a:spcPct val="20000"/>
              </a:spcBef>
              <a:buChar char="•"/>
              <a:defRPr sz="2000">
                <a:solidFill>
                  <a:srgbClr val="008000"/>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r" eaLnBrk="1" hangingPunct="1">
              <a:spcBef>
                <a:spcPct val="50000"/>
              </a:spcBef>
              <a:buClrTx/>
              <a:buFontTx/>
              <a:buNone/>
            </a:pPr>
            <a:r>
              <a:rPr lang="fr-FR" altLang="fr-FR" sz="1200" dirty="0"/>
              <a:t>Image : </a:t>
            </a:r>
            <a:r>
              <a:rPr lang="fr-FR" altLang="fr-FR" sz="1200" dirty="0">
                <a:hlinkClick r:id="rId4"/>
              </a:rPr>
              <a:t>Source</a:t>
            </a:r>
            <a:endParaRPr lang="fr-FR" altLang="fr-FR" sz="1200" dirty="0"/>
          </a:p>
        </p:txBody>
      </p:sp>
      <p:sp>
        <p:nvSpPr>
          <p:cNvPr id="2" name="Rectangle 1">
            <a:extLst>
              <a:ext uri="{FF2B5EF4-FFF2-40B4-BE49-F238E27FC236}">
                <a16:creationId xmlns:a16="http://schemas.microsoft.com/office/drawing/2014/main" id="{045343B9-8C68-41E6-BCB7-E7CC43AFAB1D}"/>
              </a:ext>
            </a:extLst>
          </p:cNvPr>
          <p:cNvSpPr/>
          <p:nvPr/>
        </p:nvSpPr>
        <p:spPr>
          <a:xfrm>
            <a:off x="6456040" y="764704"/>
            <a:ext cx="1512168"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39CBC5C7-3BF1-4CED-AB5E-D311F6414432}"/>
              </a:ext>
            </a:extLst>
          </p:cNvPr>
          <p:cNvSpPr/>
          <p:nvPr/>
        </p:nvSpPr>
        <p:spPr>
          <a:xfrm>
            <a:off x="5807968" y="6597352"/>
            <a:ext cx="244827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12324"/>
                                        </p:tgtEl>
                                        <p:attrNameLst>
                                          <p:attrName>style.visibility</p:attrName>
                                        </p:attrNameLst>
                                      </p:cBhvr>
                                      <p:to>
                                        <p:strVal val="visible"/>
                                      </p:to>
                                    </p:set>
                                    <p:animEffect transition="in" filter="wipe(left)">
                                      <p:cBhvr>
                                        <p:cTn id="7" dur="3000"/>
                                        <p:tgtEl>
                                          <p:spTgt spid="312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u pied de page 3">
            <a:extLst>
              <a:ext uri="{FF2B5EF4-FFF2-40B4-BE49-F238E27FC236}">
                <a16:creationId xmlns:a16="http://schemas.microsoft.com/office/drawing/2014/main" id="{58ACB60E-02F3-4060-BF37-64946185F4D3}"/>
              </a:ext>
            </a:extLst>
          </p:cNvPr>
          <p:cNvSpPr>
            <a:spLocks noGrp="1"/>
          </p:cNvSpPr>
          <p:nvPr>
            <p:ph type="ftr" sz="quarter" idx="4294967295"/>
          </p:nvPr>
        </p:nvSpPr>
        <p:spPr>
          <a:xfrm>
            <a:off x="1524000" y="6597650"/>
            <a:ext cx="1905000" cy="260350"/>
          </a:xfrm>
          <a:prstGeom prst="rect">
            <a:avLst/>
          </a:prstGeom>
          <a:noFill/>
        </p:spPr>
        <p:txBody>
          <a:bodyPr/>
          <a:lstStyle>
            <a:lvl1pPr>
              <a:spcBef>
                <a:spcPct val="20000"/>
              </a:spcBef>
              <a:buClr>
                <a:srgbClr val="FF0000"/>
              </a:buClr>
              <a:buChar char="•"/>
              <a:defRPr sz="2800">
                <a:solidFill>
                  <a:schemeClr val="tx1"/>
                </a:solidFill>
                <a:latin typeface="Times New Roman" panose="02020603050405020304" pitchFamily="18" charset="0"/>
              </a:defRPr>
            </a:lvl1pPr>
            <a:lvl2pPr marL="742950" indent="-285750">
              <a:spcBef>
                <a:spcPct val="20000"/>
              </a:spcBef>
              <a:buClr>
                <a:srgbClr val="008000"/>
              </a:buClr>
              <a:buChar char="–"/>
              <a:defRPr sz="2400">
                <a:solidFill>
                  <a:schemeClr val="accent2"/>
                </a:solidFill>
                <a:latin typeface="Times New Roman" panose="02020603050405020304" pitchFamily="18" charset="0"/>
              </a:defRPr>
            </a:lvl2pPr>
            <a:lvl3pPr marL="1143000" indent="-228600">
              <a:spcBef>
                <a:spcPct val="20000"/>
              </a:spcBef>
              <a:buChar char="•"/>
              <a:defRPr sz="2000">
                <a:solidFill>
                  <a:srgbClr val="008000"/>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50000"/>
              </a:spcBef>
              <a:buClrTx/>
              <a:buFontTx/>
              <a:buNone/>
            </a:pPr>
            <a:endParaRPr lang="fr-FR" altLang="fr-FR" sz="1000" dirty="0"/>
          </a:p>
        </p:txBody>
      </p:sp>
      <p:sp>
        <p:nvSpPr>
          <p:cNvPr id="30723" name="Espace réservé du numéro de diapositive 4">
            <a:extLst>
              <a:ext uri="{FF2B5EF4-FFF2-40B4-BE49-F238E27FC236}">
                <a16:creationId xmlns:a16="http://schemas.microsoft.com/office/drawing/2014/main" id="{B375A295-3BEC-4B1C-90EE-2222BA570ED3}"/>
              </a:ext>
            </a:extLst>
          </p:cNvPr>
          <p:cNvSpPr>
            <a:spLocks noGrp="1"/>
          </p:cNvSpPr>
          <p:nvPr>
            <p:ph type="sldNum" sz="quarter" idx="11"/>
          </p:nvPr>
        </p:nvSpPr>
        <p:spPr>
          <a:noFill/>
        </p:spPr>
        <p:txBody>
          <a:bodyPr/>
          <a:lstStyle>
            <a:lvl1pPr>
              <a:spcBef>
                <a:spcPct val="20000"/>
              </a:spcBef>
              <a:buClr>
                <a:srgbClr val="FF0000"/>
              </a:buClr>
              <a:buChar char="•"/>
              <a:defRPr sz="2800">
                <a:solidFill>
                  <a:schemeClr val="tx1"/>
                </a:solidFill>
                <a:latin typeface="Times New Roman" panose="02020603050405020304" pitchFamily="18" charset="0"/>
              </a:defRPr>
            </a:lvl1pPr>
            <a:lvl2pPr marL="742950" indent="-285750">
              <a:spcBef>
                <a:spcPct val="20000"/>
              </a:spcBef>
              <a:buClr>
                <a:srgbClr val="008000"/>
              </a:buClr>
              <a:buChar char="–"/>
              <a:defRPr sz="2400">
                <a:solidFill>
                  <a:schemeClr val="accent2"/>
                </a:solidFill>
                <a:latin typeface="Times New Roman" panose="02020603050405020304" pitchFamily="18" charset="0"/>
              </a:defRPr>
            </a:lvl2pPr>
            <a:lvl3pPr marL="1143000" indent="-228600">
              <a:spcBef>
                <a:spcPct val="20000"/>
              </a:spcBef>
              <a:buChar char="•"/>
              <a:defRPr sz="2000">
                <a:solidFill>
                  <a:srgbClr val="008000"/>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FontTx/>
              <a:buNone/>
            </a:pPr>
            <a:fld id="{C768CA25-E51E-4898-BE89-B0AB2FD1564E}" type="slidenum">
              <a:rPr lang="fr-FR" altLang="fr-FR" sz="1200"/>
              <a:pPr>
                <a:spcBef>
                  <a:spcPct val="0"/>
                </a:spcBef>
                <a:buClrTx/>
                <a:buFontTx/>
                <a:buNone/>
              </a:pPr>
              <a:t>19</a:t>
            </a:fld>
            <a:endParaRPr lang="fr-FR" altLang="fr-FR" sz="1200"/>
          </a:p>
        </p:txBody>
      </p:sp>
      <p:sp>
        <p:nvSpPr>
          <p:cNvPr id="30724" name="Rectangle 2">
            <a:extLst>
              <a:ext uri="{FF2B5EF4-FFF2-40B4-BE49-F238E27FC236}">
                <a16:creationId xmlns:a16="http://schemas.microsoft.com/office/drawing/2014/main" id="{53060B6D-3592-405D-965E-B2D2AED80696}"/>
              </a:ext>
            </a:extLst>
          </p:cNvPr>
          <p:cNvSpPr>
            <a:spLocks noGrp="1" noChangeArrowheads="1"/>
          </p:cNvSpPr>
          <p:nvPr>
            <p:ph type="title"/>
          </p:nvPr>
        </p:nvSpPr>
        <p:spPr>
          <a:xfrm>
            <a:off x="527051" y="333375"/>
            <a:ext cx="11279716" cy="863377"/>
          </a:xfrm>
        </p:spPr>
        <p:txBody>
          <a:bodyPr/>
          <a:lstStyle/>
          <a:p>
            <a:pPr eaLnBrk="1" hangingPunct="1"/>
            <a:r>
              <a:rPr lang="fr-FR" altLang="fr-FR" dirty="0"/>
              <a:t>Typologie des crises</a:t>
            </a:r>
          </a:p>
        </p:txBody>
      </p:sp>
      <p:sp>
        <p:nvSpPr>
          <p:cNvPr id="301059" name="Rectangle 3">
            <a:extLst>
              <a:ext uri="{FF2B5EF4-FFF2-40B4-BE49-F238E27FC236}">
                <a16:creationId xmlns:a16="http://schemas.microsoft.com/office/drawing/2014/main" id="{DB3816F1-0BD4-4FB8-BAD6-90946C47DBEA}"/>
              </a:ext>
            </a:extLst>
          </p:cNvPr>
          <p:cNvSpPr>
            <a:spLocks noGrp="1" noChangeArrowheads="1"/>
          </p:cNvSpPr>
          <p:nvPr>
            <p:ph type="body" idx="1"/>
          </p:nvPr>
        </p:nvSpPr>
        <p:spPr>
          <a:xfrm>
            <a:off x="335360" y="2420887"/>
            <a:ext cx="11279716" cy="3610025"/>
          </a:xfrm>
        </p:spPr>
        <p:txBody>
          <a:bodyPr/>
          <a:lstStyle/>
          <a:p>
            <a:pPr eaLnBrk="1" hangingPunct="1">
              <a:buFontTx/>
              <a:buNone/>
            </a:pPr>
            <a:r>
              <a:rPr lang="fr-FR" altLang="fr-FR" sz="2400" dirty="0"/>
              <a:t>La crise typique est un krach (= baisse des cours).</a:t>
            </a:r>
          </a:p>
          <a:p>
            <a:pPr lvl="1" eaLnBrk="1" hangingPunct="1">
              <a:buFontTx/>
              <a:buNone/>
            </a:pPr>
            <a:r>
              <a:rPr lang="fr-FR" altLang="fr-FR" sz="2000" dirty="0">
                <a:solidFill>
                  <a:srgbClr val="008000"/>
                </a:solidFill>
              </a:rPr>
              <a:t>= Risque de marché + amplification par mimétisme, auto-réalisation</a:t>
            </a:r>
          </a:p>
          <a:p>
            <a:pPr lvl="1" eaLnBrk="1" hangingPunct="1"/>
            <a:endParaRPr lang="fr-FR" altLang="fr-FR" sz="2000" dirty="0">
              <a:solidFill>
                <a:srgbClr val="008000"/>
              </a:solidFill>
            </a:endParaRPr>
          </a:p>
          <a:p>
            <a:pPr eaLnBrk="1" hangingPunct="1">
              <a:buFontTx/>
              <a:buNone/>
            </a:pPr>
            <a:r>
              <a:rPr lang="fr-FR" altLang="fr-FR" sz="2400" dirty="0"/>
              <a:t>Mais il existe d’autres types de crise ou d’effets associés.. </a:t>
            </a:r>
          </a:p>
          <a:p>
            <a:pPr eaLnBrk="1" hangingPunct="1"/>
            <a:r>
              <a:rPr lang="fr-FR" altLang="fr-FR" sz="2400" dirty="0">
                <a:solidFill>
                  <a:schemeClr val="accent2"/>
                </a:solidFill>
                <a:hlinkClick r:id="rId3"/>
              </a:rPr>
              <a:t>Fuite vers la qualité</a:t>
            </a:r>
            <a:r>
              <a:rPr lang="fr-FR" altLang="fr-FR" sz="2400" dirty="0">
                <a:solidFill>
                  <a:schemeClr val="accent2"/>
                </a:solidFill>
              </a:rPr>
              <a:t> </a:t>
            </a:r>
          </a:p>
          <a:p>
            <a:pPr lvl="1" eaLnBrk="1" hangingPunct="1"/>
            <a:r>
              <a:rPr lang="fr-FR" altLang="fr-FR" sz="2000" i="1" dirty="0">
                <a:solidFill>
                  <a:srgbClr val="008000"/>
                </a:solidFill>
              </a:rPr>
              <a:t>flight to </a:t>
            </a:r>
            <a:r>
              <a:rPr lang="fr-FR" altLang="fr-FR" sz="2000" i="1" dirty="0" err="1">
                <a:solidFill>
                  <a:srgbClr val="008000"/>
                </a:solidFill>
              </a:rPr>
              <a:t>quality</a:t>
            </a:r>
            <a:endParaRPr lang="fr-FR" altLang="fr-FR" sz="2000" dirty="0">
              <a:solidFill>
                <a:srgbClr val="008000"/>
              </a:solidFill>
            </a:endParaRPr>
          </a:p>
          <a:p>
            <a:pPr eaLnBrk="1" hangingPunct="1"/>
            <a:r>
              <a:rPr lang="fr-FR" altLang="fr-FR" sz="2400" dirty="0">
                <a:solidFill>
                  <a:schemeClr val="accent2"/>
                </a:solidFill>
                <a:hlinkClick r:id="rId4" tooltip="Crise de liquidité"/>
              </a:rPr>
              <a:t>Crise de liquidité</a:t>
            </a:r>
            <a:r>
              <a:rPr lang="fr-FR" altLang="fr-FR" sz="2400" dirty="0">
                <a:solidFill>
                  <a:schemeClr val="accent2"/>
                </a:solidFill>
              </a:rPr>
              <a:t> </a:t>
            </a:r>
          </a:p>
          <a:p>
            <a:pPr lvl="1" eaLnBrk="1" hangingPunct="1"/>
            <a:r>
              <a:rPr lang="fr-FR" altLang="fr-FR" sz="2000" i="1" dirty="0" err="1">
                <a:solidFill>
                  <a:srgbClr val="008000"/>
                </a:solidFill>
              </a:rPr>
              <a:t>liquidity</a:t>
            </a:r>
            <a:r>
              <a:rPr lang="fr-FR" altLang="fr-FR" sz="2000" i="1" dirty="0">
                <a:solidFill>
                  <a:srgbClr val="008000"/>
                </a:solidFill>
              </a:rPr>
              <a:t> squeeze</a:t>
            </a:r>
            <a:r>
              <a:rPr lang="fr-FR" altLang="fr-FR" sz="2000" dirty="0">
                <a:solidFill>
                  <a:srgbClr val="008000"/>
                </a:solidFill>
              </a:rPr>
              <a:t> </a:t>
            </a:r>
          </a:p>
          <a:p>
            <a:pPr lvl="1" eaLnBrk="1" hangingPunct="1"/>
            <a:endParaRPr lang="fr-FR" altLang="fr-FR" sz="2000" dirty="0">
              <a:solidFill>
                <a:srgbClr val="008000"/>
              </a:solidFill>
            </a:endParaRPr>
          </a:p>
          <a:p>
            <a:pPr eaLnBrk="1" hangingPunct="1"/>
            <a:endParaRPr lang="fr-FR" altLang="fr-FR" sz="2400" dirty="0"/>
          </a:p>
          <a:p>
            <a:pPr eaLnBrk="1" hangingPunct="1"/>
            <a:endParaRPr lang="fr-FR" altLang="fr-FR"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1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1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105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105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1059">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01059">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10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5C5EDA-3CE4-457A-9DD0-599C605B1152}"/>
              </a:ext>
            </a:extLst>
          </p:cNvPr>
          <p:cNvSpPr>
            <a:spLocks noGrp="1"/>
          </p:cNvSpPr>
          <p:nvPr>
            <p:ph type="title"/>
          </p:nvPr>
        </p:nvSpPr>
        <p:spPr/>
        <p:txBody>
          <a:bodyPr/>
          <a:lstStyle/>
          <a:p>
            <a:r>
              <a:rPr lang="fr-FR" dirty="0"/>
              <a:t>Qu’est-ce ?</a:t>
            </a:r>
          </a:p>
        </p:txBody>
      </p:sp>
      <p:sp>
        <p:nvSpPr>
          <p:cNvPr id="3" name="Espace réservé du contenu 2">
            <a:extLst>
              <a:ext uri="{FF2B5EF4-FFF2-40B4-BE49-F238E27FC236}">
                <a16:creationId xmlns:a16="http://schemas.microsoft.com/office/drawing/2014/main" id="{E850998C-67CF-4A6E-A10D-6D06A53AD5F0}"/>
              </a:ext>
            </a:extLst>
          </p:cNvPr>
          <p:cNvSpPr>
            <a:spLocks noGrp="1"/>
          </p:cNvSpPr>
          <p:nvPr>
            <p:ph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0ED800D-2793-4BD0-B26E-B1DC9F300CFF}"/>
              </a:ext>
            </a:extLst>
          </p:cNvPr>
          <p:cNvSpPr>
            <a:spLocks noGrp="1"/>
          </p:cNvSpPr>
          <p:nvPr>
            <p:ph type="sldNum" sz="quarter" idx="11"/>
          </p:nvPr>
        </p:nvSpPr>
        <p:spPr/>
        <p:txBody>
          <a:bodyPr/>
          <a:lstStyle/>
          <a:p>
            <a:pPr>
              <a:defRPr/>
            </a:pPr>
            <a:fld id="{1B230F52-47F3-417A-86AC-7BFD5CB3EDDA}" type="slidenum">
              <a:rPr lang="fr-FR" altLang="fr-FR" smtClean="0"/>
              <a:pPr>
                <a:defRPr/>
              </a:pPr>
              <a:t>2</a:t>
            </a:fld>
            <a:endParaRPr lang="fr-FR" altLang="fr-FR"/>
          </a:p>
        </p:txBody>
      </p:sp>
      <p:pic>
        <p:nvPicPr>
          <p:cNvPr id="1026" name="Picture 2">
            <a:extLst>
              <a:ext uri="{FF2B5EF4-FFF2-40B4-BE49-F238E27FC236}">
                <a16:creationId xmlns:a16="http://schemas.microsoft.com/office/drawing/2014/main" id="{DBD734A1-63E2-4B9D-87E1-F5CF8D04E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7" y="1878360"/>
            <a:ext cx="12202573" cy="43204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5806A6C-8422-42A6-9941-251BDDE54E47}"/>
              </a:ext>
            </a:extLst>
          </p:cNvPr>
          <p:cNvSpPr/>
          <p:nvPr/>
        </p:nvSpPr>
        <p:spPr>
          <a:xfrm>
            <a:off x="-24680" y="1700808"/>
            <a:ext cx="11928648" cy="79208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E49AFCE7-3A58-496C-B4D6-1E17FBC2773B}"/>
              </a:ext>
            </a:extLst>
          </p:cNvPr>
          <p:cNvSpPr/>
          <p:nvPr/>
        </p:nvSpPr>
        <p:spPr>
          <a:xfrm>
            <a:off x="9646489" y="2500536"/>
            <a:ext cx="2525451" cy="388079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1AF4443B-D93F-2EEC-3475-00CBD34D1FA6}"/>
              </a:ext>
            </a:extLst>
          </p:cNvPr>
          <p:cNvSpPr txBox="1"/>
          <p:nvPr/>
        </p:nvSpPr>
        <p:spPr>
          <a:xfrm>
            <a:off x="9646489" y="6096000"/>
            <a:ext cx="2354167" cy="584775"/>
          </a:xfrm>
          <a:prstGeom prst="rect">
            <a:avLst/>
          </a:prstGeom>
          <a:noFill/>
        </p:spPr>
        <p:txBody>
          <a:bodyPr wrap="square" rtlCol="0">
            <a:spAutoFit/>
          </a:bodyPr>
          <a:lstStyle/>
          <a:p>
            <a:r>
              <a:rPr lang="fr-FR" sz="1600" dirty="0">
                <a:hlinkClick r:id="rId4"/>
              </a:rPr>
              <a:t>https://bit.ly/3EQVHkY</a:t>
            </a:r>
          </a:p>
          <a:p>
            <a:r>
              <a:rPr lang="fr-FR" sz="1600" dirty="0">
                <a:hlinkClick r:id="rId4"/>
              </a:rPr>
              <a:t>exemple</a:t>
            </a:r>
          </a:p>
        </p:txBody>
      </p:sp>
    </p:spTree>
    <p:extLst>
      <p:ext uri="{BB962C8B-B14F-4D97-AF65-F5344CB8AC3E}">
        <p14:creationId xmlns:p14="http://schemas.microsoft.com/office/powerpoint/2010/main" val="50043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u pied de page 4">
            <a:extLst>
              <a:ext uri="{FF2B5EF4-FFF2-40B4-BE49-F238E27FC236}">
                <a16:creationId xmlns:a16="http://schemas.microsoft.com/office/drawing/2014/main" id="{163D4864-E0E0-425F-90E5-31F2605F09FB}"/>
              </a:ext>
            </a:extLst>
          </p:cNvPr>
          <p:cNvSpPr>
            <a:spLocks noGrp="1"/>
          </p:cNvSpPr>
          <p:nvPr>
            <p:ph type="ftr" sz="quarter" idx="4294967295"/>
          </p:nvPr>
        </p:nvSpPr>
        <p:spPr>
          <a:xfrm>
            <a:off x="1524000" y="6597650"/>
            <a:ext cx="1905000" cy="260350"/>
          </a:xfrm>
          <a:prstGeom prst="rect">
            <a:avLst/>
          </a:prstGeom>
          <a:noFill/>
        </p:spPr>
        <p:txBody>
          <a:bodyPr/>
          <a:lstStyle>
            <a:lvl1pPr>
              <a:spcBef>
                <a:spcPct val="20000"/>
              </a:spcBef>
              <a:buClr>
                <a:srgbClr val="FF0000"/>
              </a:buClr>
              <a:buChar char="•"/>
              <a:defRPr sz="2800">
                <a:solidFill>
                  <a:schemeClr val="tx1"/>
                </a:solidFill>
                <a:latin typeface="Times New Roman" panose="02020603050405020304" pitchFamily="18" charset="0"/>
              </a:defRPr>
            </a:lvl1pPr>
            <a:lvl2pPr marL="742950" indent="-285750">
              <a:spcBef>
                <a:spcPct val="20000"/>
              </a:spcBef>
              <a:buClr>
                <a:srgbClr val="008000"/>
              </a:buClr>
              <a:buChar char="–"/>
              <a:defRPr sz="2400">
                <a:solidFill>
                  <a:schemeClr val="accent2"/>
                </a:solidFill>
                <a:latin typeface="Times New Roman" panose="02020603050405020304" pitchFamily="18" charset="0"/>
              </a:defRPr>
            </a:lvl2pPr>
            <a:lvl3pPr marL="1143000" indent="-228600">
              <a:spcBef>
                <a:spcPct val="20000"/>
              </a:spcBef>
              <a:buChar char="•"/>
              <a:defRPr sz="2000">
                <a:solidFill>
                  <a:srgbClr val="008000"/>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50000"/>
              </a:spcBef>
              <a:buClrTx/>
              <a:buFontTx/>
              <a:buNone/>
            </a:pPr>
            <a:endParaRPr lang="fr-FR" altLang="fr-FR" sz="1000" dirty="0"/>
          </a:p>
        </p:txBody>
      </p:sp>
      <p:sp>
        <p:nvSpPr>
          <p:cNvPr id="32771" name="Espace réservé du numéro de diapositive 5">
            <a:extLst>
              <a:ext uri="{FF2B5EF4-FFF2-40B4-BE49-F238E27FC236}">
                <a16:creationId xmlns:a16="http://schemas.microsoft.com/office/drawing/2014/main" id="{F9BC72ED-054F-4B93-B30B-76843A295A52}"/>
              </a:ext>
            </a:extLst>
          </p:cNvPr>
          <p:cNvSpPr>
            <a:spLocks noGrp="1"/>
          </p:cNvSpPr>
          <p:nvPr>
            <p:ph type="sldNum" sz="quarter" idx="11"/>
          </p:nvPr>
        </p:nvSpPr>
        <p:spPr>
          <a:noFill/>
        </p:spPr>
        <p:txBody>
          <a:bodyPr/>
          <a:lstStyle>
            <a:lvl1pPr>
              <a:spcBef>
                <a:spcPct val="20000"/>
              </a:spcBef>
              <a:buClr>
                <a:srgbClr val="FF0000"/>
              </a:buClr>
              <a:buChar char="•"/>
              <a:defRPr sz="2800">
                <a:solidFill>
                  <a:schemeClr val="tx1"/>
                </a:solidFill>
                <a:latin typeface="Times New Roman" panose="02020603050405020304" pitchFamily="18" charset="0"/>
              </a:defRPr>
            </a:lvl1pPr>
            <a:lvl2pPr marL="742950" indent="-285750">
              <a:spcBef>
                <a:spcPct val="20000"/>
              </a:spcBef>
              <a:buClr>
                <a:srgbClr val="008000"/>
              </a:buClr>
              <a:buChar char="–"/>
              <a:defRPr sz="2400">
                <a:solidFill>
                  <a:schemeClr val="accent2"/>
                </a:solidFill>
                <a:latin typeface="Times New Roman" panose="02020603050405020304" pitchFamily="18" charset="0"/>
              </a:defRPr>
            </a:lvl2pPr>
            <a:lvl3pPr marL="1143000" indent="-228600">
              <a:spcBef>
                <a:spcPct val="20000"/>
              </a:spcBef>
              <a:buChar char="•"/>
              <a:defRPr sz="2000">
                <a:solidFill>
                  <a:srgbClr val="008000"/>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FontTx/>
              <a:buNone/>
            </a:pPr>
            <a:fld id="{EE7A31CC-BF87-4A5B-9325-91BCA93BD94D}" type="slidenum">
              <a:rPr lang="fr-FR" altLang="fr-FR" sz="1200"/>
              <a:pPr>
                <a:spcBef>
                  <a:spcPct val="0"/>
                </a:spcBef>
                <a:buClrTx/>
                <a:buFontTx/>
                <a:buNone/>
              </a:pPr>
              <a:t>20</a:t>
            </a:fld>
            <a:endParaRPr lang="fr-FR" altLang="fr-FR" sz="1200"/>
          </a:p>
        </p:txBody>
      </p:sp>
      <p:sp>
        <p:nvSpPr>
          <p:cNvPr id="32772" name="Rectangle 2">
            <a:extLst>
              <a:ext uri="{FF2B5EF4-FFF2-40B4-BE49-F238E27FC236}">
                <a16:creationId xmlns:a16="http://schemas.microsoft.com/office/drawing/2014/main" id="{E3CAA4F8-0099-482C-AB8A-6E713DBC5872}"/>
              </a:ext>
            </a:extLst>
          </p:cNvPr>
          <p:cNvSpPr>
            <a:spLocks noGrp="1" noChangeArrowheads="1"/>
          </p:cNvSpPr>
          <p:nvPr>
            <p:ph type="title"/>
          </p:nvPr>
        </p:nvSpPr>
        <p:spPr>
          <a:xfrm>
            <a:off x="4910842" y="1628800"/>
            <a:ext cx="5040561" cy="791369"/>
          </a:xfrm>
        </p:spPr>
        <p:txBody>
          <a:bodyPr/>
          <a:lstStyle/>
          <a:p>
            <a:pPr eaLnBrk="1" hangingPunct="1"/>
            <a:r>
              <a:rPr lang="fr-FR" altLang="fr-FR" dirty="0"/>
              <a:t>Quelques crises</a:t>
            </a:r>
          </a:p>
        </p:txBody>
      </p:sp>
      <p:sp>
        <p:nvSpPr>
          <p:cNvPr id="53251" name="Rectangle 3">
            <a:extLst>
              <a:ext uri="{FF2B5EF4-FFF2-40B4-BE49-F238E27FC236}">
                <a16:creationId xmlns:a16="http://schemas.microsoft.com/office/drawing/2014/main" id="{033F0DF1-26C7-4E59-BEDD-46FA07633285}"/>
              </a:ext>
            </a:extLst>
          </p:cNvPr>
          <p:cNvSpPr>
            <a:spLocks noGrp="1" noChangeArrowheads="1"/>
          </p:cNvSpPr>
          <p:nvPr>
            <p:ph type="body" sz="half" idx="1"/>
          </p:nvPr>
        </p:nvSpPr>
        <p:spPr>
          <a:xfrm>
            <a:off x="47328" y="2924943"/>
            <a:ext cx="11737304" cy="3442519"/>
          </a:xfrm>
        </p:spPr>
        <p:txBody>
          <a:bodyPr/>
          <a:lstStyle/>
          <a:p>
            <a:pPr marL="914400" lvl="1" indent="-457200" eaLnBrk="1" hangingPunct="1">
              <a:lnSpc>
                <a:spcPct val="90000"/>
              </a:lnSpc>
            </a:pPr>
            <a:r>
              <a:rPr lang="fr-FR" altLang="fr-FR" sz="2000" dirty="0">
                <a:solidFill>
                  <a:schemeClr val="tx1"/>
                </a:solidFill>
              </a:rPr>
              <a:t>Crise des marchés des changes : Europe en 92,</a:t>
            </a:r>
          </a:p>
          <a:p>
            <a:pPr marL="914400" lvl="1" indent="-457200" eaLnBrk="1" hangingPunct="1">
              <a:lnSpc>
                <a:spcPct val="90000"/>
              </a:lnSpc>
            </a:pPr>
            <a:r>
              <a:rPr lang="fr-FR" altLang="fr-FR" sz="2000" dirty="0">
                <a:solidFill>
                  <a:schemeClr val="tx1"/>
                </a:solidFill>
              </a:rPr>
              <a:t>États ne pouvant rembourser leurs dette : emprunts russes (1918), dette </a:t>
            </a:r>
            <a:r>
              <a:rPr lang="fr-FR" altLang="fr-FR" sz="2000" dirty="0">
                <a:solidFill>
                  <a:schemeClr val="tx1"/>
                </a:solidFill>
                <a:hlinkClick r:id="rId3"/>
              </a:rPr>
              <a:t>mexicaine </a:t>
            </a:r>
            <a:r>
              <a:rPr lang="fr-FR" altLang="fr-FR" sz="2000" dirty="0">
                <a:solidFill>
                  <a:schemeClr val="tx1"/>
                </a:solidFill>
              </a:rPr>
              <a:t>en 94, </a:t>
            </a:r>
            <a:r>
              <a:rPr lang="fr-FR" altLang="fr-FR" sz="2000" dirty="0">
                <a:solidFill>
                  <a:schemeClr val="tx1"/>
                </a:solidFill>
                <a:hlinkClick r:id="rId4"/>
              </a:rPr>
              <a:t>Argentine </a:t>
            </a:r>
            <a:r>
              <a:rPr lang="fr-FR" altLang="fr-FR" sz="2000" dirty="0">
                <a:solidFill>
                  <a:schemeClr val="tx1"/>
                </a:solidFill>
              </a:rPr>
              <a:t>en 2001, puis 2019, </a:t>
            </a:r>
            <a:r>
              <a:rPr lang="fr-FR" altLang="fr-FR" sz="2000" dirty="0">
                <a:solidFill>
                  <a:schemeClr val="tx1"/>
                </a:solidFill>
                <a:hlinkClick r:id="rId5"/>
              </a:rPr>
              <a:t>Grèce</a:t>
            </a:r>
            <a:r>
              <a:rPr lang="fr-FR" altLang="fr-FR" sz="2000" dirty="0">
                <a:solidFill>
                  <a:schemeClr val="tx1"/>
                </a:solidFill>
              </a:rPr>
              <a:t> en 2008</a:t>
            </a:r>
          </a:p>
          <a:p>
            <a:pPr marL="914400" lvl="1" indent="-457200" eaLnBrk="1" hangingPunct="1">
              <a:lnSpc>
                <a:spcPct val="90000"/>
              </a:lnSpc>
            </a:pPr>
            <a:r>
              <a:rPr lang="fr-FR" altLang="fr-FR" sz="2000" dirty="0">
                <a:solidFill>
                  <a:schemeClr val="tx1"/>
                </a:solidFill>
              </a:rPr>
              <a:t>Mars 2000 </a:t>
            </a:r>
            <a:r>
              <a:rPr lang="fr-FR" altLang="fr-FR" sz="2000" dirty="0">
                <a:solidFill>
                  <a:schemeClr val="tx1"/>
                </a:solidFill>
                <a:hlinkClick r:id="rId6"/>
              </a:rPr>
              <a:t>bulle de la "nouvelle économie</a:t>
            </a:r>
            <a:r>
              <a:rPr lang="fr-FR" altLang="fr-FR" sz="2000" dirty="0">
                <a:solidFill>
                  <a:schemeClr val="tx1"/>
                </a:solidFill>
              </a:rPr>
              <a:t>"</a:t>
            </a:r>
          </a:p>
          <a:p>
            <a:pPr marL="914400" lvl="1" indent="-457200" eaLnBrk="1" hangingPunct="1">
              <a:lnSpc>
                <a:spcPct val="90000"/>
              </a:lnSpc>
            </a:pPr>
            <a:r>
              <a:rPr lang="fr-FR" altLang="fr-FR" sz="2000" dirty="0">
                <a:solidFill>
                  <a:schemeClr val="tx1"/>
                </a:solidFill>
              </a:rPr>
              <a:t>Crise immobilières : Crise </a:t>
            </a:r>
            <a:r>
              <a:rPr lang="fr-FR" altLang="fr-FR" sz="2000" dirty="0">
                <a:solidFill>
                  <a:schemeClr val="tx1"/>
                </a:solidFill>
                <a:hlinkClick r:id="rId7"/>
              </a:rPr>
              <a:t>asiatique </a:t>
            </a:r>
            <a:r>
              <a:rPr lang="fr-FR" altLang="fr-FR" sz="2000" dirty="0">
                <a:solidFill>
                  <a:schemeClr val="tx1"/>
                </a:solidFill>
              </a:rPr>
              <a:t>en août 97, </a:t>
            </a:r>
            <a:r>
              <a:rPr lang="fr-FR" altLang="fr-FR" sz="2000" dirty="0" err="1">
                <a:solidFill>
                  <a:schemeClr val="tx1"/>
                </a:solidFill>
                <a:hlinkClick r:id="rId8"/>
              </a:rPr>
              <a:t>subprime</a:t>
            </a:r>
            <a:r>
              <a:rPr lang="fr-FR" altLang="fr-FR" sz="2000" dirty="0">
                <a:solidFill>
                  <a:schemeClr val="tx1"/>
                </a:solidFill>
                <a:hlinkClick r:id="rId8"/>
              </a:rPr>
              <a:t> </a:t>
            </a:r>
            <a:r>
              <a:rPr lang="fr-FR" altLang="fr-FR" sz="2000" dirty="0" err="1">
                <a:solidFill>
                  <a:schemeClr val="tx1"/>
                </a:solidFill>
                <a:hlinkClick r:id="rId8"/>
              </a:rPr>
              <a:t>mortage</a:t>
            </a:r>
            <a:r>
              <a:rPr lang="fr-FR" altLang="fr-FR" sz="2000" dirty="0">
                <a:solidFill>
                  <a:schemeClr val="tx1"/>
                </a:solidFill>
                <a:hlinkClick r:id="rId8"/>
              </a:rPr>
              <a:t> </a:t>
            </a:r>
            <a:r>
              <a:rPr lang="fr-FR" altLang="fr-FR" sz="2000" dirty="0">
                <a:solidFill>
                  <a:schemeClr val="tx1"/>
                </a:solidFill>
              </a:rPr>
              <a:t>à partir de juillet 2007.. </a:t>
            </a:r>
          </a:p>
          <a:p>
            <a:pPr marL="914400" lvl="1" indent="-457200" eaLnBrk="1" hangingPunct="1">
              <a:lnSpc>
                <a:spcPct val="90000"/>
              </a:lnSpc>
            </a:pPr>
            <a:r>
              <a:rPr lang="fr-FR" altLang="fr-FR" sz="2000" dirty="0">
                <a:solidFill>
                  <a:schemeClr val="tx1"/>
                </a:solidFill>
              </a:rPr>
              <a:t>Crise de liquidité interbancaire en sept 2008 puis crise systémique mondiale</a:t>
            </a:r>
          </a:p>
          <a:p>
            <a:pPr marL="914400" lvl="1" indent="-457200" eaLnBrk="1" hangingPunct="1">
              <a:lnSpc>
                <a:spcPct val="90000"/>
              </a:lnSpc>
            </a:pPr>
            <a:r>
              <a:rPr lang="fr-FR" altLang="fr-FR" sz="2000" dirty="0">
                <a:solidFill>
                  <a:schemeClr val="tx1"/>
                </a:solidFill>
              </a:rPr>
              <a:t>Crise de la Covid-19…</a:t>
            </a:r>
          </a:p>
          <a:p>
            <a:pPr marL="533400" indent="-533400" eaLnBrk="1" hangingPunct="1">
              <a:lnSpc>
                <a:spcPct val="90000"/>
              </a:lnSpc>
              <a:buNone/>
            </a:pPr>
            <a:r>
              <a:rPr lang="fr-FR" altLang="fr-FR" sz="2400" dirty="0"/>
              <a:t> </a:t>
            </a:r>
          </a:p>
          <a:p>
            <a:pPr marL="533400" indent="-533400" algn="ctr" eaLnBrk="1" hangingPunct="1">
              <a:lnSpc>
                <a:spcPct val="90000"/>
              </a:lnSpc>
              <a:buNone/>
            </a:pPr>
            <a:r>
              <a:rPr lang="fr-FR" altLang="fr-FR" sz="2400" dirty="0">
                <a:solidFill>
                  <a:srgbClr val="FF0000"/>
                </a:solidFill>
              </a:rPr>
              <a:t>Propagation instantanée aux places boursières du monde entier.</a:t>
            </a:r>
          </a:p>
          <a:p>
            <a:pPr marL="533400" indent="-533400" algn="ctr" eaLnBrk="1" hangingPunct="1">
              <a:lnSpc>
                <a:spcPct val="90000"/>
              </a:lnSpc>
              <a:buNone/>
            </a:pPr>
            <a:r>
              <a:rPr lang="fr-FR" altLang="fr-FR" sz="2400" dirty="0">
                <a:solidFill>
                  <a:srgbClr val="008000"/>
                </a:solidFill>
              </a:rPr>
              <a:t> </a:t>
            </a:r>
            <a:r>
              <a:rPr lang="fr-FR" altLang="fr-FR" sz="2000" i="1" dirty="0">
                <a:solidFill>
                  <a:srgbClr val="008000"/>
                </a:solidFill>
              </a:rPr>
              <a:t>Les variations des capitalisations boursières dépassent souvent le PIB des Etats-Unis.</a:t>
            </a:r>
          </a:p>
        </p:txBody>
      </p:sp>
      <p:pic>
        <p:nvPicPr>
          <p:cNvPr id="32774" name="Picture 4">
            <a:hlinkClick r:id="rId9"/>
            <a:extLst>
              <a:ext uri="{FF2B5EF4-FFF2-40B4-BE49-F238E27FC236}">
                <a16:creationId xmlns:a16="http://schemas.microsoft.com/office/drawing/2014/main" id="{8F0C4759-2818-4839-9F69-5E9A9B8E2738}"/>
              </a:ext>
            </a:extLst>
          </p:cNvPr>
          <p:cNvPicPr>
            <a:picLocks noGrp="1" noChangeAspect="1" noChangeArrowheads="1"/>
          </p:cNvPicPr>
          <p:nvPr>
            <p:ph sz="half" idx="2"/>
          </p:nvPr>
        </p:nvPicPr>
        <p:blipFill>
          <a:blip r:embed="rId10">
            <a:extLst>
              <a:ext uri="{28A0092B-C50C-407E-A947-70E740481C1C}">
                <a14:useLocalDpi xmlns:a14="http://schemas.microsoft.com/office/drawing/2010/main" val="0"/>
              </a:ext>
            </a:extLst>
          </a:blip>
          <a:srcRect/>
          <a:stretch>
            <a:fillRect/>
          </a:stretch>
        </p:blipFill>
        <p:spPr>
          <a:xfrm>
            <a:off x="9953922" y="0"/>
            <a:ext cx="2190750" cy="2076450"/>
          </a:xfrm>
        </p:spPr>
      </p:pic>
      <p:pic>
        <p:nvPicPr>
          <p:cNvPr id="1026" name="Picture 2" descr="Lachapelle, son église et les emprunts russes - Lachapelle sous Chanéac">
            <a:extLst>
              <a:ext uri="{FF2B5EF4-FFF2-40B4-BE49-F238E27FC236}">
                <a16:creationId xmlns:a16="http://schemas.microsoft.com/office/drawing/2014/main" id="{9B1D5364-A739-4496-9DDE-A1338BEF1E28}"/>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502" b="15092"/>
          <a:stretch/>
        </p:blipFill>
        <p:spPr bwMode="auto">
          <a:xfrm>
            <a:off x="-34985" y="3029"/>
            <a:ext cx="4945827" cy="29219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53251">
                                            <p:txEl>
                                              <p:pRg st="7" end="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532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u pied de page 3">
            <a:extLst>
              <a:ext uri="{FF2B5EF4-FFF2-40B4-BE49-F238E27FC236}">
                <a16:creationId xmlns:a16="http://schemas.microsoft.com/office/drawing/2014/main" id="{17355DE5-DBF3-43D1-8C56-D2DEB221E3EE}"/>
              </a:ext>
            </a:extLst>
          </p:cNvPr>
          <p:cNvSpPr>
            <a:spLocks noGrp="1"/>
          </p:cNvSpPr>
          <p:nvPr>
            <p:ph type="ftr" sz="quarter" idx="4294967295"/>
          </p:nvPr>
        </p:nvSpPr>
        <p:spPr>
          <a:xfrm>
            <a:off x="1524000" y="6597650"/>
            <a:ext cx="1905000" cy="260350"/>
          </a:xfrm>
          <a:prstGeom prst="rect">
            <a:avLst/>
          </a:prstGeom>
          <a:noFill/>
        </p:spPr>
        <p:txBody>
          <a:bodyPr/>
          <a:lstStyle>
            <a:lvl1pPr>
              <a:spcBef>
                <a:spcPct val="20000"/>
              </a:spcBef>
              <a:buClr>
                <a:srgbClr val="FF0000"/>
              </a:buClr>
              <a:buChar char="•"/>
              <a:defRPr sz="2800">
                <a:solidFill>
                  <a:schemeClr val="tx1"/>
                </a:solidFill>
                <a:latin typeface="Times New Roman" panose="02020603050405020304" pitchFamily="18" charset="0"/>
              </a:defRPr>
            </a:lvl1pPr>
            <a:lvl2pPr marL="742950" indent="-285750">
              <a:spcBef>
                <a:spcPct val="20000"/>
              </a:spcBef>
              <a:buClr>
                <a:srgbClr val="008000"/>
              </a:buClr>
              <a:buChar char="–"/>
              <a:defRPr sz="2400">
                <a:solidFill>
                  <a:schemeClr val="accent2"/>
                </a:solidFill>
                <a:latin typeface="Times New Roman" panose="02020603050405020304" pitchFamily="18" charset="0"/>
              </a:defRPr>
            </a:lvl2pPr>
            <a:lvl3pPr marL="1143000" indent="-228600">
              <a:spcBef>
                <a:spcPct val="20000"/>
              </a:spcBef>
              <a:buChar char="•"/>
              <a:defRPr sz="2000">
                <a:solidFill>
                  <a:srgbClr val="008000"/>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50000"/>
              </a:spcBef>
              <a:buClrTx/>
              <a:buFontTx/>
              <a:buNone/>
            </a:pPr>
            <a:endParaRPr lang="fr-FR" altLang="fr-FR" sz="1000" dirty="0"/>
          </a:p>
        </p:txBody>
      </p:sp>
      <p:sp>
        <p:nvSpPr>
          <p:cNvPr id="34819" name="Espace réservé du numéro de diapositive 4">
            <a:extLst>
              <a:ext uri="{FF2B5EF4-FFF2-40B4-BE49-F238E27FC236}">
                <a16:creationId xmlns:a16="http://schemas.microsoft.com/office/drawing/2014/main" id="{976AB81F-F554-4D5D-9514-947B789602FF}"/>
              </a:ext>
            </a:extLst>
          </p:cNvPr>
          <p:cNvSpPr>
            <a:spLocks noGrp="1"/>
          </p:cNvSpPr>
          <p:nvPr>
            <p:ph type="sldNum" sz="quarter" idx="11"/>
          </p:nvPr>
        </p:nvSpPr>
        <p:spPr>
          <a:noFill/>
        </p:spPr>
        <p:txBody>
          <a:bodyPr/>
          <a:lstStyle>
            <a:lvl1pPr>
              <a:spcBef>
                <a:spcPct val="20000"/>
              </a:spcBef>
              <a:buClr>
                <a:srgbClr val="FF0000"/>
              </a:buClr>
              <a:buChar char="•"/>
              <a:defRPr sz="2800">
                <a:solidFill>
                  <a:schemeClr val="tx1"/>
                </a:solidFill>
                <a:latin typeface="Times New Roman" panose="02020603050405020304" pitchFamily="18" charset="0"/>
              </a:defRPr>
            </a:lvl1pPr>
            <a:lvl2pPr marL="742950" indent="-285750">
              <a:spcBef>
                <a:spcPct val="20000"/>
              </a:spcBef>
              <a:buClr>
                <a:srgbClr val="008000"/>
              </a:buClr>
              <a:buChar char="–"/>
              <a:defRPr sz="2400">
                <a:solidFill>
                  <a:schemeClr val="accent2"/>
                </a:solidFill>
                <a:latin typeface="Times New Roman" panose="02020603050405020304" pitchFamily="18" charset="0"/>
              </a:defRPr>
            </a:lvl2pPr>
            <a:lvl3pPr marL="1143000" indent="-228600">
              <a:spcBef>
                <a:spcPct val="20000"/>
              </a:spcBef>
              <a:buChar char="•"/>
              <a:defRPr sz="2000">
                <a:solidFill>
                  <a:srgbClr val="008000"/>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FontTx/>
              <a:buNone/>
            </a:pPr>
            <a:fld id="{4259C649-DA50-4395-A2C3-E17283E32090}" type="slidenum">
              <a:rPr lang="fr-FR" altLang="fr-FR" sz="1200"/>
              <a:pPr>
                <a:spcBef>
                  <a:spcPct val="0"/>
                </a:spcBef>
                <a:buClrTx/>
                <a:buFontTx/>
                <a:buNone/>
              </a:pPr>
              <a:t>21</a:t>
            </a:fld>
            <a:endParaRPr lang="fr-FR" altLang="fr-FR" sz="1200"/>
          </a:p>
        </p:txBody>
      </p:sp>
      <p:sp>
        <p:nvSpPr>
          <p:cNvPr id="34820" name="Rectangle 2">
            <a:extLst>
              <a:ext uri="{FF2B5EF4-FFF2-40B4-BE49-F238E27FC236}">
                <a16:creationId xmlns:a16="http://schemas.microsoft.com/office/drawing/2014/main" id="{C92B32B7-27E7-48D7-AC70-DB44634932CA}"/>
              </a:ext>
            </a:extLst>
          </p:cNvPr>
          <p:cNvSpPr>
            <a:spLocks noGrp="1" noChangeArrowheads="1"/>
          </p:cNvSpPr>
          <p:nvPr>
            <p:ph type="title"/>
          </p:nvPr>
        </p:nvSpPr>
        <p:spPr/>
        <p:txBody>
          <a:bodyPr/>
          <a:lstStyle/>
          <a:p>
            <a:pPr eaLnBrk="1" hangingPunct="1"/>
            <a:r>
              <a:rPr lang="fr-FR" altLang="fr-FR"/>
              <a:t>Questions ?</a:t>
            </a:r>
          </a:p>
        </p:txBody>
      </p:sp>
      <p:sp>
        <p:nvSpPr>
          <p:cNvPr id="34821" name="Rectangle 3">
            <a:extLst>
              <a:ext uri="{FF2B5EF4-FFF2-40B4-BE49-F238E27FC236}">
                <a16:creationId xmlns:a16="http://schemas.microsoft.com/office/drawing/2014/main" id="{87F43B1B-F89F-4384-9D68-B836DF6D4EBE}"/>
              </a:ext>
            </a:extLst>
          </p:cNvPr>
          <p:cNvSpPr>
            <a:spLocks noGrp="1" noChangeArrowheads="1"/>
          </p:cNvSpPr>
          <p:nvPr>
            <p:ph type="body" idx="1"/>
          </p:nvPr>
        </p:nvSpPr>
        <p:spPr/>
        <p:txBody>
          <a:bodyPr/>
          <a:lstStyle/>
          <a:p>
            <a:pPr marL="0" indent="0" eaLnBrk="1" hangingPunct="1">
              <a:buNone/>
            </a:pPr>
            <a:endParaRPr lang="fr-FR" altLang="fr-F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Espace réservé du pied de page 3">
            <a:extLst>
              <a:ext uri="{FF2B5EF4-FFF2-40B4-BE49-F238E27FC236}">
                <a16:creationId xmlns:a16="http://schemas.microsoft.com/office/drawing/2014/main" id="{E6CC326D-FF46-4602-9A50-A8F16D62F1A0}"/>
              </a:ext>
            </a:extLst>
          </p:cNvPr>
          <p:cNvSpPr>
            <a:spLocks noGrp="1"/>
          </p:cNvSpPr>
          <p:nvPr>
            <p:ph type="ftr" sz="quarter" idx="4294967295"/>
          </p:nvPr>
        </p:nvSpPr>
        <p:spPr>
          <a:xfrm>
            <a:off x="1524000" y="6597650"/>
            <a:ext cx="1905000" cy="260350"/>
          </a:xfrm>
          <a:prstGeom prst="rect">
            <a:avLst/>
          </a:prstGeom>
          <a:noFill/>
        </p:spPr>
        <p:txBody>
          <a:bodyPr/>
          <a:lstStyle>
            <a:lvl1pPr>
              <a:spcBef>
                <a:spcPct val="20000"/>
              </a:spcBef>
              <a:buClr>
                <a:srgbClr val="FF0000"/>
              </a:buClr>
              <a:buChar char="•"/>
              <a:defRPr sz="2800">
                <a:solidFill>
                  <a:schemeClr val="tx1"/>
                </a:solidFill>
                <a:latin typeface="Times New Roman" panose="02020603050405020304" pitchFamily="18" charset="0"/>
              </a:defRPr>
            </a:lvl1pPr>
            <a:lvl2pPr marL="742950" indent="-285750">
              <a:spcBef>
                <a:spcPct val="20000"/>
              </a:spcBef>
              <a:buClr>
                <a:srgbClr val="008000"/>
              </a:buClr>
              <a:buChar char="–"/>
              <a:defRPr sz="2400">
                <a:solidFill>
                  <a:schemeClr val="accent2"/>
                </a:solidFill>
                <a:latin typeface="Times New Roman" panose="02020603050405020304" pitchFamily="18" charset="0"/>
              </a:defRPr>
            </a:lvl2pPr>
            <a:lvl3pPr marL="1143000" indent="-228600">
              <a:spcBef>
                <a:spcPct val="20000"/>
              </a:spcBef>
              <a:buChar char="•"/>
              <a:defRPr sz="2000">
                <a:solidFill>
                  <a:srgbClr val="008000"/>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50000"/>
              </a:spcBef>
              <a:buClrTx/>
              <a:buFontTx/>
              <a:buNone/>
            </a:pPr>
            <a:endParaRPr lang="fr-FR" altLang="fr-FR" sz="1000" dirty="0"/>
          </a:p>
        </p:txBody>
      </p:sp>
      <p:sp>
        <p:nvSpPr>
          <p:cNvPr id="36867" name="Espace réservé du numéro de diapositive 4">
            <a:extLst>
              <a:ext uri="{FF2B5EF4-FFF2-40B4-BE49-F238E27FC236}">
                <a16:creationId xmlns:a16="http://schemas.microsoft.com/office/drawing/2014/main" id="{180B5E4E-2C4E-40C6-8D91-69FAEE29790B}"/>
              </a:ext>
            </a:extLst>
          </p:cNvPr>
          <p:cNvSpPr>
            <a:spLocks noGrp="1"/>
          </p:cNvSpPr>
          <p:nvPr>
            <p:ph type="sldNum" sz="quarter" idx="11"/>
          </p:nvPr>
        </p:nvSpPr>
        <p:spPr>
          <a:noFill/>
        </p:spPr>
        <p:txBody>
          <a:bodyPr/>
          <a:lstStyle>
            <a:lvl1pPr>
              <a:spcBef>
                <a:spcPct val="20000"/>
              </a:spcBef>
              <a:buClr>
                <a:srgbClr val="FF0000"/>
              </a:buClr>
              <a:buChar char="•"/>
              <a:defRPr sz="2800">
                <a:solidFill>
                  <a:schemeClr val="tx1"/>
                </a:solidFill>
                <a:latin typeface="Times New Roman" panose="02020603050405020304" pitchFamily="18" charset="0"/>
              </a:defRPr>
            </a:lvl1pPr>
            <a:lvl2pPr marL="742950" indent="-285750">
              <a:spcBef>
                <a:spcPct val="20000"/>
              </a:spcBef>
              <a:buClr>
                <a:srgbClr val="008000"/>
              </a:buClr>
              <a:buChar char="–"/>
              <a:defRPr sz="2400">
                <a:solidFill>
                  <a:schemeClr val="accent2"/>
                </a:solidFill>
                <a:latin typeface="Times New Roman" panose="02020603050405020304" pitchFamily="18" charset="0"/>
              </a:defRPr>
            </a:lvl2pPr>
            <a:lvl3pPr marL="1143000" indent="-228600">
              <a:spcBef>
                <a:spcPct val="20000"/>
              </a:spcBef>
              <a:buChar char="•"/>
              <a:defRPr sz="2000">
                <a:solidFill>
                  <a:srgbClr val="008000"/>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FontTx/>
              <a:buNone/>
            </a:pPr>
            <a:fld id="{C9BC4FA4-1970-45A4-82EE-90585CA0F110}" type="slidenum">
              <a:rPr lang="fr-FR" altLang="fr-FR" sz="1200"/>
              <a:pPr>
                <a:spcBef>
                  <a:spcPct val="0"/>
                </a:spcBef>
                <a:buClrTx/>
                <a:buFontTx/>
                <a:buNone/>
              </a:pPr>
              <a:t>22</a:t>
            </a:fld>
            <a:endParaRPr lang="fr-FR" altLang="fr-FR" sz="1200"/>
          </a:p>
        </p:txBody>
      </p:sp>
      <p:sp>
        <p:nvSpPr>
          <p:cNvPr id="36868" name="Rectangle 2">
            <a:extLst>
              <a:ext uri="{FF2B5EF4-FFF2-40B4-BE49-F238E27FC236}">
                <a16:creationId xmlns:a16="http://schemas.microsoft.com/office/drawing/2014/main" id="{7209487A-F6CC-4952-840C-92635EC69007}"/>
              </a:ext>
            </a:extLst>
          </p:cNvPr>
          <p:cNvSpPr>
            <a:spLocks noChangeArrowheads="1"/>
          </p:cNvSpPr>
          <p:nvPr/>
        </p:nvSpPr>
        <p:spPr bwMode="auto">
          <a:xfrm>
            <a:off x="0" y="0"/>
            <a:ext cx="12216680" cy="685800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0000"/>
              </a:buClr>
              <a:buChar char="•"/>
              <a:defRPr sz="2800">
                <a:solidFill>
                  <a:schemeClr val="tx1"/>
                </a:solidFill>
                <a:latin typeface="Times New Roman" panose="02020603050405020304" pitchFamily="18" charset="0"/>
              </a:defRPr>
            </a:lvl1pPr>
            <a:lvl2pPr marL="742950" indent="-285750">
              <a:spcBef>
                <a:spcPct val="20000"/>
              </a:spcBef>
              <a:buClr>
                <a:srgbClr val="008000"/>
              </a:buClr>
              <a:buChar char="–"/>
              <a:defRPr sz="2400">
                <a:solidFill>
                  <a:schemeClr val="accent2"/>
                </a:solidFill>
                <a:latin typeface="Times New Roman" panose="02020603050405020304" pitchFamily="18" charset="0"/>
              </a:defRPr>
            </a:lvl2pPr>
            <a:lvl3pPr marL="1143000" indent="-228600">
              <a:spcBef>
                <a:spcPct val="20000"/>
              </a:spcBef>
              <a:buChar char="•"/>
              <a:defRPr sz="2000">
                <a:solidFill>
                  <a:srgbClr val="008000"/>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eaLnBrk="1" hangingPunct="1">
              <a:spcBef>
                <a:spcPct val="0"/>
              </a:spcBef>
              <a:buClrTx/>
              <a:buFontTx/>
              <a:buNone/>
            </a:pPr>
            <a:endParaRPr lang="fr-FR" altLang="fr-FR" sz="2400"/>
          </a:p>
        </p:txBody>
      </p:sp>
      <p:sp>
        <p:nvSpPr>
          <p:cNvPr id="36869" name="Rectangle 3">
            <a:extLst>
              <a:ext uri="{FF2B5EF4-FFF2-40B4-BE49-F238E27FC236}">
                <a16:creationId xmlns:a16="http://schemas.microsoft.com/office/drawing/2014/main" id="{F36F2202-B8B1-422A-981A-2FB847D59DE7}"/>
              </a:ext>
            </a:extLst>
          </p:cNvPr>
          <p:cNvSpPr>
            <a:spLocks noGrp="1" noChangeArrowheads="1"/>
          </p:cNvSpPr>
          <p:nvPr>
            <p:ph type="body" idx="1"/>
          </p:nvPr>
        </p:nvSpPr>
        <p:spPr>
          <a:xfrm>
            <a:off x="2063750" y="404814"/>
            <a:ext cx="7772400" cy="6264275"/>
          </a:xfrm>
        </p:spPr>
        <p:txBody>
          <a:bodyPr/>
          <a:lstStyle/>
          <a:p>
            <a:pPr algn="ctr" eaLnBrk="1" hangingPunct="1">
              <a:lnSpc>
                <a:spcPct val="76000"/>
              </a:lnSpc>
              <a:buFontTx/>
              <a:buNone/>
            </a:pPr>
            <a:r>
              <a:rPr lang="fr-FR" altLang="fr-FR" sz="4400" dirty="0">
                <a:solidFill>
                  <a:srgbClr val="663300"/>
                </a:solidFill>
              </a:rPr>
              <a:t>Merci de votre attention !</a:t>
            </a:r>
          </a:p>
          <a:p>
            <a:pPr algn="ctr" eaLnBrk="1" hangingPunct="1">
              <a:lnSpc>
                <a:spcPct val="76000"/>
              </a:lnSpc>
              <a:buFontTx/>
              <a:buNone/>
            </a:pPr>
            <a:endParaRPr lang="fr-FR" altLang="fr-FR" sz="2400" dirty="0">
              <a:solidFill>
                <a:srgbClr val="663300"/>
              </a:solidFill>
            </a:endParaRPr>
          </a:p>
          <a:p>
            <a:pPr eaLnBrk="1" hangingPunct="1">
              <a:lnSpc>
                <a:spcPct val="76000"/>
              </a:lnSpc>
              <a:buFontTx/>
              <a:buNone/>
            </a:pPr>
            <a:r>
              <a:rPr lang="fr-FR" altLang="fr-FR" dirty="0"/>
              <a:t>Mes autres cours de finance :</a:t>
            </a:r>
            <a:endParaRPr lang="fr-FR" altLang="fr-FR" sz="2000" dirty="0"/>
          </a:p>
          <a:p>
            <a:pPr lvl="2" eaLnBrk="1" hangingPunct="1">
              <a:buFont typeface="Wingdings" panose="05000000000000000000" pitchFamily="2" charset="2"/>
              <a:buChar char="ü"/>
            </a:pPr>
            <a:r>
              <a:rPr lang="fr-FR" altLang="fr-FR" sz="1800" dirty="0">
                <a:solidFill>
                  <a:srgbClr val="0066FF"/>
                </a:solidFill>
              </a:rPr>
              <a:t>Cours général </a:t>
            </a:r>
            <a:r>
              <a:rPr lang="fr-FR" altLang="fr-FR" sz="1800" dirty="0">
                <a:solidFill>
                  <a:srgbClr val="0066FF"/>
                </a:solidFill>
                <a:hlinkClick r:id="rId3"/>
              </a:rPr>
              <a:t>d'introduction à la mondialisation</a:t>
            </a:r>
          </a:p>
          <a:p>
            <a:pPr lvl="2" eaLnBrk="1" hangingPunct="1">
              <a:buFont typeface="Wingdings" panose="05000000000000000000" pitchFamily="2" charset="2"/>
              <a:buChar char="ü"/>
            </a:pPr>
            <a:r>
              <a:rPr lang="fr-FR" altLang="fr-FR" sz="1800" dirty="0">
                <a:solidFill>
                  <a:srgbClr val="0066FF"/>
                </a:solidFill>
              </a:rPr>
              <a:t>Typologie des </a:t>
            </a:r>
            <a:r>
              <a:rPr lang="fr-FR" altLang="fr-FR" sz="1800" dirty="0">
                <a:solidFill>
                  <a:srgbClr val="0066FF"/>
                </a:solidFill>
                <a:hlinkClick r:id="rId4"/>
              </a:rPr>
              <a:t>métiers de la finance </a:t>
            </a:r>
            <a:endParaRPr lang="fr-FR" altLang="fr-FR" sz="1800" dirty="0">
              <a:solidFill>
                <a:srgbClr val="0066FF"/>
              </a:solidFill>
            </a:endParaRPr>
          </a:p>
          <a:p>
            <a:pPr lvl="2" eaLnBrk="1" hangingPunct="1">
              <a:buFont typeface="Wingdings" panose="05000000000000000000" pitchFamily="2" charset="2"/>
              <a:buChar char="ü"/>
            </a:pPr>
            <a:r>
              <a:rPr lang="fr-FR" altLang="fr-FR" sz="1800" dirty="0">
                <a:solidFill>
                  <a:srgbClr val="0066FF"/>
                </a:solidFill>
              </a:rPr>
              <a:t>Présentation des </a:t>
            </a:r>
            <a:r>
              <a:rPr lang="fr-FR" altLang="fr-FR" sz="1800" dirty="0">
                <a:solidFill>
                  <a:srgbClr val="0066FF"/>
                </a:solidFill>
                <a:hlinkClick r:id="rId5"/>
              </a:rPr>
              <a:t>produits financiers</a:t>
            </a:r>
            <a:endParaRPr lang="fr-FR" altLang="fr-FR" sz="1800" dirty="0">
              <a:solidFill>
                <a:srgbClr val="0066FF"/>
              </a:solidFill>
            </a:endParaRPr>
          </a:p>
          <a:p>
            <a:pPr lvl="2" eaLnBrk="1" hangingPunct="1">
              <a:buFont typeface="Wingdings" panose="05000000000000000000" pitchFamily="2" charset="2"/>
              <a:buChar char="ü"/>
            </a:pPr>
            <a:r>
              <a:rPr lang="fr-FR" altLang="fr-FR" sz="1800" dirty="0">
                <a:solidFill>
                  <a:srgbClr val="0066FF"/>
                </a:solidFill>
              </a:rPr>
              <a:t>L'organisation du </a:t>
            </a:r>
            <a:r>
              <a:rPr lang="fr-FR" altLang="fr-FR" sz="1800" dirty="0">
                <a:solidFill>
                  <a:srgbClr val="0066FF"/>
                </a:solidFill>
                <a:hlinkClick r:id="rId6"/>
              </a:rPr>
              <a:t>marché des changes</a:t>
            </a:r>
            <a:endParaRPr lang="fr-FR" altLang="fr-FR" sz="1800" dirty="0">
              <a:solidFill>
                <a:srgbClr val="0066FF"/>
              </a:solidFill>
            </a:endParaRPr>
          </a:p>
          <a:p>
            <a:pPr lvl="2" eaLnBrk="1" hangingPunct="1">
              <a:buFont typeface="Wingdings" panose="05000000000000000000" pitchFamily="2" charset="2"/>
              <a:buChar char="ü"/>
            </a:pPr>
            <a:r>
              <a:rPr lang="fr-FR" altLang="fr-FR" sz="1800" dirty="0">
                <a:solidFill>
                  <a:srgbClr val="0066FF"/>
                </a:solidFill>
              </a:rPr>
              <a:t>Fonctionnement des </a:t>
            </a:r>
            <a:r>
              <a:rPr lang="fr-FR" altLang="fr-FR" sz="1800" dirty="0">
                <a:solidFill>
                  <a:srgbClr val="0066FF"/>
                </a:solidFill>
                <a:hlinkClick r:id="rId7"/>
              </a:rPr>
              <a:t>salles des marchés</a:t>
            </a:r>
            <a:endParaRPr lang="fr-FR" altLang="fr-FR" sz="1800" dirty="0">
              <a:solidFill>
                <a:srgbClr val="0066FF"/>
              </a:solidFill>
            </a:endParaRPr>
          </a:p>
          <a:p>
            <a:pPr eaLnBrk="1" hangingPunct="1"/>
            <a:r>
              <a:rPr lang="fr-FR" altLang="fr-FR" sz="2400" dirty="0"/>
              <a:t>Crises et krachs : </a:t>
            </a:r>
          </a:p>
          <a:p>
            <a:pPr lvl="2" eaLnBrk="1" hangingPunct="1">
              <a:buFont typeface="Wingdings" panose="05000000000000000000" pitchFamily="2" charset="2"/>
              <a:buChar char="ü"/>
            </a:pPr>
            <a:r>
              <a:rPr lang="fr-FR" altLang="fr-FR" sz="1800" dirty="0">
                <a:solidFill>
                  <a:srgbClr val="0066FF"/>
                </a:solidFill>
              </a:rPr>
              <a:t>La dynamique des </a:t>
            </a:r>
            <a:r>
              <a:rPr lang="fr-FR" altLang="fr-FR" sz="1800" dirty="0">
                <a:solidFill>
                  <a:srgbClr val="0066FF"/>
                </a:solidFill>
                <a:hlinkClick r:id="rId8"/>
              </a:rPr>
              <a:t>krachs boursiers</a:t>
            </a:r>
            <a:endParaRPr lang="fr-FR" altLang="fr-FR" sz="1800" dirty="0">
              <a:solidFill>
                <a:srgbClr val="0066FF"/>
              </a:solidFill>
            </a:endParaRPr>
          </a:p>
          <a:p>
            <a:pPr lvl="2" eaLnBrk="1" hangingPunct="1">
              <a:buFont typeface="Wingdings" panose="05000000000000000000" pitchFamily="2" charset="2"/>
              <a:buChar char="ü"/>
            </a:pPr>
            <a:r>
              <a:rPr lang="fr-FR" altLang="fr-FR" sz="1800" dirty="0">
                <a:solidFill>
                  <a:srgbClr val="0066FF"/>
                </a:solidFill>
              </a:rPr>
              <a:t>La </a:t>
            </a:r>
            <a:r>
              <a:rPr lang="fr-FR" altLang="fr-FR" sz="1800" dirty="0">
                <a:solidFill>
                  <a:srgbClr val="0066FF"/>
                </a:solidFill>
                <a:hlinkClick r:id="rId9"/>
              </a:rPr>
              <a:t>crise des </a:t>
            </a:r>
            <a:r>
              <a:rPr lang="fr-FR" altLang="fr-FR" sz="1800" dirty="0" err="1">
                <a:solidFill>
                  <a:srgbClr val="0066FF"/>
                </a:solidFill>
                <a:hlinkClick r:id="rId9"/>
              </a:rPr>
              <a:t>subprimes</a:t>
            </a:r>
            <a:r>
              <a:rPr lang="fr-FR" altLang="fr-FR" sz="1800" dirty="0">
                <a:solidFill>
                  <a:srgbClr val="0066FF"/>
                </a:solidFill>
                <a:hlinkClick r:id="rId9"/>
              </a:rPr>
              <a:t> </a:t>
            </a:r>
            <a:r>
              <a:rPr lang="fr-FR" altLang="fr-FR" sz="1800" dirty="0">
                <a:solidFill>
                  <a:srgbClr val="0066FF"/>
                </a:solidFill>
              </a:rPr>
              <a:t>son extension au système financier mondial et 14 voies de réformes.</a:t>
            </a:r>
          </a:p>
          <a:p>
            <a:pPr eaLnBrk="1" hangingPunct="1"/>
            <a:r>
              <a:rPr lang="fr-FR" altLang="fr-FR" sz="2400" dirty="0"/>
              <a:t>Résumés de concepts essentiels : </a:t>
            </a:r>
          </a:p>
          <a:p>
            <a:pPr lvl="2" eaLnBrk="1" hangingPunct="1">
              <a:buFont typeface="Wingdings" panose="05000000000000000000" pitchFamily="2" charset="2"/>
              <a:buChar char="ü"/>
            </a:pPr>
            <a:r>
              <a:rPr lang="fr-FR" altLang="fr-FR" sz="1800" dirty="0">
                <a:hlinkClick r:id="rId10"/>
              </a:rPr>
              <a:t>L’actualisation </a:t>
            </a:r>
            <a:r>
              <a:rPr lang="fr-FR" altLang="fr-FR" sz="1800" dirty="0"/>
              <a:t> </a:t>
            </a:r>
          </a:p>
          <a:p>
            <a:pPr eaLnBrk="1" hangingPunct="1"/>
            <a:r>
              <a:rPr lang="fr-FR" altLang="fr-FR" sz="2400" dirty="0"/>
              <a:t>Finance expérimentale :</a:t>
            </a:r>
          </a:p>
          <a:p>
            <a:pPr lvl="2" eaLnBrk="1" hangingPunct="1">
              <a:buFont typeface="Wingdings" panose="05000000000000000000" pitchFamily="2" charset="2"/>
              <a:buChar char="ü"/>
            </a:pPr>
            <a:r>
              <a:rPr lang="en-GB" altLang="fr-FR" sz="1800" dirty="0">
                <a:solidFill>
                  <a:srgbClr val="0066FF"/>
                </a:solidFill>
              </a:rPr>
              <a:t>An </a:t>
            </a:r>
            <a:r>
              <a:rPr lang="en-GB" altLang="fr-FR" sz="1800" dirty="0">
                <a:solidFill>
                  <a:srgbClr val="0066FF"/>
                </a:solidFill>
                <a:hlinkClick r:id="rId11"/>
              </a:rPr>
              <a:t>introduction to pricing</a:t>
            </a:r>
            <a:r>
              <a:rPr lang="en-GB" altLang="fr-FR" sz="1800" dirty="0">
                <a:solidFill>
                  <a:srgbClr val="0066FF"/>
                </a:solidFill>
              </a:rPr>
              <a:t>.</a:t>
            </a:r>
            <a:endParaRPr lang="fr-FR" altLang="fr-FR" sz="1800" dirty="0">
              <a:solidFill>
                <a:srgbClr val="0066FF"/>
              </a:solidFill>
            </a:endParaRPr>
          </a:p>
          <a:p>
            <a:pPr lvl="2" eaLnBrk="1" hangingPunct="1">
              <a:buFont typeface="Wingdings" panose="05000000000000000000" pitchFamily="2" charset="2"/>
              <a:buChar char="ü"/>
            </a:pPr>
            <a:r>
              <a:rPr lang="fr-FR" altLang="fr-FR" sz="1800" dirty="0">
                <a:solidFill>
                  <a:srgbClr val="0066FF"/>
                </a:solidFill>
              </a:rPr>
              <a:t>Sessions de </a:t>
            </a:r>
            <a:r>
              <a:rPr lang="fr-FR" altLang="fr-FR" sz="1800" dirty="0">
                <a:solidFill>
                  <a:srgbClr val="0066FF"/>
                </a:solidFill>
                <a:hlinkClick r:id="rId12"/>
              </a:rPr>
              <a:t>finance expérimentale</a:t>
            </a:r>
            <a:endParaRPr lang="fr-FR" altLang="fr-FR" sz="1800" dirty="0">
              <a:solidFill>
                <a:srgbClr val="0066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D55B73-C877-47FF-BCB0-E20C3959BC5E}"/>
              </a:ext>
            </a:extLst>
          </p:cNvPr>
          <p:cNvSpPr>
            <a:spLocks noGrp="1"/>
          </p:cNvSpPr>
          <p:nvPr>
            <p:ph type="title"/>
          </p:nvPr>
        </p:nvSpPr>
        <p:spPr>
          <a:xfrm>
            <a:off x="7886625" y="188640"/>
            <a:ext cx="4198599" cy="1143000"/>
          </a:xfrm>
        </p:spPr>
        <p:txBody>
          <a:bodyPr/>
          <a:lstStyle/>
          <a:p>
            <a:r>
              <a:rPr lang="fr-FR" dirty="0"/>
              <a:t>Carnet d’ordres</a:t>
            </a:r>
          </a:p>
        </p:txBody>
      </p:sp>
      <p:sp>
        <p:nvSpPr>
          <p:cNvPr id="4" name="Espace réservé du numéro de diapositive 3">
            <a:extLst>
              <a:ext uri="{FF2B5EF4-FFF2-40B4-BE49-F238E27FC236}">
                <a16:creationId xmlns:a16="http://schemas.microsoft.com/office/drawing/2014/main" id="{5141D6AF-4001-4D3F-AEA2-75F2A7CDB3B0}"/>
              </a:ext>
            </a:extLst>
          </p:cNvPr>
          <p:cNvSpPr>
            <a:spLocks noGrp="1"/>
          </p:cNvSpPr>
          <p:nvPr>
            <p:ph type="sldNum" sz="quarter" idx="11"/>
          </p:nvPr>
        </p:nvSpPr>
        <p:spPr/>
        <p:txBody>
          <a:bodyPr/>
          <a:lstStyle/>
          <a:p>
            <a:pPr>
              <a:defRPr/>
            </a:pPr>
            <a:fld id="{1B230F52-47F3-417A-86AC-7BFD5CB3EDDA}" type="slidenum">
              <a:rPr lang="fr-FR" altLang="fr-FR" smtClean="0"/>
              <a:pPr>
                <a:defRPr/>
              </a:pPr>
              <a:t>3</a:t>
            </a:fld>
            <a:endParaRPr lang="fr-FR" altLang="fr-FR"/>
          </a:p>
        </p:txBody>
      </p:sp>
      <p:pic>
        <p:nvPicPr>
          <p:cNvPr id="1026" name="Picture 2">
            <a:extLst>
              <a:ext uri="{FF2B5EF4-FFF2-40B4-BE49-F238E27FC236}">
                <a16:creationId xmlns:a16="http://schemas.microsoft.com/office/drawing/2014/main" id="{04AA66C6-33D0-474A-8CEE-EA6A1EADAD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76" y="44625"/>
            <a:ext cx="8175028" cy="6795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43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614B6DC-A06C-4A8F-8B87-9F8FA0BC5765}"/>
              </a:ext>
            </a:extLst>
          </p:cNvPr>
          <p:cNvSpPr>
            <a:spLocks noGrp="1"/>
          </p:cNvSpPr>
          <p:nvPr>
            <p:ph type="title"/>
          </p:nvPr>
        </p:nvSpPr>
        <p:spPr/>
        <p:txBody>
          <a:bodyPr/>
          <a:lstStyle/>
          <a:p>
            <a:r>
              <a:rPr lang="fr-FR" dirty="0"/>
              <a:t>Différences marché financier/marché physique ?</a:t>
            </a:r>
          </a:p>
        </p:txBody>
      </p:sp>
      <p:sp>
        <p:nvSpPr>
          <p:cNvPr id="7" name="Espace réservé du contenu 6">
            <a:extLst>
              <a:ext uri="{FF2B5EF4-FFF2-40B4-BE49-F238E27FC236}">
                <a16:creationId xmlns:a16="http://schemas.microsoft.com/office/drawing/2014/main" id="{D8E88CC4-4B65-4A34-B9C2-C07FE2B79EA3}"/>
              </a:ext>
            </a:extLst>
          </p:cNvPr>
          <p:cNvSpPr>
            <a:spLocks noGrp="1"/>
          </p:cNvSpPr>
          <p:nvPr>
            <p:ph idx="1"/>
          </p:nvPr>
        </p:nvSpPr>
        <p:spPr>
          <a:xfrm>
            <a:off x="263352" y="2348880"/>
            <a:ext cx="11377264" cy="3680048"/>
          </a:xfrm>
        </p:spPr>
        <p:txBody>
          <a:bodyPr/>
          <a:lstStyle/>
          <a:p>
            <a:pPr lvl="1"/>
            <a:r>
              <a:rPr lang="fr-FR" dirty="0"/>
              <a:t>Marché physique : </a:t>
            </a:r>
          </a:p>
          <a:p>
            <a:pPr lvl="2"/>
            <a:r>
              <a:rPr lang="fr-FR" dirty="0"/>
              <a:t>Vendeur = producteur (</a:t>
            </a:r>
            <a:r>
              <a:rPr lang="fr-FR" dirty="0">
                <a:sym typeface="Wingdings" panose="05000000000000000000" pitchFamily="2" charset="2"/>
              </a:rPr>
              <a:t></a:t>
            </a:r>
            <a:r>
              <a:rPr lang="fr-FR" dirty="0"/>
              <a:t> marge)</a:t>
            </a:r>
          </a:p>
          <a:p>
            <a:pPr lvl="2"/>
            <a:r>
              <a:rPr lang="fr-FR" dirty="0"/>
              <a:t>Acheteur = usagers (</a:t>
            </a:r>
            <a:r>
              <a:rPr lang="fr-FR" dirty="0">
                <a:sym typeface="Wingdings" panose="05000000000000000000" pitchFamily="2" charset="2"/>
              </a:rPr>
              <a:t></a:t>
            </a:r>
            <a:r>
              <a:rPr lang="fr-FR" dirty="0"/>
              <a:t> utilité)</a:t>
            </a:r>
          </a:p>
          <a:p>
            <a:pPr lvl="2"/>
            <a:r>
              <a:rPr lang="fr-FR" dirty="0"/>
              <a:t>Sur les marchés financiers, </a:t>
            </a:r>
          </a:p>
          <a:p>
            <a:pPr lvl="3"/>
            <a:r>
              <a:rPr lang="fr-FR" dirty="0"/>
              <a:t>un actif a une seule valeur fondamentale</a:t>
            </a:r>
          </a:p>
          <a:p>
            <a:pPr lvl="3"/>
            <a:r>
              <a:rPr lang="fr-FR" dirty="0"/>
              <a:t>importance du transfert du risque</a:t>
            </a:r>
          </a:p>
          <a:p>
            <a:pPr lvl="1"/>
            <a:r>
              <a:rPr lang="fr-FR" dirty="0"/>
              <a:t>Marché financier : </a:t>
            </a:r>
          </a:p>
          <a:p>
            <a:pPr lvl="2"/>
            <a:r>
              <a:rPr lang="fr-FR" dirty="0"/>
              <a:t>Vendeur ou acheteur </a:t>
            </a:r>
            <a:r>
              <a:rPr lang="fr-FR" dirty="0">
                <a:sym typeface="Wingdings" panose="05000000000000000000" pitchFamily="2" charset="2"/>
              </a:rPr>
              <a:t></a:t>
            </a:r>
            <a:r>
              <a:rPr lang="fr-FR" dirty="0"/>
              <a:t> selon les prix</a:t>
            </a:r>
          </a:p>
          <a:p>
            <a:pPr lvl="2"/>
            <a:r>
              <a:rPr lang="fr-FR" dirty="0"/>
              <a:t>Marché non financier </a:t>
            </a:r>
            <a:r>
              <a:rPr lang="fr-FR" dirty="0">
                <a:sym typeface="Wingdings" panose="05000000000000000000" pitchFamily="2" charset="2"/>
              </a:rPr>
              <a:t></a:t>
            </a:r>
            <a:r>
              <a:rPr lang="fr-FR" dirty="0"/>
              <a:t> un agriculteur reste producteur de blé, même si les prix s’effondrent</a:t>
            </a:r>
          </a:p>
        </p:txBody>
      </p:sp>
      <p:sp>
        <p:nvSpPr>
          <p:cNvPr id="5" name="Espace réservé du numéro de diapositive 4">
            <a:extLst>
              <a:ext uri="{FF2B5EF4-FFF2-40B4-BE49-F238E27FC236}">
                <a16:creationId xmlns:a16="http://schemas.microsoft.com/office/drawing/2014/main" id="{34179B02-4171-4144-8228-337B2C78BE57}"/>
              </a:ext>
            </a:extLst>
          </p:cNvPr>
          <p:cNvSpPr>
            <a:spLocks noGrp="1"/>
          </p:cNvSpPr>
          <p:nvPr>
            <p:ph type="sldNum" sz="quarter" idx="11"/>
          </p:nvPr>
        </p:nvSpPr>
        <p:spPr/>
        <p:txBody>
          <a:bodyPr/>
          <a:lstStyle/>
          <a:p>
            <a:pPr>
              <a:defRPr/>
            </a:pPr>
            <a:fld id="{29EAF71E-035F-4D75-A0B9-6FCADB6657FB}" type="slidenum">
              <a:rPr lang="fr-FR" altLang="fr-FR" smtClean="0"/>
              <a:pPr>
                <a:defRPr/>
              </a:pPr>
              <a:t>4</a:t>
            </a:fld>
            <a:endParaRPr lang="fr-FR" altLang="fr-FR"/>
          </a:p>
        </p:txBody>
      </p:sp>
    </p:spTree>
    <p:extLst>
      <p:ext uri="{BB962C8B-B14F-4D97-AF65-F5344CB8AC3E}">
        <p14:creationId xmlns:p14="http://schemas.microsoft.com/office/powerpoint/2010/main" val="129156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9BDD93B-721F-4281-8AB1-C733551F00F3}"/>
              </a:ext>
            </a:extLst>
          </p:cNvPr>
          <p:cNvSpPr>
            <a:spLocks noGrp="1"/>
          </p:cNvSpPr>
          <p:nvPr>
            <p:ph idx="1"/>
          </p:nvPr>
        </p:nvSpPr>
        <p:spPr>
          <a:xfrm>
            <a:off x="119336" y="4509120"/>
            <a:ext cx="4965577" cy="1442864"/>
          </a:xfrm>
        </p:spPr>
        <p:txBody>
          <a:bodyPr/>
          <a:lstStyle/>
          <a:p>
            <a:pPr marL="0" indent="0">
              <a:buNone/>
            </a:pPr>
            <a:r>
              <a:rPr lang="fr-FR" sz="2000" dirty="0">
                <a:hlinkClick r:id="rId3"/>
              </a:rPr>
              <a:t>https://www.netflix.com/title/81272421</a:t>
            </a:r>
            <a:r>
              <a:rPr lang="fr-FR" sz="2000" dirty="0"/>
              <a:t> </a:t>
            </a:r>
          </a:p>
        </p:txBody>
      </p:sp>
      <p:sp>
        <p:nvSpPr>
          <p:cNvPr id="4" name="Espace réservé du numéro de diapositive 3">
            <a:extLst>
              <a:ext uri="{FF2B5EF4-FFF2-40B4-BE49-F238E27FC236}">
                <a16:creationId xmlns:a16="http://schemas.microsoft.com/office/drawing/2014/main" id="{08AE15AF-AC8F-45CD-8635-F0651B6F0C2E}"/>
              </a:ext>
            </a:extLst>
          </p:cNvPr>
          <p:cNvSpPr>
            <a:spLocks noGrp="1"/>
          </p:cNvSpPr>
          <p:nvPr>
            <p:ph type="sldNum" sz="quarter" idx="11"/>
          </p:nvPr>
        </p:nvSpPr>
        <p:spPr/>
        <p:txBody>
          <a:bodyPr/>
          <a:lstStyle/>
          <a:p>
            <a:pPr>
              <a:defRPr/>
            </a:pPr>
            <a:fld id="{1B230F52-47F3-417A-86AC-7BFD5CB3EDDA}" type="slidenum">
              <a:rPr lang="fr-FR" altLang="fr-FR" smtClean="0"/>
              <a:pPr>
                <a:defRPr/>
              </a:pPr>
              <a:t>5</a:t>
            </a:fld>
            <a:endParaRPr lang="fr-FR" altLang="fr-FR"/>
          </a:p>
        </p:txBody>
      </p:sp>
      <p:pic>
        <p:nvPicPr>
          <p:cNvPr id="6" name="Image 5">
            <a:extLst>
              <a:ext uri="{FF2B5EF4-FFF2-40B4-BE49-F238E27FC236}">
                <a16:creationId xmlns:a16="http://schemas.microsoft.com/office/drawing/2014/main" id="{F10F0C72-43AE-432B-AE7A-A023D5F93E1E}"/>
              </a:ext>
            </a:extLst>
          </p:cNvPr>
          <p:cNvPicPr>
            <a:picLocks noChangeAspect="1"/>
          </p:cNvPicPr>
          <p:nvPr/>
        </p:nvPicPr>
        <p:blipFill>
          <a:blip r:embed="rId4"/>
          <a:stretch>
            <a:fillRect/>
          </a:stretch>
        </p:blipFill>
        <p:spPr>
          <a:xfrm>
            <a:off x="6312024" y="3801138"/>
            <a:ext cx="5819853" cy="3035172"/>
          </a:xfrm>
          <a:prstGeom prst="rect">
            <a:avLst/>
          </a:prstGeom>
        </p:spPr>
      </p:pic>
      <p:pic>
        <p:nvPicPr>
          <p:cNvPr id="7" name="Image 6">
            <a:extLst>
              <a:ext uri="{FF2B5EF4-FFF2-40B4-BE49-F238E27FC236}">
                <a16:creationId xmlns:a16="http://schemas.microsoft.com/office/drawing/2014/main" id="{5C8E8354-169C-419A-AB05-3C2A5264CD43}"/>
              </a:ext>
            </a:extLst>
          </p:cNvPr>
          <p:cNvPicPr>
            <a:picLocks noChangeAspect="1"/>
          </p:cNvPicPr>
          <p:nvPr/>
        </p:nvPicPr>
        <p:blipFill>
          <a:blip r:embed="rId5"/>
          <a:stretch>
            <a:fillRect/>
          </a:stretch>
        </p:blipFill>
        <p:spPr>
          <a:xfrm>
            <a:off x="0" y="49374"/>
            <a:ext cx="6717768" cy="3697112"/>
          </a:xfrm>
          <a:prstGeom prst="rect">
            <a:avLst/>
          </a:prstGeom>
        </p:spPr>
      </p:pic>
    </p:spTree>
    <p:extLst>
      <p:ext uri="{BB962C8B-B14F-4D97-AF65-F5344CB8AC3E}">
        <p14:creationId xmlns:p14="http://schemas.microsoft.com/office/powerpoint/2010/main" val="330145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956D850-52A1-45F6-B89B-FBC40A13DD96}"/>
              </a:ext>
            </a:extLst>
          </p:cNvPr>
          <p:cNvSpPr>
            <a:spLocks noGrp="1" noChangeArrowheads="1"/>
          </p:cNvSpPr>
          <p:nvPr>
            <p:ph type="title"/>
          </p:nvPr>
        </p:nvSpPr>
        <p:spPr/>
        <p:txBody>
          <a:bodyPr/>
          <a:lstStyle/>
          <a:p>
            <a:r>
              <a:rPr lang="fr-FR" altLang="fr-FR" sz="4000"/>
              <a:t>L'exemple du marché des changes : Plan</a:t>
            </a:r>
          </a:p>
        </p:txBody>
      </p:sp>
      <p:sp>
        <p:nvSpPr>
          <p:cNvPr id="6147" name="Rectangle 3">
            <a:extLst>
              <a:ext uri="{FF2B5EF4-FFF2-40B4-BE49-F238E27FC236}">
                <a16:creationId xmlns:a16="http://schemas.microsoft.com/office/drawing/2014/main" id="{C504750A-739E-4B95-9C10-39362B86F70B}"/>
              </a:ext>
            </a:extLst>
          </p:cNvPr>
          <p:cNvSpPr>
            <a:spLocks noGrp="1" noChangeArrowheads="1"/>
          </p:cNvSpPr>
          <p:nvPr>
            <p:ph type="body" sz="half" idx="1"/>
          </p:nvPr>
        </p:nvSpPr>
        <p:spPr>
          <a:xfrm>
            <a:off x="623392" y="1700214"/>
            <a:ext cx="10801199" cy="4968875"/>
          </a:xfrm>
        </p:spPr>
        <p:txBody>
          <a:bodyPr/>
          <a:lstStyle/>
          <a:p>
            <a:pPr marL="533400" indent="-533400">
              <a:buNone/>
            </a:pPr>
            <a:r>
              <a:rPr lang="fr-FR" altLang="fr-FR" dirty="0"/>
              <a:t>On y échange des devises :</a:t>
            </a:r>
          </a:p>
          <a:p>
            <a:pPr marL="533400" indent="-533400">
              <a:buNone/>
            </a:pPr>
            <a:endParaRPr lang="fr-FR" altLang="fr-FR" dirty="0"/>
          </a:p>
          <a:p>
            <a:pPr marL="533400" indent="-533400">
              <a:buNone/>
            </a:pPr>
            <a:endParaRPr lang="fr-FR" altLang="fr-FR" dirty="0"/>
          </a:p>
          <a:p>
            <a:pPr marL="533400" indent="-533400">
              <a:buFontTx/>
              <a:buAutoNum type="arabicPeriod"/>
            </a:pPr>
            <a:r>
              <a:rPr lang="fr-FR" altLang="fr-FR" dirty="0"/>
              <a:t>Caractéristiques du marché des changes </a:t>
            </a:r>
          </a:p>
          <a:p>
            <a:pPr marL="914400" lvl="1" indent="-457200"/>
            <a:r>
              <a:rPr lang="fr-FR" altLang="fr-FR" dirty="0">
                <a:solidFill>
                  <a:srgbClr val="008000"/>
                </a:solidFill>
              </a:rPr>
              <a:t>Monnaie émise par les états </a:t>
            </a:r>
            <a:r>
              <a:rPr lang="fr-FR" altLang="fr-FR" sz="2000" dirty="0">
                <a:solidFill>
                  <a:srgbClr val="008000"/>
                </a:solidFill>
              </a:rPr>
              <a:t>(≠Bitcoin, </a:t>
            </a:r>
            <a:r>
              <a:rPr lang="fr-FR" altLang="fr-FR" sz="2000" dirty="0" err="1">
                <a:solidFill>
                  <a:srgbClr val="008000"/>
                </a:solidFill>
              </a:rPr>
              <a:t>Libra</a:t>
            </a:r>
            <a:r>
              <a:rPr lang="fr-FR" altLang="fr-FR" sz="2000" dirty="0">
                <a:solidFill>
                  <a:srgbClr val="008000"/>
                </a:solidFill>
              </a:rPr>
              <a:t>…)</a:t>
            </a:r>
            <a:endParaRPr lang="fr-FR" altLang="fr-FR" dirty="0">
              <a:solidFill>
                <a:srgbClr val="008000"/>
              </a:solidFill>
            </a:endParaRPr>
          </a:p>
          <a:p>
            <a:pPr marL="914400" lvl="1" indent="-457200"/>
            <a:r>
              <a:rPr lang="fr-FR" altLang="fr-FR" dirty="0">
                <a:solidFill>
                  <a:srgbClr val="008000"/>
                </a:solidFill>
              </a:rPr>
              <a:t>Hégémonie du dollar américain</a:t>
            </a:r>
          </a:p>
          <a:p>
            <a:pPr marL="914400" lvl="1" indent="-457200"/>
            <a:r>
              <a:rPr lang="fr-FR" altLang="fr-FR" dirty="0">
                <a:solidFill>
                  <a:srgbClr val="008000"/>
                </a:solidFill>
              </a:rPr>
              <a:t>Les places financières</a:t>
            </a:r>
          </a:p>
          <a:p>
            <a:pPr marL="533400" indent="-533400">
              <a:buFontTx/>
              <a:buAutoNum type="arabicPeriod"/>
            </a:pPr>
            <a:r>
              <a:rPr lang="fr-FR" altLang="fr-FR" dirty="0"/>
              <a:t>Acteurs et structure du marché </a:t>
            </a:r>
          </a:p>
          <a:p>
            <a:pPr marL="914400" lvl="1" indent="-457200"/>
            <a:endParaRPr lang="fr-FR" altLang="fr-FR" dirty="0">
              <a:solidFill>
                <a:srgbClr val="008000"/>
              </a:solidFill>
            </a:endParaRPr>
          </a:p>
        </p:txBody>
      </p:sp>
      <p:pic>
        <p:nvPicPr>
          <p:cNvPr id="6148" name="Picture 6">
            <a:hlinkClick r:id="rId3"/>
            <a:extLst>
              <a:ext uri="{FF2B5EF4-FFF2-40B4-BE49-F238E27FC236}">
                <a16:creationId xmlns:a16="http://schemas.microsoft.com/office/drawing/2014/main" id="{8B900E25-9713-414A-9C73-0DA3746BCB4B}"/>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456363" y="1412876"/>
            <a:ext cx="1871662" cy="16176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 2" descr="Une image contenant texte, personne, gens, groupe&#10;&#10;Description générée automatiquement">
            <a:extLst>
              <a:ext uri="{FF2B5EF4-FFF2-40B4-BE49-F238E27FC236}">
                <a16:creationId xmlns:a16="http://schemas.microsoft.com/office/drawing/2014/main" id="{2F55D553-2E23-4C8A-AA3A-915002EC09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024" y="0"/>
            <a:ext cx="11913951"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u pied de page 3">
            <a:extLst>
              <a:ext uri="{FF2B5EF4-FFF2-40B4-BE49-F238E27FC236}">
                <a16:creationId xmlns:a16="http://schemas.microsoft.com/office/drawing/2014/main" id="{1541B523-6173-42FD-B7A6-B8BD805F8CBC}"/>
              </a:ext>
            </a:extLst>
          </p:cNvPr>
          <p:cNvSpPr>
            <a:spLocks noGrp="1"/>
          </p:cNvSpPr>
          <p:nvPr>
            <p:ph type="ftr" sz="quarter" idx="4294967295"/>
          </p:nvPr>
        </p:nvSpPr>
        <p:spPr>
          <a:xfrm>
            <a:off x="1524000" y="6597650"/>
            <a:ext cx="1905000" cy="260350"/>
          </a:xfrm>
          <a:prstGeom prst="rect">
            <a:avLst/>
          </a:prstGeom>
          <a:noFill/>
        </p:spPr>
        <p:txBody>
          <a:bodyPr/>
          <a:lstStyle>
            <a:lvl1pPr>
              <a:spcBef>
                <a:spcPct val="20000"/>
              </a:spcBef>
              <a:buClr>
                <a:srgbClr val="FF0000"/>
              </a:buClr>
              <a:buChar char="•"/>
              <a:defRPr sz="2800">
                <a:solidFill>
                  <a:schemeClr val="tx1"/>
                </a:solidFill>
                <a:latin typeface="Times New Roman" panose="02020603050405020304" pitchFamily="18" charset="0"/>
              </a:defRPr>
            </a:lvl1pPr>
            <a:lvl2pPr marL="742950" indent="-285750">
              <a:spcBef>
                <a:spcPct val="20000"/>
              </a:spcBef>
              <a:buClr>
                <a:srgbClr val="008000"/>
              </a:buClr>
              <a:buChar char="–"/>
              <a:defRPr sz="2400">
                <a:solidFill>
                  <a:schemeClr val="accent2"/>
                </a:solidFill>
                <a:latin typeface="Times New Roman" panose="02020603050405020304" pitchFamily="18" charset="0"/>
              </a:defRPr>
            </a:lvl2pPr>
            <a:lvl3pPr marL="1143000" indent="-228600">
              <a:spcBef>
                <a:spcPct val="20000"/>
              </a:spcBef>
              <a:buChar char="•"/>
              <a:defRPr sz="2000">
                <a:solidFill>
                  <a:srgbClr val="008000"/>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50000"/>
              </a:spcBef>
              <a:buClrTx/>
              <a:buFontTx/>
              <a:buNone/>
            </a:pPr>
            <a:endParaRPr lang="fr-FR" altLang="fr-FR" sz="1000" dirty="0"/>
          </a:p>
        </p:txBody>
      </p:sp>
      <p:sp>
        <p:nvSpPr>
          <p:cNvPr id="6147" name="Espace réservé du numéro de diapositive 4">
            <a:extLst>
              <a:ext uri="{FF2B5EF4-FFF2-40B4-BE49-F238E27FC236}">
                <a16:creationId xmlns:a16="http://schemas.microsoft.com/office/drawing/2014/main" id="{EBCF64FE-ADAF-4066-AB3B-AB7357018066}"/>
              </a:ext>
            </a:extLst>
          </p:cNvPr>
          <p:cNvSpPr>
            <a:spLocks noGrp="1"/>
          </p:cNvSpPr>
          <p:nvPr>
            <p:ph type="sldNum" sz="quarter" idx="11"/>
          </p:nvPr>
        </p:nvSpPr>
        <p:spPr>
          <a:noFill/>
        </p:spPr>
        <p:txBody>
          <a:bodyPr/>
          <a:lstStyle>
            <a:lvl1pPr>
              <a:spcBef>
                <a:spcPct val="20000"/>
              </a:spcBef>
              <a:buClr>
                <a:srgbClr val="FF0000"/>
              </a:buClr>
              <a:buChar char="•"/>
              <a:defRPr sz="2800">
                <a:solidFill>
                  <a:schemeClr val="tx1"/>
                </a:solidFill>
                <a:latin typeface="Times New Roman" panose="02020603050405020304" pitchFamily="18" charset="0"/>
              </a:defRPr>
            </a:lvl1pPr>
            <a:lvl2pPr marL="742950" indent="-285750">
              <a:spcBef>
                <a:spcPct val="20000"/>
              </a:spcBef>
              <a:buClr>
                <a:srgbClr val="008000"/>
              </a:buClr>
              <a:buChar char="–"/>
              <a:defRPr sz="2400">
                <a:solidFill>
                  <a:schemeClr val="accent2"/>
                </a:solidFill>
                <a:latin typeface="Times New Roman" panose="02020603050405020304" pitchFamily="18" charset="0"/>
              </a:defRPr>
            </a:lvl2pPr>
            <a:lvl3pPr marL="1143000" indent="-228600">
              <a:spcBef>
                <a:spcPct val="20000"/>
              </a:spcBef>
              <a:buChar char="•"/>
              <a:defRPr sz="2000">
                <a:solidFill>
                  <a:srgbClr val="008000"/>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FontTx/>
              <a:buNone/>
            </a:pPr>
            <a:fld id="{E0C47B5E-B988-47E0-B602-F94158A5ED93}" type="slidenum">
              <a:rPr lang="fr-FR" altLang="fr-FR" sz="1200"/>
              <a:pPr>
                <a:spcBef>
                  <a:spcPct val="0"/>
                </a:spcBef>
                <a:buClrTx/>
                <a:buFontTx/>
                <a:buNone/>
              </a:pPr>
              <a:t>7</a:t>
            </a:fld>
            <a:endParaRPr lang="fr-FR" altLang="fr-FR" sz="1200"/>
          </a:p>
        </p:txBody>
      </p:sp>
      <p:sp>
        <p:nvSpPr>
          <p:cNvPr id="6148" name="Rectangle 2">
            <a:extLst>
              <a:ext uri="{FF2B5EF4-FFF2-40B4-BE49-F238E27FC236}">
                <a16:creationId xmlns:a16="http://schemas.microsoft.com/office/drawing/2014/main" id="{F28432E3-731C-4502-A961-874F4A5A3402}"/>
              </a:ext>
            </a:extLst>
          </p:cNvPr>
          <p:cNvSpPr>
            <a:spLocks noGrp="1" noChangeArrowheads="1"/>
          </p:cNvSpPr>
          <p:nvPr>
            <p:ph type="title"/>
          </p:nvPr>
        </p:nvSpPr>
        <p:spPr/>
        <p:txBody>
          <a:bodyPr/>
          <a:lstStyle/>
          <a:p>
            <a:pPr eaLnBrk="1" hangingPunct="1"/>
            <a:r>
              <a:rPr lang="fr-FR" altLang="fr-FR" sz="4000"/>
              <a:t>Dynamique de la mondialisation et crises : Plan</a:t>
            </a:r>
          </a:p>
        </p:txBody>
      </p:sp>
      <p:sp>
        <p:nvSpPr>
          <p:cNvPr id="6149" name="Rectangle 3">
            <a:extLst>
              <a:ext uri="{FF2B5EF4-FFF2-40B4-BE49-F238E27FC236}">
                <a16:creationId xmlns:a16="http://schemas.microsoft.com/office/drawing/2014/main" id="{CAE92530-54D3-4CD2-853B-863545FA6C61}"/>
              </a:ext>
            </a:extLst>
          </p:cNvPr>
          <p:cNvSpPr>
            <a:spLocks noGrp="1" noChangeArrowheads="1"/>
          </p:cNvSpPr>
          <p:nvPr>
            <p:ph type="body" idx="1"/>
          </p:nvPr>
        </p:nvSpPr>
        <p:spPr/>
        <p:txBody>
          <a:bodyPr/>
          <a:lstStyle/>
          <a:p>
            <a:pPr marL="533400" indent="-533400" eaLnBrk="1" hangingPunct="1">
              <a:buFontTx/>
              <a:buAutoNum type="arabicPeriod"/>
            </a:pPr>
            <a:r>
              <a:rPr lang="fr-FR" altLang="fr-FR" dirty="0"/>
              <a:t>Les </a:t>
            </a:r>
            <a:r>
              <a:rPr lang="fr-FR" altLang="fr-FR" dirty="0">
                <a:hlinkClick r:id="rId3" action="ppaction://hlinksldjump"/>
              </a:rPr>
              <a:t>trois piliers </a:t>
            </a:r>
            <a:r>
              <a:rPr lang="fr-FR" altLang="fr-FR" dirty="0"/>
              <a:t>du développement de l’économie financière </a:t>
            </a:r>
          </a:p>
          <a:p>
            <a:pPr marL="914400" lvl="1" indent="-457200" eaLnBrk="1" hangingPunct="1"/>
            <a:r>
              <a:rPr lang="fr-FR" altLang="fr-FR" dirty="0">
                <a:solidFill>
                  <a:srgbClr val="008000"/>
                </a:solidFill>
              </a:rPr>
              <a:t>…et l’unité des marchés financiers qui en résulte</a:t>
            </a:r>
          </a:p>
          <a:p>
            <a:pPr marL="533400" indent="-533400" eaLnBrk="1" hangingPunct="1">
              <a:buFontTx/>
              <a:buAutoNum type="arabicPeriod"/>
            </a:pPr>
            <a:r>
              <a:rPr lang="fr-FR" altLang="fr-FR" dirty="0"/>
              <a:t>Mais … </a:t>
            </a:r>
            <a:r>
              <a:rPr lang="fr-FR" altLang="fr-FR" dirty="0">
                <a:hlinkClick r:id="rId4" action="ppaction://hlinksldjump"/>
              </a:rPr>
              <a:t>quel lien </a:t>
            </a:r>
            <a:r>
              <a:rPr lang="fr-FR" altLang="fr-FR" dirty="0"/>
              <a:t>avec « l'économie réelle ? »</a:t>
            </a:r>
          </a:p>
          <a:p>
            <a:pPr marL="914400" lvl="1" indent="-457200" eaLnBrk="1" hangingPunct="1"/>
            <a:r>
              <a:rPr lang="fr-FR" altLang="fr-FR" dirty="0">
                <a:solidFill>
                  <a:srgbClr val="008000"/>
                </a:solidFill>
              </a:rPr>
              <a:t>Proportion échanges 'physiques' / transactions financières </a:t>
            </a:r>
          </a:p>
          <a:p>
            <a:pPr marL="533400" indent="-533400" eaLnBrk="1" hangingPunct="1">
              <a:buFontTx/>
              <a:buAutoNum type="arabicPeriod"/>
            </a:pPr>
            <a:r>
              <a:rPr lang="fr-FR" altLang="fr-FR" dirty="0">
                <a:hlinkClick r:id="rId5" action="ppaction://hlinksldjump"/>
              </a:rPr>
              <a:t>Krachs, crises </a:t>
            </a:r>
            <a:r>
              <a:rPr lang="fr-FR" altLang="fr-FR" dirty="0"/>
              <a:t>et effet systémique</a:t>
            </a:r>
          </a:p>
          <a:p>
            <a:pPr marL="914400" lvl="1" indent="-457200" eaLnBrk="1" hangingPunct="1"/>
            <a:r>
              <a:rPr lang="fr-FR" altLang="fr-FR" dirty="0">
                <a:solidFill>
                  <a:srgbClr val="008000"/>
                </a:solidFill>
              </a:rPr>
              <a:t>Typologie des crises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pied de page 3">
            <a:extLst>
              <a:ext uri="{FF2B5EF4-FFF2-40B4-BE49-F238E27FC236}">
                <a16:creationId xmlns:a16="http://schemas.microsoft.com/office/drawing/2014/main" id="{3E4FDFB5-8470-4A4E-B5E2-6FA44019F3CB}"/>
              </a:ext>
            </a:extLst>
          </p:cNvPr>
          <p:cNvSpPr>
            <a:spLocks noGrp="1"/>
          </p:cNvSpPr>
          <p:nvPr>
            <p:ph type="ftr" sz="quarter" idx="4294967295"/>
          </p:nvPr>
        </p:nvSpPr>
        <p:spPr>
          <a:xfrm>
            <a:off x="1524000" y="6597650"/>
            <a:ext cx="1905000" cy="260350"/>
          </a:xfrm>
          <a:prstGeom prst="rect">
            <a:avLst/>
          </a:prstGeom>
          <a:noFill/>
        </p:spPr>
        <p:txBody>
          <a:bodyPr/>
          <a:lstStyle>
            <a:lvl1pPr>
              <a:spcBef>
                <a:spcPct val="20000"/>
              </a:spcBef>
              <a:buClr>
                <a:srgbClr val="FF0000"/>
              </a:buClr>
              <a:buChar char="•"/>
              <a:defRPr sz="2800">
                <a:solidFill>
                  <a:schemeClr val="tx1"/>
                </a:solidFill>
                <a:latin typeface="Times New Roman" panose="02020603050405020304" pitchFamily="18" charset="0"/>
              </a:defRPr>
            </a:lvl1pPr>
            <a:lvl2pPr marL="742950" indent="-285750">
              <a:spcBef>
                <a:spcPct val="20000"/>
              </a:spcBef>
              <a:buClr>
                <a:srgbClr val="008000"/>
              </a:buClr>
              <a:buChar char="–"/>
              <a:defRPr sz="2400">
                <a:solidFill>
                  <a:schemeClr val="accent2"/>
                </a:solidFill>
                <a:latin typeface="Times New Roman" panose="02020603050405020304" pitchFamily="18" charset="0"/>
              </a:defRPr>
            </a:lvl2pPr>
            <a:lvl3pPr marL="1143000" indent="-228600">
              <a:spcBef>
                <a:spcPct val="20000"/>
              </a:spcBef>
              <a:buChar char="•"/>
              <a:defRPr sz="2000">
                <a:solidFill>
                  <a:srgbClr val="008000"/>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50000"/>
              </a:spcBef>
              <a:buClrTx/>
              <a:buFontTx/>
              <a:buNone/>
            </a:pPr>
            <a:endParaRPr lang="fr-FR" altLang="fr-FR" sz="1000" dirty="0"/>
          </a:p>
        </p:txBody>
      </p:sp>
      <p:sp>
        <p:nvSpPr>
          <p:cNvPr id="8195" name="Espace réservé du numéro de diapositive 4">
            <a:extLst>
              <a:ext uri="{FF2B5EF4-FFF2-40B4-BE49-F238E27FC236}">
                <a16:creationId xmlns:a16="http://schemas.microsoft.com/office/drawing/2014/main" id="{E7BF2260-9DD3-49A2-9D01-C2AD6A970BE1}"/>
              </a:ext>
            </a:extLst>
          </p:cNvPr>
          <p:cNvSpPr>
            <a:spLocks noGrp="1"/>
          </p:cNvSpPr>
          <p:nvPr>
            <p:ph type="sldNum" sz="quarter" idx="11"/>
          </p:nvPr>
        </p:nvSpPr>
        <p:spPr>
          <a:noFill/>
        </p:spPr>
        <p:txBody>
          <a:bodyPr/>
          <a:lstStyle>
            <a:lvl1pPr>
              <a:spcBef>
                <a:spcPct val="20000"/>
              </a:spcBef>
              <a:buClr>
                <a:srgbClr val="FF0000"/>
              </a:buClr>
              <a:buChar char="•"/>
              <a:defRPr sz="2800">
                <a:solidFill>
                  <a:schemeClr val="tx1"/>
                </a:solidFill>
                <a:latin typeface="Times New Roman" panose="02020603050405020304" pitchFamily="18" charset="0"/>
              </a:defRPr>
            </a:lvl1pPr>
            <a:lvl2pPr marL="742950" indent="-285750">
              <a:spcBef>
                <a:spcPct val="20000"/>
              </a:spcBef>
              <a:buClr>
                <a:srgbClr val="008000"/>
              </a:buClr>
              <a:buChar char="–"/>
              <a:defRPr sz="2400">
                <a:solidFill>
                  <a:schemeClr val="accent2"/>
                </a:solidFill>
                <a:latin typeface="Times New Roman" panose="02020603050405020304" pitchFamily="18" charset="0"/>
              </a:defRPr>
            </a:lvl2pPr>
            <a:lvl3pPr marL="1143000" indent="-228600">
              <a:spcBef>
                <a:spcPct val="20000"/>
              </a:spcBef>
              <a:buChar char="•"/>
              <a:defRPr sz="2000">
                <a:solidFill>
                  <a:srgbClr val="008000"/>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FontTx/>
              <a:buNone/>
            </a:pPr>
            <a:fld id="{8C3FE63F-C071-4316-A9AE-17B0DCC60FDA}" type="slidenum">
              <a:rPr lang="fr-FR" altLang="fr-FR" sz="1200"/>
              <a:pPr>
                <a:spcBef>
                  <a:spcPct val="0"/>
                </a:spcBef>
                <a:buClrTx/>
                <a:buFontTx/>
                <a:buNone/>
              </a:pPr>
              <a:t>8</a:t>
            </a:fld>
            <a:endParaRPr lang="fr-FR" altLang="fr-FR" sz="1200"/>
          </a:p>
        </p:txBody>
      </p:sp>
      <p:sp>
        <p:nvSpPr>
          <p:cNvPr id="8196" name="Rectangle 2">
            <a:extLst>
              <a:ext uri="{FF2B5EF4-FFF2-40B4-BE49-F238E27FC236}">
                <a16:creationId xmlns:a16="http://schemas.microsoft.com/office/drawing/2014/main" id="{365DCB1D-2C5B-4DEC-86E5-9FE32A408806}"/>
              </a:ext>
            </a:extLst>
          </p:cNvPr>
          <p:cNvSpPr>
            <a:spLocks noGrp="1" noChangeArrowheads="1"/>
          </p:cNvSpPr>
          <p:nvPr>
            <p:ph type="title"/>
          </p:nvPr>
        </p:nvSpPr>
        <p:spPr>
          <a:xfrm>
            <a:off x="2063750" y="332656"/>
            <a:ext cx="7772400" cy="1935882"/>
          </a:xfrm>
        </p:spPr>
        <p:txBody>
          <a:bodyPr/>
          <a:lstStyle/>
          <a:p>
            <a:pPr algn="ctr" eaLnBrk="1" hangingPunct="1"/>
            <a:r>
              <a:rPr lang="fr-FR" altLang="fr-FR" sz="4000" dirty="0"/>
              <a:t>La dynamique de l'économie financière </a:t>
            </a:r>
          </a:p>
        </p:txBody>
      </p:sp>
      <p:sp>
        <p:nvSpPr>
          <p:cNvPr id="45059" name="Rectangle 3">
            <a:extLst>
              <a:ext uri="{FF2B5EF4-FFF2-40B4-BE49-F238E27FC236}">
                <a16:creationId xmlns:a16="http://schemas.microsoft.com/office/drawing/2014/main" id="{81AB9287-BD81-411E-88A7-4E3CD6375698}"/>
              </a:ext>
            </a:extLst>
          </p:cNvPr>
          <p:cNvSpPr>
            <a:spLocks noGrp="1" noChangeArrowheads="1"/>
          </p:cNvSpPr>
          <p:nvPr>
            <p:ph type="body" idx="1"/>
          </p:nvPr>
        </p:nvSpPr>
        <p:spPr>
          <a:xfrm>
            <a:off x="2209800" y="2781300"/>
            <a:ext cx="7772400" cy="3314700"/>
          </a:xfrm>
        </p:spPr>
        <p:txBody>
          <a:bodyPr/>
          <a:lstStyle/>
          <a:p>
            <a:pPr marL="533400" indent="-533400" eaLnBrk="1" hangingPunct="1">
              <a:buNone/>
            </a:pPr>
            <a:r>
              <a:rPr lang="fr-FR" altLang="fr-FR" dirty="0"/>
              <a:t>Repose sur trois piliers, les « 3 D » :</a:t>
            </a:r>
          </a:p>
          <a:p>
            <a:pPr marL="533400" indent="-533400" eaLnBrk="1" hangingPunct="1">
              <a:buClr>
                <a:schemeClr val="tx1"/>
              </a:buClr>
              <a:buFontTx/>
              <a:buAutoNum type="arabicParenR"/>
            </a:pPr>
            <a:r>
              <a:rPr lang="fr-FR" altLang="fr-FR" b="1" i="1" dirty="0">
                <a:solidFill>
                  <a:schemeClr val="accent2"/>
                </a:solidFill>
              </a:rPr>
              <a:t>Désintermédiation </a:t>
            </a:r>
          </a:p>
          <a:p>
            <a:pPr marL="533400" indent="-533400" eaLnBrk="1" hangingPunct="1">
              <a:buClr>
                <a:schemeClr val="tx1"/>
              </a:buClr>
              <a:buFontTx/>
              <a:buAutoNum type="arabicParenR"/>
            </a:pPr>
            <a:r>
              <a:rPr lang="fr-FR" altLang="fr-FR" b="1" i="1" dirty="0">
                <a:solidFill>
                  <a:schemeClr val="accent2"/>
                </a:solidFill>
              </a:rPr>
              <a:t>Décloisonnement</a:t>
            </a:r>
          </a:p>
          <a:p>
            <a:pPr marL="533400" indent="-533400" eaLnBrk="1" hangingPunct="1">
              <a:buClr>
                <a:schemeClr val="tx1"/>
              </a:buClr>
              <a:buFontTx/>
              <a:buAutoNum type="arabicParenR"/>
            </a:pPr>
            <a:r>
              <a:rPr lang="fr-FR" altLang="fr-FR" b="1" i="1" dirty="0">
                <a:solidFill>
                  <a:schemeClr val="accent2"/>
                </a:solidFill>
              </a:rPr>
              <a:t>Déréglementation</a:t>
            </a:r>
          </a:p>
          <a:p>
            <a:pPr marL="533400" indent="-533400" eaLnBrk="1" hangingPunct="1">
              <a:buNone/>
            </a:pPr>
            <a:r>
              <a:rPr lang="fr-FR" altLang="fr-FR" b="1" i="1" dirty="0"/>
              <a:t>+ Les "économies de vitesse"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animEffect transition="in" filter="checkerboard(across)">
                                      <p:cBhvr>
                                        <p:cTn id="11" dur="500"/>
                                        <p:tgtEl>
                                          <p:spTgt spid="45059">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45059">
                                            <p:txEl>
                                              <p:pRg st="2" end="2"/>
                                            </p:txEl>
                                          </p:spTgt>
                                        </p:tgtEl>
                                        <p:attrNameLst>
                                          <p:attrName>style.visibility</p:attrName>
                                        </p:attrNameLst>
                                      </p:cBhvr>
                                      <p:to>
                                        <p:strVal val="visible"/>
                                      </p:to>
                                    </p:set>
                                    <p:animEffect transition="in" filter="checkerboard(across)">
                                      <p:cBhvr>
                                        <p:cTn id="16" dur="500"/>
                                        <p:tgtEl>
                                          <p:spTgt spid="4505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45059">
                                            <p:txEl>
                                              <p:pRg st="3" end="3"/>
                                            </p:txEl>
                                          </p:spTgt>
                                        </p:tgtEl>
                                        <p:attrNameLst>
                                          <p:attrName>style.visibility</p:attrName>
                                        </p:attrNameLst>
                                      </p:cBhvr>
                                      <p:to>
                                        <p:strVal val="visible"/>
                                      </p:to>
                                    </p:set>
                                    <p:animEffect transition="in" filter="checkerboard(across)">
                                      <p:cBhvr>
                                        <p:cTn id="21" dur="500"/>
                                        <p:tgtEl>
                                          <p:spTgt spid="45059">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nodeType="clickEffect">
                                  <p:stCondLst>
                                    <p:cond delay="0"/>
                                  </p:stCondLst>
                                  <p:childTnLst>
                                    <p:set>
                                      <p:cBhvr>
                                        <p:cTn id="25" dur="1" fill="hold">
                                          <p:stCondLst>
                                            <p:cond delay="0"/>
                                          </p:stCondLst>
                                        </p:cTn>
                                        <p:tgtEl>
                                          <p:spTgt spid="45059">
                                            <p:txEl>
                                              <p:pRg st="4" end="4"/>
                                            </p:txEl>
                                          </p:spTgt>
                                        </p:tgtEl>
                                        <p:attrNameLst>
                                          <p:attrName>style.visibility</p:attrName>
                                        </p:attrNameLst>
                                      </p:cBhvr>
                                      <p:to>
                                        <p:strVal val="visible"/>
                                      </p:to>
                                    </p:set>
                                    <p:animEffect transition="in" filter="checkerboard(across)">
                                      <p:cBhvr>
                                        <p:cTn id="26" dur="500"/>
                                        <p:tgtEl>
                                          <p:spTgt spid="45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pied de page 3">
            <a:extLst>
              <a:ext uri="{FF2B5EF4-FFF2-40B4-BE49-F238E27FC236}">
                <a16:creationId xmlns:a16="http://schemas.microsoft.com/office/drawing/2014/main" id="{32346DA6-C4F7-43C4-9ABC-35B4B657B119}"/>
              </a:ext>
            </a:extLst>
          </p:cNvPr>
          <p:cNvSpPr>
            <a:spLocks noGrp="1"/>
          </p:cNvSpPr>
          <p:nvPr>
            <p:ph type="ftr" sz="quarter" idx="4294967295"/>
          </p:nvPr>
        </p:nvSpPr>
        <p:spPr>
          <a:xfrm>
            <a:off x="1524000" y="6597650"/>
            <a:ext cx="1905000" cy="260350"/>
          </a:xfrm>
          <a:prstGeom prst="rect">
            <a:avLst/>
          </a:prstGeom>
          <a:noFill/>
        </p:spPr>
        <p:txBody>
          <a:bodyPr/>
          <a:lstStyle>
            <a:lvl1pPr>
              <a:spcBef>
                <a:spcPct val="20000"/>
              </a:spcBef>
              <a:buClr>
                <a:srgbClr val="FF0000"/>
              </a:buClr>
              <a:buChar char="•"/>
              <a:defRPr sz="2800">
                <a:solidFill>
                  <a:schemeClr val="tx1"/>
                </a:solidFill>
                <a:latin typeface="Times New Roman" panose="02020603050405020304" pitchFamily="18" charset="0"/>
              </a:defRPr>
            </a:lvl1pPr>
            <a:lvl2pPr marL="742950" indent="-285750">
              <a:spcBef>
                <a:spcPct val="20000"/>
              </a:spcBef>
              <a:buClr>
                <a:srgbClr val="008000"/>
              </a:buClr>
              <a:buChar char="–"/>
              <a:defRPr sz="2400">
                <a:solidFill>
                  <a:schemeClr val="accent2"/>
                </a:solidFill>
                <a:latin typeface="Times New Roman" panose="02020603050405020304" pitchFamily="18" charset="0"/>
              </a:defRPr>
            </a:lvl2pPr>
            <a:lvl3pPr marL="1143000" indent="-228600">
              <a:spcBef>
                <a:spcPct val="20000"/>
              </a:spcBef>
              <a:buChar char="•"/>
              <a:defRPr sz="2000">
                <a:solidFill>
                  <a:srgbClr val="008000"/>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50000"/>
              </a:spcBef>
              <a:buClrTx/>
              <a:buFontTx/>
              <a:buNone/>
            </a:pPr>
            <a:endParaRPr lang="fr-FR" altLang="fr-FR" sz="1000" dirty="0"/>
          </a:p>
        </p:txBody>
      </p:sp>
      <p:sp>
        <p:nvSpPr>
          <p:cNvPr id="10243" name="Espace réservé du numéro de diapositive 4">
            <a:extLst>
              <a:ext uri="{FF2B5EF4-FFF2-40B4-BE49-F238E27FC236}">
                <a16:creationId xmlns:a16="http://schemas.microsoft.com/office/drawing/2014/main" id="{B36AF656-FE0A-481B-9F07-4F46A8EC8424}"/>
              </a:ext>
            </a:extLst>
          </p:cNvPr>
          <p:cNvSpPr>
            <a:spLocks noGrp="1"/>
          </p:cNvSpPr>
          <p:nvPr>
            <p:ph type="sldNum" sz="quarter" idx="11"/>
          </p:nvPr>
        </p:nvSpPr>
        <p:spPr>
          <a:noFill/>
        </p:spPr>
        <p:txBody>
          <a:bodyPr/>
          <a:lstStyle>
            <a:lvl1pPr>
              <a:spcBef>
                <a:spcPct val="20000"/>
              </a:spcBef>
              <a:buClr>
                <a:srgbClr val="FF0000"/>
              </a:buClr>
              <a:buChar char="•"/>
              <a:defRPr sz="2800">
                <a:solidFill>
                  <a:schemeClr val="tx1"/>
                </a:solidFill>
                <a:latin typeface="Times New Roman" panose="02020603050405020304" pitchFamily="18" charset="0"/>
              </a:defRPr>
            </a:lvl1pPr>
            <a:lvl2pPr marL="742950" indent="-285750">
              <a:spcBef>
                <a:spcPct val="20000"/>
              </a:spcBef>
              <a:buClr>
                <a:srgbClr val="008000"/>
              </a:buClr>
              <a:buChar char="–"/>
              <a:defRPr sz="2400">
                <a:solidFill>
                  <a:schemeClr val="accent2"/>
                </a:solidFill>
                <a:latin typeface="Times New Roman" panose="02020603050405020304" pitchFamily="18" charset="0"/>
              </a:defRPr>
            </a:lvl2pPr>
            <a:lvl3pPr marL="1143000" indent="-228600">
              <a:spcBef>
                <a:spcPct val="20000"/>
              </a:spcBef>
              <a:buChar char="•"/>
              <a:defRPr sz="2000">
                <a:solidFill>
                  <a:srgbClr val="008000"/>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FontTx/>
              <a:buNone/>
            </a:pPr>
            <a:fld id="{9483A411-F910-49BB-B008-C757C3D89705}" type="slidenum">
              <a:rPr lang="fr-FR" altLang="fr-FR" sz="1200"/>
              <a:pPr>
                <a:spcBef>
                  <a:spcPct val="0"/>
                </a:spcBef>
                <a:buClrTx/>
                <a:buFontTx/>
                <a:buNone/>
              </a:pPr>
              <a:t>9</a:t>
            </a:fld>
            <a:endParaRPr lang="fr-FR" altLang="fr-FR" sz="1200"/>
          </a:p>
        </p:txBody>
      </p:sp>
      <p:sp>
        <p:nvSpPr>
          <p:cNvPr id="10244" name="Rectangle 2">
            <a:extLst>
              <a:ext uri="{FF2B5EF4-FFF2-40B4-BE49-F238E27FC236}">
                <a16:creationId xmlns:a16="http://schemas.microsoft.com/office/drawing/2014/main" id="{38FA7947-E97E-45D7-AED1-6F3C5321EF38}"/>
              </a:ext>
            </a:extLst>
          </p:cNvPr>
          <p:cNvSpPr>
            <a:spLocks noGrp="1" noChangeArrowheads="1"/>
          </p:cNvSpPr>
          <p:nvPr>
            <p:ph type="title"/>
          </p:nvPr>
        </p:nvSpPr>
        <p:spPr/>
        <p:txBody>
          <a:bodyPr/>
          <a:lstStyle/>
          <a:p>
            <a:pPr algn="ctr" eaLnBrk="1" hangingPunct="1"/>
            <a:r>
              <a:rPr lang="fr-FR" altLang="fr-FR" dirty="0"/>
              <a:t>1) La </a:t>
            </a:r>
            <a:r>
              <a:rPr lang="fr-FR" altLang="fr-FR" b="1" dirty="0"/>
              <a:t>D</a:t>
            </a:r>
            <a:r>
              <a:rPr lang="fr-FR" altLang="fr-FR" dirty="0"/>
              <a:t>ésintermédiation  </a:t>
            </a:r>
          </a:p>
        </p:txBody>
      </p:sp>
      <p:sp>
        <p:nvSpPr>
          <p:cNvPr id="46083" name="Rectangle 3">
            <a:extLst>
              <a:ext uri="{FF2B5EF4-FFF2-40B4-BE49-F238E27FC236}">
                <a16:creationId xmlns:a16="http://schemas.microsoft.com/office/drawing/2014/main" id="{4EC2E584-A27A-42C3-AE40-B38943041E50}"/>
              </a:ext>
            </a:extLst>
          </p:cNvPr>
          <p:cNvSpPr>
            <a:spLocks noGrp="1" noChangeArrowheads="1"/>
          </p:cNvSpPr>
          <p:nvPr>
            <p:ph type="body" idx="1"/>
          </p:nvPr>
        </p:nvSpPr>
        <p:spPr/>
        <p:txBody>
          <a:bodyPr/>
          <a:lstStyle/>
          <a:p>
            <a:pPr marL="0" indent="0" eaLnBrk="1" hangingPunct="1">
              <a:buNone/>
              <a:defRPr/>
            </a:pPr>
            <a:r>
              <a:rPr lang="fr-FR" sz="2400" dirty="0"/>
              <a:t>Créanciers et créditeurs s’adressent directement au marché plutôt qu’à un intermédiaire</a:t>
            </a:r>
            <a:r>
              <a:rPr lang="fr-FR" sz="1800" dirty="0"/>
              <a:t>.</a:t>
            </a:r>
          </a:p>
          <a:p>
            <a:pPr eaLnBrk="1" hangingPunct="1">
              <a:buFontTx/>
              <a:buNone/>
              <a:defRPr/>
            </a:pPr>
            <a:r>
              <a:rPr lang="fr-FR" sz="2400" dirty="0">
                <a:solidFill>
                  <a:srgbClr val="008000"/>
                </a:solidFill>
              </a:rPr>
              <a:t>Titrisation </a:t>
            </a:r>
            <a:r>
              <a:rPr lang="fr-FR" sz="2000" dirty="0">
                <a:solidFill>
                  <a:srgbClr val="008000"/>
                </a:solidFill>
              </a:rPr>
              <a:t>(</a:t>
            </a:r>
            <a:r>
              <a:rPr lang="fr-FR" sz="2000" i="1" dirty="0" err="1">
                <a:solidFill>
                  <a:srgbClr val="008000"/>
                </a:solidFill>
              </a:rPr>
              <a:t>securitization</a:t>
            </a:r>
            <a:r>
              <a:rPr lang="fr-FR" sz="2000" i="1" dirty="0">
                <a:solidFill>
                  <a:srgbClr val="008000"/>
                </a:solidFill>
              </a:rPr>
              <a:t>)</a:t>
            </a:r>
            <a:r>
              <a:rPr lang="fr-FR" sz="2400" i="1" dirty="0">
                <a:solidFill>
                  <a:srgbClr val="008000"/>
                </a:solidFill>
              </a:rPr>
              <a:t> </a:t>
            </a:r>
            <a:r>
              <a:rPr lang="fr-FR" sz="2400" dirty="0">
                <a:solidFill>
                  <a:srgbClr val="008000"/>
                </a:solidFill>
              </a:rPr>
              <a:t>des contrats</a:t>
            </a:r>
          </a:p>
          <a:p>
            <a:pPr lvl="1" eaLnBrk="1" hangingPunct="1">
              <a:defRPr/>
            </a:pPr>
            <a:r>
              <a:rPr lang="fr-FR" sz="2000" dirty="0"/>
              <a:t>Par exemple « </a:t>
            </a:r>
            <a:r>
              <a:rPr lang="fr-FR" sz="2000" i="1" dirty="0"/>
              <a:t>Émettre une obligation au lieu de contracter un emprunt auprès d’une banque</a:t>
            </a:r>
            <a:r>
              <a:rPr lang="fr-FR" sz="2000" dirty="0"/>
              <a:t> »</a:t>
            </a:r>
          </a:p>
          <a:p>
            <a:pPr eaLnBrk="1" hangingPunct="1">
              <a:buFontTx/>
              <a:buNone/>
              <a:defRPr/>
            </a:pPr>
            <a:endParaRPr lang="fr-FR" sz="2400" i="1" dirty="0"/>
          </a:p>
          <a:p>
            <a:pPr eaLnBrk="1" hangingPunct="1">
              <a:buFontTx/>
              <a:buNone/>
              <a:defRPr/>
            </a:pPr>
            <a:r>
              <a:rPr lang="fr-FR" sz="2400" dirty="0">
                <a:solidFill>
                  <a:srgbClr val="FF0000"/>
                </a:solidFill>
              </a:rPr>
              <a:t>Le banquier garde un rôle : aide/conseil/garant, mais il n’est pas contrepartie</a:t>
            </a:r>
          </a:p>
          <a:p>
            <a:pPr eaLnBrk="1" hangingPunct="1">
              <a:buFontTx/>
              <a:buNone/>
              <a:defRPr/>
            </a:pPr>
            <a:endParaRPr lang="fr-FR" sz="2400" dirty="0">
              <a:solidFill>
                <a:srgbClr val="FF0000"/>
              </a:solidFill>
            </a:endParaRPr>
          </a:p>
          <a:p>
            <a:pPr eaLnBrk="1" hangingPunct="1">
              <a:buFontTx/>
              <a:buNone/>
              <a:defRPr/>
            </a:pPr>
            <a:r>
              <a:rPr lang="fr-FR" sz="2400" dirty="0">
                <a:solidFill>
                  <a:srgbClr val="FF0000"/>
                </a:solidFill>
              </a:rPr>
              <a:t>La titrisation permet de revendre le risque à d’autres acteurs</a:t>
            </a:r>
            <a:r>
              <a:rPr lang="fr-FR" sz="2400" dirty="0">
                <a:solidFill>
                  <a:schemeClr val="accent2"/>
                </a:solidFill>
              </a:rPr>
              <a:t> </a:t>
            </a:r>
            <a:r>
              <a:rPr lang="fr-FR" sz="2000" dirty="0">
                <a:solidFill>
                  <a:srgbClr val="008000"/>
                </a:solidFill>
              </a:rPr>
              <a:t>(besoin complémentaire .. ou spéculateur).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èle cours ECLille 2005">
  <a:themeElements>
    <a:clrScheme name="Modèle cours ECLille 2005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0033CC"/>
      </a:folHlink>
    </a:clrScheme>
    <a:fontScheme name="Modèle cours ECLille 2005">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cours ECLille 2005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cours ECLille 200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cours ECLille 2005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cours ECLille 2005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cours ECLille 200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cours ECLille 200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cours ECLille 200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Modèle cours ECLille 2005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
      <a:clrScheme name="Modèle cours ECLille 2005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0033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Modèle cours ECLille 2005</Template>
  <TotalTime>12712</TotalTime>
  <Words>1895</Words>
  <Application>Microsoft Office PowerPoint</Application>
  <PresentationFormat>Grand écran</PresentationFormat>
  <Paragraphs>209</Paragraphs>
  <Slides>22</Slides>
  <Notes>21</Notes>
  <HiddenSlides>3</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Arial</vt:lpstr>
      <vt:lpstr>Tahoma</vt:lpstr>
      <vt:lpstr>Times New Roman</vt:lpstr>
      <vt:lpstr>Wingdings</vt:lpstr>
      <vt:lpstr>Modèle cours ECLille 2005</vt:lpstr>
      <vt:lpstr>Cours de Marchés Financiers : La dynamique de l'économie financière et ses crises </vt:lpstr>
      <vt:lpstr>Qu’est-ce ?</vt:lpstr>
      <vt:lpstr>Carnet d’ordres</vt:lpstr>
      <vt:lpstr>Différences marché financier/marché physique ?</vt:lpstr>
      <vt:lpstr>Présentation PowerPoint</vt:lpstr>
      <vt:lpstr>L'exemple du marché des changes : Plan</vt:lpstr>
      <vt:lpstr>Dynamique de la mondialisation et crises : Plan</vt:lpstr>
      <vt:lpstr>La dynamique de l'économie financière </vt:lpstr>
      <vt:lpstr>1) La Désintermédiation  </vt:lpstr>
      <vt:lpstr> 2) L'abolition des frontières</vt:lpstr>
      <vt:lpstr> 3) La Déréglementation</vt:lpstr>
      <vt:lpstr>Les "économies de vitesse"</vt:lpstr>
      <vt:lpstr>L’unité des marchés financiers </vt:lpstr>
      <vt:lpstr>Mais … quel lien entre cette mondialisation et "l'économie réelle ?"</vt:lpstr>
      <vt:lpstr>Les marchés sont-ils toujours rationnels ?</vt:lpstr>
      <vt:lpstr>Présentation PowerPoint</vt:lpstr>
      <vt:lpstr>Cycle de vie d’un krach boursier</vt:lpstr>
      <vt:lpstr>Présentation PowerPoint</vt:lpstr>
      <vt:lpstr>Typologie des crises</vt:lpstr>
      <vt:lpstr>Quelques crises</vt:lpstr>
      <vt:lpstr>Questions ?</vt:lpstr>
      <vt:lpstr>Présentation PowerPoint</vt:lpstr>
    </vt:vector>
  </TitlesOfParts>
  <Company>Centrale Lille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Marches_Financiers_-_dynamique_economie_financiere</dc:title>
  <dc:creator>Rémi BACHELET</dc:creator>
  <cp:lastModifiedBy>remi Bachelet</cp:lastModifiedBy>
  <cp:revision>264</cp:revision>
  <dcterms:created xsi:type="dcterms:W3CDTF">2004-07-14T18:38:21Z</dcterms:created>
  <dcterms:modified xsi:type="dcterms:W3CDTF">2023-03-08T14:18:04Z</dcterms:modified>
</cp:coreProperties>
</file>