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9" r:id="rId2"/>
    <p:sldId id="343" r:id="rId3"/>
    <p:sldId id="354" r:id="rId4"/>
    <p:sldId id="306" r:id="rId5"/>
    <p:sldId id="307" r:id="rId6"/>
    <p:sldId id="344" r:id="rId7"/>
    <p:sldId id="308" r:id="rId8"/>
    <p:sldId id="336" r:id="rId9"/>
    <p:sldId id="310" r:id="rId10"/>
    <p:sldId id="311" r:id="rId11"/>
    <p:sldId id="312" r:id="rId12"/>
    <p:sldId id="313" r:id="rId13"/>
    <p:sldId id="347" r:id="rId14"/>
    <p:sldId id="314" r:id="rId15"/>
    <p:sldId id="339" r:id="rId16"/>
    <p:sldId id="346" r:id="rId17"/>
    <p:sldId id="345" r:id="rId18"/>
    <p:sldId id="352" r:id="rId19"/>
    <p:sldId id="315" r:id="rId20"/>
    <p:sldId id="335" r:id="rId21"/>
    <p:sldId id="317" r:id="rId22"/>
    <p:sldId id="319" r:id="rId23"/>
    <p:sldId id="321" r:id="rId24"/>
    <p:sldId id="350" r:id="rId25"/>
    <p:sldId id="324" r:id="rId26"/>
    <p:sldId id="325" r:id="rId27"/>
    <p:sldId id="326" r:id="rId28"/>
    <p:sldId id="353" r:id="rId29"/>
    <p:sldId id="327" r:id="rId30"/>
    <p:sldId id="329" r:id="rId31"/>
    <p:sldId id="341" r:id="rId32"/>
    <p:sldId id="349" r:id="rId33"/>
    <p:sldId id="351" r:id="rId34"/>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D98991-44C6-45E6-9FC0-0B5942D619CF}">
          <p14:sldIdLst>
            <p14:sldId id="299"/>
            <p14:sldId id="343"/>
            <p14:sldId id="354"/>
            <p14:sldId id="306"/>
            <p14:sldId id="307"/>
            <p14:sldId id="344"/>
          </p14:sldIdLst>
        </p14:section>
        <p14:section name="Section sans titre" id="{15DE3838-E53F-46D0-9B22-9D99A700F262}">
          <p14:sldIdLst>
            <p14:sldId id="308"/>
            <p14:sldId id="336"/>
            <p14:sldId id="310"/>
            <p14:sldId id="311"/>
            <p14:sldId id="312"/>
            <p14:sldId id="313"/>
            <p14:sldId id="347"/>
            <p14:sldId id="314"/>
            <p14:sldId id="339"/>
            <p14:sldId id="346"/>
            <p14:sldId id="345"/>
            <p14:sldId id="352"/>
          </p14:sldIdLst>
        </p14:section>
        <p14:section name="Section sans titre" id="{D8E3A286-EF7F-4281-AC94-AB650274A465}">
          <p14:sldIdLst>
            <p14:sldId id="315"/>
            <p14:sldId id="335"/>
            <p14:sldId id="317"/>
            <p14:sldId id="319"/>
            <p14:sldId id="321"/>
            <p14:sldId id="350"/>
          </p14:sldIdLst>
        </p14:section>
        <p14:section name="Section sans titre" id="{318AB349-C7E1-442D-B5AD-4E923EA8429F}">
          <p14:sldIdLst>
            <p14:sldId id="324"/>
            <p14:sldId id="325"/>
            <p14:sldId id="326"/>
            <p14:sldId id="353"/>
            <p14:sldId id="327"/>
            <p14:sldId id="329"/>
            <p14:sldId id="341"/>
            <p14:sldId id="349"/>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10" clrIdx="0">
    <p:extLst/>
  </p:cmAuthor>
  <p:cmAuthor id="2" name="Ghislaine PARA" initials="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100"/>
    <a:srgbClr val="EAE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48" autoAdjust="0"/>
  </p:normalViewPr>
  <p:slideViewPr>
    <p:cSldViewPr>
      <p:cViewPr varScale="1">
        <p:scale>
          <a:sx n="93" d="100"/>
          <a:sy n="93" d="100"/>
        </p:scale>
        <p:origin x="1147" y="53"/>
      </p:cViewPr>
      <p:guideLst>
        <p:guide orient="horz" pos="2160"/>
        <p:guide pos="2880"/>
        <p:guide orient="horz" pos="1800"/>
      </p:guideLst>
    </p:cSldViewPr>
  </p:slideViewPr>
  <p:notesTextViewPr>
    <p:cViewPr>
      <p:scale>
        <a:sx n="3" d="2"/>
        <a:sy n="3" d="2"/>
      </p:scale>
      <p:origin x="0" y="0"/>
    </p:cViewPr>
  </p:notesTextViewPr>
  <p:sorterViewPr>
    <p:cViewPr varScale="1">
      <p:scale>
        <a:sx n="1" d="1"/>
        <a:sy n="1" d="1"/>
      </p:scale>
      <p:origin x="0" y="-6312"/>
    </p:cViewPr>
  </p:sorterViewPr>
  <p:notesViewPr>
    <p:cSldViewPr>
      <p:cViewPr varScale="1">
        <p:scale>
          <a:sx n="70" d="100"/>
          <a:sy n="70" d="100"/>
        </p:scale>
        <p:origin x="-32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achelet\Bureau\Sciences%20eco%20-%20TD%204%20-%20corrig&#233;%20pricer%20%20champ%20p&#233;troli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GB" sz="2000" dirty="0"/>
              <a:t>Cash-Flows</a:t>
            </a:r>
          </a:p>
        </c:rich>
      </c:tx>
      <c:layout>
        <c:manualLayout>
          <c:xMode val="edge"/>
          <c:yMode val="edge"/>
          <c:x val="0.39218554265376737"/>
          <c:y val="3.5830618892508187E-2"/>
        </c:manualLayout>
      </c:layout>
      <c:overlay val="0"/>
    </c:title>
    <c:autoTitleDeleted val="0"/>
    <c:plotArea>
      <c:layout>
        <c:manualLayout>
          <c:layoutTarget val="inner"/>
          <c:xMode val="edge"/>
          <c:yMode val="edge"/>
          <c:x val="0.16063687183208772"/>
          <c:y val="0.19544005025964839"/>
          <c:w val="0.70166393377017633"/>
          <c:h val="0.726385520131693"/>
        </c:manualLayout>
      </c:layout>
      <c:barChart>
        <c:barDir val="col"/>
        <c:grouping val="clustered"/>
        <c:varyColors val="0"/>
        <c:ser>
          <c:idx val="0"/>
          <c:order val="0"/>
          <c:tx>
            <c:strRef>
              <c:f>Feuil1!$A$7</c:f>
              <c:strCache>
                <c:ptCount val="1"/>
                <c:pt idx="0">
                  <c:v>scenario natural depletion</c:v>
                </c:pt>
              </c:strCache>
            </c:strRef>
          </c:tx>
          <c:spPr>
            <a:solidFill>
              <a:schemeClr val="accent6">
                <a:lumMod val="75000"/>
              </a:schemeClr>
            </a:solidFill>
          </c:spPr>
          <c:invertIfNegative val="0"/>
          <c:cat>
            <c:numRef>
              <c:f>Feuil1!$D$1:$P$1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Feuil1!$D$42:$P$42</c:f>
              <c:numCache>
                <c:formatCode>#,##0</c:formatCode>
                <c:ptCount val="13"/>
                <c:pt idx="0">
                  <c:v>-46511627.906976685</c:v>
                </c:pt>
                <c:pt idx="1">
                  <c:v>-120930232.55813953</c:v>
                </c:pt>
                <c:pt idx="2">
                  <c:v>-54784883.72093033</c:v>
                </c:pt>
                <c:pt idx="3">
                  <c:v>6191860.465116269</c:v>
                </c:pt>
                <c:pt idx="4">
                  <c:v>66177325.58139535</c:v>
                </c:pt>
                <c:pt idx="5">
                  <c:v>107558139.53488371</c:v>
                </c:pt>
                <c:pt idx="6">
                  <c:v>93764534.883720919</c:v>
                </c:pt>
                <c:pt idx="7">
                  <c:v>78909883.720930219</c:v>
                </c:pt>
                <c:pt idx="8">
                  <c:v>56627906.976744115</c:v>
                </c:pt>
                <c:pt idx="9">
                  <c:v>-22354651.162790697</c:v>
                </c:pt>
                <c:pt idx="10">
                  <c:v>0</c:v>
                </c:pt>
                <c:pt idx="11">
                  <c:v>0</c:v>
                </c:pt>
                <c:pt idx="12">
                  <c:v>0</c:v>
                </c:pt>
              </c:numCache>
            </c:numRef>
          </c:val>
        </c:ser>
        <c:ser>
          <c:idx val="1"/>
          <c:order val="1"/>
          <c:tx>
            <c:strRef>
              <c:f>Feuil1!$A$8</c:f>
              <c:strCache>
                <c:ptCount val="1"/>
                <c:pt idx="0">
                  <c:v>scenario waterflooding</c:v>
                </c:pt>
              </c:strCache>
            </c:strRef>
          </c:tx>
          <c:spPr>
            <a:solidFill>
              <a:schemeClr val="accent3">
                <a:lumMod val="75000"/>
              </a:schemeClr>
            </a:solidFill>
          </c:spPr>
          <c:invertIfNegative val="0"/>
          <c:cat>
            <c:numRef>
              <c:f>Feuil1!$D$1:$P$1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Feuil1!$D$43:$P$43</c:f>
              <c:numCache>
                <c:formatCode>#,##0</c:formatCode>
                <c:ptCount val="13"/>
                <c:pt idx="0">
                  <c:v>-46511627.906976685</c:v>
                </c:pt>
                <c:pt idx="1">
                  <c:v>-120930232.55813953</c:v>
                </c:pt>
                <c:pt idx="2">
                  <c:v>-54784883.72093033</c:v>
                </c:pt>
                <c:pt idx="3">
                  <c:v>6191860.465116269</c:v>
                </c:pt>
                <c:pt idx="4">
                  <c:v>66177325.58139535</c:v>
                </c:pt>
                <c:pt idx="5">
                  <c:v>107558139.53488371</c:v>
                </c:pt>
                <c:pt idx="6">
                  <c:v>47252906.976744115</c:v>
                </c:pt>
                <c:pt idx="7">
                  <c:v>116046511.62790689</c:v>
                </c:pt>
                <c:pt idx="8">
                  <c:v>101191860.46511628</c:v>
                </c:pt>
                <c:pt idx="9">
                  <c:v>71482558.139534697</c:v>
                </c:pt>
                <c:pt idx="10">
                  <c:v>26918604.651162799</c:v>
                </c:pt>
                <c:pt idx="11">
                  <c:v>12063953.488372093</c:v>
                </c:pt>
                <c:pt idx="12">
                  <c:v>-32572674.418604653</c:v>
                </c:pt>
              </c:numCache>
            </c:numRef>
          </c:val>
        </c:ser>
        <c:dLbls>
          <c:showLegendKey val="0"/>
          <c:showVal val="0"/>
          <c:showCatName val="0"/>
          <c:showSerName val="0"/>
          <c:showPercent val="0"/>
          <c:showBubbleSize val="0"/>
        </c:dLbls>
        <c:gapWidth val="150"/>
        <c:axId val="311552040"/>
        <c:axId val="311552432"/>
      </c:barChart>
      <c:catAx>
        <c:axId val="311552040"/>
        <c:scaling>
          <c:orientation val="minMax"/>
        </c:scaling>
        <c:delete val="0"/>
        <c:axPos val="b"/>
        <c:numFmt formatCode="General" sourceLinked="1"/>
        <c:majorTickMark val="out"/>
        <c:minorTickMark val="none"/>
        <c:tickLblPos val="nextTo"/>
        <c:txPr>
          <a:bodyPr rot="0" vert="horz"/>
          <a:lstStyle/>
          <a:p>
            <a:pPr>
              <a:defRPr/>
            </a:pPr>
            <a:endParaRPr lang="fr-FR"/>
          </a:p>
        </c:txPr>
        <c:crossAx val="311552432"/>
        <c:crosses val="autoZero"/>
        <c:auto val="1"/>
        <c:lblAlgn val="ctr"/>
        <c:lblOffset val="100"/>
        <c:tickLblSkip val="1"/>
        <c:tickMarkSkip val="1"/>
        <c:noMultiLvlLbl val="0"/>
      </c:catAx>
      <c:valAx>
        <c:axId val="311552432"/>
        <c:scaling>
          <c:orientation val="minMax"/>
        </c:scaling>
        <c:delete val="0"/>
        <c:axPos val="l"/>
        <c:majorGridlines/>
        <c:title>
          <c:tx>
            <c:rich>
              <a:bodyPr/>
              <a:lstStyle/>
              <a:p>
                <a:pPr>
                  <a:defRPr/>
                </a:pPr>
                <a:r>
                  <a:rPr lang="en-GB" dirty="0"/>
                  <a:t>USD</a:t>
                </a:r>
              </a:p>
            </c:rich>
          </c:tx>
          <c:layout>
            <c:manualLayout>
              <c:xMode val="edge"/>
              <c:yMode val="edge"/>
              <c:x val="2.3154848046309694E-2"/>
              <c:y val="0.51791599339984784"/>
            </c:manualLayout>
          </c:layout>
          <c:overlay val="0"/>
        </c:title>
        <c:numFmt formatCode="#,##0" sourceLinked="1"/>
        <c:majorTickMark val="out"/>
        <c:minorTickMark val="none"/>
        <c:tickLblPos val="nextTo"/>
        <c:txPr>
          <a:bodyPr rot="0" vert="horz"/>
          <a:lstStyle/>
          <a:p>
            <a:pPr>
              <a:defRPr/>
            </a:pPr>
            <a:endParaRPr lang="fr-FR"/>
          </a:p>
        </c:txPr>
        <c:crossAx val="311552040"/>
        <c:crosses val="autoZero"/>
        <c:crossBetween val="between"/>
      </c:valAx>
    </c:plotArea>
    <c:legend>
      <c:legendPos val="r"/>
      <c:layout>
        <c:manualLayout>
          <c:xMode val="edge"/>
          <c:yMode val="edge"/>
          <c:x val="0.2646477196374673"/>
          <c:y val="0.92429498113871789"/>
          <c:w val="0.56829279273586619"/>
          <c:h val="7.570501886128217E-2"/>
        </c:manualLayout>
      </c:layout>
      <c:overlay val="0"/>
      <c:txPr>
        <a:bodyPr/>
        <a:lstStyle/>
        <a:p>
          <a:pPr>
            <a:defRPr sz="1200" b="1"/>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8D099-FEE2-4851-90EA-EAE1522FFF4E}" type="datetimeFigureOut">
              <a:rPr lang="fr-FR" smtClean="0"/>
              <a:pPr/>
              <a:t>18/10/2016</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5ECF8-8DEC-48F6-A9B5-8A0FC1114B04}" type="slidenum">
              <a:rPr lang="fr-FR" smtClean="0"/>
              <a:pPr/>
              <a:t>‹N°›</a:t>
            </a:fld>
            <a:endParaRPr lang="fr-FR"/>
          </a:p>
        </p:txBody>
      </p:sp>
    </p:spTree>
    <p:extLst>
      <p:ext uri="{BB962C8B-B14F-4D97-AF65-F5344CB8AC3E}">
        <p14:creationId xmlns:p14="http://schemas.microsoft.com/office/powerpoint/2010/main" val="203563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r.wikipedia.org/w/index.php?title=Esp%C3%A9rance_math%C3%A9matique&amp;oldid=10692584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rtl="0" fontAlgn="base"/>
            <a:r>
              <a:rPr lang="fr-FR" sz="1200" b="0" i="0" u="none" strike="noStrike" kern="1200" dirty="0" smtClean="0">
                <a:solidFill>
                  <a:schemeClr val="tx1"/>
                </a:solidFill>
                <a:effectLst/>
                <a:latin typeface="+mn-lt"/>
                <a:ea typeface="+mn-ea"/>
                <a:cs typeface="+mn-cs"/>
              </a:rPr>
              <a:t>Bonjour </a:t>
            </a:r>
          </a:p>
          <a:p>
            <a:pPr rtl="0" fontAlgn="base"/>
            <a:r>
              <a:rPr lang="fr-FR" sz="1200" b="0" i="0" u="none" strike="noStrike" kern="1200" dirty="0" smtClean="0">
                <a:solidFill>
                  <a:schemeClr val="tx1"/>
                </a:solidFill>
                <a:effectLst/>
                <a:latin typeface="+mn-lt"/>
                <a:ea typeface="+mn-ea"/>
                <a:cs typeface="+mn-cs"/>
              </a:rPr>
              <a:t>bienvenue dans ce cours</a:t>
            </a:r>
            <a:r>
              <a:rPr lang="fr-FR" sz="1200" b="0" i="0" u="none" strike="noStrike" kern="1200" baseline="0" dirty="0" smtClean="0">
                <a:solidFill>
                  <a:schemeClr val="tx1"/>
                </a:solidFill>
                <a:effectLst/>
                <a:latin typeface="+mn-lt"/>
                <a:ea typeface="+mn-ea"/>
                <a:cs typeface="+mn-cs"/>
              </a:rPr>
              <a:t> sur l’actualisation et le calcul de rentabilité des projets </a:t>
            </a:r>
            <a:r>
              <a:rPr lang="fr-FR" sz="1200" b="0" i="0" u="none" strike="noStrike" kern="1200" dirty="0" smtClean="0">
                <a:solidFill>
                  <a:schemeClr val="tx1"/>
                </a:solidFill>
                <a:effectLst/>
                <a:latin typeface="+mn-lt"/>
                <a:ea typeface="+mn-ea"/>
                <a:cs typeface="+mn-cs"/>
              </a:rPr>
              <a:t>, je suis Rémi Bachelet enseignant-chercheur à l’école Centrale de Lille</a:t>
            </a:r>
          </a:p>
          <a:p>
            <a:pPr rtl="0" fontAlgn="base"/>
            <a:endParaRPr lang="fr-FR" sz="1200" b="0" i="0" u="none" strike="noStrike" kern="1200" dirty="0" smtClean="0">
              <a:solidFill>
                <a:schemeClr val="tx1"/>
              </a:solidFill>
              <a:effectLst/>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fr-FR" dirty="0" smtClean="0"/>
              <a:t>L’actualisation</a:t>
            </a:r>
            <a:r>
              <a:rPr lang="fr-FR" baseline="0" dirty="0" smtClean="0"/>
              <a:t> est un instrument majeur de prise de décision, il permet de choisir entre plusieurs projets celui qu’il faut lancer, mais aussi d’arbitrer entre l’achat et la location d’un logement, d’estimer la valeur d’une entreprise </a:t>
            </a:r>
            <a:r>
              <a:rPr lang="fr-FR" b="0" baseline="0" dirty="0" smtClean="0"/>
              <a:t>(</a:t>
            </a:r>
            <a:r>
              <a:rPr lang="fr-FR" sz="1200" b="0" i="0" kern="1200" dirty="0" smtClean="0">
                <a:solidFill>
                  <a:schemeClr val="tx1"/>
                </a:solidFill>
                <a:effectLst/>
                <a:latin typeface="+mn-lt"/>
                <a:ea typeface="+mn-ea"/>
                <a:cs typeface="+mn-cs"/>
              </a:rPr>
              <a:t>Valeur temps de l'argent</a:t>
            </a:r>
            <a:r>
              <a:rPr lang="fr-FR" b="0" dirty="0" smtClean="0"/>
              <a:t>)</a:t>
            </a:r>
            <a:endParaRPr lang="fr-FR" b="0" baseline="0" dirty="0" smtClean="0"/>
          </a:p>
          <a:p>
            <a:pPr>
              <a:defRPr/>
            </a:pPr>
            <a:endParaRPr lang="fr-FR" dirty="0" smtClean="0"/>
          </a:p>
          <a:p>
            <a:pPr>
              <a:defRPr/>
            </a:pPr>
            <a:r>
              <a:rPr lang="fr-FR" dirty="0" smtClean="0"/>
              <a:t>La formation que je vous propose de suivre se déroule en trois parties de 10 minutes chacune</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a:t>
            </a:fld>
            <a:endParaRPr lang="fr-FR"/>
          </a:p>
        </p:txBody>
      </p:sp>
    </p:spTree>
    <p:extLst>
      <p:ext uri="{BB962C8B-B14F-4D97-AF65-F5344CB8AC3E}">
        <p14:creationId xmlns:p14="http://schemas.microsoft.com/office/powerpoint/2010/main" val="15907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8A024969-9402-4C4B-8C4C-73362088517B}" type="slidenum">
              <a:rPr lang="fr-FR" sz="1200">
                <a:solidFill>
                  <a:prstClr val="black"/>
                </a:solidFill>
              </a:rPr>
              <a:pPr eaLnBrk="1" hangingPunct="1"/>
              <a:t>10</a:t>
            </a:fld>
            <a:endParaRPr lang="fr-FR" sz="1200" dirty="0">
              <a:solidFill>
                <a:prstClr val="black"/>
              </a:solidFill>
            </a:endParaRPr>
          </a:p>
        </p:txBody>
      </p:sp>
      <p:sp>
        <p:nvSpPr>
          <p:cNvPr id="27651" name="Rectangle 2"/>
          <p:cNvSpPr>
            <a:spLocks noGrp="1" noRot="1" noChangeAspect="1" noChangeArrowheads="1" noTextEdit="1"/>
          </p:cNvSpPr>
          <p:nvPr>
            <p:ph type="sldImg"/>
          </p:nvPr>
        </p:nvSpPr>
        <p:spPr>
          <a:xfrm>
            <a:off x="685800" y="685800"/>
            <a:ext cx="5486400" cy="3429000"/>
          </a:xfrm>
          <a:ln/>
        </p:spPr>
      </p:sp>
      <p:sp>
        <p:nvSpPr>
          <p:cNvPr id="27652" name="Rectangle 3"/>
          <p:cNvSpPr>
            <a:spLocks noGrp="1" noChangeArrowheads="1"/>
          </p:cNvSpPr>
          <p:nvPr>
            <p:ph type="body" idx="1"/>
          </p:nvPr>
        </p:nvSpPr>
        <p:spPr>
          <a:noFill/>
        </p:spPr>
        <p:txBody>
          <a:bodyPr>
            <a:normAutofit lnSpcReduction="10000"/>
          </a:bodyPr>
          <a:lstStyle/>
          <a:p>
            <a:pPr eaLnBrk="1" hangingPunct="1"/>
            <a:r>
              <a:rPr lang="fr-FR" dirty="0" smtClean="0"/>
              <a:t>Quand un banquier prête de l’argent, il ne propose pas le même taux d’intérêt à tous</a:t>
            </a:r>
            <a:r>
              <a:rPr lang="fr-FR" baseline="0" dirty="0" smtClean="0"/>
              <a:t> les emprunteurs !</a:t>
            </a:r>
          </a:p>
          <a:p>
            <a:pPr eaLnBrk="1" hangingPunct="1">
              <a:lnSpc>
                <a:spcPct val="90000"/>
              </a:lnSpc>
            </a:pPr>
            <a:r>
              <a:rPr lang="fr-FR" sz="2000" noProof="0" dirty="0" smtClean="0"/>
              <a:t>En fait, outre le “prix du temps”, il y a </a:t>
            </a:r>
            <a:r>
              <a:rPr lang="fr-FR" sz="2000" b="1" noProof="0" dirty="0" smtClean="0"/>
              <a:t>un autre facteur</a:t>
            </a:r>
            <a:r>
              <a:rPr lang="fr-FR" sz="2000" noProof="0" dirty="0" smtClean="0"/>
              <a:t> à prendre en compte..</a:t>
            </a:r>
          </a:p>
          <a:p>
            <a:pPr eaLnBrk="1" hangingPunct="1">
              <a:lnSpc>
                <a:spcPct val="90000"/>
              </a:lnSpc>
            </a:pPr>
            <a:endParaRPr lang="fr-FR" sz="2000" noProof="0" dirty="0" smtClean="0"/>
          </a:p>
          <a:p>
            <a:pPr eaLnBrk="1" hangingPunct="1">
              <a:lnSpc>
                <a:spcPct val="90000"/>
              </a:lnSpc>
            </a:pPr>
            <a:r>
              <a:rPr lang="fr-FR" sz="2000" noProof="0" dirty="0" smtClean="0"/>
              <a:t>... le risque </a:t>
            </a:r>
            <a:r>
              <a:rPr lang="fr-FR" sz="2000" b="1" i="1" noProof="0" dirty="0" smtClean="0">
                <a:solidFill>
                  <a:srgbClr val="006600"/>
                </a:solidFill>
              </a:rPr>
              <a:t>r</a:t>
            </a:r>
            <a:r>
              <a:rPr lang="fr-FR" sz="1400" b="1" i="1" noProof="0" dirty="0" smtClean="0">
                <a:solidFill>
                  <a:srgbClr val="006600"/>
                </a:solidFill>
              </a:rPr>
              <a:t>%</a:t>
            </a:r>
            <a:r>
              <a:rPr lang="fr-FR" sz="2000" b="1" noProof="0" dirty="0" smtClean="0">
                <a:solidFill>
                  <a:srgbClr val="006600"/>
                </a:solidFill>
              </a:rPr>
              <a:t> </a:t>
            </a:r>
            <a:r>
              <a:rPr lang="fr-FR" sz="2000" noProof="0" dirty="0" smtClean="0"/>
              <a:t>que les choses se passent plus mal que prévu</a:t>
            </a:r>
            <a:r>
              <a:rPr lang="fr-FR" sz="2800" noProof="0" dirty="0" smtClean="0"/>
              <a:t> </a:t>
            </a:r>
            <a:r>
              <a:rPr lang="fr-FR" sz="1800" noProof="0" dirty="0" smtClean="0"/>
              <a:t>(prêt non remboursé, problèmes techniques dans le déroulement d’un projet….)</a:t>
            </a:r>
          </a:p>
          <a:p>
            <a:pPr eaLnBrk="1" hangingPunct="1">
              <a:lnSpc>
                <a:spcPct val="90000"/>
              </a:lnSpc>
            </a:pPr>
            <a:endParaRPr lang="fr-FR" sz="1400" noProof="0" dirty="0" smtClean="0"/>
          </a:p>
          <a:p>
            <a:pPr lvl="1">
              <a:lnSpc>
                <a:spcPct val="90000"/>
              </a:lnSpc>
            </a:pPr>
            <a:r>
              <a:rPr lang="fr-FR" sz="1800" noProof="0" dirty="0" smtClean="0"/>
              <a:t> Ce coût du risque est matérialisé par la "prime de risque"</a:t>
            </a:r>
          </a:p>
          <a:p>
            <a:pPr lvl="1" eaLnBrk="1" hangingPunct="1">
              <a:lnSpc>
                <a:spcPct val="90000"/>
              </a:lnSpc>
            </a:pPr>
            <a:r>
              <a:rPr lang="fr-FR" sz="1800" noProof="0" dirty="0" smtClean="0"/>
              <a:t> …qui s'ajoute au taux sans risque (</a:t>
            </a:r>
            <a:r>
              <a:rPr lang="fr-FR" sz="1800" b="1" noProof="0" dirty="0" smtClean="0">
                <a:solidFill>
                  <a:srgbClr val="C00000"/>
                </a:solidFill>
              </a:rPr>
              <a:t>i%</a:t>
            </a:r>
            <a:r>
              <a:rPr lang="fr-FR" sz="1800" noProof="0" dirty="0" smtClean="0"/>
              <a:t>)</a:t>
            </a:r>
            <a:r>
              <a:rPr lang="fr-FR" sz="1800" b="1" noProof="0" dirty="0" smtClean="0">
                <a:solidFill>
                  <a:srgbClr val="C00000"/>
                </a:solidFill>
              </a:rPr>
              <a:t> </a:t>
            </a:r>
            <a:r>
              <a:rPr lang="fr-FR" sz="1800" noProof="0" dirty="0" smtClean="0"/>
              <a:t>pour calculer le taux d’actualisation</a:t>
            </a:r>
            <a:r>
              <a:rPr lang="fr-FR" sz="1800" b="1" noProof="0" dirty="0" smtClean="0"/>
              <a:t> t</a:t>
            </a:r>
            <a:r>
              <a:rPr lang="fr-FR" sz="1200" b="1" noProof="0" dirty="0" smtClean="0"/>
              <a:t>%</a:t>
            </a:r>
          </a:p>
          <a:p>
            <a:pPr lvl="1" eaLnBrk="1" hangingPunct="1">
              <a:lnSpc>
                <a:spcPct val="90000"/>
              </a:lnSpc>
            </a:pPr>
            <a:endParaRPr lang="fr-FR" sz="1200" b="1" noProof="0" dirty="0" smtClean="0"/>
          </a:p>
          <a:p>
            <a:pPr marL="457200" marR="0" lvl="1" indent="0" algn="l" defTabSz="914400" rtl="0" eaLnBrk="1" fontAlgn="auto" latinLnBrk="0" hangingPunct="1">
              <a:lnSpc>
                <a:spcPct val="90000"/>
              </a:lnSpc>
              <a:spcBef>
                <a:spcPts val="0"/>
              </a:spcBef>
              <a:spcAft>
                <a:spcPts val="0"/>
              </a:spcAft>
              <a:buClrTx/>
              <a:buSzTx/>
              <a:buFontTx/>
              <a:buNone/>
              <a:tabLst/>
              <a:defRPr/>
            </a:pPr>
            <a:r>
              <a:rPr lang="fr-FR" sz="1800" noProof="0" dirty="0" smtClean="0"/>
              <a:t>Ou, plus précisément, comment traduire une suite de flux en une </a:t>
            </a:r>
            <a:r>
              <a:rPr lang="fr-FR" sz="1800" dirty="0" smtClean="0"/>
              <a:t>seule </a:t>
            </a:r>
            <a:r>
              <a:rPr lang="fr-FR" sz="1800" noProof="0" dirty="0" smtClean="0"/>
              <a:t>valeur « actuelle » c’est-à-dire au moment de la prise de décision ?</a:t>
            </a:r>
          </a:p>
          <a:p>
            <a:pPr lvl="1" eaLnBrk="1" hangingPunct="1">
              <a:lnSpc>
                <a:spcPct val="90000"/>
              </a:lnSpc>
            </a:pPr>
            <a:endParaRPr lang="fr-FR" sz="1800" b="1" noProof="0" dirty="0" smtClean="0"/>
          </a:p>
          <a:p>
            <a:pPr eaLnBrk="1" hangingPunct="1"/>
            <a:endParaRPr lang="fr-FR" dirty="0" smtClean="0"/>
          </a:p>
        </p:txBody>
      </p:sp>
    </p:spTree>
    <p:extLst>
      <p:ext uri="{BB962C8B-B14F-4D97-AF65-F5344CB8AC3E}">
        <p14:creationId xmlns:p14="http://schemas.microsoft.com/office/powerpoint/2010/main" val="137579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DD9F81DC-70EE-49EA-90B4-49CDC248CE3D}" type="slidenum">
              <a:rPr lang="fr-FR" sz="1200">
                <a:solidFill>
                  <a:prstClr val="black"/>
                </a:solidFill>
              </a:rPr>
              <a:pPr eaLnBrk="1" hangingPunct="1"/>
              <a:t>11</a:t>
            </a:fld>
            <a:endParaRPr lang="fr-FR" sz="1200" dirty="0">
              <a:solidFill>
                <a:prstClr val="black"/>
              </a:solidFill>
            </a:endParaRPr>
          </a:p>
        </p:txBody>
      </p:sp>
      <p:sp>
        <p:nvSpPr>
          <p:cNvPr id="28675" name="Rectangle 2"/>
          <p:cNvSpPr>
            <a:spLocks noGrp="1" noRot="1" noChangeAspect="1" noChangeArrowheads="1" noTextEdit="1"/>
          </p:cNvSpPr>
          <p:nvPr>
            <p:ph type="sldImg"/>
          </p:nvPr>
        </p:nvSpPr>
        <p:spPr>
          <a:xfrm>
            <a:off x="685800" y="685800"/>
            <a:ext cx="5486400" cy="3429000"/>
          </a:xfrm>
          <a:ln/>
        </p:spPr>
      </p:sp>
      <p:sp>
        <p:nvSpPr>
          <p:cNvPr id="286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Ou, plus précisément, comment traduire une suite de flux en une </a:t>
            </a:r>
            <a:r>
              <a:rPr lang="fr-FR" sz="1200" dirty="0" smtClean="0"/>
              <a:t>seule </a:t>
            </a:r>
            <a:r>
              <a:rPr lang="fr-FR" sz="1200" noProof="0" dirty="0" smtClean="0"/>
              <a:t>valeur « actuelle » c’est-à-dire au moment de la prise de décision ?</a:t>
            </a:r>
          </a:p>
          <a:p>
            <a:pPr eaLnBrk="1" hangingPunct="1"/>
            <a:endParaRPr lang="fr-FR" dirty="0" smtClean="0"/>
          </a:p>
        </p:txBody>
      </p:sp>
    </p:spTree>
    <p:extLst>
      <p:ext uri="{BB962C8B-B14F-4D97-AF65-F5344CB8AC3E}">
        <p14:creationId xmlns:p14="http://schemas.microsoft.com/office/powerpoint/2010/main" val="78623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9F6D3275-747D-4AC7-89B0-5291901BFDD2}" type="slidenum">
              <a:rPr lang="fr-FR" sz="1200">
                <a:solidFill>
                  <a:prstClr val="black"/>
                </a:solidFill>
              </a:rPr>
              <a:pPr eaLnBrk="1" hangingPunct="1"/>
              <a:t>12</a:t>
            </a:fld>
            <a:endParaRPr lang="fr-FR" sz="1200" dirty="0">
              <a:solidFill>
                <a:prstClr val="black"/>
              </a:solidFill>
            </a:endParaRPr>
          </a:p>
        </p:txBody>
      </p:sp>
      <p:sp>
        <p:nvSpPr>
          <p:cNvPr id="29699" name="Rectangle 2"/>
          <p:cNvSpPr>
            <a:spLocks noGrp="1" noRot="1" noChangeAspect="1" noChangeArrowheads="1" noTextEdit="1"/>
          </p:cNvSpPr>
          <p:nvPr>
            <p:ph type="sldImg"/>
          </p:nvPr>
        </p:nvSpPr>
        <p:spPr>
          <a:xfrm>
            <a:off x="685800" y="685800"/>
            <a:ext cx="5486400" cy="3429000"/>
          </a:xfrm>
          <a:ln/>
        </p:spPr>
      </p:sp>
      <p:sp>
        <p:nvSpPr>
          <p:cNvPr id="29700" name="Rectangle 3"/>
          <p:cNvSpPr>
            <a:spLocks noGrp="1" noChangeArrowheads="1"/>
          </p:cNvSpPr>
          <p:nvPr>
            <p:ph type="body" idx="1"/>
          </p:nvPr>
        </p:nvSpPr>
        <p:spPr>
          <a:xfrm>
            <a:off x="913745" y="4343475"/>
            <a:ext cx="5030510" cy="4114948"/>
          </a:xfrm>
          <a:noFill/>
        </p:spPr>
        <p:txBody>
          <a:bodyPr/>
          <a:lstStyle/>
          <a:p>
            <a:pPr eaLnBrk="1" hangingPunct="1">
              <a:lnSpc>
                <a:spcPct val="90000"/>
              </a:lnSpc>
              <a:buFontTx/>
              <a:buNone/>
            </a:pPr>
            <a:r>
              <a:rPr lang="fr-FR" sz="1200" noProof="0" dirty="0" smtClean="0"/>
              <a:t>L’année 0 c’est tout de suite ..</a:t>
            </a:r>
          </a:p>
          <a:p>
            <a:pPr eaLnBrk="1" hangingPunct="1">
              <a:lnSpc>
                <a:spcPct val="90000"/>
              </a:lnSpc>
              <a:buFontTx/>
              <a:buNone/>
            </a:pPr>
            <a:r>
              <a:rPr lang="fr-FR" sz="1200" noProof="0" dirty="0" smtClean="0"/>
              <a:t>On</a:t>
            </a:r>
            <a:r>
              <a:rPr lang="fr-FR" sz="1200" baseline="0" noProof="0" dirty="0" smtClean="0"/>
              <a:t> divise une nouvelle fois par 1+t, d’où le carré</a:t>
            </a:r>
          </a:p>
          <a:p>
            <a:pPr eaLnBrk="1" hangingPunct="1">
              <a:lnSpc>
                <a:spcPct val="90000"/>
              </a:lnSpc>
              <a:buFontTx/>
              <a:buNone/>
            </a:pPr>
            <a:endParaRPr lang="fr-FR" sz="1200" noProof="0" dirty="0" smtClean="0"/>
          </a:p>
          <a:p>
            <a:pPr eaLnBrk="1" hangingPunct="1">
              <a:lnSpc>
                <a:spcPct val="90000"/>
              </a:lnSpc>
              <a:buFontTx/>
              <a:buNone/>
            </a:pPr>
            <a:r>
              <a:rPr lang="fr-FR" sz="1200" noProof="0" dirty="0" smtClean="0"/>
              <a:t>Dans le cas particulier où les F (et t) sont constants,</a:t>
            </a:r>
            <a:r>
              <a:rPr lang="fr-FR" sz="1200" baseline="0" noProof="0" dirty="0" smtClean="0"/>
              <a:t> formule</a:t>
            </a:r>
            <a:endParaRPr lang="fr-FR" sz="1200" noProof="0" dirty="0" smtClean="0"/>
          </a:p>
          <a:p>
            <a:pPr algn="ctr" eaLnBrk="1" hangingPunct="1">
              <a:lnSpc>
                <a:spcPct val="90000"/>
              </a:lnSpc>
              <a:buFontTx/>
              <a:buNone/>
            </a:pPr>
            <a:endParaRPr lang="fr-FR" sz="1100" baseline="30000" dirty="0" smtClean="0">
              <a:solidFill>
                <a:srgbClr val="006600"/>
              </a:solidFill>
            </a:endParaRPr>
          </a:p>
          <a:p>
            <a:pPr algn="ctr" eaLnBrk="1" hangingPunct="1">
              <a:lnSpc>
                <a:spcPct val="90000"/>
              </a:lnSpc>
              <a:buFontTx/>
              <a:buNone/>
            </a:pPr>
            <a:endParaRPr lang="fr-FR" sz="1100" noProof="0" dirty="0" smtClean="0">
              <a:solidFill>
                <a:srgbClr val="006600"/>
              </a:solidFill>
            </a:endParaRPr>
          </a:p>
          <a:p>
            <a:pPr>
              <a:lnSpc>
                <a:spcPct val="90000"/>
              </a:lnSpc>
            </a:pPr>
            <a:r>
              <a:rPr lang="fr-FR" dirty="0" smtClean="0">
                <a:solidFill>
                  <a:srgbClr val="C00000"/>
                </a:solidFill>
              </a:rPr>
              <a:t>VAN= </a:t>
            </a:r>
            <a:endParaRPr lang="fr-FR" sz="1400" noProof="0" dirty="0" smtClean="0">
              <a:solidFill>
                <a:srgbClr val="006600"/>
              </a:solidFill>
            </a:endParaRPr>
          </a:p>
          <a:p>
            <a:pPr eaLnBrk="1" hangingPunct="1"/>
            <a:endParaRPr lang="fr-FR" dirty="0" smtClean="0"/>
          </a:p>
        </p:txBody>
      </p:sp>
    </p:spTree>
    <p:extLst>
      <p:ext uri="{BB962C8B-B14F-4D97-AF65-F5344CB8AC3E}">
        <p14:creationId xmlns:p14="http://schemas.microsoft.com/office/powerpoint/2010/main" val="409506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9F6D3275-747D-4AC7-89B0-5291901BFDD2}" type="slidenum">
              <a:rPr lang="fr-FR" sz="1200">
                <a:solidFill>
                  <a:prstClr val="black"/>
                </a:solidFill>
              </a:rPr>
              <a:pPr eaLnBrk="1" hangingPunct="1"/>
              <a:t>13</a:t>
            </a:fld>
            <a:endParaRPr lang="fr-FR" sz="1200" dirty="0">
              <a:solidFill>
                <a:prstClr val="black"/>
              </a:solidFill>
            </a:endParaRPr>
          </a:p>
        </p:txBody>
      </p:sp>
      <p:sp>
        <p:nvSpPr>
          <p:cNvPr id="29699" name="Rectangle 2"/>
          <p:cNvSpPr>
            <a:spLocks noGrp="1" noRot="1" noChangeAspect="1" noChangeArrowheads="1" noTextEdit="1"/>
          </p:cNvSpPr>
          <p:nvPr>
            <p:ph type="sldImg"/>
          </p:nvPr>
        </p:nvSpPr>
        <p:spPr>
          <a:xfrm>
            <a:off x="685800" y="685800"/>
            <a:ext cx="5486400" cy="3429000"/>
          </a:xfrm>
          <a:ln/>
        </p:spPr>
      </p:sp>
      <p:sp>
        <p:nvSpPr>
          <p:cNvPr id="29700" name="Rectangle 3"/>
          <p:cNvSpPr>
            <a:spLocks noGrp="1" noChangeArrowheads="1"/>
          </p:cNvSpPr>
          <p:nvPr>
            <p:ph type="body" idx="1"/>
          </p:nvPr>
        </p:nvSpPr>
        <p:spPr>
          <a:xfrm>
            <a:off x="913745" y="4343475"/>
            <a:ext cx="5030510" cy="4114948"/>
          </a:xfrm>
          <a:noFill/>
        </p:spPr>
        <p:txBody>
          <a:bodyPr/>
          <a:lstStyle/>
          <a:p>
            <a:pPr eaLnBrk="1" hangingPunct="1">
              <a:lnSpc>
                <a:spcPct val="90000"/>
              </a:lnSpc>
              <a:buFontTx/>
              <a:buNone/>
            </a:pPr>
            <a:r>
              <a:rPr lang="fr-FR" sz="1200" noProof="0" dirty="0" smtClean="0"/>
              <a:t>L’année 0 c’est tout de suite ..</a:t>
            </a:r>
          </a:p>
          <a:p>
            <a:pPr eaLnBrk="1" hangingPunct="1">
              <a:lnSpc>
                <a:spcPct val="90000"/>
              </a:lnSpc>
              <a:buFontTx/>
              <a:buNone/>
            </a:pPr>
            <a:r>
              <a:rPr lang="fr-FR" sz="1200" noProof="0" dirty="0" smtClean="0"/>
              <a:t>On</a:t>
            </a:r>
            <a:r>
              <a:rPr lang="fr-FR" sz="1200" baseline="0" noProof="0" dirty="0" smtClean="0"/>
              <a:t> divise une nouvelle fois par 1+t, d’où le carré</a:t>
            </a:r>
          </a:p>
          <a:p>
            <a:pPr eaLnBrk="1" hangingPunct="1">
              <a:lnSpc>
                <a:spcPct val="90000"/>
              </a:lnSpc>
              <a:buFontTx/>
              <a:buNone/>
            </a:pPr>
            <a:endParaRPr lang="fr-FR" sz="1200" noProof="0" dirty="0" smtClean="0"/>
          </a:p>
          <a:p>
            <a:pPr eaLnBrk="1" hangingPunct="1">
              <a:lnSpc>
                <a:spcPct val="90000"/>
              </a:lnSpc>
              <a:buFontTx/>
              <a:buNone/>
            </a:pPr>
            <a:r>
              <a:rPr lang="fr-FR" sz="1200" noProof="0" dirty="0" smtClean="0"/>
              <a:t>Dans le cas particulier où les F (et t) sont constants,</a:t>
            </a:r>
            <a:r>
              <a:rPr lang="fr-FR" sz="1200" baseline="0" noProof="0" dirty="0" smtClean="0"/>
              <a:t> formule</a:t>
            </a:r>
            <a:endParaRPr lang="fr-FR" sz="1200" noProof="0" dirty="0" smtClean="0"/>
          </a:p>
          <a:p>
            <a:pPr algn="ctr" eaLnBrk="1" hangingPunct="1">
              <a:lnSpc>
                <a:spcPct val="90000"/>
              </a:lnSpc>
              <a:buFontTx/>
              <a:buNone/>
            </a:pPr>
            <a:endParaRPr lang="fr-FR" sz="1100" baseline="30000" dirty="0" smtClean="0">
              <a:solidFill>
                <a:srgbClr val="006600"/>
              </a:solidFill>
            </a:endParaRPr>
          </a:p>
          <a:p>
            <a:pPr algn="ctr" eaLnBrk="1" hangingPunct="1">
              <a:lnSpc>
                <a:spcPct val="90000"/>
              </a:lnSpc>
              <a:buFontTx/>
              <a:buNone/>
            </a:pPr>
            <a:endParaRPr lang="fr-FR" sz="1100" noProof="0" dirty="0" smtClean="0">
              <a:solidFill>
                <a:srgbClr val="006600"/>
              </a:solidFill>
            </a:endParaRPr>
          </a:p>
          <a:p>
            <a:pPr>
              <a:lnSpc>
                <a:spcPct val="90000"/>
              </a:lnSpc>
            </a:pPr>
            <a:r>
              <a:rPr lang="fr-FR" dirty="0" smtClean="0">
                <a:solidFill>
                  <a:srgbClr val="C00000"/>
                </a:solidFill>
              </a:rPr>
              <a:t>VAN= </a:t>
            </a:r>
            <a:endParaRPr lang="fr-FR" sz="1400" noProof="0" dirty="0" smtClean="0">
              <a:solidFill>
                <a:srgbClr val="006600"/>
              </a:solidFill>
            </a:endParaRPr>
          </a:p>
          <a:p>
            <a:pPr eaLnBrk="1" hangingPunct="1"/>
            <a:endParaRPr lang="fr-FR" dirty="0" smtClean="0"/>
          </a:p>
        </p:txBody>
      </p:sp>
    </p:spTree>
    <p:extLst>
      <p:ext uri="{BB962C8B-B14F-4D97-AF65-F5344CB8AC3E}">
        <p14:creationId xmlns:p14="http://schemas.microsoft.com/office/powerpoint/2010/main" val="30840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285750" indent="-285750">
              <a:lnSpc>
                <a:spcPct val="90000"/>
              </a:lnSpc>
              <a:buClr>
                <a:schemeClr val="tx2"/>
              </a:buClr>
              <a:buFont typeface="Arial" panose="020B0604020202020204" pitchFamily="34" charset="0"/>
              <a:buChar char="•"/>
            </a:pPr>
            <a:r>
              <a:rPr lang="fr-FR" sz="1200" dirty="0" smtClean="0"/>
              <a:t>Pour </a:t>
            </a:r>
            <a:r>
              <a:rPr lang="fr-FR" sz="1200" i="1" dirty="0" smtClean="0"/>
              <a:t>comparer</a:t>
            </a:r>
            <a:r>
              <a:rPr lang="fr-FR" sz="1200" dirty="0" smtClean="0"/>
              <a:t> les investissements on peut ajuster </a:t>
            </a:r>
            <a:r>
              <a:rPr lang="fr-FR" sz="1200" b="1" dirty="0" smtClean="0"/>
              <a:t>r% </a:t>
            </a:r>
            <a:r>
              <a:rPr lang="fr-FR" sz="1200" dirty="0" smtClean="0"/>
              <a:t>selon leur risque, mais utiliser le même </a:t>
            </a:r>
            <a:r>
              <a:rPr lang="fr-FR" sz="1200" b="1" i="1" dirty="0" smtClean="0"/>
              <a:t>i% </a:t>
            </a:r>
            <a:r>
              <a:rPr lang="fr-FR" sz="1200" i="1" dirty="0" smtClean="0"/>
              <a:t>…</a:t>
            </a:r>
            <a:endParaRPr lang="fr-FR" sz="1200" i="1"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solidFill>
                  <a:prstClr val="black"/>
                </a:solidFill>
              </a:rPr>
              <a:pPr>
                <a:defRPr/>
              </a:pPr>
              <a:t>14</a:t>
            </a:fld>
            <a:endParaRPr lang="fr-FR" dirty="0">
              <a:solidFill>
                <a:prstClr val="black"/>
              </a:solidFill>
            </a:endParaRPr>
          </a:p>
        </p:txBody>
      </p:sp>
    </p:spTree>
    <p:extLst>
      <p:ext uri="{BB962C8B-B14F-4D97-AF65-F5344CB8AC3E}">
        <p14:creationId xmlns:p14="http://schemas.microsoft.com/office/powerpoint/2010/main" val="265706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lnSpcReduction="10000"/>
          </a:bodyPr>
          <a:lstStyle/>
          <a:p>
            <a:pPr marL="360000">
              <a:lnSpc>
                <a:spcPct val="90000"/>
              </a:lnSpc>
              <a:spcBef>
                <a:spcPts val="1200"/>
              </a:spcBef>
              <a:spcAft>
                <a:spcPts val="1200"/>
              </a:spcAft>
              <a:buClr>
                <a:schemeClr val="tx2"/>
              </a:buClr>
            </a:pPr>
            <a:r>
              <a:rPr lang="fr-FR" sz="2000" noProof="0" dirty="0" smtClean="0"/>
              <a:t>Selon le choix de</a:t>
            </a:r>
            <a:r>
              <a:rPr lang="fr-FR" sz="2000" b="1" i="1" noProof="0" dirty="0" smtClean="0"/>
              <a:t> i%, </a:t>
            </a:r>
            <a:r>
              <a:rPr lang="fr-FR" sz="2000" noProof="0" dirty="0" smtClean="0"/>
              <a:t>favoriser le court ou le long terme </a:t>
            </a:r>
          </a:p>
          <a:p>
            <a:pPr marL="360000">
              <a:lnSpc>
                <a:spcPct val="90000"/>
              </a:lnSpc>
              <a:spcBef>
                <a:spcPts val="1200"/>
              </a:spcBef>
              <a:spcAft>
                <a:spcPts val="1200"/>
              </a:spcAft>
              <a:buClr>
                <a:schemeClr val="tx2"/>
              </a:buClr>
            </a:pPr>
            <a:r>
              <a:rPr lang="fr-FR" sz="2000" b="1" i="1" noProof="0" dirty="0" smtClean="0">
                <a:solidFill>
                  <a:srgbClr val="008000"/>
                </a:solidFill>
              </a:rPr>
              <a:t>i</a:t>
            </a:r>
            <a:r>
              <a:rPr lang="fr-FR" sz="2000" b="1" noProof="0" dirty="0" smtClean="0"/>
              <a:t> élevé </a:t>
            </a:r>
            <a:r>
              <a:rPr lang="fr-FR" sz="2000" noProof="0" dirty="0" smtClean="0"/>
              <a:t>= </a:t>
            </a:r>
            <a:r>
              <a:rPr lang="fr-FR" sz="2000" i="1" noProof="0" dirty="0" smtClean="0"/>
              <a:t>privilégier les investissements rentables rapidement.</a:t>
            </a:r>
          </a:p>
          <a:p>
            <a:pPr marL="760050" lvl="1">
              <a:lnSpc>
                <a:spcPct val="90000"/>
              </a:lnSpc>
              <a:spcBef>
                <a:spcPts val="1200"/>
              </a:spcBef>
              <a:spcAft>
                <a:spcPts val="1200"/>
              </a:spcAft>
              <a:buClr>
                <a:schemeClr val="tx2"/>
              </a:buClr>
            </a:pPr>
            <a:r>
              <a:rPr lang="fr-FR" sz="1600" b="1" i="1" dirty="0" smtClean="0">
                <a:solidFill>
                  <a:srgbClr val="C00000"/>
                </a:solidFill>
              </a:rPr>
              <a:t>On limite les investissements (VAN souvent &lt;0) </a:t>
            </a:r>
            <a:endParaRPr lang="fr-FR" sz="1600" i="1" noProof="0" dirty="0" smtClean="0"/>
          </a:p>
          <a:p>
            <a:pPr marL="360000" lvl="3" indent="-342900">
              <a:lnSpc>
                <a:spcPct val="90000"/>
              </a:lnSpc>
              <a:spcBef>
                <a:spcPts val="1200"/>
              </a:spcBef>
              <a:spcAft>
                <a:spcPts val="1200"/>
              </a:spcAft>
              <a:buClr>
                <a:schemeClr val="tx2"/>
              </a:buClr>
              <a:buFont typeface="Arial" panose="020B0604020202020204" pitchFamily="34" charset="0"/>
              <a:buChar char="•"/>
            </a:pPr>
            <a:r>
              <a:rPr lang="fr-FR" sz="2000" b="1" i="1" dirty="0" smtClean="0">
                <a:solidFill>
                  <a:srgbClr val="C00000"/>
                </a:solidFill>
              </a:rPr>
              <a:t> </a:t>
            </a:r>
            <a:r>
              <a:rPr lang="fr-FR" sz="2000" b="1" i="1" dirty="0" smtClean="0">
                <a:solidFill>
                  <a:srgbClr val="008000"/>
                </a:solidFill>
              </a:rPr>
              <a:t>i</a:t>
            </a:r>
            <a:r>
              <a:rPr lang="fr-FR" sz="2000" b="1" dirty="0" smtClean="0"/>
              <a:t> moins élevé </a:t>
            </a:r>
            <a:r>
              <a:rPr lang="fr-FR" sz="2000" dirty="0" smtClean="0"/>
              <a:t>= </a:t>
            </a:r>
            <a:r>
              <a:rPr lang="fr-FR" sz="2000" i="1" dirty="0" smtClean="0"/>
              <a:t>on est prêt à attendre pour gagner de l’argent plus tardivement. </a:t>
            </a:r>
          </a:p>
          <a:p>
            <a:pPr marL="817200" lvl="4" indent="-342900">
              <a:lnSpc>
                <a:spcPct val="90000"/>
              </a:lnSpc>
              <a:spcBef>
                <a:spcPts val="1200"/>
              </a:spcBef>
              <a:spcAft>
                <a:spcPts val="1200"/>
              </a:spcAft>
              <a:buClr>
                <a:schemeClr val="tx2"/>
              </a:buClr>
              <a:buFont typeface="Arial" panose="020B0604020202020204" pitchFamily="34" charset="0"/>
              <a:buChar char="•"/>
            </a:pPr>
            <a:endParaRPr lang="fr-FR" sz="1800" i="1" dirty="0" smtClean="0"/>
          </a:p>
          <a:p>
            <a:pPr marL="360000" lvl="3" indent="-342900">
              <a:lnSpc>
                <a:spcPct val="90000"/>
              </a:lnSpc>
              <a:spcBef>
                <a:spcPts val="1200"/>
              </a:spcBef>
              <a:spcAft>
                <a:spcPts val="1200"/>
              </a:spcAft>
              <a:buClr>
                <a:schemeClr val="tx2"/>
              </a:buClr>
              <a:buFont typeface="Arial" panose="020B0604020202020204" pitchFamily="34" charset="0"/>
              <a:buChar char="•"/>
            </a:pPr>
            <a:r>
              <a:rPr lang="fr-FR" sz="1800" b="1" i="1" noProof="0" dirty="0" smtClean="0">
                <a:solidFill>
                  <a:srgbClr val="008000"/>
                </a:solidFill>
              </a:rPr>
              <a:t>On accepte plus de projets ! (VAN plus souvent &gt;0)</a:t>
            </a:r>
            <a:endParaRPr lang="fr-FR" sz="1800" noProof="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solidFill>
                  <a:prstClr val="black"/>
                </a:solidFill>
              </a:rPr>
              <a:pPr>
                <a:defRPr/>
              </a:pPr>
              <a:t>15</a:t>
            </a:fld>
            <a:endParaRPr lang="fr-FR" dirty="0">
              <a:solidFill>
                <a:prstClr val="black"/>
              </a:solidFill>
            </a:endParaRPr>
          </a:p>
        </p:txBody>
      </p:sp>
    </p:spTree>
    <p:extLst>
      <p:ext uri="{BB962C8B-B14F-4D97-AF65-F5344CB8AC3E}">
        <p14:creationId xmlns:p14="http://schemas.microsoft.com/office/powerpoint/2010/main" val="311661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étudié</a:t>
            </a:r>
            <a:r>
              <a:rPr lang="fr-FR" baseline="0" dirty="0" smtClean="0"/>
              <a:t> comment</a:t>
            </a:r>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16</a:t>
            </a:fld>
            <a:endParaRPr lang="fr-FR"/>
          </a:p>
        </p:txBody>
      </p:sp>
    </p:spTree>
    <p:extLst>
      <p:ext uri="{BB962C8B-B14F-4D97-AF65-F5344CB8AC3E}">
        <p14:creationId xmlns:p14="http://schemas.microsoft.com/office/powerpoint/2010/main" val="67482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Vidéo questions</a:t>
            </a:r>
            <a:r>
              <a:rPr lang="fr-FR" baseline="0" dirty="0" smtClean="0"/>
              <a:t> en direct</a:t>
            </a:r>
          </a:p>
          <a:p>
            <a:r>
              <a:rPr lang="fr-FR" baseline="0" dirty="0" smtClean="0"/>
              <a:t>Quiz valider vos connaissances</a:t>
            </a:r>
          </a:p>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17</a:t>
            </a:fld>
            <a:endParaRPr lang="fr-FR" dirty="0"/>
          </a:p>
        </p:txBody>
      </p:sp>
    </p:spTree>
    <p:extLst>
      <p:ext uri="{BB962C8B-B14F-4D97-AF65-F5344CB8AC3E}">
        <p14:creationId xmlns:p14="http://schemas.microsoft.com/office/powerpoint/2010/main" val="101248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18</a:t>
            </a:fld>
            <a:endParaRPr lang="fr-FR"/>
          </a:p>
        </p:txBody>
      </p:sp>
    </p:spTree>
    <p:extLst>
      <p:ext uri="{BB962C8B-B14F-4D97-AF65-F5344CB8AC3E}">
        <p14:creationId xmlns:p14="http://schemas.microsoft.com/office/powerpoint/2010/main" val="66952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98500" y="693738"/>
            <a:ext cx="5461000" cy="3414712"/>
          </a:xfrm>
          <a:ln/>
        </p:spPr>
      </p:sp>
      <p:sp>
        <p:nvSpPr>
          <p:cNvPr id="54275" name="Rectangle 3"/>
          <p:cNvSpPr>
            <a:spLocks noGrp="1" noChangeArrowheads="1"/>
          </p:cNvSpPr>
          <p:nvPr>
            <p:ph type="body" idx="1"/>
          </p:nvPr>
        </p:nvSpPr>
        <p:spPr>
          <a:xfrm>
            <a:off x="913441" y="4344898"/>
            <a:ext cx="5026320" cy="4114142"/>
          </a:xfrm>
          <a:noFill/>
        </p:spPr>
        <p:txBody>
          <a:bodyPr/>
          <a:lstStyle/>
          <a:p>
            <a:r>
              <a:rPr lang="fr-FR" dirty="0" smtClean="0"/>
              <a:t>Partie très pratique</a:t>
            </a:r>
          </a:p>
          <a:p>
            <a:r>
              <a:rPr lang="fr-FR" dirty="0" smtClean="0"/>
              <a:t>Autre image possible : https://c2.staticflickr.com/4/3071/2661425133_1328692483_z.jpg?zz=1</a:t>
            </a:r>
          </a:p>
        </p:txBody>
      </p:sp>
    </p:spTree>
    <p:extLst>
      <p:ext uri="{BB962C8B-B14F-4D97-AF65-F5344CB8AC3E}">
        <p14:creationId xmlns:p14="http://schemas.microsoft.com/office/powerpoint/2010/main" val="40042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MOOC </a:t>
            </a:r>
            <a:r>
              <a:rPr lang="fr-FR" dirty="0" err="1" smtClean="0">
                <a:latin typeface="Arial" pitchFamily="34" charset="0"/>
              </a:rPr>
              <a:t>GdP</a:t>
            </a:r>
            <a:r>
              <a:rPr lang="fr-FR" dirty="0" smtClean="0">
                <a:latin typeface="Arial" pitchFamily="34" charset="0"/>
              </a:rPr>
              <a:t> valider les compétences que vous avez acquises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Utilisation personnelle ou bénévole</a:t>
            </a:r>
            <a:r>
              <a:rPr lang="fr-FR" baseline="0" dirty="0" smtClean="0">
                <a:latin typeface="Arial" pitchFamily="34" charset="0"/>
              </a:rPr>
              <a:t> </a:t>
            </a:r>
            <a:r>
              <a:rPr lang="fr-FR" dirty="0" smtClean="0">
                <a:latin typeface="Arial" pitchFamily="34" charset="0"/>
              </a:rPr>
              <a:t>aucun problème, c’est libre, si vous voulez en faire</a:t>
            </a:r>
            <a:r>
              <a:rPr lang="fr-FR" baseline="0" dirty="0" smtClean="0">
                <a:latin typeface="Arial" pitchFamily="34" charset="0"/>
              </a:rPr>
              <a:t> une </a:t>
            </a:r>
            <a:r>
              <a:rPr lang="fr-FR" dirty="0" smtClean="0">
                <a:latin typeface="Arial" pitchFamily="34" charset="0"/>
              </a:rPr>
              <a:t>utilisation professionnelle cours ou formation, </a:t>
            </a:r>
            <a:r>
              <a:rPr lang="fr-FR" baseline="0" dirty="0" smtClean="0">
                <a:latin typeface="Arial" pitchFamily="34" charset="0"/>
              </a:rPr>
              <a:t>contactez-moi</a:t>
            </a:r>
            <a:endParaRPr lang="fr-FR" dirty="0" smtClean="0">
              <a:latin typeface="Arial" pitchFamily="34" charset="0"/>
            </a:endParaRPr>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527364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A2918589-8003-42A5-8DB3-974DD0BFD12A}" type="slidenum">
              <a:rPr lang="fr-FR" sz="1200">
                <a:solidFill>
                  <a:prstClr val="black"/>
                </a:solidFill>
              </a:rPr>
              <a:pPr eaLnBrk="1" hangingPunct="1"/>
              <a:t>20</a:t>
            </a:fld>
            <a:endParaRPr lang="fr-FR" sz="1200" dirty="0">
              <a:solidFill>
                <a:prstClr val="black"/>
              </a:solidFill>
            </a:endParaRPr>
          </a:p>
        </p:txBody>
      </p:sp>
      <p:sp>
        <p:nvSpPr>
          <p:cNvPr id="31747" name="Rectangle 2"/>
          <p:cNvSpPr>
            <a:spLocks noGrp="1" noRot="1" noChangeAspect="1" noChangeArrowheads="1" noTextEdit="1"/>
          </p:cNvSpPr>
          <p:nvPr>
            <p:ph type="sldImg"/>
          </p:nvPr>
        </p:nvSpPr>
        <p:spPr>
          <a:xfrm>
            <a:off x="685800" y="685800"/>
            <a:ext cx="5486400" cy="3429000"/>
          </a:xfrm>
          <a:ln/>
        </p:spPr>
      </p:sp>
      <p:sp>
        <p:nvSpPr>
          <p:cNvPr id="31748" name="Rectangle 3"/>
          <p:cNvSpPr>
            <a:spLocks noGrp="1" noChangeArrowheads="1"/>
          </p:cNvSpPr>
          <p:nvPr>
            <p:ph type="body" idx="1"/>
          </p:nvPr>
        </p:nvSpPr>
        <p:spPr>
          <a:xfrm>
            <a:off x="686129" y="4343475"/>
            <a:ext cx="5485745" cy="4114948"/>
          </a:xfrm>
          <a:noFill/>
        </p:spPr>
        <p:txBody>
          <a:bodyPr/>
          <a:lstStyle/>
          <a:p>
            <a:pPr eaLnBrk="1" hangingPunct="1"/>
            <a:endParaRPr lang="fr-FR" dirty="0" smtClean="0"/>
          </a:p>
        </p:txBody>
      </p:sp>
    </p:spTree>
    <p:extLst>
      <p:ext uri="{BB962C8B-B14F-4D97-AF65-F5344CB8AC3E}">
        <p14:creationId xmlns:p14="http://schemas.microsoft.com/office/powerpoint/2010/main" val="366307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551CE14-844D-4344-AF7E-AB0A99F26E8A}" type="slidenum">
              <a:rPr lang="fr-FR" sz="1200">
                <a:solidFill>
                  <a:prstClr val="black"/>
                </a:solidFill>
              </a:rPr>
              <a:pPr eaLnBrk="1" hangingPunct="1"/>
              <a:t>21</a:t>
            </a:fld>
            <a:endParaRPr lang="fr-FR" sz="1200" dirty="0">
              <a:solidFill>
                <a:prstClr val="black"/>
              </a:solidFill>
            </a:endParaRPr>
          </a:p>
        </p:txBody>
      </p:sp>
      <p:sp>
        <p:nvSpPr>
          <p:cNvPr id="32771" name="Rectangle 2"/>
          <p:cNvSpPr>
            <a:spLocks noGrp="1" noRot="1" noChangeAspect="1" noChangeArrowheads="1" noTextEdit="1"/>
          </p:cNvSpPr>
          <p:nvPr>
            <p:ph type="sldImg"/>
          </p:nvPr>
        </p:nvSpPr>
        <p:spPr>
          <a:xfrm>
            <a:off x="685800" y="685800"/>
            <a:ext cx="5486400" cy="3429000"/>
          </a:xfrm>
          <a:ln/>
        </p:spPr>
      </p:sp>
      <p:sp>
        <p:nvSpPr>
          <p:cNvPr id="32772"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178567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104B9860-3396-42F2-A458-AC97787F20C0}" type="slidenum">
              <a:rPr lang="fr-FR" sz="1200">
                <a:solidFill>
                  <a:prstClr val="black"/>
                </a:solidFill>
              </a:rPr>
              <a:pPr eaLnBrk="1" hangingPunct="1"/>
              <a:t>22</a:t>
            </a:fld>
            <a:endParaRPr lang="fr-FR" sz="1200" dirty="0">
              <a:solidFill>
                <a:prstClr val="black"/>
              </a:solidFill>
            </a:endParaRPr>
          </a:p>
        </p:txBody>
      </p:sp>
      <p:sp>
        <p:nvSpPr>
          <p:cNvPr id="33795" name="Rectangle 2"/>
          <p:cNvSpPr>
            <a:spLocks noGrp="1" noRot="1" noChangeAspect="1" noChangeArrowheads="1" noTextEdit="1"/>
          </p:cNvSpPr>
          <p:nvPr>
            <p:ph type="sldImg"/>
          </p:nvPr>
        </p:nvSpPr>
        <p:spPr>
          <a:xfrm>
            <a:off x="685800" y="685800"/>
            <a:ext cx="5486400" cy="3429000"/>
          </a:xfrm>
          <a:ln/>
        </p:spPr>
      </p:sp>
      <p:sp>
        <p:nvSpPr>
          <p:cNvPr id="33796" name="Rectangle 3"/>
          <p:cNvSpPr>
            <a:spLocks noGrp="1" noChangeArrowheads="1"/>
          </p:cNvSpPr>
          <p:nvPr>
            <p:ph type="body" idx="1"/>
          </p:nvPr>
        </p:nvSpPr>
        <p:spPr>
          <a:noFill/>
        </p:spPr>
        <p:txBody>
          <a:bodyPr/>
          <a:lstStyle/>
          <a:p>
            <a:pPr eaLnBrk="1" hangingPunct="1"/>
            <a:r>
              <a:rPr lang="fr-FR" dirty="0" smtClean="0"/>
              <a:t>Baccalauréat, Licence</a:t>
            </a:r>
            <a:r>
              <a:rPr lang="fr-FR" baseline="0" dirty="0" smtClean="0"/>
              <a:t> 4 ans en général, même coût de logement</a:t>
            </a:r>
            <a:endParaRPr lang="fr-FR" dirty="0" smtClean="0"/>
          </a:p>
        </p:txBody>
      </p:sp>
    </p:spTree>
    <p:extLst>
      <p:ext uri="{BB962C8B-B14F-4D97-AF65-F5344CB8AC3E}">
        <p14:creationId xmlns:p14="http://schemas.microsoft.com/office/powerpoint/2010/main" val="107114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FBB35-A820-4129-8089-427B8C1ACCEC}" type="slidenum">
              <a:rPr lang="fr-FR">
                <a:solidFill>
                  <a:prstClr val="black"/>
                </a:solidFill>
              </a:rPr>
              <a:pPr/>
              <a:t>23</a:t>
            </a:fld>
            <a:endParaRPr lang="fr-FR" dirty="0">
              <a:solidFill>
                <a:prstClr val="black"/>
              </a:solidFill>
            </a:endParaRPr>
          </a:p>
        </p:txBody>
      </p:sp>
      <p:sp>
        <p:nvSpPr>
          <p:cNvPr id="346114" name="Rectangle 2"/>
          <p:cNvSpPr>
            <a:spLocks noGrp="1" noRot="1" noChangeAspect="1" noChangeArrowheads="1" noTextEdit="1"/>
          </p:cNvSpPr>
          <p:nvPr>
            <p:ph type="sldImg"/>
          </p:nvPr>
        </p:nvSpPr>
        <p:spPr>
          <a:xfrm>
            <a:off x="687388" y="685800"/>
            <a:ext cx="5484812" cy="3429000"/>
          </a:xfrm>
          <a:ln/>
        </p:spPr>
      </p:sp>
      <p:sp>
        <p:nvSpPr>
          <p:cNvPr id="346115" name="Rectangle 3"/>
          <p:cNvSpPr>
            <a:spLocks noGrp="1" noChangeArrowheads="1"/>
          </p:cNvSpPr>
          <p:nvPr>
            <p:ph type="body" idx="1"/>
          </p:nvPr>
        </p:nvSpPr>
        <p:spPr>
          <a:xfrm>
            <a:off x="686129" y="4343475"/>
            <a:ext cx="5485745" cy="4114948"/>
          </a:xfrm>
        </p:spPr>
        <p:txBody>
          <a:bodyPr/>
          <a:lstStyle/>
          <a:p>
            <a:r>
              <a:rPr lang="fr-FR" dirty="0" smtClean="0"/>
              <a:t>Injection d’eau ou épuisement naturel</a:t>
            </a:r>
            <a:endParaRPr lang="fr-FR" dirty="0"/>
          </a:p>
        </p:txBody>
      </p:sp>
    </p:spTree>
    <p:extLst>
      <p:ext uri="{BB962C8B-B14F-4D97-AF65-F5344CB8AC3E}">
        <p14:creationId xmlns:p14="http://schemas.microsoft.com/office/powerpoint/2010/main" val="77347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AEB6F37B-A7B9-4D44-BEBC-FF8325708695}" type="slidenum">
              <a:rPr lang="fr-FR" sz="1200">
                <a:solidFill>
                  <a:prstClr val="black"/>
                </a:solidFill>
              </a:rPr>
              <a:pPr eaLnBrk="1" hangingPunct="1"/>
              <a:t>25</a:t>
            </a:fld>
            <a:endParaRPr lang="fr-FR" sz="1200" dirty="0">
              <a:solidFill>
                <a:prstClr val="black"/>
              </a:solidFill>
            </a:endParaRPr>
          </a:p>
        </p:txBody>
      </p:sp>
      <p:sp>
        <p:nvSpPr>
          <p:cNvPr id="37891" name="Rectangle 2"/>
          <p:cNvSpPr>
            <a:spLocks noGrp="1" noRot="1" noChangeAspect="1" noChangeArrowheads="1" noTextEdit="1"/>
          </p:cNvSpPr>
          <p:nvPr>
            <p:ph type="sldImg"/>
          </p:nvPr>
        </p:nvSpPr>
        <p:spPr>
          <a:xfrm>
            <a:off x="685800" y="685800"/>
            <a:ext cx="5486400" cy="3429000"/>
          </a:xfrm>
          <a:ln/>
        </p:spPr>
      </p:sp>
      <p:sp>
        <p:nvSpPr>
          <p:cNvPr id="37892"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2342321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B1F05310-8D0B-477C-90D7-94B0D66FC8F1}" type="slidenum">
              <a:rPr lang="fr-FR" sz="1200">
                <a:solidFill>
                  <a:prstClr val="black"/>
                </a:solidFill>
              </a:rPr>
              <a:pPr eaLnBrk="1" hangingPunct="1"/>
              <a:t>26</a:t>
            </a:fld>
            <a:endParaRPr lang="fr-FR" sz="1200" dirty="0">
              <a:solidFill>
                <a:prstClr val="black"/>
              </a:solidFill>
            </a:endParaRPr>
          </a:p>
        </p:txBody>
      </p:sp>
      <p:sp>
        <p:nvSpPr>
          <p:cNvPr id="35843" name="Rectangle 2"/>
          <p:cNvSpPr>
            <a:spLocks noGrp="1" noRot="1" noChangeAspect="1" noChangeArrowheads="1" noTextEdit="1"/>
          </p:cNvSpPr>
          <p:nvPr>
            <p:ph type="sldImg"/>
          </p:nvPr>
        </p:nvSpPr>
        <p:spPr>
          <a:xfrm>
            <a:off x="685800" y="685800"/>
            <a:ext cx="5486400" cy="3429000"/>
          </a:xfrm>
          <a:ln/>
        </p:spPr>
      </p:sp>
      <p:sp>
        <p:nvSpPr>
          <p:cNvPr id="35844" name="Rectangle 3"/>
          <p:cNvSpPr>
            <a:spLocks noGrp="1" noChangeArrowheads="1"/>
          </p:cNvSpPr>
          <p:nvPr>
            <p:ph type="body" idx="1"/>
          </p:nvPr>
        </p:nvSpPr>
        <p:spPr>
          <a:noFill/>
        </p:spPr>
        <p:txBody>
          <a:bodyPr/>
          <a:lstStyle/>
          <a:p>
            <a:pPr>
              <a:spcBef>
                <a:spcPts val="0"/>
              </a:spcBef>
            </a:pPr>
            <a:r>
              <a:rPr lang="fr-FR" sz="1200" noProof="0" dirty="0" smtClean="0"/>
              <a:t>Commencer par poser clairement les données avec le schéma des flux</a:t>
            </a:r>
          </a:p>
          <a:p>
            <a:pPr eaLnBrk="1" hangingPunct="1">
              <a:buFontTx/>
              <a:buNone/>
            </a:pPr>
            <a:r>
              <a:rPr lang="fr-FR" sz="1200" noProof="0" dirty="0" smtClean="0"/>
              <a:t>… sur lequel on pourra aussi noter les taux appliqués aux différentes périodes, les différents scénario envisagés… attention aux coûts de fin de projet ou de recyclage</a:t>
            </a:r>
            <a:r>
              <a:rPr lang="fr-FR" sz="1200" baseline="0" noProof="0" dirty="0" smtClean="0"/>
              <a:t> d’un produit</a:t>
            </a:r>
            <a:endParaRPr lang="fr-FR" sz="1200" noProof="0" dirty="0" smtClean="0"/>
          </a:p>
          <a:p>
            <a:pPr eaLnBrk="1" hangingPunct="1">
              <a:buFontTx/>
              <a:buNone/>
            </a:pPr>
            <a:endParaRPr lang="fr-FR" sz="900" noProof="0" dirty="0" smtClean="0"/>
          </a:p>
          <a:p>
            <a:pPr>
              <a:spcBef>
                <a:spcPts val="0"/>
              </a:spcBef>
            </a:pPr>
            <a:endParaRPr lang="fr-FR" sz="1200" noProof="0" dirty="0" smtClean="0"/>
          </a:p>
          <a:p>
            <a:pPr eaLnBrk="1" hangingPunct="1"/>
            <a:endParaRPr lang="fr-FR" sz="1400" noProof="0" dirty="0" smtClean="0"/>
          </a:p>
          <a:p>
            <a:pPr eaLnBrk="1" hangingPunct="1"/>
            <a:endParaRPr lang="fr-FR" dirty="0" smtClean="0"/>
          </a:p>
        </p:txBody>
      </p:sp>
    </p:spTree>
    <p:extLst>
      <p:ext uri="{BB962C8B-B14F-4D97-AF65-F5344CB8AC3E}">
        <p14:creationId xmlns:p14="http://schemas.microsoft.com/office/powerpoint/2010/main" val="3415876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EAD45124-BCB7-400E-880C-1BB15A4F5F37}" type="slidenum">
              <a:rPr lang="fr-FR" sz="1200">
                <a:solidFill>
                  <a:prstClr val="black"/>
                </a:solidFill>
              </a:rPr>
              <a:pPr eaLnBrk="1" hangingPunct="1"/>
              <a:t>27</a:t>
            </a:fld>
            <a:endParaRPr lang="fr-FR" sz="1200" dirty="0">
              <a:solidFill>
                <a:prstClr val="black"/>
              </a:solidFill>
            </a:endParaRPr>
          </a:p>
        </p:txBody>
      </p:sp>
      <p:sp>
        <p:nvSpPr>
          <p:cNvPr id="36867" name="Rectangle 2"/>
          <p:cNvSpPr>
            <a:spLocks noGrp="1" noRot="1" noChangeAspect="1" noChangeArrowheads="1" noTextEdit="1"/>
          </p:cNvSpPr>
          <p:nvPr>
            <p:ph type="sldImg"/>
          </p:nvPr>
        </p:nvSpPr>
        <p:spPr>
          <a:xfrm>
            <a:off x="685800" y="685800"/>
            <a:ext cx="5486400" cy="3429000"/>
          </a:xfrm>
          <a:ln/>
        </p:spPr>
      </p:sp>
      <p:sp>
        <p:nvSpPr>
          <p:cNvPr id="36868" name="Rectangle 3"/>
          <p:cNvSpPr>
            <a:spLocks noGrp="1" noChangeArrowheads="1"/>
          </p:cNvSpPr>
          <p:nvPr>
            <p:ph type="body" idx="1"/>
          </p:nvPr>
        </p:nvSpPr>
        <p:spPr>
          <a:noFill/>
        </p:spPr>
        <p:txBody>
          <a:bodyPr/>
          <a:lstStyle/>
          <a:p>
            <a:pPr eaLnBrk="1" hangingPunct="1"/>
            <a:r>
              <a:rPr lang="fr-FR" dirty="0" smtClean="0"/>
              <a:t>En reprenant le</a:t>
            </a:r>
            <a:r>
              <a:rPr lang="fr-FR" baseline="0" dirty="0" smtClean="0"/>
              <a:t> premier exemple ,durée d’amortissement = 7 ans</a:t>
            </a:r>
            <a:endParaRPr lang="fr-FR" dirty="0" smtClean="0"/>
          </a:p>
        </p:txBody>
      </p:sp>
    </p:spTree>
    <p:extLst>
      <p:ext uri="{BB962C8B-B14F-4D97-AF65-F5344CB8AC3E}">
        <p14:creationId xmlns:p14="http://schemas.microsoft.com/office/powerpoint/2010/main" val="848878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EAD45124-BCB7-400E-880C-1BB15A4F5F37}" type="slidenum">
              <a:rPr lang="fr-FR" sz="1200">
                <a:solidFill>
                  <a:prstClr val="black"/>
                </a:solidFill>
              </a:rPr>
              <a:pPr eaLnBrk="1" hangingPunct="1"/>
              <a:t>28</a:t>
            </a:fld>
            <a:endParaRPr lang="fr-FR" sz="1200" dirty="0">
              <a:solidFill>
                <a:prstClr val="black"/>
              </a:solidFill>
            </a:endParaRPr>
          </a:p>
        </p:txBody>
      </p:sp>
      <p:sp>
        <p:nvSpPr>
          <p:cNvPr id="36867" name="Rectangle 2"/>
          <p:cNvSpPr>
            <a:spLocks noGrp="1" noRot="1" noChangeAspect="1" noChangeArrowheads="1" noTextEdit="1"/>
          </p:cNvSpPr>
          <p:nvPr>
            <p:ph type="sldImg"/>
          </p:nvPr>
        </p:nvSpPr>
        <p:spPr>
          <a:xfrm>
            <a:off x="685800" y="685800"/>
            <a:ext cx="5486400" cy="3429000"/>
          </a:xfrm>
          <a:ln/>
        </p:spPr>
      </p:sp>
      <p:sp>
        <p:nvSpPr>
          <p:cNvPr id="36868" name="Rectangle 3"/>
          <p:cNvSpPr>
            <a:spLocks noGrp="1" noChangeArrowheads="1"/>
          </p:cNvSpPr>
          <p:nvPr>
            <p:ph type="body" idx="1"/>
          </p:nvPr>
        </p:nvSpPr>
        <p:spPr>
          <a:noFill/>
        </p:spPr>
        <p:txBody>
          <a:bodyPr/>
          <a:lstStyle/>
          <a:p>
            <a:pPr eaLnBrk="1" hangingPunct="1"/>
            <a:r>
              <a:rPr lang="fr-FR" dirty="0" smtClean="0"/>
              <a:t>En reprenant le</a:t>
            </a:r>
            <a:r>
              <a:rPr lang="fr-FR" baseline="0" dirty="0" smtClean="0"/>
              <a:t> premier exemple ,durée d’amortissement = 7 ans</a:t>
            </a:r>
            <a:endParaRPr lang="fr-FR" dirty="0" smtClean="0"/>
          </a:p>
        </p:txBody>
      </p:sp>
    </p:spTree>
    <p:extLst>
      <p:ext uri="{BB962C8B-B14F-4D97-AF65-F5344CB8AC3E}">
        <p14:creationId xmlns:p14="http://schemas.microsoft.com/office/powerpoint/2010/main" val="321794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sz="1200" dirty="0" smtClean="0"/>
              <a:t> (Courbe de taux)</a:t>
            </a:r>
          </a:p>
          <a:p>
            <a:r>
              <a:rPr lang="fr-FR" sz="1200" dirty="0" smtClean="0"/>
              <a:t>Projet de développement 90% de succès =&gt; 90% du flux</a:t>
            </a:r>
          </a:p>
          <a:p>
            <a:r>
              <a:rPr lang="fr-FR" sz="1200" b="0" i="0" kern="1200" dirty="0" smtClean="0">
                <a:solidFill>
                  <a:schemeClr val="tx1"/>
                </a:solidFill>
                <a:effectLst/>
                <a:latin typeface="+mn-lt"/>
                <a:ea typeface="+mn-ea"/>
                <a:cs typeface="+mn-cs"/>
              </a:rPr>
              <a:t>la valeur que l'on s'attend à trouver, en moyenne, si l'on répète un grand nombre de fois la même expérience aléatoire</a:t>
            </a:r>
            <a:r>
              <a:rPr lang="fr-FR" dirty="0" smtClean="0"/>
              <a:t/>
            </a:r>
            <a:br>
              <a:rPr lang="fr-FR" dirty="0" smtClean="0"/>
            </a:br>
            <a:r>
              <a:rPr lang="fr-FR" sz="1200" b="0" i="0" kern="1200" dirty="0" smtClean="0">
                <a:solidFill>
                  <a:schemeClr val="tx1"/>
                </a:solidFill>
                <a:effectLst/>
                <a:latin typeface="+mn-lt"/>
                <a:ea typeface="+mn-ea"/>
                <a:cs typeface="+mn-cs"/>
              </a:rPr>
              <a:t>Source : article </a:t>
            </a:r>
            <a:r>
              <a:rPr lang="fr-FR" sz="1200" b="0" i="0" u="sng" kern="1200" dirty="0" err="1" smtClean="0">
                <a:solidFill>
                  <a:schemeClr val="tx1"/>
                </a:solidFill>
                <a:effectLst/>
                <a:latin typeface="+mn-lt"/>
                <a:ea typeface="+mn-ea"/>
                <a:cs typeface="+mn-cs"/>
                <a:hlinkClick r:id="rId3"/>
              </a:rPr>
              <a:t>Espérance_mathématique</a:t>
            </a:r>
            <a:r>
              <a:rPr lang="fr-FR" sz="1200" b="0" i="0" u="sng" kern="1200" dirty="0" smtClean="0">
                <a:solidFill>
                  <a:schemeClr val="tx1"/>
                </a:solidFill>
                <a:effectLst/>
                <a:latin typeface="+mn-lt"/>
                <a:ea typeface="+mn-ea"/>
                <a:cs typeface="+mn-cs"/>
              </a:rPr>
              <a:t> de Wikipédia, sous </a:t>
            </a:r>
            <a:r>
              <a:rPr lang="fr-FR" sz="1200" b="0" i="0" u="sng" kern="1200" dirty="0" smtClean="0">
                <a:solidFill>
                  <a:schemeClr val="tx1"/>
                </a:solidFill>
                <a:effectLst/>
                <a:latin typeface="+mn-lt"/>
                <a:ea typeface="+mn-ea"/>
                <a:cs typeface="+mn-cs"/>
                <a:hlinkClick r:id="rId4"/>
              </a:rPr>
              <a:t>licence </a:t>
            </a:r>
            <a:r>
              <a:rPr lang="fr-FR" sz="1200" b="0" i="0" u="sng" kern="1200" dirty="0" err="1" smtClean="0">
                <a:solidFill>
                  <a:schemeClr val="tx1"/>
                </a:solidFill>
                <a:effectLst/>
                <a:latin typeface="+mn-lt"/>
                <a:ea typeface="+mn-ea"/>
                <a:cs typeface="+mn-cs"/>
                <a:hlinkClick r:id="rId4"/>
              </a:rPr>
              <a:t>Creative</a:t>
            </a:r>
            <a:r>
              <a:rPr lang="fr-FR" sz="1200" b="0" i="0" u="sng" kern="1200" dirty="0" smtClean="0">
                <a:solidFill>
                  <a:schemeClr val="tx1"/>
                </a:solidFill>
                <a:effectLst/>
                <a:latin typeface="+mn-lt"/>
                <a:ea typeface="+mn-ea"/>
                <a:cs typeface="+mn-cs"/>
                <a:hlinkClick r:id="rId4"/>
              </a:rPr>
              <a:t> Commons by-sa</a:t>
            </a:r>
            <a:endParaRPr lang="fr-FR"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solidFill>
                  <a:prstClr val="black"/>
                </a:solidFill>
              </a:rPr>
              <a:pPr>
                <a:defRPr/>
              </a:pPr>
              <a:t>29</a:t>
            </a:fld>
            <a:endParaRPr lang="fr-FR" dirty="0">
              <a:solidFill>
                <a:prstClr val="black"/>
              </a:solidFill>
            </a:endParaRPr>
          </a:p>
        </p:txBody>
      </p:sp>
    </p:spTree>
    <p:extLst>
      <p:ext uri="{BB962C8B-B14F-4D97-AF65-F5344CB8AC3E}">
        <p14:creationId xmlns:p14="http://schemas.microsoft.com/office/powerpoint/2010/main" val="2909632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D1FD1C06-DC58-479C-8891-FD4223D7C57E}" type="slidenum">
              <a:rPr lang="fr-FR" sz="1200">
                <a:solidFill>
                  <a:prstClr val="black"/>
                </a:solidFill>
              </a:rPr>
              <a:pPr eaLnBrk="1" hangingPunct="1"/>
              <a:t>30</a:t>
            </a:fld>
            <a:endParaRPr lang="fr-FR" sz="1200" dirty="0">
              <a:solidFill>
                <a:prstClr val="black"/>
              </a:solidFill>
            </a:endParaRPr>
          </a:p>
        </p:txBody>
      </p:sp>
      <p:sp>
        <p:nvSpPr>
          <p:cNvPr id="34819" name="Rectangle 2"/>
          <p:cNvSpPr>
            <a:spLocks noGrp="1" noRot="1" noChangeAspect="1" noChangeArrowheads="1" noTextEdit="1"/>
          </p:cNvSpPr>
          <p:nvPr>
            <p:ph type="sldImg"/>
          </p:nvPr>
        </p:nvSpPr>
        <p:spPr>
          <a:xfrm>
            <a:off x="685800" y="685800"/>
            <a:ext cx="5486400" cy="3429000"/>
          </a:xfrm>
          <a:ln/>
        </p:spPr>
      </p:sp>
      <p:sp>
        <p:nvSpPr>
          <p:cNvPr id="3482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différence de valeur/meilleur autre investissement auquel on renonce en faisant un choix donné </a:t>
            </a:r>
            <a:r>
              <a:rPr lang="fr-FR" sz="1100" noProof="0" dirty="0" smtClean="0"/>
              <a:t>(comparaison avec la VAN de la meilleure autre option non-réalisée). 2014 Brésil stades de football plutôt que réduction de la pauvreté</a:t>
            </a:r>
          </a:p>
          <a:p>
            <a:pPr eaLnBrk="1" hangingPunct="1"/>
            <a:endParaRPr lang="fr-FR" dirty="0" smtClean="0"/>
          </a:p>
        </p:txBody>
      </p:sp>
    </p:spTree>
    <p:extLst>
      <p:ext uri="{BB962C8B-B14F-4D97-AF65-F5344CB8AC3E}">
        <p14:creationId xmlns:p14="http://schemas.microsoft.com/office/powerpoint/2010/main" val="369043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MOOC </a:t>
            </a:r>
            <a:r>
              <a:rPr lang="fr-FR" dirty="0" err="1" smtClean="0">
                <a:latin typeface="Arial" pitchFamily="34" charset="0"/>
              </a:rPr>
              <a:t>GdP</a:t>
            </a:r>
            <a:r>
              <a:rPr lang="fr-FR" dirty="0" smtClean="0">
                <a:latin typeface="Arial" pitchFamily="34" charset="0"/>
              </a:rPr>
              <a:t> valider les compétences que vous avez acquises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Utilisation personnelle ou bénévole</a:t>
            </a:r>
            <a:r>
              <a:rPr lang="fr-FR" baseline="0" dirty="0" smtClean="0">
                <a:latin typeface="Arial" pitchFamily="34" charset="0"/>
              </a:rPr>
              <a:t> </a:t>
            </a:r>
            <a:r>
              <a:rPr lang="fr-FR" dirty="0" smtClean="0">
                <a:latin typeface="Arial" pitchFamily="34" charset="0"/>
              </a:rPr>
              <a:t>aucun problème, c’est libre, si vous voulez en faire</a:t>
            </a:r>
            <a:r>
              <a:rPr lang="fr-FR" baseline="0" dirty="0" smtClean="0">
                <a:latin typeface="Arial" pitchFamily="34" charset="0"/>
              </a:rPr>
              <a:t> une </a:t>
            </a:r>
            <a:r>
              <a:rPr lang="fr-FR" dirty="0" smtClean="0">
                <a:latin typeface="Arial" pitchFamily="34" charset="0"/>
              </a:rPr>
              <a:t>utilisation professionnelle cours ou formation, </a:t>
            </a:r>
            <a:r>
              <a:rPr lang="fr-FR" baseline="0" dirty="0" smtClean="0">
                <a:latin typeface="Arial" pitchFamily="34" charset="0"/>
              </a:rPr>
              <a:t>contactez-moi</a:t>
            </a:r>
            <a:endParaRPr lang="fr-FR" dirty="0" smtClean="0">
              <a:latin typeface="Arial" pitchFamily="34" charset="0"/>
            </a:endParaRPr>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55382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EE233FB-ACF1-40BB-AEA2-B4BB6145BE56}" type="slidenum">
              <a:rPr lang="fr-FR" sz="1200">
                <a:solidFill>
                  <a:prstClr val="black"/>
                </a:solidFill>
              </a:rPr>
              <a:pPr eaLnBrk="1" hangingPunct="1"/>
              <a:t>31</a:t>
            </a:fld>
            <a:endParaRPr lang="fr-FR" sz="1200" dirty="0">
              <a:solidFill>
                <a:prstClr val="black"/>
              </a:solidFill>
            </a:endParaRPr>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p:spPr>
        <p:txBody>
          <a:bodyPr/>
          <a:lstStyle/>
          <a:p>
            <a:pPr>
              <a:defRPr/>
            </a:pPr>
            <a:r>
              <a:rPr lang="fr-FR" baseline="0" dirty="0" smtClean="0"/>
              <a:t>Passez à la mise en pratique !</a:t>
            </a:r>
            <a:endParaRPr lang="fr-FR" dirty="0" smtClean="0"/>
          </a:p>
        </p:txBody>
      </p:sp>
    </p:spTree>
    <p:extLst>
      <p:ext uri="{BB962C8B-B14F-4D97-AF65-F5344CB8AC3E}">
        <p14:creationId xmlns:p14="http://schemas.microsoft.com/office/powerpoint/2010/main" val="3480637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EE233FB-ACF1-40BB-AEA2-B4BB6145BE56}" type="slidenum">
              <a:rPr lang="fr-FR" sz="1200">
                <a:solidFill>
                  <a:prstClr val="black"/>
                </a:solidFill>
              </a:rPr>
              <a:pPr eaLnBrk="1" hangingPunct="1"/>
              <a:t>32</a:t>
            </a:fld>
            <a:endParaRPr lang="fr-FR" sz="1200" dirty="0">
              <a:solidFill>
                <a:prstClr val="black"/>
              </a:solidFill>
            </a:endParaRPr>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p:spPr>
        <p:txBody>
          <a:bodyPr/>
          <a:lstStyle/>
          <a:p>
            <a:pPr>
              <a:defRPr/>
            </a:pPr>
            <a:r>
              <a:rPr lang="fr-FR" baseline="0" smtClean="0"/>
              <a:t>Passez </a:t>
            </a:r>
            <a:r>
              <a:rPr lang="fr-FR" baseline="0" dirty="0" smtClean="0"/>
              <a:t>à la mise </a:t>
            </a:r>
            <a:r>
              <a:rPr lang="fr-FR" baseline="0" smtClean="0"/>
              <a:t>en pratique !</a:t>
            </a:r>
            <a:endParaRPr lang="fr-FR" dirty="0" smtClean="0"/>
          </a:p>
        </p:txBody>
      </p:sp>
    </p:spTree>
    <p:extLst>
      <p:ext uri="{BB962C8B-B14F-4D97-AF65-F5344CB8AC3E}">
        <p14:creationId xmlns:p14="http://schemas.microsoft.com/office/powerpoint/2010/main" val="810519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fr-FR" dirty="0" smtClean="0"/>
              <a:t>Comment évaluer financièrement un projet ? La principale méthode s'appelle l'actualisation : elle est à la fois simple et très efficace - Plus que pour comparer des investissements, c'est le raisonnement le plus important que l'on utilise en finance.</a:t>
            </a:r>
            <a:r>
              <a:rPr lang="fr-FR" baseline="0" dirty="0" smtClean="0"/>
              <a:t> </a:t>
            </a:r>
            <a:r>
              <a:rPr lang="fr-FR" dirty="0" smtClean="0"/>
              <a:t>L'actualisation s'applique aussi dans beaucoup d'autres domaines : déterminer la valeur d'une entreprise, calculer le montant d'un actif financier ou même dans des décisions personnelles comme lorsqu’on emprunte de l'argent </a:t>
            </a:r>
          </a:p>
          <a:p>
            <a:pPr marL="0" marR="0" lvl="1" indent="0" algn="l" defTabSz="914400" rtl="0" eaLnBrk="1" fontAlgn="base" latinLnBrk="0" hangingPunct="1">
              <a:lnSpc>
                <a:spcPct val="100000"/>
              </a:lnSpc>
              <a:spcBef>
                <a:spcPct val="30000"/>
              </a:spcBef>
              <a:spcAft>
                <a:spcPct val="0"/>
              </a:spcAft>
              <a:buClrTx/>
              <a:buSzTx/>
              <a:buFontTx/>
              <a:buNone/>
              <a:tabLst/>
              <a:defRPr/>
            </a:pPr>
            <a:r>
              <a:rPr lang="fr-FR" dirty="0" smtClean="0"/>
              <a:t>Je vous propose d'en apprendre l'essentiel dans les 3 vidéos qui suivent</a:t>
            </a:r>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33</a:t>
            </a:fld>
            <a:endParaRPr lang="fr-FR" dirty="0"/>
          </a:p>
        </p:txBody>
      </p:sp>
    </p:spTree>
    <p:extLst>
      <p:ext uri="{BB962C8B-B14F-4D97-AF65-F5344CB8AC3E}">
        <p14:creationId xmlns:p14="http://schemas.microsoft.com/office/powerpoint/2010/main" val="45099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noProof="0" dirty="0" smtClean="0"/>
              <a:t>Valeur temps de l’argent - Si vous faites de la finance d’entreprise</a:t>
            </a:r>
            <a:r>
              <a:rPr lang="fr-FR" baseline="0" noProof="0" dirty="0" smtClean="0"/>
              <a:t> </a:t>
            </a:r>
            <a:r>
              <a:rPr lang="fr-FR" noProof="0" dirty="0" smtClean="0"/>
              <a:t>Acheter</a:t>
            </a:r>
            <a:r>
              <a:rPr lang="fr-FR" baseline="0" noProof="0" dirty="0" smtClean="0"/>
              <a:t> un logement selon ce qu’il rapporte</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Parler du cours de gestion des risques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pPr>
                <a:defRPr/>
              </a:pPr>
              <a:t>4</a:t>
            </a:fld>
            <a:endParaRPr lang="fr-FR" dirty="0"/>
          </a:p>
        </p:txBody>
      </p:sp>
    </p:spTree>
    <p:extLst>
      <p:ext uri="{BB962C8B-B14F-4D97-AF65-F5344CB8AC3E}">
        <p14:creationId xmlns:p14="http://schemas.microsoft.com/office/powerpoint/2010/main" val="116865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EE233FB-ACF1-40BB-AEA2-B4BB6145BE56}" type="slidenum">
              <a:rPr lang="fr-FR" sz="1200"/>
              <a:pPr eaLnBrk="1" hangingPunct="1"/>
              <a:t>5</a:t>
            </a:fld>
            <a:endParaRPr lang="fr-FR" sz="1200" dirty="0"/>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p:spPr>
        <p:txBody>
          <a:bodyPr/>
          <a:lstStyle/>
          <a:p>
            <a:pPr>
              <a:defRPr/>
            </a:pPr>
            <a:r>
              <a:rPr lang="fr-FR" baseline="0" dirty="0" smtClean="0"/>
              <a:t>A la suite de cette formation, vous devrez</a:t>
            </a:r>
            <a:endParaRPr lang="fr-FR" dirty="0" smtClean="0"/>
          </a:p>
          <a:p>
            <a:pPr marL="838200" lvl="1" indent="-381000" eaLnBrk="1" hangingPunct="1">
              <a:lnSpc>
                <a:spcPct val="120000"/>
              </a:lnSpc>
            </a:pPr>
            <a:r>
              <a:rPr lang="fr-FR" sz="1800" noProof="0" dirty="0" smtClean="0">
                <a:solidFill>
                  <a:srgbClr val="008000"/>
                </a:solidFill>
              </a:rPr>
              <a:t>Comprendre</a:t>
            </a:r>
            <a:r>
              <a:rPr lang="fr-FR" sz="1800" baseline="0" noProof="0" dirty="0" smtClean="0">
                <a:solidFill>
                  <a:srgbClr val="008000"/>
                </a:solidFill>
              </a:rPr>
              <a:t> </a:t>
            </a:r>
            <a:r>
              <a:rPr lang="fr-FR" sz="1800" noProof="0" dirty="0" smtClean="0">
                <a:solidFill>
                  <a:srgbClr val="008000"/>
                </a:solidFill>
              </a:rPr>
              <a:t>les mécanismes de l’actualisation</a:t>
            </a:r>
          </a:p>
          <a:p>
            <a:pPr marL="838200" marR="0" lvl="1" indent="-381000" algn="l" defTabSz="914400" rtl="0" eaLnBrk="1" fontAlgn="auto" latinLnBrk="0" hangingPunct="1">
              <a:lnSpc>
                <a:spcPct val="120000"/>
              </a:lnSpc>
              <a:spcBef>
                <a:spcPts val="0"/>
              </a:spcBef>
              <a:spcAft>
                <a:spcPts val="0"/>
              </a:spcAft>
              <a:buClrTx/>
              <a:buSzTx/>
              <a:buFontTx/>
              <a:buNone/>
              <a:tabLst/>
              <a:defRPr/>
            </a:pPr>
            <a:r>
              <a:rPr lang="fr-FR" sz="1800" noProof="0" dirty="0" smtClean="0">
                <a:solidFill>
                  <a:srgbClr val="008000"/>
                </a:solidFill>
              </a:rPr>
              <a:t>Être</a:t>
            </a:r>
            <a:r>
              <a:rPr lang="fr-FR" sz="1800" baseline="0" noProof="0" dirty="0" smtClean="0">
                <a:solidFill>
                  <a:srgbClr val="008000"/>
                </a:solidFill>
              </a:rPr>
              <a:t> capable d</a:t>
            </a:r>
            <a:r>
              <a:rPr lang="fr-FR" sz="1800" noProof="0" dirty="0" smtClean="0">
                <a:solidFill>
                  <a:srgbClr val="008000"/>
                </a:solidFill>
              </a:rPr>
              <a:t>e calculer la Valeur Actuelle Nette (VAN) d’un investissement </a:t>
            </a:r>
          </a:p>
          <a:p>
            <a:pPr marL="838200" marR="0" lvl="1" indent="-381000" algn="l" defTabSz="914400" rtl="0" eaLnBrk="1" fontAlgn="auto" latinLnBrk="0" hangingPunct="1">
              <a:lnSpc>
                <a:spcPct val="120000"/>
              </a:lnSpc>
              <a:spcBef>
                <a:spcPts val="0"/>
              </a:spcBef>
              <a:spcAft>
                <a:spcPts val="0"/>
              </a:spcAft>
              <a:buClrTx/>
              <a:buSzTx/>
              <a:buFontTx/>
              <a:buNone/>
              <a:tabLst/>
              <a:defRPr/>
            </a:pPr>
            <a:r>
              <a:rPr lang="fr-FR" sz="1800" noProof="0" dirty="0" smtClean="0">
                <a:solidFill>
                  <a:srgbClr val="008000"/>
                </a:solidFill>
              </a:rPr>
              <a:t>Pouvoir</a:t>
            </a:r>
            <a:r>
              <a:rPr lang="fr-FR" sz="1800" baseline="0" noProof="0" dirty="0" smtClean="0">
                <a:solidFill>
                  <a:srgbClr val="008000"/>
                </a:solidFill>
              </a:rPr>
              <a:t> utiliser </a:t>
            </a:r>
            <a:r>
              <a:rPr lang="fr-FR" sz="1800" noProof="0" dirty="0" smtClean="0">
                <a:solidFill>
                  <a:srgbClr val="008000"/>
                </a:solidFill>
              </a:rPr>
              <a:t>ce critère pour étudier des décisions</a:t>
            </a:r>
            <a:r>
              <a:rPr lang="fr-FR" sz="1800" baseline="0" noProof="0" dirty="0" smtClean="0">
                <a:solidFill>
                  <a:srgbClr val="008000"/>
                </a:solidFill>
              </a:rPr>
              <a:t> </a:t>
            </a:r>
          </a:p>
          <a:p>
            <a:pPr marL="838200" marR="0" lvl="1" indent="-381000" algn="l" defTabSz="914400" rtl="0" eaLnBrk="1" fontAlgn="auto" latinLnBrk="0" hangingPunct="1">
              <a:lnSpc>
                <a:spcPct val="120000"/>
              </a:lnSpc>
              <a:spcBef>
                <a:spcPts val="0"/>
              </a:spcBef>
              <a:spcAft>
                <a:spcPts val="0"/>
              </a:spcAft>
              <a:buClrTx/>
              <a:buSzTx/>
              <a:buFontTx/>
              <a:buNone/>
              <a:tabLst/>
              <a:defRPr/>
            </a:pPr>
            <a:r>
              <a:rPr lang="fr-FR" sz="1800" baseline="0" noProof="0" dirty="0" smtClean="0">
                <a:solidFill>
                  <a:srgbClr val="008000"/>
                </a:solidFill>
              </a:rPr>
              <a:t>- Ne pas travailler avec une calculatrice</a:t>
            </a:r>
            <a:r>
              <a:rPr lang="fr-FR" sz="1800" noProof="0" dirty="0" smtClean="0">
                <a:solidFill>
                  <a:srgbClr val="008000"/>
                </a:solidFill>
              </a:rPr>
              <a:t> tableur du cours « logiciels</a:t>
            </a:r>
            <a:r>
              <a:rPr lang="fr-FR" sz="1800" baseline="0" noProof="0" dirty="0" smtClean="0">
                <a:solidFill>
                  <a:srgbClr val="008000"/>
                </a:solidFill>
              </a:rPr>
              <a:t> de gestion de projet »</a:t>
            </a:r>
            <a:endParaRPr lang="fr-FR" sz="1800" noProof="0" dirty="0" smtClean="0">
              <a:solidFill>
                <a:srgbClr val="008000"/>
              </a:solidFill>
            </a:endParaRPr>
          </a:p>
          <a:p>
            <a:pPr eaLnBrk="1" hangingPunct="1"/>
            <a:endParaRPr lang="fr-FR" dirty="0" smtClean="0"/>
          </a:p>
        </p:txBody>
      </p:sp>
    </p:spTree>
    <p:extLst>
      <p:ext uri="{BB962C8B-B14F-4D97-AF65-F5344CB8AC3E}">
        <p14:creationId xmlns:p14="http://schemas.microsoft.com/office/powerpoint/2010/main" val="348063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r>
              <a:rPr lang="fr-FR" dirty="0" smtClean="0"/>
              <a:t>1 décrit 2/ revient sur</a:t>
            </a:r>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6</a:t>
            </a:fld>
            <a:endParaRPr lang="fr-FR"/>
          </a:p>
        </p:txBody>
      </p:sp>
    </p:spTree>
    <p:extLst>
      <p:ext uri="{BB962C8B-B14F-4D97-AF65-F5344CB8AC3E}">
        <p14:creationId xmlns:p14="http://schemas.microsoft.com/office/powerpoint/2010/main" val="85537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98500" y="693738"/>
            <a:ext cx="5461000" cy="3414712"/>
          </a:xfrm>
          <a:ln/>
        </p:spPr>
      </p:sp>
      <p:sp>
        <p:nvSpPr>
          <p:cNvPr id="54275" name="Rectangle 3"/>
          <p:cNvSpPr>
            <a:spLocks noGrp="1" noChangeArrowheads="1"/>
          </p:cNvSpPr>
          <p:nvPr>
            <p:ph type="body" idx="1"/>
          </p:nvPr>
        </p:nvSpPr>
        <p:spPr>
          <a:xfrm>
            <a:off x="913441" y="4344898"/>
            <a:ext cx="5026320" cy="4114142"/>
          </a:xfrm>
          <a:noFill/>
        </p:spPr>
        <p:txBody>
          <a:bodyPr/>
          <a:lstStyle/>
          <a:p>
            <a:r>
              <a:rPr lang="fr-FR" dirty="0" smtClean="0"/>
              <a:t>Principes </a:t>
            </a:r>
          </a:p>
        </p:txBody>
      </p:sp>
    </p:spTree>
    <p:extLst>
      <p:ext uri="{BB962C8B-B14F-4D97-AF65-F5344CB8AC3E}">
        <p14:creationId xmlns:p14="http://schemas.microsoft.com/office/powerpoint/2010/main" val="77468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6AC4397D-158A-4E76-B763-932AD8DF0838}" type="slidenum">
              <a:rPr lang="fr-FR" sz="1200">
                <a:solidFill>
                  <a:prstClr val="black"/>
                </a:solidFill>
              </a:rPr>
              <a:pPr eaLnBrk="1" hangingPunct="1"/>
              <a:t>8</a:t>
            </a:fld>
            <a:endParaRPr lang="fr-FR" sz="1200" dirty="0">
              <a:solidFill>
                <a:prstClr val="black"/>
              </a:solidFill>
            </a:endParaRPr>
          </a:p>
        </p:txBody>
      </p:sp>
      <p:sp>
        <p:nvSpPr>
          <p:cNvPr id="24579" name="Rectangle 2"/>
          <p:cNvSpPr>
            <a:spLocks noGrp="1" noRot="1" noChangeAspect="1" noChangeArrowheads="1" noTextEdit="1"/>
          </p:cNvSpPr>
          <p:nvPr>
            <p:ph type="sldImg"/>
          </p:nvPr>
        </p:nvSpPr>
        <p:spPr>
          <a:xfrm>
            <a:off x="685800" y="685800"/>
            <a:ext cx="5486400" cy="3429000"/>
          </a:xfrm>
          <a:ln/>
        </p:spPr>
      </p:sp>
      <p:sp>
        <p:nvSpPr>
          <p:cNvPr id="2458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À votre avis, l’investissement représenté ici est-il “intéressant” ?</a:t>
            </a:r>
          </a:p>
          <a:p>
            <a:pPr eaLnBrk="1" hangingPunct="1">
              <a:lnSpc>
                <a:spcPct val="90000"/>
              </a:lnSpc>
              <a:buFontTx/>
              <a:buNone/>
            </a:pPr>
            <a:r>
              <a:rPr lang="fr-FR" sz="1200" noProof="0" dirty="0" smtClean="0"/>
              <a:t>Rentabilité: simplement </a:t>
            </a:r>
            <a:r>
              <a:rPr lang="fr-FR" sz="1200" b="1" noProof="0" dirty="0" smtClean="0"/>
              <a:t>la</a:t>
            </a:r>
            <a:r>
              <a:rPr lang="fr-FR" sz="1200" noProof="0" dirty="0" smtClean="0"/>
              <a:t> </a:t>
            </a:r>
            <a:r>
              <a:rPr lang="fr-FR" sz="1200" b="1" noProof="0" dirty="0" smtClean="0"/>
              <a:t>somme</a:t>
            </a:r>
            <a:r>
              <a:rPr lang="fr-FR" sz="1200" noProof="0" dirty="0" smtClean="0"/>
              <a:t> de ces flux ?</a:t>
            </a:r>
          </a:p>
          <a:p>
            <a:pPr eaLnBrk="1" hangingPunct="1">
              <a:lnSpc>
                <a:spcPct val="80000"/>
              </a:lnSpc>
              <a:spcBef>
                <a:spcPct val="20000"/>
              </a:spcBef>
              <a:buClr>
                <a:srgbClr val="FF0000"/>
              </a:buClr>
            </a:pPr>
            <a:r>
              <a:rPr lang="fr-FR" sz="1200" b="1" dirty="0" smtClean="0">
                <a:latin typeface="+mn-lt"/>
              </a:rPr>
              <a:t>Non</a:t>
            </a:r>
            <a:r>
              <a:rPr lang="fr-FR" sz="1200" dirty="0" smtClean="0">
                <a:latin typeface="+mn-lt"/>
              </a:rPr>
              <a:t>, en effet “de l’argent demain” a moins de valeur que “la même somme reçue aujourd’hui”….</a:t>
            </a:r>
          </a:p>
          <a:p>
            <a:pPr eaLnBrk="1" hangingPunct="1">
              <a:lnSpc>
                <a:spcPct val="80000"/>
              </a:lnSpc>
              <a:spcBef>
                <a:spcPct val="20000"/>
              </a:spcBef>
              <a:buClr>
                <a:srgbClr val="FF0000"/>
              </a:buClr>
            </a:pPr>
            <a:r>
              <a:rPr lang="fr-FR" sz="1200" dirty="0" smtClean="0">
                <a:latin typeface="+mn-lt"/>
              </a:rPr>
              <a:t>Ici, les dépenses sont maintenant et l’année prochaine, alors que les derniers revenus sont prévus dans 3 à 9 ans..</a:t>
            </a:r>
          </a:p>
        </p:txBody>
      </p:sp>
    </p:spTree>
    <p:extLst>
      <p:ext uri="{BB962C8B-B14F-4D97-AF65-F5344CB8AC3E}">
        <p14:creationId xmlns:p14="http://schemas.microsoft.com/office/powerpoint/2010/main" val="86308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71ABE8F-E2A0-427E-94AF-0BCB8369C0FA}" type="slidenum">
              <a:rPr lang="fr-FR" sz="1200">
                <a:solidFill>
                  <a:prstClr val="black"/>
                </a:solidFill>
              </a:rPr>
              <a:pPr eaLnBrk="1" hangingPunct="1"/>
              <a:t>9</a:t>
            </a:fld>
            <a:endParaRPr lang="fr-FR" sz="1200" dirty="0">
              <a:solidFill>
                <a:prstClr val="black"/>
              </a:solidFill>
            </a:endParaRPr>
          </a:p>
        </p:txBody>
      </p:sp>
      <p:sp>
        <p:nvSpPr>
          <p:cNvPr id="26627" name="Rectangle 2"/>
          <p:cNvSpPr>
            <a:spLocks noGrp="1" noRot="1" noChangeAspect="1" noChangeArrowheads="1" noTextEdit="1"/>
          </p:cNvSpPr>
          <p:nvPr>
            <p:ph type="sldImg"/>
          </p:nvPr>
        </p:nvSpPr>
        <p:spPr>
          <a:xfrm>
            <a:off x="685800" y="685800"/>
            <a:ext cx="5486400" cy="3429000"/>
          </a:xfrm>
          <a:ln/>
        </p:spPr>
      </p:sp>
      <p:sp>
        <p:nvSpPr>
          <p:cNvPr id="26628" name="Rectangle 3"/>
          <p:cNvSpPr>
            <a:spLocks noGrp="1" noChangeArrowheads="1"/>
          </p:cNvSpPr>
          <p:nvPr>
            <p:ph type="body" idx="1"/>
          </p:nvPr>
        </p:nvSpPr>
        <p:spPr>
          <a:xfrm>
            <a:off x="913745" y="4343475"/>
            <a:ext cx="5030510" cy="4114948"/>
          </a:xfrm>
          <a:noFill/>
        </p:spPr>
        <p:txBody>
          <a:bodyPr/>
          <a:lstStyle/>
          <a:p>
            <a:pPr marL="0" indent="0" eaLnBrk="1" hangingPunct="1">
              <a:buNone/>
            </a:pPr>
            <a:r>
              <a:rPr lang="fr-FR" sz="2400" noProof="0" dirty="0" smtClean="0"/>
              <a:t>Le taux d’intérêt </a:t>
            </a:r>
            <a:r>
              <a:rPr lang="fr-FR" sz="2400" i="1" noProof="0" dirty="0" smtClean="0">
                <a:solidFill>
                  <a:srgbClr val="006600"/>
                </a:solidFill>
              </a:rPr>
              <a:t>i</a:t>
            </a:r>
            <a:r>
              <a:rPr lang="fr-FR" sz="1800" i="1" noProof="0" dirty="0" smtClean="0">
                <a:solidFill>
                  <a:srgbClr val="006600"/>
                </a:solidFill>
              </a:rPr>
              <a:t>%</a:t>
            </a:r>
            <a:r>
              <a:rPr lang="fr-FR" sz="2400" noProof="0" dirty="0" smtClean="0"/>
              <a:t> matérialise cette réalité  il est le “prix du temps”</a:t>
            </a:r>
          </a:p>
          <a:p>
            <a:pPr marL="0" indent="0" eaLnBrk="1" hangingPunct="1">
              <a:buNone/>
            </a:pPr>
            <a:endParaRPr lang="fr-FR" sz="800" noProof="0" dirty="0" smtClean="0"/>
          </a:p>
          <a:p>
            <a:pPr eaLnBrk="1" hangingPunct="1">
              <a:buFontTx/>
              <a:buNone/>
            </a:pPr>
            <a:r>
              <a:rPr lang="fr-FR" sz="2000" noProof="0" dirty="0" smtClean="0">
                <a:solidFill>
                  <a:srgbClr val="006600"/>
                </a:solidFill>
              </a:rPr>
              <a:t>Valeur Présente d’une recette dans un an = </a:t>
            </a:r>
          </a:p>
          <a:p>
            <a:pPr marL="514350" lvl="1" indent="0" eaLnBrk="1" hangingPunct="1">
              <a:buNone/>
            </a:pPr>
            <a:endParaRPr lang="fr-FR" sz="1800" dirty="0" smtClean="0">
              <a:solidFill>
                <a:schemeClr val="accent2"/>
              </a:solidFill>
            </a:endParaRPr>
          </a:p>
          <a:p>
            <a:pPr marL="514350" lvl="1" indent="0" eaLnBrk="1" hangingPunct="1">
              <a:buNone/>
            </a:pPr>
            <a:r>
              <a:rPr lang="fr-FR" sz="1800" b="1" noProof="0" dirty="0" smtClean="0"/>
              <a:t>Par exemple :</a:t>
            </a:r>
          </a:p>
          <a:p>
            <a:pPr marL="514350" lvl="1" indent="0" eaLnBrk="1" hangingPunct="1">
              <a:buNone/>
            </a:pPr>
            <a:r>
              <a:rPr lang="fr-FR" sz="1800" dirty="0" smtClean="0"/>
              <a:t>si </a:t>
            </a:r>
            <a:r>
              <a:rPr lang="fr-FR" sz="1800" b="1" dirty="0" smtClean="0">
                <a:solidFill>
                  <a:srgbClr val="C00000"/>
                </a:solidFill>
              </a:rPr>
              <a:t>i</a:t>
            </a:r>
            <a:r>
              <a:rPr lang="fr-FR" sz="1800" dirty="0" smtClean="0">
                <a:solidFill>
                  <a:srgbClr val="C00000"/>
                </a:solidFill>
              </a:rPr>
              <a:t>=3%, </a:t>
            </a:r>
            <a:r>
              <a:rPr lang="fr-FR" sz="1800" noProof="0" dirty="0" smtClean="0"/>
              <a:t>100€ </a:t>
            </a:r>
            <a:r>
              <a:rPr lang="fr-FR" sz="1800" b="1" noProof="0" dirty="0" smtClean="0"/>
              <a:t>dans un an</a:t>
            </a:r>
            <a:r>
              <a:rPr lang="fr-FR" sz="1800" noProof="0" dirty="0" smtClean="0"/>
              <a:t> = </a:t>
            </a:r>
            <a:r>
              <a:rPr lang="fr-FR" sz="1800" dirty="0" smtClean="0"/>
              <a:t>100€/(1+</a:t>
            </a:r>
            <a:r>
              <a:rPr lang="fr-FR" sz="1800" dirty="0" smtClean="0">
                <a:solidFill>
                  <a:srgbClr val="C00000"/>
                </a:solidFill>
              </a:rPr>
              <a:t>0.03</a:t>
            </a:r>
            <a:r>
              <a:rPr lang="fr-FR" sz="1800" dirty="0" smtClean="0"/>
              <a:t>)</a:t>
            </a:r>
            <a:r>
              <a:rPr lang="fr-FR" sz="1800" dirty="0" smtClean="0">
                <a:solidFill>
                  <a:srgbClr val="C00000"/>
                </a:solidFill>
              </a:rPr>
              <a:t> </a:t>
            </a:r>
            <a:r>
              <a:rPr lang="fr-FR" sz="1800" dirty="0" smtClean="0"/>
              <a:t>=  97.08</a:t>
            </a:r>
            <a:r>
              <a:rPr lang="fr-FR" sz="1800" noProof="0" dirty="0" smtClean="0"/>
              <a:t>€ aujourd’hui </a:t>
            </a:r>
            <a:endParaRPr lang="fr-FR" sz="1800" dirty="0" smtClean="0"/>
          </a:p>
          <a:p>
            <a:pPr eaLnBrk="1" hangingPunct="1"/>
            <a:endParaRPr lang="fr-FR" dirty="0" smtClean="0"/>
          </a:p>
        </p:txBody>
      </p:sp>
    </p:spTree>
    <p:extLst>
      <p:ext uri="{BB962C8B-B14F-4D97-AF65-F5344CB8AC3E}">
        <p14:creationId xmlns:p14="http://schemas.microsoft.com/office/powerpoint/2010/main" val="254916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1" name="Rectangle 10"/>
          <p:cNvSpPr/>
          <p:nvPr userDrawn="1"/>
        </p:nvSpPr>
        <p:spPr bwMode="auto">
          <a:xfrm>
            <a:off x="0" y="0"/>
            <a:ext cx="2548800" cy="5715000"/>
          </a:xfrm>
          <a:prstGeom prst="rect">
            <a:avLst/>
          </a:prstGeom>
          <a:gradFill flip="none" rotWithShape="1">
            <a:gsLst>
              <a:gs pos="69000">
                <a:srgbClr val="FFC000"/>
              </a:gs>
              <a:gs pos="32000">
                <a:srgbClr val="FFE38B">
                  <a:alpha val="85882"/>
                </a:srgbClr>
              </a:gs>
              <a:gs pos="91000">
                <a:srgbClr val="F6911C"/>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95200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2" name="Rectangle 11"/>
          <p:cNvSpPr/>
          <p:nvPr userDrawn="1"/>
        </p:nvSpPr>
        <p:spPr bwMode="auto">
          <a:xfrm>
            <a:off x="0" y="0"/>
            <a:ext cx="2548800" cy="5715000"/>
          </a:xfrm>
          <a:prstGeom prst="rect">
            <a:avLst/>
          </a:prstGeom>
          <a:gradFill flip="none" rotWithShape="1">
            <a:gsLst>
              <a:gs pos="69000">
                <a:srgbClr val="FFC000"/>
              </a:gs>
              <a:gs pos="32000">
                <a:srgbClr val="FFE38B">
                  <a:alpha val="85882"/>
                </a:srgbClr>
              </a:gs>
              <a:gs pos="91000">
                <a:srgbClr val="F6911C"/>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6" name="Rectangle 15"/>
          <p:cNvSpPr/>
          <p:nvPr userDrawn="1"/>
        </p:nvSpPr>
        <p:spPr>
          <a:xfrm>
            <a:off x="525280" y="3111012"/>
            <a:ext cx="1660954" cy="1446550"/>
          </a:xfrm>
          <a:prstGeom prst="rect">
            <a:avLst/>
          </a:prstGeom>
        </p:spPr>
        <p:txBody>
          <a:bodyPr wrap="square">
            <a:spAutoFit/>
          </a:bodyPr>
          <a:lstStyle/>
          <a:p>
            <a:pPr marL="171450" lvl="0" indent="-171450" algn="just">
              <a:lnSpc>
                <a:spcPct val="200000"/>
              </a:lnSpc>
              <a:buFont typeface="Wingdings" pitchFamily="2" charset="2"/>
              <a:buChar char="q"/>
            </a:pPr>
            <a:r>
              <a:rPr lang="fr-FR" sz="1100" dirty="0" smtClean="0">
                <a:sym typeface="Arial"/>
              </a:rPr>
              <a:t>Vidéo</a:t>
            </a:r>
            <a:r>
              <a:rPr lang="fr-FR" sz="1100" baseline="0" dirty="0" smtClean="0">
                <a:sym typeface="Arial"/>
              </a:rPr>
              <a:t> et ressources</a:t>
            </a:r>
            <a:endParaRPr lang="fr-FR" sz="1100" dirty="0" smtClean="0">
              <a:sym typeface="Arial"/>
            </a:endParaRPr>
          </a:p>
          <a:p>
            <a:pPr marL="171450" marR="0" lvl="0" indent="-171450" algn="just" defTabSz="914400" rtl="0" eaLnBrk="1" fontAlgn="auto" latinLnBrk="0" hangingPunct="1">
              <a:lnSpc>
                <a:spcPct val="200000"/>
              </a:lnSpc>
              <a:spcBef>
                <a:spcPts val="0"/>
              </a:spcBef>
              <a:spcAft>
                <a:spcPts val="0"/>
              </a:spcAft>
              <a:buClrTx/>
              <a:buSzTx/>
              <a:buFont typeface="Wingdings" pitchFamily="2" charset="2"/>
              <a:buChar char="q"/>
              <a:tabLst/>
              <a:defRPr/>
            </a:pPr>
            <a:r>
              <a:rPr lang="fr-FR" sz="1100" dirty="0" smtClean="0">
                <a:sym typeface="Arial"/>
              </a:rPr>
              <a:t>Pourquoi</a:t>
            </a:r>
            <a:r>
              <a:rPr lang="fr-FR" sz="1100" baseline="0" dirty="0" smtClean="0">
                <a:sym typeface="Arial"/>
              </a:rPr>
              <a:t> faire ?</a:t>
            </a:r>
            <a:endParaRPr lang="fr-FR" sz="1100" dirty="0" smtClean="0">
              <a:sym typeface="Arial"/>
            </a:endParaRPr>
          </a:p>
          <a:p>
            <a:pPr marL="171450" lvl="0" indent="-171450" algn="just">
              <a:lnSpc>
                <a:spcPct val="200000"/>
              </a:lnSpc>
              <a:buFont typeface="Wingdings" pitchFamily="2" charset="2"/>
              <a:buChar char="q"/>
            </a:pPr>
            <a:r>
              <a:rPr lang="fr-FR" sz="1100" dirty="0" smtClean="0">
                <a:sym typeface="Arial"/>
              </a:rPr>
              <a:t>Vos</a:t>
            </a:r>
            <a:r>
              <a:rPr lang="fr-FR" sz="1100" baseline="0" dirty="0" smtClean="0">
                <a:sym typeface="Arial"/>
              </a:rPr>
              <a:t> ob</a:t>
            </a:r>
            <a:r>
              <a:rPr lang="fr-FR" sz="1100" dirty="0" smtClean="0">
                <a:sym typeface="Arial"/>
              </a:rPr>
              <a:t>jectifs</a:t>
            </a:r>
          </a:p>
          <a:p>
            <a:pPr marL="171450" lvl="0" indent="-171450" algn="just">
              <a:lnSpc>
                <a:spcPct val="200000"/>
              </a:lnSpc>
              <a:buFont typeface="Wingdings" pitchFamily="2" charset="2"/>
              <a:buChar char="q"/>
            </a:pPr>
            <a:r>
              <a:rPr lang="fr-FR" sz="1100" dirty="0" smtClean="0">
                <a:sym typeface="Arial"/>
              </a:rPr>
              <a:t>Plan du cours</a:t>
            </a:r>
            <a:endParaRPr lang="fr-FR" sz="1100" dirty="0">
              <a:sym typeface="Arial"/>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222084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16" name="Rectangle 15"/>
          <p:cNvSpPr/>
          <p:nvPr userDrawn="1"/>
        </p:nvSpPr>
        <p:spPr bwMode="auto">
          <a:xfrm>
            <a:off x="3" y="0"/>
            <a:ext cx="2548800" cy="5715000"/>
          </a:xfrm>
          <a:prstGeom prst="rect">
            <a:avLst/>
          </a:prstGeom>
          <a:gradFill flip="none" rotWithShape="1">
            <a:gsLst>
              <a:gs pos="0">
                <a:srgbClr val="FFFF00">
                  <a:tint val="66000"/>
                  <a:satMod val="160000"/>
                </a:srgbClr>
              </a:gs>
              <a:gs pos="50000">
                <a:srgbClr val="FFFF00">
                  <a:tint val="44500"/>
                  <a:satMod val="160000"/>
                </a:srgbClr>
              </a:gs>
              <a:gs pos="100000">
                <a:srgbClr val="FFFF29"/>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6" name="Rectangle 5"/>
          <p:cNvSpPr/>
          <p:nvPr userDrawn="1"/>
        </p:nvSpPr>
        <p:spPr>
          <a:xfrm>
            <a:off x="107504" y="3281460"/>
            <a:ext cx="2441296" cy="1074140"/>
          </a:xfrm>
          <a:prstGeom prst="rect">
            <a:avLst/>
          </a:prstGeom>
        </p:spPr>
        <p:txBody>
          <a:bodyPr wrap="square">
            <a:spAutoFit/>
          </a:bodyPr>
          <a:lstStyle/>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Modélisation d’un projet</a:t>
            </a: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Formule de la VAN</a:t>
            </a: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Décision d’investissement</a:t>
            </a:r>
          </a:p>
        </p:txBody>
      </p:sp>
      <p:grpSp>
        <p:nvGrpSpPr>
          <p:cNvPr id="20" name="Groupe 19"/>
          <p:cNvGrpSpPr/>
          <p:nvPr userDrawn="1"/>
        </p:nvGrpSpPr>
        <p:grpSpPr>
          <a:xfrm>
            <a:off x="247297" y="1938175"/>
            <a:ext cx="2056567" cy="784841"/>
            <a:chOff x="247297" y="1938175"/>
            <a:chExt cx="2056567" cy="784841"/>
          </a:xfrm>
        </p:grpSpPr>
        <p:sp>
          <p:nvSpPr>
            <p:cNvPr id="21" name="ZoneTexte 20"/>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2" name="ZoneTexte 21"/>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5" name="Imag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6" name="ZoneTexte 25"/>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1</a:t>
            </a:r>
            <a:endParaRPr lang="fr-FR" sz="1200" b="1" dirty="0">
              <a:solidFill>
                <a:srgbClr val="000000"/>
              </a:solidFill>
              <a:latin typeface="Calibri" pitchFamily="34" charset="0"/>
            </a:endParaRPr>
          </a:p>
        </p:txBody>
      </p:sp>
      <p:sp>
        <p:nvSpPr>
          <p:cNvPr id="13"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4"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140884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nnière chapitre 3">
    <p:spTree>
      <p:nvGrpSpPr>
        <p:cNvPr id="1" name=""/>
        <p:cNvGrpSpPr/>
        <p:nvPr/>
      </p:nvGrpSpPr>
      <p:grpSpPr>
        <a:xfrm>
          <a:off x="0" y="0"/>
          <a:ext cx="0" cy="0"/>
          <a:chOff x="0" y="0"/>
          <a:chExt cx="0" cy="0"/>
        </a:xfrm>
      </p:grpSpPr>
      <p:sp>
        <p:nvSpPr>
          <p:cNvPr id="18" name="Rectangle 17"/>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3" name="Rectangle 2"/>
          <p:cNvSpPr/>
          <p:nvPr userDrawn="1"/>
        </p:nvSpPr>
        <p:spPr>
          <a:xfrm>
            <a:off x="179511" y="3206331"/>
            <a:ext cx="2370729"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Dans la pratique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Applications</a:t>
            </a:r>
          </a:p>
        </p:txBody>
      </p:sp>
      <p:grpSp>
        <p:nvGrpSpPr>
          <p:cNvPr id="15" name="Groupe 14"/>
          <p:cNvGrpSpPr/>
          <p:nvPr userDrawn="1"/>
        </p:nvGrpSpPr>
        <p:grpSpPr>
          <a:xfrm>
            <a:off x="247297" y="1938175"/>
            <a:ext cx="2056567" cy="784841"/>
            <a:chOff x="247297" y="1938175"/>
            <a:chExt cx="2056567" cy="784841"/>
          </a:xfrm>
        </p:grpSpPr>
        <p:sp>
          <p:nvSpPr>
            <p:cNvPr id="16" name="ZoneTexte 15"/>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7" name="ZoneTexte 1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0" name="Imag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1" name="ZoneTexte 20"/>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2</a:t>
            </a:r>
            <a:endParaRPr lang="fr-FR" sz="1200" b="1" dirty="0">
              <a:solidFill>
                <a:srgbClr val="000000"/>
              </a:solidFill>
              <a:latin typeface="Calibri" pitchFamily="34" charset="0"/>
            </a:endParaRPr>
          </a:p>
        </p:txBody>
      </p:sp>
      <p:sp>
        <p:nvSpPr>
          <p:cNvPr id="13"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53109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nnière chapitre 3">
    <p:spTree>
      <p:nvGrpSpPr>
        <p:cNvPr id="1" name=""/>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chemeClr val="accent3">
                  <a:lumMod val="75000"/>
                </a:schemeClr>
              </a:gs>
              <a:gs pos="72000">
                <a:srgbClr val="00B050"/>
              </a:gs>
              <a:gs pos="100000">
                <a:srgbClr val="FFFF29"/>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22" name="Groupe 21"/>
          <p:cNvGrpSpPr/>
          <p:nvPr userDrawn="1"/>
        </p:nvGrpSpPr>
        <p:grpSpPr>
          <a:xfrm>
            <a:off x="247297" y="1938175"/>
            <a:ext cx="2056567" cy="784841"/>
            <a:chOff x="247297" y="1938175"/>
            <a:chExt cx="2056567" cy="784841"/>
          </a:xfrm>
        </p:grpSpPr>
        <p:sp>
          <p:nvSpPr>
            <p:cNvPr id="23" name="ZoneTexte 22"/>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4" name="ZoneTexte 23"/>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7" name="Imag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8" name="ZoneTexte 27"/>
          <p:cNvSpPr txBox="1"/>
          <p:nvPr userDrawn="1"/>
        </p:nvSpPr>
        <p:spPr>
          <a:xfrm>
            <a:off x="852130" y="2882736"/>
            <a:ext cx="844546"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Conclusion</a:t>
            </a:r>
            <a:endParaRPr lang="fr-FR" sz="1200" b="1" dirty="0">
              <a:solidFill>
                <a:srgbClr val="000000"/>
              </a:solidFill>
              <a:latin typeface="Calibri" pitchFamily="34" charset="0"/>
            </a:endParaRPr>
          </a:p>
        </p:txBody>
      </p:sp>
      <p:sp>
        <p:nvSpPr>
          <p:cNvPr id="29"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30"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nnière chapitre 3">
    <p:spTree>
      <p:nvGrpSpPr>
        <p:cNvPr id="1" name=""/>
        <p:cNvGrpSpPr/>
        <p:nvPr/>
      </p:nvGrpSpPr>
      <p:grpSpPr>
        <a:xfrm>
          <a:off x="0" y="0"/>
          <a:ext cx="0" cy="0"/>
          <a:chOff x="0" y="0"/>
          <a:chExt cx="0" cy="0"/>
        </a:xfrm>
      </p:grpSpPr>
      <p:sp>
        <p:nvSpPr>
          <p:cNvPr id="17" name="Rectangle 16"/>
          <p:cNvSpPr/>
          <p:nvPr userDrawn="1"/>
        </p:nvSpPr>
        <p:spPr bwMode="auto">
          <a:xfrm>
            <a:off x="3" y="0"/>
            <a:ext cx="2548800" cy="5715000"/>
          </a:xfrm>
          <a:prstGeom prst="rect">
            <a:avLst/>
          </a:prstGeom>
          <a:gradFill flip="none" rotWithShape="1">
            <a:gsLst>
              <a:gs pos="0">
                <a:schemeClr val="accent3">
                  <a:lumMod val="75000"/>
                </a:schemeClr>
              </a:gs>
              <a:gs pos="72000">
                <a:srgbClr val="00B050"/>
              </a:gs>
              <a:gs pos="100000">
                <a:srgbClr val="FFFF29"/>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1" name="Rectangle 10"/>
          <p:cNvSpPr/>
          <p:nvPr userDrawn="1"/>
        </p:nvSpPr>
        <p:spPr>
          <a:xfrm>
            <a:off x="428596" y="3143252"/>
            <a:ext cx="1714480" cy="154811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Conseil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Autres méthodes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Limites de la VAN</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Pour en savoir plus</a:t>
            </a:r>
          </a:p>
        </p:txBody>
      </p:sp>
      <p:grpSp>
        <p:nvGrpSpPr>
          <p:cNvPr id="22" name="Groupe 21"/>
          <p:cNvGrpSpPr/>
          <p:nvPr userDrawn="1"/>
        </p:nvGrpSpPr>
        <p:grpSpPr>
          <a:xfrm>
            <a:off x="247297" y="1938175"/>
            <a:ext cx="2056567" cy="784841"/>
            <a:chOff x="247297" y="1938175"/>
            <a:chExt cx="2056567" cy="784841"/>
          </a:xfrm>
        </p:grpSpPr>
        <p:sp>
          <p:nvSpPr>
            <p:cNvPr id="23" name="ZoneTexte 22"/>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4" name="ZoneTexte 23"/>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7" name="Imag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8" name="ZoneTexte 27"/>
          <p:cNvSpPr txBox="1"/>
          <p:nvPr userDrawn="1"/>
        </p:nvSpPr>
        <p:spPr>
          <a:xfrm>
            <a:off x="852130" y="2882736"/>
            <a:ext cx="844546"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Conclusion</a:t>
            </a:r>
            <a:endParaRPr lang="fr-FR" sz="1200" b="1" dirty="0">
              <a:solidFill>
                <a:srgbClr val="000000"/>
              </a:solidFill>
              <a:latin typeface="Calibri" pitchFamily="34" charset="0"/>
            </a:endParaRPr>
          </a:p>
        </p:txBody>
      </p:sp>
      <p:sp>
        <p:nvSpPr>
          <p:cNvPr id="14"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5"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8502807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4213" y="277813"/>
            <a:ext cx="7772400" cy="952500"/>
          </a:xfrm>
          <a:prstGeom prst="rect">
            <a:avLst/>
          </a:prstGeo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85800" y="1651000"/>
            <a:ext cx="7772400" cy="3429000"/>
          </a:xfrm>
          <a:prstGeom prst="rect">
            <a:avLst/>
          </a:prstGeom>
        </p:spPr>
        <p:txBody>
          <a:bodyPr/>
          <a:lstStyle/>
          <a:p>
            <a:pPr lvl="0"/>
            <a:endParaRPr lang="fr-FR" noProof="0" dirty="0" smtClean="0"/>
          </a:p>
        </p:txBody>
      </p:sp>
      <p:sp>
        <p:nvSpPr>
          <p:cNvPr id="4" name="Rectangle 5"/>
          <p:cNvSpPr>
            <a:spLocks noGrp="1" noChangeArrowheads="1"/>
          </p:cNvSpPr>
          <p:nvPr>
            <p:ph type="ftr" sz="quarter" idx="10"/>
          </p:nvPr>
        </p:nvSpPr>
        <p:spPr>
          <a:xfrm>
            <a:off x="0" y="5498042"/>
            <a:ext cx="1905000" cy="216958"/>
          </a:xfrm>
          <a:prstGeom prst="rect">
            <a:avLst/>
          </a:prstGeom>
          <a:ln/>
        </p:spPr>
        <p:txBody>
          <a:bodyPr/>
          <a:lstStyle>
            <a:lvl1pPr>
              <a:defRPr/>
            </a:lvl1pPr>
          </a:lstStyle>
          <a:p>
            <a:pPr>
              <a:defRPr/>
            </a:pPr>
            <a:endParaRPr lang="fr-FR" dirty="0">
              <a:solidFill>
                <a:srgbClr val="000000"/>
              </a:solidFill>
            </a:endParaRPr>
          </a:p>
        </p:txBody>
      </p:sp>
    </p:spTree>
    <p:extLst>
      <p:ext uri="{BB962C8B-B14F-4D97-AF65-F5344CB8AC3E}">
        <p14:creationId xmlns:p14="http://schemas.microsoft.com/office/powerpoint/2010/main" val="16079405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10"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1"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12"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3439DB3-2371-4879-8BB8-7280662AF0F2}" type="datetime1">
              <a:rPr lang="fr-FR" smtClean="0"/>
              <a:t>18/10/2016</a:t>
            </a:fld>
            <a:endParaRPr lang="fr-F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87" r:id="rId3"/>
    <p:sldLayoutId id="2147483688" r:id="rId4"/>
    <p:sldLayoutId id="2147483669" r:id="rId5"/>
    <p:sldLayoutId id="2147483689" r:id="rId6"/>
    <p:sldLayoutId id="214748366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lickr.com/photos/olibrius/49741984/" TargetMode="External"/><Relationship Id="rId4" Type="http://schemas.openxmlformats.org/officeDocument/2006/relationships/hyperlink" Target="http://gestiondeprojet.p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en.wikipedia.org/wiki/File:5milmkbk.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goo.gl/stNcx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twisoftware.com/images/products/lw/net-present-value.p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goo.gl/stNcxQ"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hyperlink" Target="http://pixabay.com/fr/main-les-mains-donjon-temps-226708/" TargetMode="Externa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hyperlink" Target="https://en.wikipedia.org/wiki/File:5milmkbk.jpg"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goo.gl/2uGj8s" TargetMode="External"/><Relationship Id="rId4" Type="http://schemas.openxmlformats.org/officeDocument/2006/relationships/hyperlink" Target="http://goo.gl/s2yRtv" TargetMode="External"/><Relationship Id="rId9" Type="http://schemas.openxmlformats.org/officeDocument/2006/relationships/hyperlink" Target="http://creativecommons.org/about/download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fr.wikipedia.org/wiki/Co%C3%BBt_d'opportunit%C3%A9"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http://fr.slideshare.net/bachelet/actualisation-projetinvestissement-39091261" TargetMode="Externa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hyperlink" Target="http://fr.slideshare.net/bachelet/actualisation-projetinvestissement-version-2013" TargetMode="External"/><Relationship Id="rId5" Type="http://schemas.openxmlformats.org/officeDocument/2006/relationships/hyperlink" Target="http://fr.slideshare.net/bachelet/actualisation-projetinvestissement" TargetMode="External"/><Relationship Id="rId4" Type="http://schemas.openxmlformats.org/officeDocument/2006/relationships/hyperlink" Target="http://goo.gl/swPQ6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fc02.deviantart.net/fs47/i/2009/151/e/5/Time_Is_Money_by_rexem.jp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955683" y="4640652"/>
            <a:ext cx="3801800" cy="59311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3600" b="1" dirty="0">
                <a:solidFill>
                  <a:srgbClr val="002060"/>
                </a:solidFill>
                <a:latin typeface="Gadugi" panose="020B0502040204020203" pitchFamily="34" charset="0"/>
                <a:ea typeface="+mj-ea"/>
                <a:cs typeface="+mj-cs"/>
              </a:rPr>
              <a:t>L’actualisation </a:t>
            </a:r>
          </a:p>
        </p:txBody>
      </p:sp>
      <p:sp>
        <p:nvSpPr>
          <p:cNvPr id="13" name="Titre 12"/>
          <p:cNvSpPr>
            <a:spLocks noGrp="1"/>
          </p:cNvSpPr>
          <p:nvPr>
            <p:ph type="title"/>
          </p:nvPr>
        </p:nvSpPr>
        <p:spPr>
          <a:xfrm>
            <a:off x="2699792" y="134938"/>
            <a:ext cx="6313582" cy="778346"/>
          </a:xfrm>
        </p:spPr>
        <p:txBody>
          <a:bodyPr>
            <a:noAutofit/>
          </a:bodyPr>
          <a:lstStyle/>
          <a:p>
            <a:r>
              <a:rPr lang="fr-FR" dirty="0" smtClean="0"/>
              <a:t>Évaluation financière </a:t>
            </a:r>
            <a:br>
              <a:rPr lang="fr-FR" dirty="0" smtClean="0"/>
            </a:br>
            <a:r>
              <a:rPr lang="fr-FR" dirty="0" smtClean="0"/>
              <a:t>et rentabilité des projets</a:t>
            </a:r>
            <a:endParaRPr lang="fr-F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9643" t="16360" r="45491" b="31961"/>
          <a:stretch>
            <a:fillRect/>
          </a:stretch>
        </p:blipFill>
        <p:spPr bwMode="auto">
          <a:xfrm>
            <a:off x="3699999" y="1185898"/>
            <a:ext cx="4313168" cy="3074400"/>
          </a:xfrm>
          <a:prstGeom prst="rect">
            <a:avLst/>
          </a:prstGeom>
          <a:noFill/>
          <a:ln w="9525">
            <a:noFill/>
            <a:miter lim="800000"/>
            <a:headEnd/>
            <a:tailEnd/>
          </a:ln>
        </p:spPr>
      </p:pic>
      <p:sp>
        <p:nvSpPr>
          <p:cNvPr id="15" name="Text Box 186"/>
          <p:cNvSpPr txBox="1">
            <a:spLocks noChangeArrowheads="1"/>
          </p:cNvSpPr>
          <p:nvPr/>
        </p:nvSpPr>
        <p:spPr bwMode="auto">
          <a:xfrm>
            <a:off x="2643174" y="5421970"/>
            <a:ext cx="6368617" cy="293030"/>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r">
              <a:lnSpc>
                <a:spcPct val="86000"/>
              </a:lnSpc>
              <a:buClr>
                <a:srgbClr val="000099"/>
              </a:buClr>
              <a:buSzPct val="100000"/>
              <a:buFont typeface="Times New Roman" pitchFamily="18" charset="0"/>
              <a:buNone/>
            </a:pPr>
            <a:r>
              <a:rPr lang="fr-FR" sz="1500" dirty="0" smtClean="0">
                <a:solidFill>
                  <a:srgbClr val="000000"/>
                </a:solidFill>
              </a:rPr>
              <a:t>Versions récentes du cours </a:t>
            </a:r>
            <a:r>
              <a:rPr lang="fr-FR" sz="1500" dirty="0" err="1" smtClean="0">
                <a:solidFill>
                  <a:srgbClr val="000000"/>
                </a:solidFill>
              </a:rPr>
              <a:t>pdf</a:t>
            </a:r>
            <a:r>
              <a:rPr lang="fr-FR" sz="1500" dirty="0" smtClean="0">
                <a:solidFill>
                  <a:srgbClr val="000000"/>
                </a:solidFill>
              </a:rPr>
              <a:t>, </a:t>
            </a:r>
            <a:r>
              <a:rPr lang="fr-FR" sz="1500" dirty="0" err="1" smtClean="0">
                <a:solidFill>
                  <a:srgbClr val="000000"/>
                </a:solidFill>
              </a:rPr>
              <a:t>ppt</a:t>
            </a:r>
            <a:r>
              <a:rPr lang="fr-FR" sz="1500" dirty="0" smtClean="0">
                <a:solidFill>
                  <a:srgbClr val="000000"/>
                </a:solidFill>
              </a:rPr>
              <a:t> vidéo disponibles ici :</a:t>
            </a:r>
            <a:r>
              <a:rPr lang="fr-FR" sz="1500" dirty="0" smtClean="0">
                <a:solidFill>
                  <a:srgbClr val="000000"/>
                </a:solidFill>
                <a:cs typeface="Lucida Sans Unicode" pitchFamily="34" charset="0"/>
              </a:rPr>
              <a:t> </a:t>
            </a:r>
            <a:r>
              <a:rPr lang="fr-FR" sz="1500" dirty="0" smtClean="0">
                <a:solidFill>
                  <a:srgbClr val="000000"/>
                </a:solidFill>
                <a:cs typeface="Lucida Sans Unicode" pitchFamily="34" charset="0"/>
                <a:hlinkClick r:id="rId4"/>
              </a:rPr>
              <a:t>management de projet</a:t>
            </a:r>
            <a:r>
              <a:rPr lang="fr-FR" sz="1500" dirty="0" smtClean="0">
                <a:solidFill>
                  <a:srgbClr val="000000"/>
                </a:solidFill>
                <a:cs typeface="Lucida Sans Unicode" pitchFamily="34" charset="0"/>
              </a:rPr>
              <a:t>                            </a:t>
            </a:r>
            <a:endParaRPr lang="fr-FR" sz="1500" dirty="0">
              <a:solidFill>
                <a:srgbClr val="000000"/>
              </a:solidFill>
              <a:cs typeface="Lucida Sans Unicode" pitchFamily="34" charset="0"/>
            </a:endParaRPr>
          </a:p>
        </p:txBody>
      </p:sp>
      <p:sp>
        <p:nvSpPr>
          <p:cNvPr id="3" name="ZoneTexte 2"/>
          <p:cNvSpPr txBox="1"/>
          <p:nvPr/>
        </p:nvSpPr>
        <p:spPr>
          <a:xfrm>
            <a:off x="6732240" y="4267291"/>
            <a:ext cx="1368152" cy="230832"/>
          </a:xfrm>
          <a:prstGeom prst="rect">
            <a:avLst/>
          </a:prstGeom>
          <a:noFill/>
        </p:spPr>
        <p:txBody>
          <a:bodyPr wrap="square" rtlCol="0">
            <a:spAutoFit/>
          </a:bodyPr>
          <a:lstStyle/>
          <a:p>
            <a:pPr marL="0" lvl="1"/>
            <a:r>
              <a:rPr lang="fr-FR" sz="900" dirty="0" smtClean="0"/>
              <a:t>Image cc-by-</a:t>
            </a:r>
            <a:r>
              <a:rPr lang="fr-FR" sz="900" dirty="0" err="1" smtClean="0"/>
              <a:t>nc</a:t>
            </a:r>
            <a:r>
              <a:rPr lang="fr-FR" sz="900" dirty="0" smtClean="0"/>
              <a:t> </a:t>
            </a:r>
            <a:r>
              <a:rPr lang="fr-FR" sz="900" dirty="0"/>
              <a:t>: </a:t>
            </a:r>
            <a:r>
              <a:rPr lang="fr-FR" sz="900" dirty="0">
                <a:hlinkClick r:id="rId5"/>
              </a:rPr>
              <a:t>source </a:t>
            </a:r>
            <a:endParaRPr lang="fr-FR"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fr-FR" noProof="0" dirty="0" smtClean="0"/>
              <a:t>Le prix du risque</a:t>
            </a:r>
          </a:p>
        </p:txBody>
      </p:sp>
      <p:sp>
        <p:nvSpPr>
          <p:cNvPr id="306179" name="Rectangle 3"/>
          <p:cNvSpPr>
            <a:spLocks noGrp="1" noChangeArrowheads="1"/>
          </p:cNvSpPr>
          <p:nvPr>
            <p:ph idx="1"/>
          </p:nvPr>
        </p:nvSpPr>
        <p:spPr/>
        <p:txBody>
          <a:bodyPr>
            <a:normAutofit/>
          </a:bodyPr>
          <a:lstStyle/>
          <a:p>
            <a:r>
              <a:rPr lang="fr-FR" sz="2400" noProof="0" dirty="0" smtClean="0"/>
              <a:t>... en plus de i%,  le risque r% que les choses se passent plus mal que prévu</a:t>
            </a:r>
          </a:p>
          <a:p>
            <a:endParaRPr lang="fr-FR" noProof="0" dirty="0" smtClean="0"/>
          </a:p>
          <a:p>
            <a:pPr lvl="1"/>
            <a:r>
              <a:rPr lang="fr-FR" sz="2400" noProof="0" dirty="0" smtClean="0"/>
              <a:t>coût du risque, la "prime de </a:t>
            </a:r>
            <a:r>
              <a:rPr lang="fr-FR" sz="2400" dirty="0" smtClean="0"/>
              <a:t>risque "</a:t>
            </a:r>
            <a:endParaRPr lang="fr-FR" sz="2400" noProof="0" dirty="0" smtClean="0"/>
          </a:p>
          <a:p>
            <a:pPr lvl="1"/>
            <a:endParaRPr lang="fr-FR" noProof="0" dirty="0" smtClean="0"/>
          </a:p>
          <a:p>
            <a:pPr lvl="1"/>
            <a:r>
              <a:rPr lang="fr-FR" sz="2400" noProof="0" dirty="0" smtClean="0"/>
              <a:t> …qui s'ajoute au taux sans risque i% pour calculer le taux d’actualisation t%</a:t>
            </a:r>
          </a:p>
          <a:p>
            <a:pPr lvl="1"/>
            <a:endParaRPr lang="fr-FR" noProof="0" dirty="0" smtClean="0"/>
          </a:p>
        </p:txBody>
      </p:sp>
      <p:sp>
        <p:nvSpPr>
          <p:cNvPr id="8" name="ZoneTexte 7"/>
          <p:cNvSpPr txBox="1"/>
          <p:nvPr/>
        </p:nvSpPr>
        <p:spPr>
          <a:xfrm>
            <a:off x="4563626" y="3090306"/>
            <a:ext cx="3168352" cy="1077218"/>
          </a:xfrm>
          <a:prstGeom prst="rect">
            <a:avLst/>
          </a:prstGeom>
          <a:noFill/>
        </p:spPr>
        <p:txBody>
          <a:bodyPr wrap="square" rtlCol="0">
            <a:spAutoFit/>
          </a:bodyPr>
          <a:lstStyle/>
          <a:p>
            <a:r>
              <a:rPr lang="fr-FR" sz="3200" b="1" dirty="0" smtClean="0"/>
              <a:t>t% </a:t>
            </a:r>
            <a:r>
              <a:rPr lang="fr-FR" sz="3200" dirty="0" smtClean="0"/>
              <a:t>= </a:t>
            </a:r>
            <a:r>
              <a:rPr lang="fr-FR" sz="3200" dirty="0" smtClean="0">
                <a:solidFill>
                  <a:schemeClr val="accent3">
                    <a:lumMod val="50000"/>
                  </a:schemeClr>
                </a:solidFill>
              </a:rPr>
              <a:t>i% </a:t>
            </a:r>
            <a:r>
              <a:rPr lang="fr-FR" sz="3200" dirty="0" smtClean="0"/>
              <a:t>+</a:t>
            </a:r>
            <a:r>
              <a:rPr lang="fr-FR" sz="3200" dirty="0" smtClean="0">
                <a:solidFill>
                  <a:srgbClr val="006600"/>
                </a:solidFill>
              </a:rPr>
              <a:t> </a:t>
            </a:r>
            <a:r>
              <a:rPr lang="fr-FR" sz="3200" dirty="0" smtClean="0">
                <a:solidFill>
                  <a:srgbClr val="FF0000"/>
                </a:solidFill>
              </a:rPr>
              <a:t>r%</a:t>
            </a:r>
          </a:p>
          <a:p>
            <a:endParaRPr lang="fr-FR" sz="3200" dirty="0"/>
          </a:p>
        </p:txBody>
      </p:sp>
      <p:sp>
        <p:nvSpPr>
          <p:cNvPr id="2" name="Espace réservé du numéro de diapositive 1"/>
          <p:cNvSpPr>
            <a:spLocks noGrp="1"/>
          </p:cNvSpPr>
          <p:nvPr>
            <p:ph type="sldNum" sz="quarter" idx="4294967295"/>
          </p:nvPr>
        </p:nvSpPr>
        <p:spPr>
          <a:xfrm>
            <a:off x="8763000" y="5377780"/>
            <a:ext cx="381000" cy="337225"/>
          </a:xfrm>
          <a:prstGeom prst="rect">
            <a:avLst/>
          </a:prstGeom>
        </p:spPr>
        <p:txBody>
          <a:bodyPr/>
          <a:lstStyle/>
          <a:p>
            <a:pPr>
              <a:defRPr/>
            </a:pPr>
            <a:fld id="{7F07B8DE-9430-46E8-A38B-5DA0DE501445}" type="slidenum">
              <a:rPr lang="fr-FR" smtClean="0"/>
              <a:pPr>
                <a:defRPr/>
              </a:pPr>
              <a:t>10</a:t>
            </a:fld>
            <a:endParaRPr lang="fr-FR" dirty="0"/>
          </a:p>
        </p:txBody>
      </p:sp>
      <p:sp>
        <p:nvSpPr>
          <p:cNvPr id="10" name="ZoneTexte 9"/>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290588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r>
              <a:rPr lang="fr-FR" noProof="0" smtClean="0"/>
              <a:t>Comment prendre en compte des flux sur plusieurs années ?</a:t>
            </a:r>
            <a:endParaRPr lang="fr-FR" noProof="0" dirty="0" smtClean="0"/>
          </a:p>
        </p:txBody>
      </p:sp>
      <p:sp>
        <p:nvSpPr>
          <p:cNvPr id="8197" name="Rectangle 3"/>
          <p:cNvSpPr>
            <a:spLocks noGrp="1" noChangeArrowheads="1"/>
          </p:cNvSpPr>
          <p:nvPr>
            <p:ph idx="1"/>
          </p:nvPr>
        </p:nvSpPr>
        <p:spPr/>
        <p:txBody>
          <a:bodyPr>
            <a:normAutofit/>
          </a:bodyPr>
          <a:lstStyle/>
          <a:p>
            <a:pPr marL="0" indent="0">
              <a:buNone/>
            </a:pPr>
            <a:r>
              <a:rPr lang="fr-FR" sz="2200" noProof="0" dirty="0" smtClean="0"/>
              <a:t>Comment traduire une suite de flux en une </a:t>
            </a:r>
            <a:r>
              <a:rPr lang="fr-FR" sz="2200" dirty="0" smtClean="0"/>
              <a:t>seule </a:t>
            </a:r>
            <a:r>
              <a:rPr lang="fr-FR" sz="2200" noProof="0" dirty="0" smtClean="0"/>
              <a:t>valeur « actuelle » c’est-à-dire au moment de la prise de décision ?</a:t>
            </a:r>
          </a:p>
        </p:txBody>
      </p:sp>
      <p:sp>
        <p:nvSpPr>
          <p:cNvPr id="32" name="Flèche courbée vers la gauche 31"/>
          <p:cNvSpPr/>
          <p:nvPr/>
        </p:nvSpPr>
        <p:spPr>
          <a:xfrm rot="4717664">
            <a:off x="5374353" y="3008930"/>
            <a:ext cx="1021240" cy="33727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 name="Groupe 2"/>
          <p:cNvGrpSpPr/>
          <p:nvPr/>
        </p:nvGrpSpPr>
        <p:grpSpPr>
          <a:xfrm>
            <a:off x="3486184" y="2357436"/>
            <a:ext cx="4729154" cy="2128637"/>
            <a:chOff x="3155214" y="2996952"/>
            <a:chExt cx="4729154" cy="2554364"/>
          </a:xfrm>
        </p:grpSpPr>
        <p:cxnSp>
          <p:nvCxnSpPr>
            <p:cNvPr id="16" name="Connecteur droit avec flèche 15"/>
            <p:cNvCxnSpPr/>
            <p:nvPr/>
          </p:nvCxnSpPr>
          <p:spPr>
            <a:xfrm>
              <a:off x="3635896" y="4293096"/>
              <a:ext cx="424847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4419600" y="3717032"/>
              <a:ext cx="8384" cy="5844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5571728" y="3284984"/>
              <a:ext cx="8384" cy="101649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6732240" y="2996952"/>
              <a:ext cx="0" cy="130452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3655238" y="4271940"/>
              <a:ext cx="8384" cy="127937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923928" y="4365104"/>
              <a:ext cx="1008112" cy="443198"/>
            </a:xfrm>
            <a:prstGeom prst="rect">
              <a:avLst/>
            </a:prstGeom>
            <a:noFill/>
          </p:spPr>
          <p:txBody>
            <a:bodyPr wrap="square" rtlCol="0">
              <a:spAutoFit/>
            </a:bodyPr>
            <a:lstStyle/>
            <a:p>
              <a:r>
                <a:rPr lang="fr-FR" b="1" dirty="0" smtClean="0"/>
                <a:t>Année 1</a:t>
              </a:r>
              <a:endParaRPr lang="fr-FR" b="1" dirty="0"/>
            </a:p>
          </p:txBody>
        </p:sp>
        <p:sp>
          <p:nvSpPr>
            <p:cNvPr id="34" name="ZoneTexte 33"/>
            <p:cNvSpPr txBox="1"/>
            <p:nvPr/>
          </p:nvSpPr>
          <p:spPr>
            <a:xfrm>
              <a:off x="5148064" y="4365104"/>
              <a:ext cx="1008112" cy="443198"/>
            </a:xfrm>
            <a:prstGeom prst="rect">
              <a:avLst/>
            </a:prstGeom>
            <a:noFill/>
          </p:spPr>
          <p:txBody>
            <a:bodyPr wrap="square" rtlCol="0">
              <a:spAutoFit/>
            </a:bodyPr>
            <a:lstStyle/>
            <a:p>
              <a:r>
                <a:rPr lang="fr-FR" b="1" dirty="0" smtClean="0"/>
                <a:t>Année 2</a:t>
              </a:r>
              <a:endParaRPr lang="fr-FR" b="1" dirty="0"/>
            </a:p>
          </p:txBody>
        </p:sp>
        <p:sp>
          <p:nvSpPr>
            <p:cNvPr id="35" name="ZoneTexte 34"/>
            <p:cNvSpPr txBox="1"/>
            <p:nvPr/>
          </p:nvSpPr>
          <p:spPr>
            <a:xfrm>
              <a:off x="6300192" y="4365104"/>
              <a:ext cx="1008112" cy="443198"/>
            </a:xfrm>
            <a:prstGeom prst="rect">
              <a:avLst/>
            </a:prstGeom>
            <a:noFill/>
          </p:spPr>
          <p:txBody>
            <a:bodyPr wrap="square" rtlCol="0">
              <a:spAutoFit/>
            </a:bodyPr>
            <a:lstStyle/>
            <a:p>
              <a:r>
                <a:rPr lang="fr-FR" b="1" dirty="0" smtClean="0"/>
                <a:t>Année 3</a:t>
              </a:r>
              <a:endParaRPr lang="fr-FR" b="1" dirty="0"/>
            </a:p>
          </p:txBody>
        </p:sp>
        <p:sp>
          <p:nvSpPr>
            <p:cNvPr id="36" name="ZoneTexte 35"/>
            <p:cNvSpPr txBox="1"/>
            <p:nvPr/>
          </p:nvSpPr>
          <p:spPr>
            <a:xfrm>
              <a:off x="3155214" y="3829209"/>
              <a:ext cx="1008112" cy="443198"/>
            </a:xfrm>
            <a:prstGeom prst="rect">
              <a:avLst/>
            </a:prstGeom>
            <a:noFill/>
          </p:spPr>
          <p:txBody>
            <a:bodyPr wrap="square" rtlCol="0">
              <a:spAutoFit/>
            </a:bodyPr>
            <a:lstStyle/>
            <a:p>
              <a:r>
                <a:rPr lang="fr-FR" b="1" dirty="0" smtClean="0"/>
                <a:t>Initial</a:t>
              </a:r>
              <a:endParaRPr lang="fr-FR" b="1" dirty="0"/>
            </a:p>
          </p:txBody>
        </p:sp>
      </p:gr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11</a:t>
            </a:fld>
            <a:endParaRPr lang="fr-FR" dirty="0"/>
          </a:p>
        </p:txBody>
      </p:sp>
      <p:sp>
        <p:nvSpPr>
          <p:cNvPr id="19" name="ZoneTexte 18"/>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166266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897044"/>
            <a:ext cx="5256584" cy="6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2"/>
          <p:cNvSpPr>
            <a:spLocks noGrp="1" noChangeArrowheads="1"/>
          </p:cNvSpPr>
          <p:nvPr>
            <p:ph type="title"/>
          </p:nvPr>
        </p:nvSpPr>
        <p:spPr/>
        <p:txBody>
          <a:bodyPr/>
          <a:lstStyle/>
          <a:p>
            <a:r>
              <a:rPr lang="fr-FR" noProof="0" smtClean="0"/>
              <a:t>Formule de la Valeur Actuelle Nette</a:t>
            </a:r>
            <a:endParaRPr lang="fr-FR" noProof="0" dirty="0" smtClean="0"/>
          </a:p>
        </p:txBody>
      </p:sp>
      <p:sp>
        <p:nvSpPr>
          <p:cNvPr id="299011" name="Rectangle 3"/>
          <p:cNvSpPr>
            <a:spLocks noGrp="1" noChangeArrowheads="1"/>
          </p:cNvSpPr>
          <p:nvPr>
            <p:ph idx="1"/>
          </p:nvPr>
        </p:nvSpPr>
        <p:spPr>
          <a:xfrm>
            <a:off x="2843810" y="1270000"/>
            <a:ext cx="6173195" cy="3189237"/>
          </a:xfrm>
        </p:spPr>
        <p:txBody>
          <a:bodyPr>
            <a:normAutofit/>
          </a:bodyPr>
          <a:lstStyle/>
          <a:p>
            <a:endParaRPr lang="fr-FR" noProof="0" dirty="0" smtClean="0"/>
          </a:p>
          <a:p>
            <a:r>
              <a:rPr lang="fr-FR" sz="2400" noProof="0" dirty="0" smtClean="0"/>
              <a:t>La VAN (Valeur Actuelle Nette) est :</a:t>
            </a:r>
          </a:p>
          <a:p>
            <a:pPr lvl="1"/>
            <a:r>
              <a:rPr lang="fr-FR" sz="2000" noProof="0" dirty="0" smtClean="0"/>
              <a:t> la somme des flux </a:t>
            </a:r>
            <a:r>
              <a:rPr lang="fr-FR" sz="1800" i="1" noProof="0" dirty="0" smtClean="0"/>
              <a:t>(Fn = flux de l’année n)</a:t>
            </a:r>
            <a:r>
              <a:rPr lang="fr-FR" sz="2000" noProof="0" dirty="0" smtClean="0"/>
              <a:t> </a:t>
            </a:r>
            <a:r>
              <a:rPr lang="fr-FR" sz="2000" dirty="0" smtClean="0"/>
              <a:t>…</a:t>
            </a:r>
            <a:endParaRPr lang="fr-FR" sz="2000" noProof="0" dirty="0" smtClean="0"/>
          </a:p>
          <a:p>
            <a:pPr lvl="1"/>
            <a:r>
              <a:rPr lang="fr-FR" sz="2000" dirty="0" smtClean="0"/>
              <a:t>… </a:t>
            </a:r>
            <a:r>
              <a:rPr lang="fr-FR" sz="2000" noProof="0" dirty="0" smtClean="0"/>
              <a:t>actualisés au taux d’actualisation t</a:t>
            </a:r>
          </a:p>
          <a:p>
            <a:pPr lvl="1">
              <a:buNone/>
            </a:pPr>
            <a:endParaRPr lang="fr-FR" noProof="0" dirty="0" smtClean="0"/>
          </a:p>
          <a:p>
            <a:endParaRPr lang="fr-FR" sz="2500" dirty="0" smtClean="0"/>
          </a:p>
          <a:p>
            <a:pPr marL="0" indent="0">
              <a:buNone/>
            </a:pPr>
            <a:r>
              <a:rPr lang="fr-FR" sz="2400" dirty="0" smtClean="0">
                <a:solidFill>
                  <a:srgbClr val="006100"/>
                </a:solidFill>
              </a:rPr>
              <a:t>VAN=</a:t>
            </a:r>
          </a:p>
        </p:txBody>
      </p:sp>
      <p:sp>
        <p:nvSpPr>
          <p:cNvPr id="4" name="Rectangle 3"/>
          <p:cNvSpPr/>
          <p:nvPr/>
        </p:nvSpPr>
        <p:spPr>
          <a:xfrm>
            <a:off x="4067944" y="3917313"/>
            <a:ext cx="1006272" cy="70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074216" y="3865612"/>
            <a:ext cx="1172238" cy="62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147355" y="3865612"/>
            <a:ext cx="2671277" cy="62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12</a:t>
            </a:fld>
            <a:endParaRPr lang="fr-FR"/>
          </a:p>
        </p:txBody>
      </p:sp>
      <p:sp>
        <p:nvSpPr>
          <p:cNvPr id="11" name="ZoneTexte 10"/>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171583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90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897044"/>
            <a:ext cx="5256584" cy="6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2"/>
          <p:cNvSpPr>
            <a:spLocks noGrp="1" noChangeArrowheads="1"/>
          </p:cNvSpPr>
          <p:nvPr>
            <p:ph type="title"/>
          </p:nvPr>
        </p:nvSpPr>
        <p:spPr/>
        <p:txBody>
          <a:bodyPr/>
          <a:lstStyle/>
          <a:p>
            <a:r>
              <a:rPr lang="fr-FR" noProof="0" smtClean="0"/>
              <a:t>Formule de la Valeur Actuelle Nette</a:t>
            </a:r>
            <a:endParaRPr lang="fr-FR" noProof="0" dirty="0" smtClean="0"/>
          </a:p>
        </p:txBody>
      </p:sp>
      <p:sp>
        <p:nvSpPr>
          <p:cNvPr id="299011" name="Rectangle 3"/>
          <p:cNvSpPr>
            <a:spLocks noGrp="1" noChangeArrowheads="1"/>
          </p:cNvSpPr>
          <p:nvPr>
            <p:ph idx="1"/>
          </p:nvPr>
        </p:nvSpPr>
        <p:spPr>
          <a:xfrm>
            <a:off x="2843810" y="1270000"/>
            <a:ext cx="6173195" cy="3189237"/>
          </a:xfrm>
        </p:spPr>
        <p:txBody>
          <a:bodyPr>
            <a:normAutofit/>
          </a:bodyPr>
          <a:lstStyle/>
          <a:p>
            <a:endParaRPr lang="fr-FR" noProof="0" dirty="0" smtClean="0"/>
          </a:p>
          <a:p>
            <a:r>
              <a:rPr lang="fr-FR" sz="2400" noProof="0" dirty="0" smtClean="0"/>
              <a:t>La VAN (Valeur Actuelle Nette) est :</a:t>
            </a:r>
          </a:p>
          <a:p>
            <a:pPr lvl="1"/>
            <a:r>
              <a:rPr lang="fr-FR" sz="2000" noProof="0" dirty="0" smtClean="0"/>
              <a:t> la somme des flux </a:t>
            </a:r>
            <a:r>
              <a:rPr lang="fr-FR" sz="1800" i="1" noProof="0" dirty="0" smtClean="0"/>
              <a:t>(Fn = flux de l’année n)</a:t>
            </a:r>
            <a:r>
              <a:rPr lang="fr-FR" sz="2000" noProof="0" dirty="0" smtClean="0"/>
              <a:t> </a:t>
            </a:r>
            <a:r>
              <a:rPr lang="fr-FR" sz="2000" dirty="0" smtClean="0"/>
              <a:t>…</a:t>
            </a:r>
            <a:endParaRPr lang="fr-FR" sz="2000" noProof="0" dirty="0" smtClean="0"/>
          </a:p>
          <a:p>
            <a:pPr lvl="1"/>
            <a:r>
              <a:rPr lang="fr-FR" sz="2000" dirty="0" smtClean="0"/>
              <a:t>… </a:t>
            </a:r>
            <a:r>
              <a:rPr lang="fr-FR" sz="2000" noProof="0" dirty="0" smtClean="0"/>
              <a:t>actualisés au taux d’actualisation t</a:t>
            </a:r>
          </a:p>
          <a:p>
            <a:pPr lvl="1">
              <a:buNone/>
            </a:pPr>
            <a:endParaRPr lang="fr-FR" noProof="0" dirty="0" smtClean="0"/>
          </a:p>
          <a:p>
            <a:endParaRPr lang="fr-FR" sz="2500" dirty="0" smtClean="0"/>
          </a:p>
          <a:p>
            <a:pPr marL="0" indent="0">
              <a:buNone/>
            </a:pPr>
            <a:r>
              <a:rPr lang="fr-FR" sz="2400" dirty="0" smtClean="0">
                <a:solidFill>
                  <a:srgbClr val="006100"/>
                </a:solidFill>
              </a:rPr>
              <a:t>VAN=</a:t>
            </a:r>
          </a:p>
        </p:txBody>
      </p:sp>
      <p:sp>
        <p:nvSpPr>
          <p:cNvPr id="15" name="ZoneTexte 14"/>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13</a:t>
            </a:fld>
            <a:endParaRPr lang="fr-FR" dirty="0"/>
          </a:p>
        </p:txBody>
      </p:sp>
    </p:spTree>
    <p:custDataLst>
      <p:tags r:id="rId1"/>
    </p:custDataLst>
    <p:extLst>
      <p:ext uri="{BB962C8B-B14F-4D97-AF65-F5344CB8AC3E}">
        <p14:creationId xmlns:p14="http://schemas.microsoft.com/office/powerpoint/2010/main" val="143181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Choix des investissements</a:t>
            </a:r>
            <a:endParaRPr lang="fr-FR" noProof="0" dirty="0"/>
          </a:p>
        </p:txBody>
      </p:sp>
      <p:sp>
        <p:nvSpPr>
          <p:cNvPr id="3" name="Espace réservé du contenu 2"/>
          <p:cNvSpPr>
            <a:spLocks noGrp="1"/>
          </p:cNvSpPr>
          <p:nvPr>
            <p:ph idx="1"/>
          </p:nvPr>
        </p:nvSpPr>
        <p:spPr>
          <a:xfrm>
            <a:off x="2843810" y="1057300"/>
            <a:ext cx="6173195" cy="4149700"/>
          </a:xfrm>
        </p:spPr>
        <p:txBody>
          <a:bodyPr>
            <a:normAutofit/>
          </a:bodyPr>
          <a:lstStyle/>
          <a:p>
            <a:pPr marL="0" indent="0">
              <a:buNone/>
            </a:pPr>
            <a:r>
              <a:rPr lang="fr-FR" sz="2800" noProof="0" dirty="0" smtClean="0"/>
              <a:t>La VAN d’un investissement peut être :</a:t>
            </a:r>
          </a:p>
          <a:p>
            <a:endParaRPr lang="fr-FR" sz="1050" noProof="0" dirty="0" smtClean="0"/>
          </a:p>
          <a:p>
            <a:pPr lvl="1"/>
            <a:r>
              <a:rPr lang="fr-FR" sz="2400" b="1" noProof="0" dirty="0" smtClean="0">
                <a:solidFill>
                  <a:srgbClr val="FF0000"/>
                </a:solidFill>
              </a:rPr>
              <a:t>Négative</a:t>
            </a:r>
            <a:r>
              <a:rPr lang="fr-FR" sz="2400" noProof="0" dirty="0" smtClean="0"/>
              <a:t> : </a:t>
            </a:r>
            <a:r>
              <a:rPr lang="fr-FR" sz="2400" dirty="0" smtClean="0"/>
              <a:t>pas rentable</a:t>
            </a:r>
            <a:endParaRPr lang="fr-FR" sz="2400" noProof="0" dirty="0" smtClean="0"/>
          </a:p>
          <a:p>
            <a:pPr marL="457200" lvl="1" indent="0">
              <a:buNone/>
            </a:pPr>
            <a:r>
              <a:rPr lang="fr-FR" sz="2400" noProof="0" dirty="0" smtClean="0"/>
              <a:t>	→ à rejeter</a:t>
            </a:r>
          </a:p>
          <a:p>
            <a:pPr lvl="1"/>
            <a:r>
              <a:rPr lang="fr-FR" sz="2400" b="1" noProof="0" dirty="0" smtClean="0">
                <a:solidFill>
                  <a:schemeClr val="tx2">
                    <a:lumMod val="75000"/>
                  </a:schemeClr>
                </a:solidFill>
              </a:rPr>
              <a:t>Nulle</a:t>
            </a:r>
            <a:r>
              <a:rPr lang="fr-FR" sz="2400" noProof="0" dirty="0" smtClean="0"/>
              <a:t> </a:t>
            </a:r>
            <a:r>
              <a:rPr lang="fr-FR" sz="2400" dirty="0" smtClean="0"/>
              <a:t>: seuil de rentabilité</a:t>
            </a:r>
            <a:endParaRPr lang="fr-FR" sz="2400" noProof="0" dirty="0" smtClean="0"/>
          </a:p>
          <a:p>
            <a:pPr lvl="1"/>
            <a:r>
              <a:rPr lang="fr-FR" sz="2400" b="1" dirty="0" smtClean="0">
                <a:solidFill>
                  <a:schemeClr val="accent3">
                    <a:lumMod val="50000"/>
                  </a:schemeClr>
                </a:solidFill>
              </a:rPr>
              <a:t>Positive</a:t>
            </a:r>
            <a:r>
              <a:rPr lang="fr-FR" sz="2400" noProof="0" dirty="0" smtClean="0">
                <a:solidFill>
                  <a:schemeClr val="accent3">
                    <a:lumMod val="50000"/>
                  </a:schemeClr>
                </a:solidFill>
              </a:rPr>
              <a:t> </a:t>
            </a:r>
            <a:r>
              <a:rPr lang="fr-FR" sz="2400" noProof="0" dirty="0" smtClean="0"/>
              <a:t>: </a:t>
            </a:r>
            <a:r>
              <a:rPr lang="fr-FR" sz="2400" dirty="0"/>
              <a:t>investissement</a:t>
            </a:r>
            <a:r>
              <a:rPr lang="fr-FR" sz="2400" noProof="0" dirty="0" smtClean="0"/>
              <a:t> d’autant plus </a:t>
            </a:r>
            <a:r>
              <a:rPr lang="fr-FR" sz="2400" dirty="0" smtClean="0"/>
              <a:t>intéressant</a:t>
            </a:r>
            <a:endParaRPr lang="fr-FR" sz="2400" dirty="0"/>
          </a:p>
        </p:txBody>
      </p:sp>
      <p:sp>
        <p:nvSpPr>
          <p:cNvPr id="7" name="Rectangle 6"/>
          <p:cNvSpPr/>
          <p:nvPr/>
        </p:nvSpPr>
        <p:spPr>
          <a:xfrm>
            <a:off x="2547548" y="4565831"/>
            <a:ext cx="6444208" cy="646331"/>
          </a:xfrm>
          <a:prstGeom prst="rect">
            <a:avLst/>
          </a:prstGeom>
        </p:spPr>
        <p:txBody>
          <a:bodyPr wrap="square">
            <a:spAutoFit/>
          </a:bodyPr>
          <a:lstStyle/>
          <a:p>
            <a:pPr>
              <a:lnSpc>
                <a:spcPct val="90000"/>
              </a:lnSpc>
            </a:pPr>
            <a:r>
              <a:rPr lang="fr-FR" sz="2000" i="1" dirty="0" smtClean="0"/>
              <a:t>Comparer</a:t>
            </a:r>
            <a:r>
              <a:rPr lang="fr-FR" sz="2000" dirty="0" smtClean="0"/>
              <a:t> </a:t>
            </a:r>
            <a:r>
              <a:rPr lang="fr-FR" sz="2000" dirty="0"/>
              <a:t>les </a:t>
            </a:r>
            <a:r>
              <a:rPr lang="fr-FR" sz="2000" dirty="0" smtClean="0"/>
              <a:t>investissements ?</a:t>
            </a:r>
          </a:p>
          <a:p>
            <a:pPr marL="742950" lvl="1" indent="-285750">
              <a:lnSpc>
                <a:spcPct val="90000"/>
              </a:lnSpc>
              <a:buFont typeface="Arial" panose="020B0604020202020204" pitchFamily="34" charset="0"/>
              <a:buChar char="•"/>
            </a:pPr>
            <a:r>
              <a:rPr lang="fr-FR" sz="2000" dirty="0" smtClean="0"/>
              <a:t>ajuster </a:t>
            </a:r>
            <a:r>
              <a:rPr lang="fr-FR" sz="2000" b="1" dirty="0"/>
              <a:t>r% </a:t>
            </a:r>
            <a:r>
              <a:rPr lang="fr-FR" sz="2000" dirty="0"/>
              <a:t>selon leur risque, mais utiliser le même </a:t>
            </a:r>
            <a:r>
              <a:rPr lang="fr-FR" sz="2000" b="1" i="1" dirty="0">
                <a:solidFill>
                  <a:schemeClr val="accent3">
                    <a:lumMod val="50000"/>
                  </a:schemeClr>
                </a:solidFill>
              </a:rPr>
              <a:t>i%</a:t>
            </a:r>
            <a:r>
              <a:rPr lang="fr-FR" sz="2000" b="1" i="1" dirty="0"/>
              <a:t> </a:t>
            </a:r>
            <a:endParaRPr lang="fr-FR" sz="2000" i="1" dirty="0"/>
          </a:p>
        </p:txBody>
      </p:sp>
      <p:sp>
        <p:nvSpPr>
          <p:cNvPr id="10" name="ZoneTexte 9"/>
          <p:cNvSpPr txBox="1"/>
          <p:nvPr/>
        </p:nvSpPr>
        <p:spPr>
          <a:xfrm>
            <a:off x="96812" y="400225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4" name="Espace réservé du numéro de diapositive 3"/>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14</a:t>
            </a:fld>
            <a:endParaRPr lang="fr-FR" dirty="0"/>
          </a:p>
        </p:txBody>
      </p:sp>
    </p:spTree>
    <p:custDataLst>
      <p:tags r:id="rId1"/>
    </p:custDataLst>
    <p:extLst>
      <p:ext uri="{BB962C8B-B14F-4D97-AF65-F5344CB8AC3E}">
        <p14:creationId xmlns:p14="http://schemas.microsoft.com/office/powerpoint/2010/main" val="138102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noProof="0" dirty="0" smtClean="0"/>
              <a:t>Impact du taux choisi</a:t>
            </a:r>
            <a:endParaRPr lang="fr-FR" sz="2800" noProof="0" dirty="0"/>
          </a:p>
        </p:txBody>
      </p:sp>
      <p:sp>
        <p:nvSpPr>
          <p:cNvPr id="3" name="Espace réservé du contenu 2"/>
          <p:cNvSpPr>
            <a:spLocks noGrp="1"/>
          </p:cNvSpPr>
          <p:nvPr>
            <p:ph idx="1"/>
          </p:nvPr>
        </p:nvSpPr>
        <p:spPr>
          <a:xfrm>
            <a:off x="2843808" y="913284"/>
            <a:ext cx="6169567" cy="4680520"/>
          </a:xfrm>
        </p:spPr>
        <p:txBody>
          <a:bodyPr>
            <a:noAutofit/>
          </a:bodyPr>
          <a:lstStyle/>
          <a:p>
            <a:pPr marL="17100" indent="0">
              <a:lnSpc>
                <a:spcPct val="120000"/>
              </a:lnSpc>
              <a:spcBef>
                <a:spcPts val="600"/>
              </a:spcBef>
              <a:buClr>
                <a:schemeClr val="tx2"/>
              </a:buClr>
              <a:buNone/>
            </a:pPr>
            <a:r>
              <a:rPr lang="fr-FR" sz="2400" noProof="0" dirty="0" smtClean="0"/>
              <a:t>Selon le choix de</a:t>
            </a:r>
            <a:r>
              <a:rPr lang="fr-FR" sz="2400" b="1" i="1" noProof="0" dirty="0" smtClean="0"/>
              <a:t> </a:t>
            </a:r>
            <a:r>
              <a:rPr lang="fr-FR" sz="2400" b="1" i="1" noProof="0" dirty="0" smtClean="0">
                <a:solidFill>
                  <a:srgbClr val="008000"/>
                </a:solidFill>
              </a:rPr>
              <a:t>i%</a:t>
            </a:r>
            <a:r>
              <a:rPr lang="fr-FR" sz="2400" noProof="0" dirty="0" smtClean="0"/>
              <a:t>, on favorise le </a:t>
            </a:r>
            <a:r>
              <a:rPr lang="fr-FR" sz="2400" b="1" noProof="0" dirty="0" smtClean="0"/>
              <a:t>court</a:t>
            </a:r>
            <a:r>
              <a:rPr lang="fr-FR" sz="2400" noProof="0" dirty="0" smtClean="0"/>
              <a:t> ou le </a:t>
            </a:r>
            <a:r>
              <a:rPr lang="fr-FR" sz="2400" b="1" noProof="0" dirty="0" smtClean="0"/>
              <a:t>long terme </a:t>
            </a:r>
          </a:p>
          <a:p>
            <a:pPr marL="360000">
              <a:lnSpc>
                <a:spcPct val="120000"/>
              </a:lnSpc>
              <a:spcBef>
                <a:spcPts val="600"/>
              </a:spcBef>
              <a:buClr>
                <a:schemeClr val="tx1"/>
              </a:buClr>
            </a:pPr>
            <a:r>
              <a:rPr lang="fr-FR" sz="2400" b="1" i="1" noProof="0" dirty="0" smtClean="0">
                <a:solidFill>
                  <a:srgbClr val="008000"/>
                </a:solidFill>
              </a:rPr>
              <a:t>i%</a:t>
            </a:r>
            <a:r>
              <a:rPr lang="fr-FR" sz="2400" b="1" noProof="0" dirty="0" smtClean="0"/>
              <a:t> élevé </a:t>
            </a:r>
            <a:r>
              <a:rPr lang="fr-FR" sz="2400" noProof="0" dirty="0" smtClean="0"/>
              <a:t>= </a:t>
            </a:r>
            <a:r>
              <a:rPr lang="fr-FR" sz="2400" i="1" noProof="0" dirty="0" smtClean="0"/>
              <a:t>recherche d’une rentabilité rapide</a:t>
            </a:r>
          </a:p>
          <a:p>
            <a:pPr marL="760050" lvl="1">
              <a:lnSpc>
                <a:spcPct val="120000"/>
              </a:lnSpc>
              <a:spcBef>
                <a:spcPts val="600"/>
              </a:spcBef>
              <a:buClr>
                <a:schemeClr val="tx2"/>
              </a:buClr>
              <a:buFont typeface="Wingdings" panose="05000000000000000000" pitchFamily="2" charset="2"/>
              <a:buChar char="Ø"/>
            </a:pPr>
            <a:r>
              <a:rPr lang="fr-FR" sz="2000" b="1" i="1" dirty="0">
                <a:solidFill>
                  <a:srgbClr val="C00000"/>
                </a:solidFill>
              </a:rPr>
              <a:t> </a:t>
            </a:r>
            <a:r>
              <a:rPr lang="fr-FR" sz="2000" b="1" i="1" dirty="0" smtClean="0">
                <a:solidFill>
                  <a:srgbClr val="C00000"/>
                </a:solidFill>
              </a:rPr>
              <a:t>…et on limite les investissements </a:t>
            </a:r>
            <a:r>
              <a:rPr lang="fr-FR" sz="2000" i="1" dirty="0" smtClean="0">
                <a:solidFill>
                  <a:srgbClr val="C00000"/>
                </a:solidFill>
              </a:rPr>
              <a:t>(car VAN plus souvent &lt;0) </a:t>
            </a:r>
            <a:endParaRPr lang="fr-FR" sz="2000" i="1" noProof="0" dirty="0" smtClean="0"/>
          </a:p>
          <a:p>
            <a:pPr marL="360000" lvl="3" indent="-342900">
              <a:lnSpc>
                <a:spcPct val="120000"/>
              </a:lnSpc>
              <a:spcBef>
                <a:spcPts val="600"/>
              </a:spcBef>
              <a:buClr>
                <a:schemeClr val="tx1"/>
              </a:buClr>
              <a:buFont typeface="Arial" panose="020B0604020202020204" pitchFamily="34" charset="0"/>
              <a:buChar char="•"/>
            </a:pPr>
            <a:r>
              <a:rPr lang="fr-FR" sz="2400" b="1" i="1" dirty="0" smtClean="0">
                <a:solidFill>
                  <a:srgbClr val="C00000"/>
                </a:solidFill>
              </a:rPr>
              <a:t> </a:t>
            </a:r>
            <a:r>
              <a:rPr lang="fr-FR" sz="2400" b="1" i="1" dirty="0" smtClean="0">
                <a:solidFill>
                  <a:srgbClr val="008000"/>
                </a:solidFill>
              </a:rPr>
              <a:t>i%</a:t>
            </a:r>
            <a:r>
              <a:rPr lang="fr-FR" sz="2400" b="1" dirty="0" smtClean="0"/>
              <a:t> faible </a:t>
            </a:r>
            <a:r>
              <a:rPr lang="fr-FR" sz="2400" dirty="0" smtClean="0"/>
              <a:t>= </a:t>
            </a:r>
            <a:r>
              <a:rPr lang="fr-FR" sz="2400" i="1" dirty="0" smtClean="0"/>
              <a:t>on est prêt à attendre pour gagner de l’argent </a:t>
            </a:r>
          </a:p>
          <a:p>
            <a:pPr marL="817200" lvl="4" indent="-342900">
              <a:lnSpc>
                <a:spcPct val="120000"/>
              </a:lnSpc>
              <a:spcBef>
                <a:spcPts val="600"/>
              </a:spcBef>
              <a:buClr>
                <a:schemeClr val="tx2"/>
              </a:buClr>
              <a:buFont typeface="Wingdings" panose="05000000000000000000" pitchFamily="2" charset="2"/>
              <a:buChar char="Ø"/>
            </a:pPr>
            <a:r>
              <a:rPr lang="fr-FR" b="1" i="1" dirty="0" smtClean="0">
                <a:solidFill>
                  <a:srgbClr val="008000"/>
                </a:solidFill>
              </a:rPr>
              <a:t>.. Et on accepte plus d’investissements </a:t>
            </a:r>
            <a:r>
              <a:rPr lang="fr-FR" i="1" dirty="0" smtClean="0">
                <a:solidFill>
                  <a:srgbClr val="008000"/>
                </a:solidFill>
              </a:rPr>
              <a:t> (VAN plus souvent &gt;0)</a:t>
            </a:r>
            <a:endParaRPr lang="fr-FR" dirty="0" smtClean="0"/>
          </a:p>
        </p:txBody>
      </p:sp>
      <p:sp>
        <p:nvSpPr>
          <p:cNvPr id="4" name="Espace réservé du numéro de diapositive 3"/>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15</a:t>
            </a:fld>
            <a:endParaRPr lang="fr-FR" dirty="0"/>
          </a:p>
        </p:txBody>
      </p:sp>
      <p:sp>
        <p:nvSpPr>
          <p:cNvPr id="6" name="ZoneTexte 5"/>
          <p:cNvSpPr txBox="1"/>
          <p:nvPr/>
        </p:nvSpPr>
        <p:spPr>
          <a:xfrm>
            <a:off x="96812" y="400225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83663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9546"/>
            <a:ext cx="6313582" cy="600844"/>
          </a:xfrm>
        </p:spPr>
        <p:txBody>
          <a:bodyPr>
            <a:normAutofit/>
          </a:bodyPr>
          <a:lstStyle/>
          <a:p>
            <a:r>
              <a:rPr lang="fr-FR" dirty="0" smtClean="0"/>
              <a:t>Synthèse</a:t>
            </a:r>
            <a:endParaRPr lang="fr-FR" dirty="0"/>
          </a:p>
        </p:txBody>
      </p:sp>
      <p:grpSp>
        <p:nvGrpSpPr>
          <p:cNvPr id="31" name="Groupe 30"/>
          <p:cNvGrpSpPr/>
          <p:nvPr/>
        </p:nvGrpSpPr>
        <p:grpSpPr>
          <a:xfrm>
            <a:off x="3203848" y="979419"/>
            <a:ext cx="3505200" cy="1512447"/>
            <a:chOff x="2722984" y="2209149"/>
            <a:chExt cx="5782094" cy="2628023"/>
          </a:xfrm>
          <a:effectLst>
            <a:outerShdw blurRad="50800" dist="38100" dir="2700000" algn="tl" rotWithShape="0">
              <a:prstClr val="black">
                <a:alpha val="40000"/>
              </a:prstClr>
            </a:outerShdw>
          </a:effectLst>
        </p:grpSpPr>
        <p:sp>
          <p:nvSpPr>
            <p:cNvPr id="4" name="Line 4"/>
            <p:cNvSpPr>
              <a:spLocks noChangeShapeType="1"/>
            </p:cNvSpPr>
            <p:nvPr/>
          </p:nvSpPr>
          <p:spPr bwMode="auto">
            <a:xfrm>
              <a:off x="2734478" y="2797234"/>
              <a:ext cx="0" cy="2039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5" name="Line 5"/>
            <p:cNvSpPr>
              <a:spLocks noChangeShapeType="1"/>
            </p:cNvSpPr>
            <p:nvPr/>
          </p:nvSpPr>
          <p:spPr bwMode="auto">
            <a:xfrm>
              <a:off x="3299245" y="2808903"/>
              <a:ext cx="0" cy="7196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grpSp>
          <p:nvGrpSpPr>
            <p:cNvPr id="6" name="Group 29"/>
            <p:cNvGrpSpPr>
              <a:grpSpLocks/>
            </p:cNvGrpSpPr>
            <p:nvPr/>
          </p:nvGrpSpPr>
          <p:grpSpPr bwMode="auto">
            <a:xfrm>
              <a:off x="3875508" y="2209149"/>
              <a:ext cx="4032250" cy="611188"/>
              <a:chOff x="2109" y="1843"/>
              <a:chExt cx="2540" cy="462"/>
            </a:xfrm>
          </p:grpSpPr>
          <p:sp>
            <p:nvSpPr>
              <p:cNvPr id="7" name="Line 8"/>
              <p:cNvSpPr>
                <a:spLocks noChangeShapeType="1"/>
              </p:cNvSpPr>
              <p:nvPr/>
            </p:nvSpPr>
            <p:spPr bwMode="auto">
              <a:xfrm flipV="1">
                <a:off x="2109"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8" name="Line 9"/>
              <p:cNvSpPr>
                <a:spLocks noChangeShapeType="1"/>
              </p:cNvSpPr>
              <p:nvPr/>
            </p:nvSpPr>
            <p:spPr bwMode="auto">
              <a:xfrm flipV="1">
                <a:off x="2472"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9" name="Line 10"/>
              <p:cNvSpPr>
                <a:spLocks noChangeShapeType="1"/>
              </p:cNvSpPr>
              <p:nvPr/>
            </p:nvSpPr>
            <p:spPr bwMode="auto">
              <a:xfrm flipV="1">
                <a:off x="2835"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0" name="Line 11"/>
              <p:cNvSpPr>
                <a:spLocks noChangeShapeType="1"/>
              </p:cNvSpPr>
              <p:nvPr/>
            </p:nvSpPr>
            <p:spPr bwMode="auto">
              <a:xfrm flipV="1">
                <a:off x="3197"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1" name="Line 12"/>
              <p:cNvSpPr>
                <a:spLocks noChangeShapeType="1"/>
              </p:cNvSpPr>
              <p:nvPr/>
            </p:nvSpPr>
            <p:spPr bwMode="auto">
              <a:xfrm flipV="1">
                <a:off x="3560"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2" name="Line 13"/>
              <p:cNvSpPr>
                <a:spLocks noChangeShapeType="1"/>
              </p:cNvSpPr>
              <p:nvPr/>
            </p:nvSpPr>
            <p:spPr bwMode="auto">
              <a:xfrm flipV="1">
                <a:off x="3923"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3" name="Line 15"/>
              <p:cNvSpPr>
                <a:spLocks noChangeShapeType="1"/>
              </p:cNvSpPr>
              <p:nvPr/>
            </p:nvSpPr>
            <p:spPr bwMode="auto">
              <a:xfrm flipV="1">
                <a:off x="4286" y="1851"/>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4" name="Line 16"/>
              <p:cNvSpPr>
                <a:spLocks noChangeShapeType="1"/>
              </p:cNvSpPr>
              <p:nvPr/>
            </p:nvSpPr>
            <p:spPr bwMode="auto">
              <a:xfrm flipV="1">
                <a:off x="4649" y="2006"/>
                <a:ext cx="0" cy="29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grpSp>
        <p:grpSp>
          <p:nvGrpSpPr>
            <p:cNvPr id="16" name="Group 28"/>
            <p:cNvGrpSpPr>
              <a:grpSpLocks/>
            </p:cNvGrpSpPr>
            <p:nvPr/>
          </p:nvGrpSpPr>
          <p:grpSpPr bwMode="auto">
            <a:xfrm>
              <a:off x="2722984" y="2458866"/>
              <a:ext cx="5782094" cy="695854"/>
              <a:chOff x="1020" y="2032"/>
              <a:chExt cx="4668" cy="526"/>
            </a:xfrm>
          </p:grpSpPr>
          <p:sp>
            <p:nvSpPr>
              <p:cNvPr id="17" name="Line 18"/>
              <p:cNvSpPr>
                <a:spLocks noChangeShapeType="1"/>
              </p:cNvSpPr>
              <p:nvPr/>
            </p:nvSpPr>
            <p:spPr bwMode="auto">
              <a:xfrm>
                <a:off x="1020" y="2296"/>
                <a:ext cx="462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8" name="Text Box 27"/>
              <p:cNvSpPr txBox="1">
                <a:spLocks noChangeArrowheads="1"/>
              </p:cNvSpPr>
              <p:nvPr/>
            </p:nvSpPr>
            <p:spPr bwMode="auto">
              <a:xfrm>
                <a:off x="5552" y="2032"/>
                <a:ext cx="136"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dirty="0">
                    <a:solidFill>
                      <a:schemeClr val="accent1"/>
                    </a:solidFill>
                    <a:latin typeface="+mn-lt"/>
                  </a:rPr>
                  <a:t>t</a:t>
                </a:r>
              </a:p>
            </p:txBody>
          </p:sp>
        </p:grpSp>
      </p:gr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437195"/>
            <a:ext cx="4824536" cy="569104"/>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Espace réservé du numéro de diapositive 14"/>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16</a:t>
            </a:fld>
            <a:endParaRPr lang="fr-FR" dirty="0"/>
          </a:p>
        </p:txBody>
      </p:sp>
      <p:sp>
        <p:nvSpPr>
          <p:cNvPr id="33" name="ZoneTexte 32"/>
          <p:cNvSpPr txBox="1"/>
          <p:nvPr/>
        </p:nvSpPr>
        <p:spPr>
          <a:xfrm>
            <a:off x="96812" y="400225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4" name="ZoneTexte 33"/>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5" name="ZoneTexte 34"/>
          <p:cNvSpPr txBox="1"/>
          <p:nvPr/>
        </p:nvSpPr>
        <p:spPr>
          <a:xfrm>
            <a:off x="98194" y="319258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496" y="3538134"/>
            <a:ext cx="3548510" cy="1696534"/>
          </a:xfrm>
          <a:prstGeom prst="rect">
            <a:avLst/>
          </a:prstGeom>
        </p:spPr>
      </p:pic>
    </p:spTree>
    <p:extLst>
      <p:ext uri="{BB962C8B-B14F-4D97-AF65-F5344CB8AC3E}">
        <p14:creationId xmlns:p14="http://schemas.microsoft.com/office/powerpoint/2010/main" val="226810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a:t>
            </a:r>
            <a:endParaRPr lang="fr-FR" dirty="0"/>
          </a:p>
        </p:txBody>
      </p:sp>
      <p:sp>
        <p:nvSpPr>
          <p:cNvPr id="3" name="Espace réservé du contenu 2"/>
          <p:cNvSpPr>
            <a:spLocks noGrp="1"/>
          </p:cNvSpPr>
          <p:nvPr>
            <p:ph idx="1"/>
          </p:nvPr>
        </p:nvSpPr>
        <p:spPr>
          <a:xfrm>
            <a:off x="2976264" y="985292"/>
            <a:ext cx="5760638" cy="1443484"/>
          </a:xfrm>
        </p:spPr>
        <p:txBody>
          <a:bodyPr>
            <a:normAutofit fontScale="62500" lnSpcReduction="20000"/>
          </a:bodyPr>
          <a:lstStyle/>
          <a:p>
            <a:r>
              <a:rPr lang="fr-FR" dirty="0" smtClean="0"/>
              <a:t>Pourquoi dans la</a:t>
            </a:r>
            <a:r>
              <a:rPr lang="fr-FR" b="1" dirty="0" smtClean="0"/>
              <a:t> formule</a:t>
            </a:r>
            <a:r>
              <a:rPr lang="fr-FR" dirty="0" smtClean="0"/>
              <a:t>, n’actualise-</a:t>
            </a:r>
            <a:r>
              <a:rPr lang="fr-FR" dirty="0" err="1" smtClean="0"/>
              <a:t>t’on</a:t>
            </a:r>
            <a:r>
              <a:rPr lang="fr-FR" dirty="0" smtClean="0"/>
              <a:t> pas F</a:t>
            </a:r>
            <a:r>
              <a:rPr lang="fr-FR" baseline="-25000" dirty="0" smtClean="0"/>
              <a:t>0</a:t>
            </a:r>
            <a:r>
              <a:rPr lang="fr-FR" dirty="0" smtClean="0"/>
              <a:t> ?</a:t>
            </a:r>
          </a:p>
          <a:p>
            <a:r>
              <a:rPr lang="fr-FR" dirty="0" smtClean="0"/>
              <a:t>Comment utiliser l’actualisation quand on pense en </a:t>
            </a:r>
            <a:r>
              <a:rPr lang="fr-FR" b="1" dirty="0" smtClean="0"/>
              <a:t>coût global </a:t>
            </a:r>
            <a:r>
              <a:rPr lang="fr-FR" dirty="0" smtClean="0"/>
              <a:t>?</a:t>
            </a:r>
          </a:p>
          <a:p>
            <a:pPr lvl="1"/>
            <a:r>
              <a:rPr lang="fr-FR" dirty="0" smtClean="0"/>
              <a:t>Chapitre 3 du cours « fondamentaux de la </a:t>
            </a:r>
            <a:r>
              <a:rPr lang="fr-FR" dirty="0" err="1" smtClean="0"/>
              <a:t>GdP</a:t>
            </a:r>
            <a:r>
              <a:rPr lang="fr-FR" dirty="0" smtClean="0"/>
              <a:t> »</a:t>
            </a:r>
          </a:p>
          <a:p>
            <a:pPr lvl="1"/>
            <a:r>
              <a:rPr lang="fr-FR" dirty="0" smtClean="0"/>
              <a:t>Vidéo "questions en direct"</a:t>
            </a:r>
          </a:p>
          <a:p>
            <a:endParaRPr lang="fr-FR" dirty="0"/>
          </a:p>
        </p:txBody>
      </p:sp>
      <p:pic>
        <p:nvPicPr>
          <p:cNvPr id="4" name="Image 3"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411002"/>
            <a:ext cx="3203681" cy="2250497"/>
          </a:xfrm>
          <a:prstGeom prst="rect">
            <a:avLst/>
          </a:prstGeom>
        </p:spPr>
      </p:pic>
      <p:pic>
        <p:nvPicPr>
          <p:cNvPr id="5"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4784118"/>
            <a:ext cx="773365" cy="737678"/>
          </a:xfrm>
          <a:prstGeom prst="rect">
            <a:avLst/>
          </a:prstGeom>
          <a:ln>
            <a:noFill/>
          </a:ln>
          <a:effectLst>
            <a:outerShdw blurRad="190500" algn="tl" rotWithShape="0">
              <a:srgbClr val="000000">
                <a:alpha val="70000"/>
              </a:srgbClr>
            </a:outerShdw>
          </a:effectLst>
        </p:spPr>
      </p:pic>
      <p:sp>
        <p:nvSpPr>
          <p:cNvPr id="6" name="TextBox 7"/>
          <p:cNvSpPr txBox="1"/>
          <p:nvPr/>
        </p:nvSpPr>
        <p:spPr>
          <a:xfrm>
            <a:off x="4913318" y="4943079"/>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7" name="Espace réservé du numéro de diapositive 6"/>
          <p:cNvSpPr>
            <a:spLocks noGrp="1"/>
          </p:cNvSpPr>
          <p:nvPr>
            <p:ph type="sldNum" sz="quarter" idx="4294967295"/>
          </p:nvPr>
        </p:nvSpPr>
        <p:spPr>
          <a:xfrm>
            <a:off x="8676456" y="5373966"/>
            <a:ext cx="467544" cy="341039"/>
          </a:xfrm>
          <a:prstGeom prst="rect">
            <a:avLst/>
          </a:prstGeom>
        </p:spPr>
        <p:txBody>
          <a:bodyPr/>
          <a:lstStyle/>
          <a:p>
            <a:pPr>
              <a:defRPr/>
            </a:pPr>
            <a:fld id="{7F07B8DE-9430-46E8-A38B-5DA0DE501445}" type="slidenum">
              <a:rPr lang="fr-FR" smtClean="0"/>
              <a:pPr>
                <a:defRPr/>
              </a:pPr>
              <a:t>17</a:t>
            </a:fld>
            <a:endParaRPr lang="fr-FR" dirty="0"/>
          </a:p>
        </p:txBody>
      </p:sp>
    </p:spTree>
    <p:extLst>
      <p:ext uri="{BB962C8B-B14F-4D97-AF65-F5344CB8AC3E}">
        <p14:creationId xmlns:p14="http://schemas.microsoft.com/office/powerpoint/2010/main" val="32438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86600" y="2230437"/>
            <a:ext cx="1316038" cy="2093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p:txBody>
      </p:sp>
      <p:sp>
        <p:nvSpPr>
          <p:cNvPr id="10" name="Espace réservé du texte 9"/>
          <p:cNvSpPr>
            <a:spLocks noGrp="1"/>
          </p:cNvSpPr>
          <p:nvPr>
            <p:ph idx="1"/>
          </p:nvPr>
        </p:nvSpPr>
        <p:spPr>
          <a:xfrm>
            <a:off x="2843810" y="1633364"/>
            <a:ext cx="6173195" cy="3573636"/>
          </a:xfrm>
          <a:prstGeom prst="rect">
            <a:avLst/>
          </a:prstGeom>
        </p:spPr>
        <p:txBody>
          <a:bodyPr>
            <a:noAutofit/>
          </a:bodyPr>
          <a:lstStyle/>
          <a:p>
            <a:pPr>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 1 </a:t>
            </a:r>
            <a:r>
              <a:rPr lang="fr-FR" sz="2800" dirty="0">
                <a:latin typeface="Calibri" pitchFamily="34" charset="0"/>
                <a:cs typeface="Calibri" pitchFamily="34" charset="0"/>
              </a:rPr>
              <a:t>: Les mécanismes de l’actualisation</a:t>
            </a:r>
          </a:p>
          <a:p>
            <a:pPr>
              <a:lnSpc>
                <a:spcPct val="300000"/>
              </a:lnSpc>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2 </a:t>
            </a:r>
            <a:r>
              <a:rPr lang="fr-FR" sz="2800" dirty="0">
                <a:latin typeface="Calibri" pitchFamily="34" charset="0"/>
                <a:cs typeface="Calibri" pitchFamily="34" charset="0"/>
              </a:rPr>
              <a:t>:  </a:t>
            </a:r>
            <a:r>
              <a:rPr lang="fr-FR" sz="2800" dirty="0" smtClean="0">
                <a:latin typeface="Calibri" pitchFamily="34" charset="0"/>
                <a:cs typeface="Calibri" pitchFamily="34" charset="0"/>
              </a:rPr>
              <a:t>Applications</a:t>
            </a:r>
          </a:p>
        </p:txBody>
      </p:sp>
      <p:sp>
        <p:nvSpPr>
          <p:cNvPr id="6" name="ZoneTexte 5"/>
          <p:cNvSpPr txBox="1"/>
          <p:nvPr/>
        </p:nvSpPr>
        <p:spPr>
          <a:xfrm>
            <a:off x="515751" y="4144352"/>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2172722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466247" y="4438974"/>
            <a:ext cx="2630251"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50000"/>
                  </a:schemeClr>
                </a:solidFill>
                <a:effectLst/>
                <a:latin typeface="Calibri" pitchFamily="34" charset="0"/>
              </a:rPr>
              <a:t>Applications</a:t>
            </a:r>
            <a:endParaRPr lang="en-GB" sz="2800" b="1" dirty="0">
              <a:solidFill>
                <a:schemeClr val="accent4">
                  <a:lumMod val="50000"/>
                </a:schemeClr>
              </a:solidFill>
              <a:effectLst/>
              <a:latin typeface="Calibri" pitchFamily="34" charset="0"/>
            </a:endParaRPr>
          </a:p>
        </p:txBody>
      </p:sp>
      <p:sp>
        <p:nvSpPr>
          <p:cNvPr id="10" name="Titre 9"/>
          <p:cNvSpPr>
            <a:spLocks noGrp="1"/>
          </p:cNvSpPr>
          <p:nvPr>
            <p:ph type="title"/>
          </p:nvPr>
        </p:nvSpPr>
        <p:spPr/>
        <p:txBody>
          <a:bodyPr>
            <a:normAutofit/>
          </a:bodyPr>
          <a:lstStyle/>
          <a:p>
            <a:r>
              <a:rPr lang="fr-FR" dirty="0" smtClean="0"/>
              <a:t>L’actualisation, une introduction</a:t>
            </a:r>
            <a:endParaRPr lang="fr-FR" dirty="0"/>
          </a:p>
        </p:txBody>
      </p:sp>
      <p:pic>
        <p:nvPicPr>
          <p:cNvPr id="1026" name="Picture 2" descr="File:5milmkb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193729"/>
            <a:ext cx="3138824" cy="3175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5200651" y="5472907"/>
            <a:ext cx="351631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cc-by-sa : </a:t>
            </a:r>
            <a:r>
              <a:rPr lang="fr-FR" sz="1200" dirty="0" smtClean="0">
                <a:solidFill>
                  <a:srgbClr val="000099"/>
                </a:solidFill>
                <a:hlinkClick r:id="rId4"/>
              </a:rPr>
              <a:t>source</a:t>
            </a:r>
            <a:endParaRPr lang="fr-FR" sz="1200" dirty="0">
              <a:solidFill>
                <a:srgbClr val="000099"/>
              </a:solidFill>
            </a:endParaRPr>
          </a:p>
        </p:txBody>
      </p:sp>
    </p:spTree>
    <p:extLst>
      <p:ext uri="{BB962C8B-B14F-4D97-AF65-F5344CB8AC3E}">
        <p14:creationId xmlns:p14="http://schemas.microsoft.com/office/powerpoint/2010/main" val="3106672380"/>
      </p:ext>
    </p:extLst>
  </p:cSld>
  <p:clrMapOvr>
    <a:masterClrMapping/>
  </p:clrMapOvr>
  <p:transition/>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12548" y="315526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9" name="Titre 14"/>
          <p:cNvSpPr>
            <a:spLocks noGrp="1"/>
          </p:cNvSpPr>
          <p:nvPr>
            <p:ph type="title"/>
          </p:nvPr>
        </p:nvSpPr>
        <p:spPr>
          <a:xfrm>
            <a:off x="2699792" y="134938"/>
            <a:ext cx="6313582" cy="571500"/>
          </a:xfrm>
        </p:spPr>
        <p:txBody>
          <a:bodyPr>
            <a:normAutofit/>
          </a:bodyPr>
          <a:lstStyle/>
          <a:p>
            <a:r>
              <a:rPr sz="2800" dirty="0" smtClean="0">
                <a:solidFill>
                  <a:prstClr val="black"/>
                </a:solidFill>
                <a:latin typeface="Calibri" pitchFamily="34" charset="0"/>
                <a:cs typeface="Calibri" pitchFamily="34" charset="0"/>
              </a:rPr>
              <a:t>Avant de commencer </a:t>
            </a:r>
            <a:endParaRPr lang="fr-FR" sz="2800" dirty="0"/>
          </a:p>
        </p:txBody>
      </p:sp>
      <p:sp>
        <p:nvSpPr>
          <p:cNvPr id="12"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17"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18" name="TextBox 2"/>
          <p:cNvSpPr txBox="1"/>
          <p:nvPr/>
        </p:nvSpPr>
        <p:spPr>
          <a:xfrm>
            <a:off x="2843808" y="1417340"/>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 sous-titres</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la vidéo en mode « plein écran </a:t>
            </a:r>
            <a:r>
              <a:rPr lang="fr-FR" sz="2000" b="0" dirty="0" smtClean="0">
                <a:solidFill>
                  <a:prstClr val="black"/>
                </a:solidFill>
                <a:latin typeface="Calibri" panose="020F0502020204030204" pitchFamily="34" charset="0"/>
              </a:rPr>
              <a:t>»</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en pause, varier la vitesse </a:t>
            </a:r>
            <a:r>
              <a:rPr lang="fr-FR" sz="1600" b="0" dirty="0">
                <a:latin typeface="Calibri" panose="020F0502020204030204" pitchFamily="34" charset="0"/>
                <a:hlinkClick r:id="rId3"/>
              </a:rPr>
              <a:t>youtube.com/html5</a:t>
            </a:r>
            <a:endParaRPr lang="fr-FR" sz="1600" b="0" dirty="0">
              <a:solidFill>
                <a:prstClr val="black"/>
              </a:solidFill>
              <a:latin typeface="Calibri" panose="020F0502020204030204" pitchFamily="34" charset="0"/>
            </a:endParaRPr>
          </a:p>
        </p:txBody>
      </p:sp>
      <p:sp>
        <p:nvSpPr>
          <p:cNvPr id="19" name="TextBox 4"/>
          <p:cNvSpPr txBox="1"/>
          <p:nvPr/>
        </p:nvSpPr>
        <p:spPr>
          <a:xfrm>
            <a:off x="2843808" y="2785492"/>
            <a:ext cx="5976664" cy="2246769"/>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4"/>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originaux des </a:t>
            </a:r>
            <a:r>
              <a:rPr lang="fr-FR" sz="2000" b="0" dirty="0" smtClean="0">
                <a:solidFill>
                  <a:prstClr val="black"/>
                </a:solidFill>
                <a:latin typeface="Calibri" panose="020F0502020204030204" pitchFamily="34" charset="0"/>
              </a:rPr>
              <a:t>diapositives, vidéos HD, sous-titres..</a:t>
            </a:r>
          </a:p>
          <a:p>
            <a:pPr marL="699502" lvl="1" indent="-342900" fontAlgn="auto">
              <a:spcAft>
                <a:spcPts val="0"/>
              </a:spcAft>
              <a:buFont typeface="Arial" panose="020B0604020202020204" pitchFamily="34" charset="0"/>
              <a:buChar char="•"/>
              <a:defRPr/>
            </a:pPr>
            <a:r>
              <a:rPr lang="fr-FR" sz="2000" dirty="0">
                <a:solidFill>
                  <a:prstClr val="black"/>
                </a:solidFill>
                <a:latin typeface="Calibri" panose="020F0502020204030204" pitchFamily="34" charset="0"/>
              </a:rPr>
              <a:t>q</a:t>
            </a:r>
            <a:r>
              <a:rPr lang="fr-FR" sz="2000" b="0" dirty="0" smtClean="0">
                <a:solidFill>
                  <a:prstClr val="black"/>
                </a:solidFill>
                <a:latin typeface="Calibri" panose="020F0502020204030204" pitchFamily="34" charset="0"/>
              </a:rPr>
              <a:t>uiz, prise de notes partagée, ressources...</a:t>
            </a:r>
          </a:p>
          <a:p>
            <a:pPr marL="699502" lvl="1" indent="-342900" fontAlgn="auto">
              <a:spcAft>
                <a:spcPts val="0"/>
              </a:spcAft>
              <a:buFont typeface="Arial" panose="020B0604020202020204" pitchFamily="34" charset="0"/>
              <a:buChar char="•"/>
              <a:defRPr/>
            </a:pPr>
            <a:r>
              <a:rPr lang="fr-FR" sz="2000" b="0" dirty="0" smtClean="0">
                <a:solidFill>
                  <a:prstClr val="black"/>
                </a:solidFill>
                <a:latin typeface="Calibri" panose="020F0502020204030204" pitchFamily="34" charset="0"/>
              </a:rPr>
              <a:t>MOOC GdP : </a:t>
            </a:r>
          </a:p>
          <a:p>
            <a:pPr marL="1056103" lvl="2" indent="-342900" fontAlgn="auto">
              <a:spcAft>
                <a:spcPts val="0"/>
              </a:spcAft>
              <a:buFont typeface="Wingdings" panose="05000000000000000000" pitchFamily="2" charset="2"/>
              <a:buChar char="ü"/>
              <a:defRPr/>
            </a:pPr>
            <a:r>
              <a:rPr lang="fr-FR" sz="1600" b="0" dirty="0" smtClean="0">
                <a:solidFill>
                  <a:prstClr val="black"/>
                </a:solidFill>
                <a:latin typeface="Calibri" panose="020F0502020204030204" pitchFamily="34" charset="0"/>
              </a:rPr>
              <a:t>forum, réseaux sociaux</a:t>
            </a:r>
          </a:p>
          <a:p>
            <a:pPr marL="1056103" lvl="2" indent="-342900" fontAlgn="auto">
              <a:spcAft>
                <a:spcPts val="0"/>
              </a:spcAft>
              <a:buFont typeface="Wingdings" panose="05000000000000000000" pitchFamily="2" charset="2"/>
              <a:buChar char="ü"/>
              <a:defRPr/>
            </a:pPr>
            <a:r>
              <a:rPr lang="fr-FR" sz="1600" b="0" dirty="0" smtClean="0">
                <a:solidFill>
                  <a:prstClr val="black"/>
                </a:solidFill>
                <a:latin typeface="Calibri" panose="020F0502020204030204" pitchFamily="34" charset="0"/>
              </a:rPr>
              <a:t>certification de réussite</a:t>
            </a:r>
            <a:endParaRPr lang="fr-FR" sz="1600" b="0" dirty="0">
              <a:solidFill>
                <a:prstClr val="black"/>
              </a:solidFill>
              <a:latin typeface="Calibri" panose="020F0502020204030204" pitchFamily="34" charset="0"/>
            </a:endParaRPr>
          </a:p>
        </p:txBody>
      </p:sp>
      <p:pic>
        <p:nvPicPr>
          <p:cNvPr id="20" name="Espace réservé du contenu 3"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297" y="4369668"/>
            <a:ext cx="1427615" cy="1008113"/>
          </a:xfrm>
          <a:prstGeom prst="rect">
            <a:avLst/>
          </a:prstGeom>
          <a:ln>
            <a:solidFill>
              <a:schemeClr val="tx1"/>
            </a:solidFill>
          </a:ln>
        </p:spPr>
      </p:pic>
      <p:pic>
        <p:nvPicPr>
          <p:cNvPr id="21" name="Espace réservé du contenu 4"/>
          <p:cNvPicPr>
            <a:picLocks noChangeAspect="1"/>
          </p:cNvPicPr>
          <p:nvPr/>
        </p:nvPicPr>
        <p:blipFill>
          <a:blip r:embed="rId6" cstate="print">
            <a:extLst>
              <a:ext uri="{BEBA8EAE-BF5A-486C-A8C5-ECC9F3942E4B}">
                <a14:imgProps xmlns:a14="http://schemas.microsoft.com/office/drawing/2010/main">
                  <a14:imgLayer r:embed="rId7">
                    <a14:imgEffect>
                      <a14:backgroundRemoval t="278" b="93333" l="20625" r="94167">
                        <a14:foregroundMark x1="28021" y1="25694" x2="23750" y2="42917"/>
                        <a14:foregroundMark x1="23750" y1="45972" x2="30000" y2="72917"/>
                        <a14:foregroundMark x1="29792" y1="71667" x2="44167" y2="86944"/>
                        <a14:foregroundMark x1="44375" y1="87778" x2="65938" y2="88750"/>
                        <a14:foregroundMark x1="67292" y1="89028" x2="81146" y2="77917"/>
                        <a14:foregroundMark x1="80938" y1="77083" x2="88542" y2="61806"/>
                        <a14:foregroundMark x1="89167" y1="35278" x2="79167" y2="14583"/>
                        <a14:foregroundMark x1="78958" y1="14028" x2="65208" y2="4444"/>
                        <a14:foregroundMark x1="64271" y1="4028" x2="49583" y2="4306"/>
                        <a14:foregroundMark x1="48854" y1="5278" x2="38958" y2="9444"/>
                        <a14:foregroundMark x1="38542" y1="10833" x2="30312" y2="20000"/>
                        <a14:foregroundMark x1="29896" y1="20833" x2="26354" y2="30278"/>
                        <a14:foregroundMark x1="31667" y1="23611" x2="80104" y2="39861"/>
                        <a14:foregroundMark x1="29479" y1="40139" x2="80104" y2="57917"/>
                        <a14:foregroundMark x1="32083" y1="51250" x2="77708" y2="69722"/>
                        <a14:foregroundMark x1="33125" y1="62083" x2="67083" y2="82778"/>
                        <a14:foregroundMark x1="51250" y1="15417" x2="82917" y2="32500"/>
                        <a14:foregroundMark x1="60000" y1="8472" x2="83542" y2="26250"/>
                        <a14:foregroundMark x1="61042" y1="8333" x2="29167" y2="49861"/>
                        <a14:foregroundMark x1="74792" y1="15694" x2="35417" y2="60417"/>
                        <a14:foregroundMark x1="50000" y1="11250" x2="26979" y2="42222"/>
                        <a14:foregroundMark x1="27917" y1="46528" x2="33438" y2="71389"/>
                        <a14:foregroundMark x1="35625" y1="71944" x2="78438" y2="22639"/>
                        <a14:foregroundMark x1="36042" y1="73750" x2="84479" y2="43750"/>
                        <a14:foregroundMark x1="75104" y1="35000" x2="52812" y2="83194"/>
                        <a14:foregroundMark x1="85625" y1="48889" x2="63542" y2="82222"/>
                        <a14:foregroundMark x1="55729" y1="51389" x2="61146" y2="56111"/>
                        <a14:foregroundMark x1="66979" y1="56250" x2="70938" y2="61250"/>
                        <a14:foregroundMark x1="74688" y1="59167" x2="82292" y2="69306"/>
                        <a14:foregroundMark x1="82813" y1="57222" x2="85104" y2="65000"/>
                        <a14:foregroundMark x1="60833" y1="73750" x2="53021" y2="51389"/>
                        <a14:foregroundMark x1="42188" y1="70556" x2="48438" y2="82222"/>
                        <a14:foregroundMark x1="34063" y1="41667" x2="38125" y2="24722"/>
                        <a14:foregroundMark x1="35521" y1="20278" x2="53958" y2="18611"/>
                        <a14:foregroundMark x1="58125" y1="7778" x2="52292" y2="14861"/>
                        <a14:foregroundMark x1="69271" y1="5972" x2="76354" y2="10833"/>
                        <a14:foregroundMark x1="80521" y1="16528" x2="86667" y2="25694"/>
                        <a14:foregroundMark x1="90000" y1="35417" x2="90625" y2="51528"/>
                        <a14:foregroundMark x1="90625" y1="52361" x2="88438" y2="63611"/>
                        <a14:foregroundMark x1="88229" y1="63194" x2="83438" y2="74444"/>
                        <a14:foregroundMark x1="65729" y1="88750" x2="56458" y2="90694"/>
                        <a14:foregroundMark x1="56563" y1="90417" x2="47500" y2="89167"/>
                        <a14:foregroundMark x1="43333" y1="86250" x2="36771" y2="81528"/>
                        <a14:foregroundMark x1="26042" y1="28472" x2="23958" y2="38333"/>
                        <a14:foregroundMark x1="23958" y1="46250" x2="24479" y2="58750"/>
                        <a14:foregroundMark x1="25208" y1="58750" x2="28542" y2="69722"/>
                      </a14:backgroundRemoval>
                    </a14:imgEffect>
                  </a14:imgLayer>
                </a14:imgProps>
              </a:ext>
              <a:ext uri="{28A0092B-C50C-407E-A947-70E740481C1C}">
                <a14:useLocalDpi xmlns:a14="http://schemas.microsoft.com/office/drawing/2010/main" val="0"/>
              </a:ext>
            </a:extLst>
          </a:blip>
          <a:stretch>
            <a:fillRect/>
          </a:stretch>
        </p:blipFill>
        <p:spPr>
          <a:xfrm>
            <a:off x="2651745" y="4855816"/>
            <a:ext cx="856824" cy="640319"/>
          </a:xfrm>
          <a:prstGeom prst="rect">
            <a:avLst/>
          </a:prstGeom>
        </p:spPr>
      </p:pic>
    </p:spTree>
    <p:extLst>
      <p:ext uri="{BB962C8B-B14F-4D97-AF65-F5344CB8AC3E}">
        <p14:creationId xmlns:p14="http://schemas.microsoft.com/office/powerpoint/2010/main" val="96882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Exemple de calcul</a:t>
            </a:r>
          </a:p>
        </p:txBody>
      </p:sp>
      <p:sp>
        <p:nvSpPr>
          <p:cNvPr id="64" name="Espace réservé du tableau 63"/>
          <p:cNvSpPr>
            <a:spLocks noGrp="1"/>
          </p:cNvSpPr>
          <p:nvPr>
            <p:ph type="tbl" idx="1"/>
          </p:nvPr>
        </p:nvSpPr>
        <p:spPr/>
      </p:sp>
      <p:sp>
        <p:nvSpPr>
          <p:cNvPr id="286849" name="Rectangle 129"/>
          <p:cNvSpPr>
            <a:spLocks noChangeArrowheads="1"/>
          </p:cNvSpPr>
          <p:nvPr/>
        </p:nvSpPr>
        <p:spPr bwMode="auto">
          <a:xfrm>
            <a:off x="6262688" y="4392084"/>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b="1" dirty="0">
                <a:solidFill>
                  <a:srgbClr val="000000"/>
                </a:solidFill>
                <a:cs typeface="Times New Roman" pitchFamily="18" charset="0"/>
              </a:rPr>
              <a:t>-205 411 €</a:t>
            </a:r>
            <a:endParaRPr lang="fr-FR" dirty="0">
              <a:solidFill>
                <a:srgbClr val="000000"/>
              </a:solidFill>
            </a:endParaRPr>
          </a:p>
        </p:txBody>
      </p:sp>
      <p:sp>
        <p:nvSpPr>
          <p:cNvPr id="286848" name="Rectangle 128"/>
          <p:cNvSpPr>
            <a:spLocks noChangeArrowheads="1"/>
          </p:cNvSpPr>
          <p:nvPr/>
        </p:nvSpPr>
        <p:spPr bwMode="auto">
          <a:xfrm>
            <a:off x="4141788" y="4392084"/>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t"/>
            <a:r>
              <a:rPr lang="fr-FR" sz="1000" dirty="0">
                <a:solidFill>
                  <a:srgbClr val="000000"/>
                </a:solidFill>
                <a:latin typeface="Arial" charset="0"/>
                <a:cs typeface="Arial" charset="0"/>
              </a:rPr>
              <a:t> </a:t>
            </a:r>
            <a:endParaRPr lang="fr-FR" dirty="0">
              <a:solidFill>
                <a:srgbClr val="000000"/>
              </a:solidFill>
            </a:endParaRPr>
          </a:p>
        </p:txBody>
      </p:sp>
      <p:sp>
        <p:nvSpPr>
          <p:cNvPr id="286847" name="Rectangle 127"/>
          <p:cNvSpPr>
            <a:spLocks noChangeArrowheads="1"/>
          </p:cNvSpPr>
          <p:nvPr/>
        </p:nvSpPr>
        <p:spPr bwMode="auto">
          <a:xfrm>
            <a:off x="2019300" y="4392084"/>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b="1" dirty="0" smtClean="0">
                <a:solidFill>
                  <a:srgbClr val="000000"/>
                </a:solidFill>
                <a:cs typeface="Times New Roman" pitchFamily="18" charset="0"/>
              </a:rPr>
              <a:t>25 000 €</a:t>
            </a:r>
            <a:endParaRPr lang="fr-FR" dirty="0">
              <a:solidFill>
                <a:srgbClr val="000000"/>
              </a:solidFill>
            </a:endParaRPr>
          </a:p>
        </p:txBody>
      </p:sp>
      <p:sp>
        <p:nvSpPr>
          <p:cNvPr id="286846" name="Rectangle 126"/>
          <p:cNvSpPr>
            <a:spLocks noChangeArrowheads="1"/>
          </p:cNvSpPr>
          <p:nvPr/>
        </p:nvSpPr>
        <p:spPr bwMode="auto">
          <a:xfrm>
            <a:off x="611188" y="4392084"/>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b="1" dirty="0" smtClean="0">
                <a:solidFill>
                  <a:srgbClr val="000000"/>
                </a:solidFill>
                <a:cs typeface="Times New Roman" pitchFamily="18" charset="0"/>
              </a:rPr>
              <a:t>Total</a:t>
            </a:r>
            <a:endParaRPr lang="fr-FR" dirty="0">
              <a:solidFill>
                <a:srgbClr val="000000"/>
              </a:solidFill>
            </a:endParaRPr>
          </a:p>
        </p:txBody>
      </p:sp>
      <p:sp>
        <p:nvSpPr>
          <p:cNvPr id="286845" name="Rectangle 125"/>
          <p:cNvSpPr>
            <a:spLocks noChangeArrowheads="1"/>
          </p:cNvSpPr>
          <p:nvPr/>
        </p:nvSpPr>
        <p:spPr bwMode="auto">
          <a:xfrm>
            <a:off x="6262688" y="4057386"/>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169 342 €</a:t>
            </a:r>
            <a:endParaRPr lang="fr-FR" dirty="0">
              <a:solidFill>
                <a:srgbClr val="000000"/>
              </a:solidFill>
            </a:endParaRPr>
          </a:p>
        </p:txBody>
      </p:sp>
      <p:sp>
        <p:nvSpPr>
          <p:cNvPr id="286844" name="Rectangle 124"/>
          <p:cNvSpPr>
            <a:spLocks noChangeArrowheads="1"/>
          </p:cNvSpPr>
          <p:nvPr/>
        </p:nvSpPr>
        <p:spPr bwMode="auto">
          <a:xfrm>
            <a:off x="4141788" y="4057386"/>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0.56</a:t>
            </a:r>
            <a:endParaRPr lang="fr-FR" dirty="0">
              <a:solidFill>
                <a:srgbClr val="000000"/>
              </a:solidFill>
            </a:endParaRPr>
          </a:p>
        </p:txBody>
      </p:sp>
      <p:sp>
        <p:nvSpPr>
          <p:cNvPr id="286843" name="Rectangle 123"/>
          <p:cNvSpPr>
            <a:spLocks noChangeArrowheads="1"/>
          </p:cNvSpPr>
          <p:nvPr/>
        </p:nvSpPr>
        <p:spPr bwMode="auto">
          <a:xfrm>
            <a:off x="2019300" y="4057386"/>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300 000 €</a:t>
            </a:r>
            <a:endParaRPr lang="fr-FR" dirty="0">
              <a:solidFill>
                <a:srgbClr val="000000"/>
              </a:solidFill>
            </a:endParaRPr>
          </a:p>
        </p:txBody>
      </p:sp>
      <p:sp>
        <p:nvSpPr>
          <p:cNvPr id="286842" name="Rectangle 122"/>
          <p:cNvSpPr>
            <a:spLocks noChangeArrowheads="1"/>
          </p:cNvSpPr>
          <p:nvPr/>
        </p:nvSpPr>
        <p:spPr bwMode="auto">
          <a:xfrm>
            <a:off x="611188" y="4057386"/>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6</a:t>
            </a:r>
            <a:endParaRPr lang="fr-FR" dirty="0">
              <a:solidFill>
                <a:srgbClr val="000000"/>
              </a:solidFill>
            </a:endParaRPr>
          </a:p>
        </p:txBody>
      </p:sp>
      <p:sp>
        <p:nvSpPr>
          <p:cNvPr id="286841" name="Rectangle 121"/>
          <p:cNvSpPr>
            <a:spLocks noChangeArrowheads="1"/>
          </p:cNvSpPr>
          <p:nvPr/>
        </p:nvSpPr>
        <p:spPr bwMode="auto">
          <a:xfrm>
            <a:off x="6262688" y="3721365"/>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62 092 €</a:t>
            </a:r>
            <a:endParaRPr lang="fr-FR" dirty="0">
              <a:solidFill>
                <a:srgbClr val="000000"/>
              </a:solidFill>
            </a:endParaRPr>
          </a:p>
        </p:txBody>
      </p:sp>
      <p:sp>
        <p:nvSpPr>
          <p:cNvPr id="286840" name="Rectangle 120"/>
          <p:cNvSpPr>
            <a:spLocks noChangeArrowheads="1"/>
          </p:cNvSpPr>
          <p:nvPr/>
        </p:nvSpPr>
        <p:spPr bwMode="auto">
          <a:xfrm>
            <a:off x="4141788" y="3721365"/>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0.62</a:t>
            </a:r>
            <a:endParaRPr lang="fr-FR" dirty="0">
              <a:solidFill>
                <a:srgbClr val="000000"/>
              </a:solidFill>
            </a:endParaRPr>
          </a:p>
        </p:txBody>
      </p:sp>
      <p:sp>
        <p:nvSpPr>
          <p:cNvPr id="286839" name="Rectangle 119"/>
          <p:cNvSpPr>
            <a:spLocks noChangeArrowheads="1"/>
          </p:cNvSpPr>
          <p:nvPr/>
        </p:nvSpPr>
        <p:spPr bwMode="auto">
          <a:xfrm>
            <a:off x="2019300" y="3721365"/>
            <a:ext cx="2122488"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100 000 €</a:t>
            </a:r>
            <a:endParaRPr lang="fr-FR" dirty="0">
              <a:solidFill>
                <a:srgbClr val="000000"/>
              </a:solidFill>
            </a:endParaRPr>
          </a:p>
        </p:txBody>
      </p:sp>
      <p:sp>
        <p:nvSpPr>
          <p:cNvPr id="286838" name="Rectangle 118"/>
          <p:cNvSpPr>
            <a:spLocks noChangeArrowheads="1"/>
          </p:cNvSpPr>
          <p:nvPr/>
        </p:nvSpPr>
        <p:spPr bwMode="auto">
          <a:xfrm>
            <a:off x="611188" y="3721365"/>
            <a:ext cx="1408112"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5</a:t>
            </a:r>
            <a:endParaRPr lang="fr-FR" dirty="0">
              <a:solidFill>
                <a:srgbClr val="000000"/>
              </a:solidFill>
            </a:endParaRPr>
          </a:p>
        </p:txBody>
      </p:sp>
      <p:sp>
        <p:nvSpPr>
          <p:cNvPr id="286837" name="Rectangle 117"/>
          <p:cNvSpPr>
            <a:spLocks noChangeArrowheads="1"/>
          </p:cNvSpPr>
          <p:nvPr/>
        </p:nvSpPr>
        <p:spPr bwMode="auto">
          <a:xfrm>
            <a:off x="6262688" y="3386667"/>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68 301 €</a:t>
            </a:r>
            <a:endParaRPr lang="fr-FR" dirty="0">
              <a:solidFill>
                <a:srgbClr val="000000"/>
              </a:solidFill>
            </a:endParaRPr>
          </a:p>
        </p:txBody>
      </p:sp>
      <p:sp>
        <p:nvSpPr>
          <p:cNvPr id="286836" name="Rectangle 116"/>
          <p:cNvSpPr>
            <a:spLocks noChangeArrowheads="1"/>
          </p:cNvSpPr>
          <p:nvPr/>
        </p:nvSpPr>
        <p:spPr bwMode="auto">
          <a:xfrm>
            <a:off x="4141788" y="3386667"/>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0.68</a:t>
            </a:r>
            <a:endParaRPr lang="fr-FR" dirty="0">
              <a:solidFill>
                <a:srgbClr val="000000"/>
              </a:solidFill>
            </a:endParaRPr>
          </a:p>
        </p:txBody>
      </p:sp>
      <p:sp>
        <p:nvSpPr>
          <p:cNvPr id="286835" name="Rectangle 115"/>
          <p:cNvSpPr>
            <a:spLocks noChangeArrowheads="1"/>
          </p:cNvSpPr>
          <p:nvPr/>
        </p:nvSpPr>
        <p:spPr bwMode="auto">
          <a:xfrm>
            <a:off x="2019300" y="3386667"/>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100 000 €</a:t>
            </a:r>
            <a:endParaRPr lang="fr-FR" dirty="0">
              <a:solidFill>
                <a:srgbClr val="000000"/>
              </a:solidFill>
            </a:endParaRPr>
          </a:p>
        </p:txBody>
      </p:sp>
      <p:sp>
        <p:nvSpPr>
          <p:cNvPr id="286834" name="Rectangle 114"/>
          <p:cNvSpPr>
            <a:spLocks noChangeArrowheads="1"/>
          </p:cNvSpPr>
          <p:nvPr/>
        </p:nvSpPr>
        <p:spPr bwMode="auto">
          <a:xfrm>
            <a:off x="611188" y="3386667"/>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4</a:t>
            </a:r>
            <a:endParaRPr lang="fr-FR" dirty="0">
              <a:solidFill>
                <a:srgbClr val="000000"/>
              </a:solidFill>
            </a:endParaRPr>
          </a:p>
        </p:txBody>
      </p:sp>
      <p:sp>
        <p:nvSpPr>
          <p:cNvPr id="286833" name="Rectangle 113"/>
          <p:cNvSpPr>
            <a:spLocks noChangeArrowheads="1"/>
          </p:cNvSpPr>
          <p:nvPr/>
        </p:nvSpPr>
        <p:spPr bwMode="auto">
          <a:xfrm>
            <a:off x="6262688" y="3051969"/>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63 862 €</a:t>
            </a:r>
            <a:endParaRPr lang="fr-FR" dirty="0">
              <a:solidFill>
                <a:srgbClr val="000000"/>
              </a:solidFill>
            </a:endParaRPr>
          </a:p>
        </p:txBody>
      </p:sp>
      <p:sp>
        <p:nvSpPr>
          <p:cNvPr id="286832" name="Rectangle 112"/>
          <p:cNvSpPr>
            <a:spLocks noChangeArrowheads="1"/>
          </p:cNvSpPr>
          <p:nvPr/>
        </p:nvSpPr>
        <p:spPr bwMode="auto">
          <a:xfrm>
            <a:off x="4141788" y="3051969"/>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0.75</a:t>
            </a:r>
            <a:endParaRPr lang="fr-FR" dirty="0">
              <a:solidFill>
                <a:srgbClr val="000000"/>
              </a:solidFill>
            </a:endParaRPr>
          </a:p>
        </p:txBody>
      </p:sp>
      <p:sp>
        <p:nvSpPr>
          <p:cNvPr id="286831" name="Rectangle 111"/>
          <p:cNvSpPr>
            <a:spLocks noChangeArrowheads="1"/>
          </p:cNvSpPr>
          <p:nvPr/>
        </p:nvSpPr>
        <p:spPr bwMode="auto">
          <a:xfrm>
            <a:off x="2019300" y="3051969"/>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85 000 €</a:t>
            </a:r>
            <a:endParaRPr lang="fr-FR" dirty="0">
              <a:solidFill>
                <a:srgbClr val="000000"/>
              </a:solidFill>
            </a:endParaRPr>
          </a:p>
        </p:txBody>
      </p:sp>
      <p:sp>
        <p:nvSpPr>
          <p:cNvPr id="286830" name="Rectangle 110"/>
          <p:cNvSpPr>
            <a:spLocks noChangeArrowheads="1"/>
          </p:cNvSpPr>
          <p:nvPr/>
        </p:nvSpPr>
        <p:spPr bwMode="auto">
          <a:xfrm>
            <a:off x="611188" y="3051969"/>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3</a:t>
            </a:r>
            <a:endParaRPr lang="fr-FR" dirty="0">
              <a:solidFill>
                <a:srgbClr val="000000"/>
              </a:solidFill>
            </a:endParaRPr>
          </a:p>
        </p:txBody>
      </p:sp>
      <p:sp>
        <p:nvSpPr>
          <p:cNvPr id="286829" name="Rectangle 109"/>
          <p:cNvSpPr>
            <a:spLocks noChangeArrowheads="1"/>
          </p:cNvSpPr>
          <p:nvPr/>
        </p:nvSpPr>
        <p:spPr bwMode="auto">
          <a:xfrm>
            <a:off x="6262688" y="2717271"/>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53 719 €</a:t>
            </a:r>
            <a:endParaRPr lang="fr-FR" dirty="0">
              <a:solidFill>
                <a:srgbClr val="000000"/>
              </a:solidFill>
            </a:endParaRPr>
          </a:p>
        </p:txBody>
      </p:sp>
      <p:sp>
        <p:nvSpPr>
          <p:cNvPr id="286828" name="Rectangle 108"/>
          <p:cNvSpPr>
            <a:spLocks noChangeArrowheads="1"/>
          </p:cNvSpPr>
          <p:nvPr/>
        </p:nvSpPr>
        <p:spPr bwMode="auto">
          <a:xfrm>
            <a:off x="4141788" y="2717271"/>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0.83</a:t>
            </a:r>
            <a:endParaRPr lang="fr-FR" dirty="0">
              <a:solidFill>
                <a:srgbClr val="000000"/>
              </a:solidFill>
            </a:endParaRPr>
          </a:p>
        </p:txBody>
      </p:sp>
      <p:sp>
        <p:nvSpPr>
          <p:cNvPr id="286827" name="Rectangle 107"/>
          <p:cNvSpPr>
            <a:spLocks noChangeArrowheads="1"/>
          </p:cNvSpPr>
          <p:nvPr/>
        </p:nvSpPr>
        <p:spPr bwMode="auto">
          <a:xfrm>
            <a:off x="2019300" y="2717271"/>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65 000 €</a:t>
            </a:r>
            <a:endParaRPr lang="fr-FR" dirty="0">
              <a:solidFill>
                <a:srgbClr val="000000"/>
              </a:solidFill>
            </a:endParaRPr>
          </a:p>
        </p:txBody>
      </p:sp>
      <p:sp>
        <p:nvSpPr>
          <p:cNvPr id="286826" name="Rectangle 106"/>
          <p:cNvSpPr>
            <a:spLocks noChangeArrowheads="1"/>
          </p:cNvSpPr>
          <p:nvPr/>
        </p:nvSpPr>
        <p:spPr bwMode="auto">
          <a:xfrm>
            <a:off x="611188" y="2717271"/>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2</a:t>
            </a:r>
            <a:endParaRPr lang="fr-FR" dirty="0">
              <a:solidFill>
                <a:srgbClr val="000000"/>
              </a:solidFill>
            </a:endParaRPr>
          </a:p>
        </p:txBody>
      </p:sp>
      <p:sp>
        <p:nvSpPr>
          <p:cNvPr id="286825" name="Rectangle 105"/>
          <p:cNvSpPr>
            <a:spLocks noChangeArrowheads="1"/>
          </p:cNvSpPr>
          <p:nvPr/>
        </p:nvSpPr>
        <p:spPr bwMode="auto">
          <a:xfrm>
            <a:off x="6262688" y="2381250"/>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-22 727 €</a:t>
            </a:r>
            <a:endParaRPr lang="fr-FR" dirty="0">
              <a:solidFill>
                <a:srgbClr val="000000"/>
              </a:solidFill>
            </a:endParaRPr>
          </a:p>
        </p:txBody>
      </p:sp>
      <p:sp>
        <p:nvSpPr>
          <p:cNvPr id="286824" name="Rectangle 104"/>
          <p:cNvSpPr>
            <a:spLocks noChangeArrowheads="1"/>
          </p:cNvSpPr>
          <p:nvPr/>
        </p:nvSpPr>
        <p:spPr bwMode="auto">
          <a:xfrm>
            <a:off x="4141788" y="2381250"/>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0.91</a:t>
            </a:r>
            <a:endParaRPr lang="fr-FR" dirty="0">
              <a:solidFill>
                <a:srgbClr val="000000"/>
              </a:solidFill>
            </a:endParaRPr>
          </a:p>
        </p:txBody>
      </p:sp>
      <p:sp>
        <p:nvSpPr>
          <p:cNvPr id="286823" name="Rectangle 103"/>
          <p:cNvSpPr>
            <a:spLocks noChangeArrowheads="1"/>
          </p:cNvSpPr>
          <p:nvPr/>
        </p:nvSpPr>
        <p:spPr bwMode="auto">
          <a:xfrm>
            <a:off x="2019300" y="2381250"/>
            <a:ext cx="2122488"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-25 000 €</a:t>
            </a:r>
            <a:endParaRPr lang="fr-FR" dirty="0">
              <a:solidFill>
                <a:srgbClr val="000000"/>
              </a:solidFill>
            </a:endParaRPr>
          </a:p>
        </p:txBody>
      </p:sp>
      <p:sp>
        <p:nvSpPr>
          <p:cNvPr id="286822" name="Rectangle 102"/>
          <p:cNvSpPr>
            <a:spLocks noChangeArrowheads="1"/>
          </p:cNvSpPr>
          <p:nvPr/>
        </p:nvSpPr>
        <p:spPr bwMode="auto">
          <a:xfrm>
            <a:off x="611188" y="2381250"/>
            <a:ext cx="1408112"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1</a:t>
            </a:r>
            <a:endParaRPr lang="fr-FR" dirty="0">
              <a:solidFill>
                <a:srgbClr val="000000"/>
              </a:solidFill>
            </a:endParaRPr>
          </a:p>
        </p:txBody>
      </p:sp>
      <p:sp>
        <p:nvSpPr>
          <p:cNvPr id="286821" name="Rectangle 101"/>
          <p:cNvSpPr>
            <a:spLocks noChangeArrowheads="1"/>
          </p:cNvSpPr>
          <p:nvPr/>
        </p:nvSpPr>
        <p:spPr bwMode="auto">
          <a:xfrm>
            <a:off x="6262688" y="2046553"/>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-600 000 €</a:t>
            </a:r>
            <a:endParaRPr lang="fr-FR" dirty="0">
              <a:solidFill>
                <a:srgbClr val="000000"/>
              </a:solidFill>
            </a:endParaRPr>
          </a:p>
        </p:txBody>
      </p:sp>
      <p:sp>
        <p:nvSpPr>
          <p:cNvPr id="286820" name="Rectangle 100"/>
          <p:cNvSpPr>
            <a:spLocks noChangeArrowheads="1"/>
          </p:cNvSpPr>
          <p:nvPr/>
        </p:nvSpPr>
        <p:spPr bwMode="auto">
          <a:xfrm>
            <a:off x="4141788" y="2046553"/>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1.00</a:t>
            </a:r>
            <a:endParaRPr lang="fr-FR" dirty="0">
              <a:solidFill>
                <a:srgbClr val="000000"/>
              </a:solidFill>
            </a:endParaRPr>
          </a:p>
        </p:txBody>
      </p:sp>
      <p:sp>
        <p:nvSpPr>
          <p:cNvPr id="286819" name="Rectangle 99"/>
          <p:cNvSpPr>
            <a:spLocks noChangeArrowheads="1"/>
          </p:cNvSpPr>
          <p:nvPr/>
        </p:nvSpPr>
        <p:spPr bwMode="auto">
          <a:xfrm>
            <a:off x="2019300" y="2046553"/>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-600 000 €</a:t>
            </a:r>
            <a:endParaRPr lang="fr-FR" dirty="0">
              <a:solidFill>
                <a:srgbClr val="000000"/>
              </a:solidFill>
            </a:endParaRPr>
          </a:p>
        </p:txBody>
      </p:sp>
      <p:sp>
        <p:nvSpPr>
          <p:cNvPr id="286818" name="Rectangle 98"/>
          <p:cNvSpPr>
            <a:spLocks noChangeArrowheads="1"/>
          </p:cNvSpPr>
          <p:nvPr/>
        </p:nvSpPr>
        <p:spPr bwMode="auto">
          <a:xfrm>
            <a:off x="611188" y="2046553"/>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0</a:t>
            </a:r>
            <a:endParaRPr lang="fr-FR" dirty="0">
              <a:solidFill>
                <a:srgbClr val="000000"/>
              </a:solidFill>
            </a:endParaRPr>
          </a:p>
        </p:txBody>
      </p:sp>
      <p:sp>
        <p:nvSpPr>
          <p:cNvPr id="286817" name="Rectangle 97"/>
          <p:cNvSpPr>
            <a:spLocks noChangeArrowheads="1"/>
          </p:cNvSpPr>
          <p:nvPr/>
        </p:nvSpPr>
        <p:spPr bwMode="auto">
          <a:xfrm>
            <a:off x="6262688" y="1537229"/>
            <a:ext cx="2120900"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Valeur Actuelle</a:t>
            </a:r>
            <a:endParaRPr lang="fr-FR" sz="1400" b="1" dirty="0">
              <a:solidFill>
                <a:srgbClr val="000000"/>
              </a:solidFill>
              <a:cs typeface="Times New Roman" pitchFamily="18" charset="0"/>
            </a:endParaRPr>
          </a:p>
        </p:txBody>
      </p:sp>
      <p:sp>
        <p:nvSpPr>
          <p:cNvPr id="286816" name="Rectangle 96"/>
          <p:cNvSpPr>
            <a:spLocks noChangeArrowheads="1"/>
          </p:cNvSpPr>
          <p:nvPr/>
        </p:nvSpPr>
        <p:spPr bwMode="auto">
          <a:xfrm>
            <a:off x="4141788" y="1537229"/>
            <a:ext cx="2120900"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Coef. d’actualisation </a:t>
            </a:r>
            <a:r>
              <a:rPr lang="fr-FR" sz="1400" b="1" i="1" dirty="0" smtClean="0">
                <a:solidFill>
                  <a:srgbClr val="000000"/>
                </a:solidFill>
                <a:cs typeface="Times New Roman" pitchFamily="18" charset="0"/>
              </a:rPr>
              <a:t>= 1/(1+10%)</a:t>
            </a:r>
            <a:r>
              <a:rPr lang="fr-FR" sz="900" b="1" i="1" dirty="0" smtClean="0">
                <a:solidFill>
                  <a:srgbClr val="000000"/>
                </a:solidFill>
                <a:cs typeface="Times New Roman" pitchFamily="18" charset="0"/>
              </a:rPr>
              <a:t>n</a:t>
            </a:r>
            <a:endParaRPr lang="fr-FR" dirty="0">
              <a:solidFill>
                <a:srgbClr val="000000"/>
              </a:solidFill>
            </a:endParaRPr>
          </a:p>
        </p:txBody>
      </p:sp>
      <p:sp>
        <p:nvSpPr>
          <p:cNvPr id="286815" name="Rectangle 95"/>
          <p:cNvSpPr>
            <a:spLocks noChangeArrowheads="1"/>
          </p:cNvSpPr>
          <p:nvPr/>
        </p:nvSpPr>
        <p:spPr bwMode="auto">
          <a:xfrm>
            <a:off x="2019300" y="1537229"/>
            <a:ext cx="2122488"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Flux net</a:t>
            </a:r>
            <a:endParaRPr lang="fr-FR" dirty="0">
              <a:solidFill>
                <a:srgbClr val="000000"/>
              </a:solidFill>
            </a:endParaRPr>
          </a:p>
        </p:txBody>
      </p:sp>
      <p:sp>
        <p:nvSpPr>
          <p:cNvPr id="286814" name="Rectangle 94"/>
          <p:cNvSpPr>
            <a:spLocks noChangeArrowheads="1"/>
          </p:cNvSpPr>
          <p:nvPr/>
        </p:nvSpPr>
        <p:spPr bwMode="auto">
          <a:xfrm>
            <a:off x="611188" y="1537229"/>
            <a:ext cx="1408112"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Année</a:t>
            </a:r>
            <a:endParaRPr lang="fr-FR" dirty="0">
              <a:solidFill>
                <a:srgbClr val="000000"/>
              </a:solidFill>
            </a:endParaRPr>
          </a:p>
        </p:txBody>
      </p:sp>
      <p:sp>
        <p:nvSpPr>
          <p:cNvPr id="11305" name="Line 130"/>
          <p:cNvSpPr>
            <a:spLocks noChangeShapeType="1"/>
          </p:cNvSpPr>
          <p:nvPr/>
        </p:nvSpPr>
        <p:spPr bwMode="auto">
          <a:xfrm>
            <a:off x="611188" y="1537229"/>
            <a:ext cx="777240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6" name="Line 131"/>
          <p:cNvSpPr>
            <a:spLocks noChangeShapeType="1"/>
          </p:cNvSpPr>
          <p:nvPr/>
        </p:nvSpPr>
        <p:spPr bwMode="auto">
          <a:xfrm>
            <a:off x="611188" y="4726782"/>
            <a:ext cx="777240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7" name="Line 132"/>
          <p:cNvSpPr>
            <a:spLocks noChangeShapeType="1"/>
          </p:cNvSpPr>
          <p:nvPr/>
        </p:nvSpPr>
        <p:spPr bwMode="auto">
          <a:xfrm>
            <a:off x="611188" y="1537229"/>
            <a:ext cx="0" cy="318955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8" name="Line 133"/>
          <p:cNvSpPr>
            <a:spLocks noChangeShapeType="1"/>
          </p:cNvSpPr>
          <p:nvPr/>
        </p:nvSpPr>
        <p:spPr bwMode="auto">
          <a:xfrm>
            <a:off x="8383588" y="1537230"/>
            <a:ext cx="0" cy="2854854"/>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9" name="Line 136"/>
          <p:cNvSpPr>
            <a:spLocks noChangeShapeType="1"/>
          </p:cNvSpPr>
          <p:nvPr/>
        </p:nvSpPr>
        <p:spPr bwMode="auto">
          <a:xfrm>
            <a:off x="611188" y="2046553"/>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0" name="Line 138"/>
          <p:cNvSpPr>
            <a:spLocks noChangeShapeType="1"/>
          </p:cNvSpPr>
          <p:nvPr/>
        </p:nvSpPr>
        <p:spPr bwMode="auto">
          <a:xfrm>
            <a:off x="2019300" y="1537229"/>
            <a:ext cx="0" cy="31895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1" name="Line 141"/>
          <p:cNvSpPr>
            <a:spLocks noChangeShapeType="1"/>
          </p:cNvSpPr>
          <p:nvPr/>
        </p:nvSpPr>
        <p:spPr bwMode="auto">
          <a:xfrm>
            <a:off x="4141788" y="1537229"/>
            <a:ext cx="0" cy="31895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2" name="Line 144"/>
          <p:cNvSpPr>
            <a:spLocks noChangeShapeType="1"/>
          </p:cNvSpPr>
          <p:nvPr/>
        </p:nvSpPr>
        <p:spPr bwMode="auto">
          <a:xfrm>
            <a:off x="6262688" y="1537229"/>
            <a:ext cx="0" cy="31895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3" name="Line 148"/>
          <p:cNvSpPr>
            <a:spLocks noChangeShapeType="1"/>
          </p:cNvSpPr>
          <p:nvPr/>
        </p:nvSpPr>
        <p:spPr bwMode="auto">
          <a:xfrm>
            <a:off x="611188" y="2381250"/>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4" name="Line 166"/>
          <p:cNvSpPr>
            <a:spLocks noChangeShapeType="1"/>
          </p:cNvSpPr>
          <p:nvPr/>
        </p:nvSpPr>
        <p:spPr bwMode="auto">
          <a:xfrm>
            <a:off x="611188" y="2717271"/>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5" name="Line 184"/>
          <p:cNvSpPr>
            <a:spLocks noChangeShapeType="1"/>
          </p:cNvSpPr>
          <p:nvPr/>
        </p:nvSpPr>
        <p:spPr bwMode="auto">
          <a:xfrm>
            <a:off x="611188" y="3051969"/>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6" name="Line 202"/>
          <p:cNvSpPr>
            <a:spLocks noChangeShapeType="1"/>
          </p:cNvSpPr>
          <p:nvPr/>
        </p:nvSpPr>
        <p:spPr bwMode="auto">
          <a:xfrm>
            <a:off x="611188" y="3386667"/>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7" name="Line 220"/>
          <p:cNvSpPr>
            <a:spLocks noChangeShapeType="1"/>
          </p:cNvSpPr>
          <p:nvPr/>
        </p:nvSpPr>
        <p:spPr bwMode="auto">
          <a:xfrm>
            <a:off x="611188" y="3721365"/>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8" name="Line 238"/>
          <p:cNvSpPr>
            <a:spLocks noChangeShapeType="1"/>
          </p:cNvSpPr>
          <p:nvPr/>
        </p:nvSpPr>
        <p:spPr bwMode="auto">
          <a:xfrm>
            <a:off x="611188" y="4057386"/>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9" name="Line 256"/>
          <p:cNvSpPr>
            <a:spLocks noChangeShapeType="1"/>
          </p:cNvSpPr>
          <p:nvPr/>
        </p:nvSpPr>
        <p:spPr bwMode="auto">
          <a:xfrm>
            <a:off x="611188" y="4392083"/>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20" name="Line 272"/>
          <p:cNvSpPr>
            <a:spLocks noChangeShapeType="1"/>
          </p:cNvSpPr>
          <p:nvPr/>
        </p:nvSpPr>
        <p:spPr bwMode="auto">
          <a:xfrm>
            <a:off x="8383588" y="4392084"/>
            <a:ext cx="0" cy="334698"/>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grpSp>
        <p:nvGrpSpPr>
          <p:cNvPr id="2" name="Group 293"/>
          <p:cNvGrpSpPr>
            <a:grpSpLocks/>
          </p:cNvGrpSpPr>
          <p:nvPr/>
        </p:nvGrpSpPr>
        <p:grpSpPr bwMode="auto">
          <a:xfrm>
            <a:off x="5797552" y="215636"/>
            <a:ext cx="3078163" cy="1321594"/>
            <a:chOff x="3606" y="208"/>
            <a:chExt cx="1939" cy="999"/>
          </a:xfrm>
        </p:grpSpPr>
        <p:sp>
          <p:nvSpPr>
            <p:cNvPr id="11326" name="Text Box 291"/>
            <p:cNvSpPr txBox="1">
              <a:spLocks noChangeArrowheads="1"/>
            </p:cNvSpPr>
            <p:nvPr/>
          </p:nvSpPr>
          <p:spPr bwMode="auto">
            <a:xfrm>
              <a:off x="4048" y="208"/>
              <a:ext cx="1497" cy="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dirty="0">
                  <a:solidFill>
                    <a:srgbClr val="FF0000"/>
                  </a:solidFill>
                </a:rPr>
                <a:t>Les entreprises utilisent en général des taux </a:t>
              </a:r>
              <a:r>
                <a:rPr lang="fr-FR" sz="1400" dirty="0" smtClean="0">
                  <a:solidFill>
                    <a:srgbClr val="FF0000"/>
                  </a:solidFill>
                </a:rPr>
                <a:t>d’actualisation de </a:t>
              </a:r>
              <a:r>
                <a:rPr lang="fr-FR" sz="1400" dirty="0" smtClean="0">
                  <a:solidFill>
                    <a:srgbClr val="FF0000"/>
                  </a:solidFill>
                </a:rPr>
                <a:t>7-15</a:t>
              </a:r>
              <a:r>
                <a:rPr lang="fr-FR" sz="1400" dirty="0">
                  <a:solidFill>
                    <a:srgbClr val="FF0000"/>
                  </a:solidFill>
                </a:rPr>
                <a:t>% </a:t>
              </a:r>
              <a:r>
                <a:rPr lang="fr-FR" sz="1200" i="1" dirty="0">
                  <a:solidFill>
                    <a:srgbClr val="FF0000"/>
                  </a:solidFill>
                </a:rPr>
                <a:t>(inflation + </a:t>
              </a:r>
              <a:r>
                <a:rPr lang="fr-FR" sz="1200" i="1" dirty="0" smtClean="0">
                  <a:solidFill>
                    <a:srgbClr val="FF0000"/>
                  </a:solidFill>
                </a:rPr>
                <a:t>satisfaction </a:t>
              </a:r>
              <a:r>
                <a:rPr lang="fr-FR" sz="1200" i="1" dirty="0">
                  <a:solidFill>
                    <a:srgbClr val="FF0000"/>
                  </a:solidFill>
                </a:rPr>
                <a:t>des actionnaires)</a:t>
              </a:r>
            </a:p>
          </p:txBody>
        </p:sp>
        <p:sp>
          <p:nvSpPr>
            <p:cNvPr id="11327" name="Line 292"/>
            <p:cNvSpPr>
              <a:spLocks noChangeShapeType="1"/>
            </p:cNvSpPr>
            <p:nvPr/>
          </p:nvSpPr>
          <p:spPr bwMode="auto">
            <a:xfrm flipV="1">
              <a:off x="3606" y="754"/>
              <a:ext cx="408" cy="453"/>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grpSp>
      <p:sp>
        <p:nvSpPr>
          <p:cNvPr id="287016" name="Text Box 296"/>
          <p:cNvSpPr txBox="1">
            <a:spLocks noChangeArrowheads="1"/>
          </p:cNvSpPr>
          <p:nvPr/>
        </p:nvSpPr>
        <p:spPr bwMode="auto">
          <a:xfrm>
            <a:off x="1331914" y="5077354"/>
            <a:ext cx="3024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dirty="0">
                <a:solidFill>
                  <a:srgbClr val="FF0000"/>
                </a:solidFill>
              </a:rPr>
              <a:t>Sans </a:t>
            </a:r>
            <a:r>
              <a:rPr lang="fr-FR" sz="1400" dirty="0" smtClean="0">
                <a:solidFill>
                  <a:srgbClr val="FF0000"/>
                </a:solidFill>
              </a:rPr>
              <a:t>actualisation, </a:t>
            </a:r>
            <a:r>
              <a:rPr lang="fr-FR" sz="1400" dirty="0">
                <a:solidFill>
                  <a:srgbClr val="FF0000"/>
                </a:solidFill>
              </a:rPr>
              <a:t>l’investissement parait attractif</a:t>
            </a:r>
          </a:p>
        </p:txBody>
      </p:sp>
      <p:sp>
        <p:nvSpPr>
          <p:cNvPr id="287017" name="Line 297"/>
          <p:cNvSpPr>
            <a:spLocks noChangeShapeType="1"/>
          </p:cNvSpPr>
          <p:nvPr/>
        </p:nvSpPr>
        <p:spPr bwMode="auto">
          <a:xfrm flipH="1">
            <a:off x="2555876" y="4668573"/>
            <a:ext cx="359940" cy="408782"/>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287019" name="Text Box 299"/>
          <p:cNvSpPr txBox="1">
            <a:spLocks noChangeArrowheads="1"/>
          </p:cNvSpPr>
          <p:nvPr/>
        </p:nvSpPr>
        <p:spPr bwMode="auto">
          <a:xfrm>
            <a:off x="5292725" y="5077354"/>
            <a:ext cx="3024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dirty="0">
                <a:solidFill>
                  <a:srgbClr val="FF0000"/>
                </a:solidFill>
              </a:rPr>
              <a:t>.. pourtant il sera rejeté !</a:t>
            </a:r>
          </a:p>
        </p:txBody>
      </p:sp>
      <p:sp>
        <p:nvSpPr>
          <p:cNvPr id="287020" name="Line 300"/>
          <p:cNvSpPr>
            <a:spLocks noChangeShapeType="1"/>
          </p:cNvSpPr>
          <p:nvPr/>
        </p:nvSpPr>
        <p:spPr bwMode="auto">
          <a:xfrm flipH="1">
            <a:off x="6516688" y="4657991"/>
            <a:ext cx="360362" cy="419364"/>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3" name="ZoneTexte 2"/>
          <p:cNvSpPr txBox="1"/>
          <p:nvPr/>
        </p:nvSpPr>
        <p:spPr>
          <a:xfrm>
            <a:off x="7323138" y="5061479"/>
            <a:ext cx="1837172" cy="461665"/>
          </a:xfrm>
          <a:prstGeom prst="rect">
            <a:avLst/>
          </a:prstGeom>
          <a:noFill/>
        </p:spPr>
        <p:txBody>
          <a:bodyPr wrap="square" rtlCol="0">
            <a:spAutoFit/>
          </a:bodyPr>
          <a:lstStyle/>
          <a:p>
            <a:r>
              <a:rPr lang="fr-FR" sz="1200" dirty="0" smtClean="0"/>
              <a:t>Début de feuille </a:t>
            </a:r>
            <a:r>
              <a:rPr lang="fr-FR" sz="1200" dirty="0"/>
              <a:t>de calcul : </a:t>
            </a:r>
            <a:r>
              <a:rPr lang="fr-FR" sz="1200" dirty="0">
                <a:hlinkClick r:id="rId4"/>
              </a:rPr>
              <a:t>http://</a:t>
            </a:r>
            <a:r>
              <a:rPr lang="fr-FR" sz="1200" dirty="0" smtClean="0">
                <a:hlinkClick r:id="rId4"/>
              </a:rPr>
              <a:t>goo.gl/stNcxQ</a:t>
            </a:r>
            <a:r>
              <a:rPr lang="fr-FR" sz="1200" dirty="0" smtClean="0"/>
              <a:t> </a:t>
            </a:r>
            <a:endParaRPr lang="fr-FR" sz="1200" dirty="0"/>
          </a:p>
        </p:txBody>
      </p:sp>
      <p:sp>
        <p:nvSpPr>
          <p:cNvPr id="4" name="Espace réservé du numéro de diapositive 3"/>
          <p:cNvSpPr>
            <a:spLocks noGrp="1"/>
          </p:cNvSpPr>
          <p:nvPr>
            <p:ph type="sldNum" sz="quarter" idx="4294967295"/>
          </p:nvPr>
        </p:nvSpPr>
        <p:spPr>
          <a:xfrm>
            <a:off x="8676456" y="5385132"/>
            <a:ext cx="467544" cy="329870"/>
          </a:xfrm>
          <a:prstGeom prst="rect">
            <a:avLst/>
          </a:prstGeom>
        </p:spPr>
        <p:txBody>
          <a:bodyPr/>
          <a:lstStyle/>
          <a:p>
            <a:pPr>
              <a:defRPr/>
            </a:pPr>
            <a:fld id="{9B2F580A-67B6-47FA-ABEE-49C464059AE6}" type="slidenum">
              <a:rPr lang="fr-FR" smtClean="0">
                <a:solidFill>
                  <a:srgbClr val="000000"/>
                </a:solidFill>
              </a:rPr>
              <a:pPr>
                <a:defRPr/>
              </a:pPr>
              <a:t>20</a:t>
            </a:fld>
            <a:endParaRPr lang="fr-FR" dirty="0">
              <a:solidFill>
                <a:srgbClr val="000000"/>
              </a:solidFill>
            </a:endParaRPr>
          </a:p>
        </p:txBody>
      </p:sp>
    </p:spTree>
    <p:custDataLst>
      <p:tags r:id="rId1"/>
    </p:custDataLst>
    <p:extLst>
      <p:ext uri="{BB962C8B-B14F-4D97-AF65-F5344CB8AC3E}">
        <p14:creationId xmlns:p14="http://schemas.microsoft.com/office/powerpoint/2010/main" val="131523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868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8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8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8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68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68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682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682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82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6826"/>
                                        </p:tgtEl>
                                        <p:attrNameLst>
                                          <p:attrName>style.visibility</p:attrName>
                                        </p:attrNameLst>
                                      </p:cBhvr>
                                      <p:to>
                                        <p:strVal val="visible"/>
                                      </p:to>
                                    </p:set>
                                    <p:animEffect transition="in" filter="wipe(down)">
                                      <p:cBhvr>
                                        <p:cTn id="59" dur="500"/>
                                        <p:tgtEl>
                                          <p:spTgt spid="28682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86830"/>
                                        </p:tgtEl>
                                        <p:attrNameLst>
                                          <p:attrName>style.visibility</p:attrName>
                                        </p:attrNameLst>
                                      </p:cBhvr>
                                      <p:to>
                                        <p:strVal val="visible"/>
                                      </p:to>
                                    </p:set>
                                    <p:animEffect transition="in" filter="wipe(down)">
                                      <p:cBhvr>
                                        <p:cTn id="62" dur="500"/>
                                        <p:tgtEl>
                                          <p:spTgt spid="28683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86834"/>
                                        </p:tgtEl>
                                        <p:attrNameLst>
                                          <p:attrName>style.visibility</p:attrName>
                                        </p:attrNameLst>
                                      </p:cBhvr>
                                      <p:to>
                                        <p:strVal val="visible"/>
                                      </p:to>
                                    </p:set>
                                    <p:animEffect transition="in" filter="wipe(down)">
                                      <p:cBhvr>
                                        <p:cTn id="65" dur="500"/>
                                        <p:tgtEl>
                                          <p:spTgt spid="28683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86838"/>
                                        </p:tgtEl>
                                        <p:attrNameLst>
                                          <p:attrName>style.visibility</p:attrName>
                                        </p:attrNameLst>
                                      </p:cBhvr>
                                      <p:to>
                                        <p:strVal val="visible"/>
                                      </p:to>
                                    </p:set>
                                    <p:animEffect transition="in" filter="wipe(down)">
                                      <p:cBhvr>
                                        <p:cTn id="68" dur="500"/>
                                        <p:tgtEl>
                                          <p:spTgt spid="28683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6842"/>
                                        </p:tgtEl>
                                        <p:attrNameLst>
                                          <p:attrName>style.visibility</p:attrName>
                                        </p:attrNameLst>
                                      </p:cBhvr>
                                      <p:to>
                                        <p:strVal val="visible"/>
                                      </p:to>
                                    </p:set>
                                    <p:animEffect transition="in" filter="wipe(down)">
                                      <p:cBhvr>
                                        <p:cTn id="71" dur="500"/>
                                        <p:tgtEl>
                                          <p:spTgt spid="2868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86843"/>
                                        </p:tgtEl>
                                        <p:attrNameLst>
                                          <p:attrName>style.visibility</p:attrName>
                                        </p:attrNameLst>
                                      </p:cBhvr>
                                      <p:to>
                                        <p:strVal val="visible"/>
                                      </p:to>
                                    </p:set>
                                    <p:animEffect transition="in" filter="wipe(down)">
                                      <p:cBhvr>
                                        <p:cTn id="76" dur="500"/>
                                        <p:tgtEl>
                                          <p:spTgt spid="28684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6839"/>
                                        </p:tgtEl>
                                        <p:attrNameLst>
                                          <p:attrName>style.visibility</p:attrName>
                                        </p:attrNameLst>
                                      </p:cBhvr>
                                      <p:to>
                                        <p:strVal val="visible"/>
                                      </p:to>
                                    </p:set>
                                    <p:animEffect transition="in" filter="wipe(down)">
                                      <p:cBhvr>
                                        <p:cTn id="79" dur="500"/>
                                        <p:tgtEl>
                                          <p:spTgt spid="28683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86835"/>
                                        </p:tgtEl>
                                        <p:attrNameLst>
                                          <p:attrName>style.visibility</p:attrName>
                                        </p:attrNameLst>
                                      </p:cBhvr>
                                      <p:to>
                                        <p:strVal val="visible"/>
                                      </p:to>
                                    </p:set>
                                    <p:animEffect transition="in" filter="wipe(down)">
                                      <p:cBhvr>
                                        <p:cTn id="82" dur="500"/>
                                        <p:tgtEl>
                                          <p:spTgt spid="28683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6831"/>
                                        </p:tgtEl>
                                        <p:attrNameLst>
                                          <p:attrName>style.visibility</p:attrName>
                                        </p:attrNameLst>
                                      </p:cBhvr>
                                      <p:to>
                                        <p:strVal val="visible"/>
                                      </p:to>
                                    </p:set>
                                    <p:animEffect transition="in" filter="wipe(down)">
                                      <p:cBhvr>
                                        <p:cTn id="85" dur="500"/>
                                        <p:tgtEl>
                                          <p:spTgt spid="28683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86827"/>
                                        </p:tgtEl>
                                        <p:attrNameLst>
                                          <p:attrName>style.visibility</p:attrName>
                                        </p:attrNameLst>
                                      </p:cBhvr>
                                      <p:to>
                                        <p:strVal val="visible"/>
                                      </p:to>
                                    </p:set>
                                    <p:animEffect transition="in" filter="wipe(down)">
                                      <p:cBhvr>
                                        <p:cTn id="88" dur="500"/>
                                        <p:tgtEl>
                                          <p:spTgt spid="28682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86828"/>
                                        </p:tgtEl>
                                        <p:attrNameLst>
                                          <p:attrName>style.visibility</p:attrName>
                                        </p:attrNameLst>
                                      </p:cBhvr>
                                      <p:to>
                                        <p:strVal val="visible"/>
                                      </p:to>
                                    </p:set>
                                    <p:animEffect transition="in" filter="wipe(down)">
                                      <p:cBhvr>
                                        <p:cTn id="93" dur="500"/>
                                        <p:tgtEl>
                                          <p:spTgt spid="28682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86832"/>
                                        </p:tgtEl>
                                        <p:attrNameLst>
                                          <p:attrName>style.visibility</p:attrName>
                                        </p:attrNameLst>
                                      </p:cBhvr>
                                      <p:to>
                                        <p:strVal val="visible"/>
                                      </p:to>
                                    </p:set>
                                    <p:animEffect transition="in" filter="wipe(down)">
                                      <p:cBhvr>
                                        <p:cTn id="96" dur="500"/>
                                        <p:tgtEl>
                                          <p:spTgt spid="286832"/>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86836"/>
                                        </p:tgtEl>
                                        <p:attrNameLst>
                                          <p:attrName>style.visibility</p:attrName>
                                        </p:attrNameLst>
                                      </p:cBhvr>
                                      <p:to>
                                        <p:strVal val="visible"/>
                                      </p:to>
                                    </p:set>
                                    <p:animEffect transition="in" filter="wipe(down)">
                                      <p:cBhvr>
                                        <p:cTn id="99" dur="500"/>
                                        <p:tgtEl>
                                          <p:spTgt spid="28683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86840"/>
                                        </p:tgtEl>
                                        <p:attrNameLst>
                                          <p:attrName>style.visibility</p:attrName>
                                        </p:attrNameLst>
                                      </p:cBhvr>
                                      <p:to>
                                        <p:strVal val="visible"/>
                                      </p:to>
                                    </p:set>
                                    <p:animEffect transition="in" filter="wipe(down)">
                                      <p:cBhvr>
                                        <p:cTn id="102" dur="500"/>
                                        <p:tgtEl>
                                          <p:spTgt spid="286840"/>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86844"/>
                                        </p:tgtEl>
                                        <p:attrNameLst>
                                          <p:attrName>style.visibility</p:attrName>
                                        </p:attrNameLst>
                                      </p:cBhvr>
                                      <p:to>
                                        <p:strVal val="visible"/>
                                      </p:to>
                                    </p:set>
                                    <p:animEffect transition="in" filter="wipe(down)">
                                      <p:cBhvr>
                                        <p:cTn id="105" dur="500"/>
                                        <p:tgtEl>
                                          <p:spTgt spid="28684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86829"/>
                                        </p:tgtEl>
                                        <p:attrNameLst>
                                          <p:attrName>style.visibility</p:attrName>
                                        </p:attrNameLst>
                                      </p:cBhvr>
                                      <p:to>
                                        <p:strVal val="visible"/>
                                      </p:to>
                                    </p:set>
                                    <p:animEffect transition="in" filter="wipe(down)">
                                      <p:cBhvr>
                                        <p:cTn id="110" dur="500"/>
                                        <p:tgtEl>
                                          <p:spTgt spid="28682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86833"/>
                                        </p:tgtEl>
                                        <p:attrNameLst>
                                          <p:attrName>style.visibility</p:attrName>
                                        </p:attrNameLst>
                                      </p:cBhvr>
                                      <p:to>
                                        <p:strVal val="visible"/>
                                      </p:to>
                                    </p:set>
                                    <p:animEffect transition="in" filter="wipe(down)">
                                      <p:cBhvr>
                                        <p:cTn id="113" dur="500"/>
                                        <p:tgtEl>
                                          <p:spTgt spid="28683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286837"/>
                                        </p:tgtEl>
                                        <p:attrNameLst>
                                          <p:attrName>style.visibility</p:attrName>
                                        </p:attrNameLst>
                                      </p:cBhvr>
                                      <p:to>
                                        <p:strVal val="visible"/>
                                      </p:to>
                                    </p:set>
                                    <p:animEffect transition="in" filter="wipe(down)">
                                      <p:cBhvr>
                                        <p:cTn id="116" dur="500"/>
                                        <p:tgtEl>
                                          <p:spTgt spid="286837"/>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286841"/>
                                        </p:tgtEl>
                                        <p:attrNameLst>
                                          <p:attrName>style.visibility</p:attrName>
                                        </p:attrNameLst>
                                      </p:cBhvr>
                                      <p:to>
                                        <p:strVal val="visible"/>
                                      </p:to>
                                    </p:set>
                                    <p:animEffect transition="in" filter="wipe(down)">
                                      <p:cBhvr>
                                        <p:cTn id="119" dur="500"/>
                                        <p:tgtEl>
                                          <p:spTgt spid="286841"/>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286845"/>
                                        </p:tgtEl>
                                        <p:attrNameLst>
                                          <p:attrName>style.visibility</p:attrName>
                                        </p:attrNameLst>
                                      </p:cBhvr>
                                      <p:to>
                                        <p:strVal val="visible"/>
                                      </p:to>
                                    </p:set>
                                    <p:animEffect transition="in" filter="wipe(down)">
                                      <p:cBhvr>
                                        <p:cTn id="122" dur="500"/>
                                        <p:tgtEl>
                                          <p:spTgt spid="28684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86843"/>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286839"/>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286835"/>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286831"/>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286827"/>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286828"/>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286832"/>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286836"/>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286840"/>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286844"/>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286829"/>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286833"/>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286837"/>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286841"/>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28684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8684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8684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8701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87016"/>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8684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8684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8702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8701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9" grpId="0" animBg="1"/>
      <p:bldP spid="286848" grpId="0" animBg="1"/>
      <p:bldP spid="286847" grpId="0" animBg="1"/>
      <p:bldP spid="286846" grpId="0" animBg="1"/>
      <p:bldP spid="286845" grpId="0" animBg="1"/>
      <p:bldP spid="286845" grpId="1" animBg="1"/>
      <p:bldP spid="286844" grpId="0" animBg="1"/>
      <p:bldP spid="286844" grpId="1" animBg="1"/>
      <p:bldP spid="286843" grpId="0" animBg="1"/>
      <p:bldP spid="286843" grpId="1" animBg="1"/>
      <p:bldP spid="286842" grpId="0" animBg="1"/>
      <p:bldP spid="286841" grpId="0" animBg="1"/>
      <p:bldP spid="286841" grpId="1" animBg="1"/>
      <p:bldP spid="286840" grpId="0" animBg="1"/>
      <p:bldP spid="286840" grpId="1" animBg="1"/>
      <p:bldP spid="286839" grpId="0" animBg="1"/>
      <p:bldP spid="286839" grpId="1" animBg="1"/>
      <p:bldP spid="286838" grpId="0" animBg="1"/>
      <p:bldP spid="286837" grpId="0" animBg="1"/>
      <p:bldP spid="286837" grpId="1" animBg="1"/>
      <p:bldP spid="286836" grpId="0" animBg="1"/>
      <p:bldP spid="286836" grpId="1" animBg="1"/>
      <p:bldP spid="286835" grpId="0" animBg="1"/>
      <p:bldP spid="286835" grpId="1" animBg="1"/>
      <p:bldP spid="286834" grpId="0" animBg="1"/>
      <p:bldP spid="286833" grpId="0" animBg="1"/>
      <p:bldP spid="286833" grpId="1" animBg="1"/>
      <p:bldP spid="286832" grpId="0" animBg="1"/>
      <p:bldP spid="286832" grpId="1" animBg="1"/>
      <p:bldP spid="286831" grpId="0" animBg="1"/>
      <p:bldP spid="286831" grpId="1" animBg="1"/>
      <p:bldP spid="286830" grpId="0" animBg="1"/>
      <p:bldP spid="286829" grpId="0" animBg="1"/>
      <p:bldP spid="286829" grpId="1" animBg="1"/>
      <p:bldP spid="286828" grpId="0" animBg="1"/>
      <p:bldP spid="286828" grpId="1" animBg="1"/>
      <p:bldP spid="286827" grpId="0" animBg="1"/>
      <p:bldP spid="286827" grpId="1" animBg="1"/>
      <p:bldP spid="286826" grpId="0" animBg="1"/>
      <p:bldP spid="286825" grpId="0" animBg="1"/>
      <p:bldP spid="286824" grpId="0" animBg="1"/>
      <p:bldP spid="286823" grpId="0" animBg="1"/>
      <p:bldP spid="286822" grpId="0" animBg="1"/>
      <p:bldP spid="286821" grpId="0" animBg="1"/>
      <p:bldP spid="286820" grpId="0" animBg="1"/>
      <p:bldP spid="286819" grpId="0" animBg="1"/>
      <p:bldP spid="286818" grpId="0" animBg="1"/>
      <p:bldP spid="286817" grpId="0" animBg="1"/>
      <p:bldP spid="286816" grpId="0" animBg="1"/>
      <p:bldP spid="286815" grpId="0" animBg="1"/>
      <p:bldP spid="286814" grpId="0" animBg="1"/>
      <p:bldP spid="287016" grpId="0"/>
      <p:bldP spid="287017" grpId="0" animBg="1"/>
      <p:bldP spid="287019" grpId="0"/>
      <p:bldP spid="287020" grpId="0" animBg="1"/>
      <p:bldP spid="3" grpId="0"/>
    </p:bld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a:bodyPr>
          <a:lstStyle/>
          <a:p>
            <a:pPr eaLnBrk="1" hangingPunct="1"/>
            <a:r>
              <a:rPr lang="fr-FR" noProof="0" dirty="0" smtClean="0"/>
              <a:t>En version anglaise..</a:t>
            </a:r>
          </a:p>
        </p:txBody>
      </p:sp>
      <p:sp>
        <p:nvSpPr>
          <p:cNvPr id="12293" name="Rectangle 3"/>
          <p:cNvSpPr>
            <a:spLocks noGrp="1" noChangeArrowheads="1"/>
          </p:cNvSpPr>
          <p:nvPr>
            <p:ph idx="1"/>
          </p:nvPr>
        </p:nvSpPr>
        <p:spPr/>
        <p:txBody>
          <a:bodyPr>
            <a:normAutofit/>
          </a:bodyPr>
          <a:lstStyle/>
          <a:p>
            <a:pPr eaLnBrk="1" hangingPunct="1"/>
            <a:r>
              <a:rPr lang="fr-FR" sz="2000" noProof="0" dirty="0" smtClean="0"/>
              <a:t>Flux financier = </a:t>
            </a:r>
            <a:r>
              <a:rPr lang="fr-FR" sz="2000" i="1" noProof="0" dirty="0" smtClean="0">
                <a:solidFill>
                  <a:srgbClr val="800000"/>
                </a:solidFill>
              </a:rPr>
              <a:t>Cash Flow</a:t>
            </a:r>
          </a:p>
          <a:p>
            <a:pPr eaLnBrk="1" hangingPunct="1"/>
            <a:r>
              <a:rPr lang="fr-FR" sz="2000" noProof="0" dirty="0" smtClean="0"/>
              <a:t>Valeur Actuelle Nette (VAN) = </a:t>
            </a:r>
            <a:r>
              <a:rPr lang="fr-FR" sz="2000" i="1" noProof="0" dirty="0" smtClean="0">
                <a:solidFill>
                  <a:srgbClr val="800000"/>
                </a:solidFill>
              </a:rPr>
              <a:t>Net </a:t>
            </a:r>
            <a:r>
              <a:rPr lang="fr-FR" sz="2000" i="1" noProof="0" dirty="0" err="1" smtClean="0">
                <a:solidFill>
                  <a:srgbClr val="800000"/>
                </a:solidFill>
              </a:rPr>
              <a:t>Present</a:t>
            </a:r>
            <a:r>
              <a:rPr lang="fr-FR" sz="2000" i="1" noProof="0" dirty="0" smtClean="0">
                <a:solidFill>
                  <a:srgbClr val="800000"/>
                </a:solidFill>
              </a:rPr>
              <a:t> Value (NPV)</a:t>
            </a:r>
          </a:p>
        </p:txBody>
      </p:sp>
      <p:grpSp>
        <p:nvGrpSpPr>
          <p:cNvPr id="3" name="Groupe 2"/>
          <p:cNvGrpSpPr/>
          <p:nvPr/>
        </p:nvGrpSpPr>
        <p:grpSpPr>
          <a:xfrm>
            <a:off x="3203848" y="2281436"/>
            <a:ext cx="4680520" cy="3287302"/>
            <a:chOff x="1903324" y="3552524"/>
            <a:chExt cx="4036828" cy="2956636"/>
          </a:xfrm>
        </p:grpSpPr>
        <p:pic>
          <p:nvPicPr>
            <p:cNvPr id="122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02" y="3600777"/>
              <a:ext cx="360045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5"/>
            <p:cNvSpPr txBox="1">
              <a:spLocks noChangeArrowheads="1"/>
            </p:cNvSpPr>
            <p:nvPr/>
          </p:nvSpPr>
          <p:spPr bwMode="auto">
            <a:xfrm>
              <a:off x="1903324" y="6260024"/>
              <a:ext cx="1331912" cy="249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fr-FR" sz="1200" dirty="0">
                  <a:solidFill>
                    <a:srgbClr val="000000"/>
                  </a:solidFill>
                </a:rPr>
                <a:t>Image : </a:t>
              </a:r>
              <a:r>
                <a:rPr lang="fr-FR" sz="1200" dirty="0">
                  <a:solidFill>
                    <a:srgbClr val="000000"/>
                  </a:solidFill>
                  <a:hlinkClick r:id="rId4"/>
                </a:rPr>
                <a:t>Source</a:t>
              </a:r>
              <a:endParaRPr lang="fr-FR" sz="1200" dirty="0">
                <a:solidFill>
                  <a:srgbClr val="000000"/>
                </a:solidFill>
              </a:endParaRPr>
            </a:p>
          </p:txBody>
        </p:sp>
        <p:sp>
          <p:nvSpPr>
            <p:cNvPr id="2" name="Rectangle 1"/>
            <p:cNvSpPr/>
            <p:nvPr/>
          </p:nvSpPr>
          <p:spPr>
            <a:xfrm>
              <a:off x="2789886" y="3552524"/>
              <a:ext cx="288032"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grpSp>
      <p:sp>
        <p:nvSpPr>
          <p:cNvPr id="12" name="ZoneTexte 11"/>
          <p:cNvSpPr txBox="1"/>
          <p:nvPr/>
        </p:nvSpPr>
        <p:spPr>
          <a:xfrm>
            <a:off x="173177" y="3246098"/>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4" name="Espace réservé du numéro de diapositive 3"/>
          <p:cNvSpPr>
            <a:spLocks noGrp="1"/>
          </p:cNvSpPr>
          <p:nvPr>
            <p:ph type="sldNum" sz="quarter" idx="4294967295"/>
          </p:nvPr>
        </p:nvSpPr>
        <p:spPr>
          <a:xfrm>
            <a:off x="8676456" y="5409792"/>
            <a:ext cx="467544" cy="305213"/>
          </a:xfrm>
          <a:prstGeom prst="rect">
            <a:avLst/>
          </a:prstGeom>
        </p:spPr>
        <p:txBody>
          <a:bodyPr/>
          <a:lstStyle/>
          <a:p>
            <a:pPr>
              <a:defRPr/>
            </a:pPr>
            <a:fld id="{7F07B8DE-9430-46E8-A38B-5DA0DE501445}" type="slidenum">
              <a:rPr lang="fr-FR" smtClean="0"/>
              <a:pPr>
                <a:defRPr/>
              </a:pPr>
              <a:t>21</a:t>
            </a:fld>
            <a:endParaRPr lang="fr-FR" dirty="0"/>
          </a:p>
        </p:txBody>
      </p:sp>
    </p:spTree>
    <p:extLst>
      <p:ext uri="{BB962C8B-B14F-4D97-AF65-F5344CB8AC3E}">
        <p14:creationId xmlns:p14="http://schemas.microsoft.com/office/powerpoint/2010/main" val="362299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851920" y="4420177"/>
            <a:ext cx="740862" cy="3394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smtClean="0">
                <a:solidFill>
                  <a:schemeClr val="tx1"/>
                </a:solidFill>
              </a:rPr>
              <a:t>Coûts directs</a:t>
            </a:r>
          </a:p>
        </p:txBody>
      </p:sp>
      <p:sp>
        <p:nvSpPr>
          <p:cNvPr id="13316" name="Rectangle 2"/>
          <p:cNvSpPr>
            <a:spLocks noGrp="1" noChangeArrowheads="1"/>
          </p:cNvSpPr>
          <p:nvPr>
            <p:ph type="title"/>
          </p:nvPr>
        </p:nvSpPr>
        <p:spPr/>
        <p:txBody>
          <a:bodyPr>
            <a:normAutofit/>
          </a:bodyPr>
          <a:lstStyle/>
          <a:p>
            <a:pPr eaLnBrk="1" hangingPunct="1"/>
            <a:r>
              <a:rPr lang="fr-FR" dirty="0" smtClean="0"/>
              <a:t>Est-il </a:t>
            </a:r>
            <a:r>
              <a:rPr lang="fr-FR" dirty="0"/>
              <a:t>rentable </a:t>
            </a:r>
            <a:r>
              <a:rPr lang="fr-FR" dirty="0" smtClean="0"/>
              <a:t>de faire des </a:t>
            </a:r>
            <a:r>
              <a:rPr lang="fr-FR" dirty="0"/>
              <a:t>études ?</a:t>
            </a:r>
          </a:p>
        </p:txBody>
      </p:sp>
      <p:sp>
        <p:nvSpPr>
          <p:cNvPr id="9" name="ZoneTexte 8"/>
          <p:cNvSpPr txBox="1"/>
          <p:nvPr/>
        </p:nvSpPr>
        <p:spPr>
          <a:xfrm>
            <a:off x="2915816" y="1298777"/>
            <a:ext cx="5976664" cy="369332"/>
          </a:xfrm>
          <a:prstGeom prst="rect">
            <a:avLst/>
          </a:prstGeom>
          <a:noFill/>
        </p:spPr>
        <p:txBody>
          <a:bodyPr wrap="square" rtlCol="0">
            <a:spAutoFit/>
          </a:bodyPr>
          <a:lstStyle/>
          <a:p>
            <a:pPr algn="ctr"/>
            <a:r>
              <a:rPr lang="fr-FR" b="1" dirty="0" smtClean="0"/>
              <a:t>Profils de gains des diplômés universitaires, revenus et coûts</a:t>
            </a:r>
            <a:endParaRPr lang="fr-FR" b="1" dirty="0"/>
          </a:p>
        </p:txBody>
      </p:sp>
      <p:grpSp>
        <p:nvGrpSpPr>
          <p:cNvPr id="39" name="Groupe 38"/>
          <p:cNvGrpSpPr/>
          <p:nvPr/>
        </p:nvGrpSpPr>
        <p:grpSpPr>
          <a:xfrm>
            <a:off x="3275856" y="2017407"/>
            <a:ext cx="5349002" cy="2400267"/>
            <a:chOff x="3275856" y="2420888"/>
            <a:chExt cx="5349002" cy="2880320"/>
          </a:xfrm>
        </p:grpSpPr>
        <p:cxnSp>
          <p:nvCxnSpPr>
            <p:cNvPr id="3" name="Connecteur droit avec flèche 2"/>
            <p:cNvCxnSpPr/>
            <p:nvPr/>
          </p:nvCxnSpPr>
          <p:spPr>
            <a:xfrm flipV="1">
              <a:off x="3275856" y="2420888"/>
              <a:ext cx="0" cy="2880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p:cNvCxnSpPr/>
            <p:nvPr/>
          </p:nvCxnSpPr>
          <p:spPr>
            <a:xfrm>
              <a:off x="3275856" y="5301208"/>
              <a:ext cx="53490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Forme libre 12"/>
          <p:cNvSpPr/>
          <p:nvPr/>
        </p:nvSpPr>
        <p:spPr>
          <a:xfrm>
            <a:off x="3844637" y="2985128"/>
            <a:ext cx="4644737" cy="660350"/>
          </a:xfrm>
          <a:custGeom>
            <a:avLst/>
            <a:gdLst>
              <a:gd name="connsiteX0" fmla="*/ 0 w 4644737"/>
              <a:gd name="connsiteY0" fmla="*/ 792420 h 792420"/>
              <a:gd name="connsiteX1" fmla="*/ 1724891 w 4644737"/>
              <a:gd name="connsiteY1" fmla="*/ 241702 h 792420"/>
              <a:gd name="connsiteX2" fmla="*/ 3491346 w 4644737"/>
              <a:gd name="connsiteY2" fmla="*/ 33883 h 792420"/>
              <a:gd name="connsiteX3" fmla="*/ 4644737 w 4644737"/>
              <a:gd name="connsiteY3" fmla="*/ 2711 h 792420"/>
            </a:gdLst>
            <a:ahLst/>
            <a:cxnLst>
              <a:cxn ang="0">
                <a:pos x="connsiteX0" y="connsiteY0"/>
              </a:cxn>
              <a:cxn ang="0">
                <a:pos x="connsiteX1" y="connsiteY1"/>
              </a:cxn>
              <a:cxn ang="0">
                <a:pos x="connsiteX2" y="connsiteY2"/>
              </a:cxn>
              <a:cxn ang="0">
                <a:pos x="connsiteX3" y="connsiteY3"/>
              </a:cxn>
            </a:cxnLst>
            <a:rect l="l" t="t" r="r" b="b"/>
            <a:pathLst>
              <a:path w="4644737" h="792420">
                <a:moveTo>
                  <a:pt x="0" y="792420"/>
                </a:moveTo>
                <a:cubicBezTo>
                  <a:pt x="571500" y="580272"/>
                  <a:pt x="1143000" y="368125"/>
                  <a:pt x="1724891" y="241702"/>
                </a:cubicBezTo>
                <a:cubicBezTo>
                  <a:pt x="2306782" y="115279"/>
                  <a:pt x="3004705" y="73715"/>
                  <a:pt x="3491346" y="33883"/>
                </a:cubicBezTo>
                <a:cubicBezTo>
                  <a:pt x="3977987" y="-5949"/>
                  <a:pt x="4311362" y="-1619"/>
                  <a:pt x="4644737" y="2711"/>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4582392" y="2268682"/>
            <a:ext cx="3917373" cy="744682"/>
          </a:xfrm>
          <a:custGeom>
            <a:avLst/>
            <a:gdLst>
              <a:gd name="connsiteX0" fmla="*/ 0 w 3917373"/>
              <a:gd name="connsiteY0" fmla="*/ 893618 h 893618"/>
              <a:gd name="connsiteX1" fmla="*/ 1652154 w 3917373"/>
              <a:gd name="connsiteY1" fmla="*/ 176646 h 893618"/>
              <a:gd name="connsiteX2" fmla="*/ 3917373 w 3917373"/>
              <a:gd name="connsiteY2" fmla="*/ 0 h 893618"/>
            </a:gdLst>
            <a:ahLst/>
            <a:cxnLst>
              <a:cxn ang="0">
                <a:pos x="connsiteX0" y="connsiteY0"/>
              </a:cxn>
              <a:cxn ang="0">
                <a:pos x="connsiteX1" y="connsiteY1"/>
              </a:cxn>
              <a:cxn ang="0">
                <a:pos x="connsiteX2" y="connsiteY2"/>
              </a:cxn>
            </a:cxnLst>
            <a:rect l="l" t="t" r="r" b="b"/>
            <a:pathLst>
              <a:path w="3917373" h="893618">
                <a:moveTo>
                  <a:pt x="0" y="893618"/>
                </a:moveTo>
                <a:cubicBezTo>
                  <a:pt x="499629" y="609600"/>
                  <a:pt x="999259" y="325582"/>
                  <a:pt x="1652154" y="176646"/>
                </a:cubicBezTo>
                <a:cubicBezTo>
                  <a:pt x="2305050" y="27710"/>
                  <a:pt x="3111211" y="13855"/>
                  <a:pt x="3917373" y="0"/>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cxnSp>
        <p:nvCxnSpPr>
          <p:cNvPr id="16" name="Connecteur droit 15"/>
          <p:cNvCxnSpPr/>
          <p:nvPr/>
        </p:nvCxnSpPr>
        <p:spPr>
          <a:xfrm>
            <a:off x="4582391" y="3013363"/>
            <a:ext cx="0" cy="14043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a:off x="3844272" y="3517573"/>
            <a:ext cx="7649" cy="92425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Forme libre 17"/>
          <p:cNvSpPr/>
          <p:nvPr/>
        </p:nvSpPr>
        <p:spPr>
          <a:xfrm>
            <a:off x="3852282" y="3432131"/>
            <a:ext cx="730110" cy="975345"/>
          </a:xfrm>
          <a:custGeom>
            <a:avLst/>
            <a:gdLst>
              <a:gd name="connsiteX0" fmla="*/ 20782 w 768928"/>
              <a:gd name="connsiteY0" fmla="*/ 1163782 h 1184564"/>
              <a:gd name="connsiteX1" fmla="*/ 0 w 768928"/>
              <a:gd name="connsiteY1" fmla="*/ 280555 h 1184564"/>
              <a:gd name="connsiteX2" fmla="*/ 768928 w 768928"/>
              <a:gd name="connsiteY2" fmla="*/ 0 h 1184564"/>
              <a:gd name="connsiteX3" fmla="*/ 758537 w 768928"/>
              <a:gd name="connsiteY3" fmla="*/ 1184564 h 1184564"/>
              <a:gd name="connsiteX4" fmla="*/ 20782 w 768928"/>
              <a:gd name="connsiteY4" fmla="*/ 1163782 h 1184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28" h="1184564">
                <a:moveTo>
                  <a:pt x="20782" y="1163782"/>
                </a:moveTo>
                <a:lnTo>
                  <a:pt x="0" y="280555"/>
                </a:lnTo>
                <a:lnTo>
                  <a:pt x="768928" y="0"/>
                </a:lnTo>
                <a:cubicBezTo>
                  <a:pt x="765464" y="394855"/>
                  <a:pt x="762001" y="789709"/>
                  <a:pt x="758537" y="1184564"/>
                </a:cubicBezTo>
                <a:lnTo>
                  <a:pt x="20782" y="1163782"/>
                </a:lnTo>
                <a:close/>
              </a:path>
            </a:pathLst>
          </a:custGeom>
          <a:pattFill prst="pct1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fr-FR" sz="800" dirty="0" smtClean="0">
              <a:solidFill>
                <a:schemeClr val="tx1"/>
              </a:solidFill>
            </a:endParaRPr>
          </a:p>
          <a:p>
            <a:pPr algn="ctr">
              <a:spcBef>
                <a:spcPts val="600"/>
              </a:spcBef>
            </a:pPr>
            <a:r>
              <a:rPr lang="fr-FR" sz="1200" dirty="0" smtClean="0">
                <a:solidFill>
                  <a:schemeClr val="tx1"/>
                </a:solidFill>
              </a:rPr>
              <a:t>Coûts indirects </a:t>
            </a:r>
            <a:r>
              <a:rPr lang="fr-FR" sz="1100" dirty="0" smtClean="0">
                <a:solidFill>
                  <a:schemeClr val="tx1"/>
                </a:solidFill>
              </a:rPr>
              <a:t>(revenus perdus)</a:t>
            </a:r>
            <a:endParaRPr lang="fr-FR" sz="1100" dirty="0">
              <a:solidFill>
                <a:schemeClr val="tx1"/>
              </a:solidFill>
            </a:endParaRPr>
          </a:p>
        </p:txBody>
      </p:sp>
      <p:grpSp>
        <p:nvGrpSpPr>
          <p:cNvPr id="24" name="Groupe 23"/>
          <p:cNvGrpSpPr/>
          <p:nvPr/>
        </p:nvGrpSpPr>
        <p:grpSpPr>
          <a:xfrm>
            <a:off x="4592783" y="2320637"/>
            <a:ext cx="4044055" cy="1047750"/>
            <a:chOff x="4592782" y="2784764"/>
            <a:chExt cx="4044055" cy="1257300"/>
          </a:xfrm>
        </p:grpSpPr>
        <p:sp>
          <p:nvSpPr>
            <p:cNvPr id="21" name="Forme libre 20"/>
            <p:cNvSpPr/>
            <p:nvPr/>
          </p:nvSpPr>
          <p:spPr>
            <a:xfrm>
              <a:off x="4592782" y="2784764"/>
              <a:ext cx="3938154" cy="1257300"/>
            </a:xfrm>
            <a:custGeom>
              <a:avLst/>
              <a:gdLst>
                <a:gd name="connsiteX0" fmla="*/ 0 w 3938154"/>
                <a:gd name="connsiteY0" fmla="*/ 852054 h 1257300"/>
                <a:gd name="connsiteX1" fmla="*/ 20782 w 3938154"/>
                <a:gd name="connsiteY1" fmla="*/ 1257300 h 1257300"/>
                <a:gd name="connsiteX2" fmla="*/ 1433945 w 3938154"/>
                <a:gd name="connsiteY2" fmla="*/ 862445 h 1257300"/>
                <a:gd name="connsiteX3" fmla="*/ 3938154 w 3938154"/>
                <a:gd name="connsiteY3" fmla="*/ 737754 h 1257300"/>
                <a:gd name="connsiteX4" fmla="*/ 3927763 w 3938154"/>
                <a:gd name="connsiteY4" fmla="*/ 0 h 1257300"/>
                <a:gd name="connsiteX5" fmla="*/ 2452254 w 3938154"/>
                <a:gd name="connsiteY5" fmla="*/ 31172 h 1257300"/>
                <a:gd name="connsiteX6" fmla="*/ 1714500 w 3938154"/>
                <a:gd name="connsiteY6" fmla="*/ 145472 h 1257300"/>
                <a:gd name="connsiteX7" fmla="*/ 893618 w 3938154"/>
                <a:gd name="connsiteY7" fmla="*/ 405245 h 1257300"/>
                <a:gd name="connsiteX8" fmla="*/ 0 w 3938154"/>
                <a:gd name="connsiteY8" fmla="*/ 85205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154" h="1257300">
                  <a:moveTo>
                    <a:pt x="0" y="852054"/>
                  </a:moveTo>
                  <a:lnTo>
                    <a:pt x="20782" y="1257300"/>
                  </a:lnTo>
                  <a:lnTo>
                    <a:pt x="1433945" y="862445"/>
                  </a:lnTo>
                  <a:lnTo>
                    <a:pt x="3938154" y="737754"/>
                  </a:lnTo>
                  <a:lnTo>
                    <a:pt x="3927763" y="0"/>
                  </a:lnTo>
                  <a:lnTo>
                    <a:pt x="2452254" y="31172"/>
                  </a:lnTo>
                  <a:lnTo>
                    <a:pt x="1714500" y="145472"/>
                  </a:lnTo>
                  <a:lnTo>
                    <a:pt x="893618" y="405245"/>
                  </a:lnTo>
                  <a:lnTo>
                    <a:pt x="0" y="852054"/>
                  </a:lnTo>
                  <a:close/>
                </a:path>
              </a:pathLst>
            </a:custGeom>
            <a:pattFill prst="pct5">
              <a:fgClr>
                <a:schemeClr val="accent3">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5940152" y="2985801"/>
              <a:ext cx="2696685" cy="443198"/>
            </a:xfrm>
            <a:prstGeom prst="rect">
              <a:avLst/>
            </a:prstGeom>
          </p:spPr>
          <p:txBody>
            <a:bodyPr wrap="square">
              <a:spAutoFit/>
            </a:bodyPr>
            <a:lstStyle/>
            <a:p>
              <a:pPr algn="ctr"/>
              <a:r>
                <a:rPr lang="fr-FR" dirty="0" smtClean="0">
                  <a:ln w="0"/>
                  <a:effectLst>
                    <a:outerShdw blurRad="38100" dist="19050" dir="2700000" algn="tl" rotWithShape="0">
                      <a:schemeClr val="dk1">
                        <a:alpha val="40000"/>
                      </a:schemeClr>
                    </a:outerShdw>
                  </a:effectLst>
                </a:rPr>
                <a:t>Bénéfices </a:t>
              </a:r>
              <a:r>
                <a:rPr lang="fr-FR" dirty="0">
                  <a:ln w="0"/>
                  <a:effectLst>
                    <a:outerShdw blurRad="38100" dist="19050" dir="2700000" algn="tl" rotWithShape="0">
                      <a:schemeClr val="dk1">
                        <a:alpha val="40000"/>
                      </a:schemeClr>
                    </a:outerShdw>
                  </a:effectLst>
                </a:rPr>
                <a:t>directs</a:t>
              </a:r>
            </a:p>
          </p:txBody>
        </p:sp>
      </p:grpSp>
      <p:sp>
        <p:nvSpPr>
          <p:cNvPr id="31" name="ZoneTexte 30"/>
          <p:cNvSpPr txBox="1"/>
          <p:nvPr/>
        </p:nvSpPr>
        <p:spPr>
          <a:xfrm>
            <a:off x="8460432" y="4425159"/>
            <a:ext cx="462114" cy="307777"/>
          </a:xfrm>
          <a:prstGeom prst="rect">
            <a:avLst/>
          </a:prstGeom>
          <a:noFill/>
        </p:spPr>
        <p:txBody>
          <a:bodyPr wrap="none" rtlCol="0">
            <a:spAutoFit/>
          </a:bodyPr>
          <a:lstStyle/>
          <a:p>
            <a:r>
              <a:rPr lang="fr-FR" sz="1400" dirty="0" smtClean="0"/>
              <a:t>Age</a:t>
            </a:r>
            <a:endParaRPr lang="fr-FR" sz="1400" dirty="0"/>
          </a:p>
        </p:txBody>
      </p:sp>
      <p:sp>
        <p:nvSpPr>
          <p:cNvPr id="32" name="ZoneTexte 31"/>
          <p:cNvSpPr txBox="1"/>
          <p:nvPr/>
        </p:nvSpPr>
        <p:spPr>
          <a:xfrm>
            <a:off x="2627784" y="1717374"/>
            <a:ext cx="1421992" cy="307777"/>
          </a:xfrm>
          <a:prstGeom prst="rect">
            <a:avLst/>
          </a:prstGeom>
          <a:noFill/>
        </p:spPr>
        <p:txBody>
          <a:bodyPr wrap="none" rtlCol="0">
            <a:spAutoFit/>
          </a:bodyPr>
          <a:lstStyle/>
          <a:p>
            <a:r>
              <a:rPr lang="fr-FR" sz="1400" dirty="0" smtClean="0"/>
              <a:t>Revenus et coûts</a:t>
            </a:r>
            <a:endParaRPr lang="fr-FR" sz="1400" dirty="0"/>
          </a:p>
        </p:txBody>
      </p:sp>
      <p:grpSp>
        <p:nvGrpSpPr>
          <p:cNvPr id="48" name="Groupe 47"/>
          <p:cNvGrpSpPr/>
          <p:nvPr/>
        </p:nvGrpSpPr>
        <p:grpSpPr>
          <a:xfrm>
            <a:off x="3995936" y="2001435"/>
            <a:ext cx="2312556" cy="523220"/>
            <a:chOff x="3995936" y="2401724"/>
            <a:chExt cx="2312556" cy="627864"/>
          </a:xfrm>
        </p:grpSpPr>
        <p:sp>
          <p:nvSpPr>
            <p:cNvPr id="25" name="ZoneTexte 24"/>
            <p:cNvSpPr txBox="1"/>
            <p:nvPr/>
          </p:nvSpPr>
          <p:spPr>
            <a:xfrm>
              <a:off x="3995936" y="2401724"/>
              <a:ext cx="2312556" cy="627864"/>
            </a:xfrm>
            <a:prstGeom prst="rect">
              <a:avLst/>
            </a:prstGeom>
            <a:noFill/>
          </p:spPr>
          <p:txBody>
            <a:bodyPr wrap="none" rtlCol="0">
              <a:spAutoFit/>
            </a:bodyPr>
            <a:lstStyle/>
            <a:p>
              <a:r>
                <a:rPr lang="fr-FR" sz="1400" dirty="0" smtClean="0">
                  <a:solidFill>
                    <a:srgbClr val="C00000"/>
                  </a:solidFill>
                </a:rPr>
                <a:t>Revenu moyen des diplômés </a:t>
              </a:r>
            </a:p>
            <a:p>
              <a:r>
                <a:rPr lang="fr-FR" sz="1400" dirty="0" smtClean="0">
                  <a:solidFill>
                    <a:srgbClr val="C00000"/>
                  </a:solidFill>
                </a:rPr>
                <a:t>universitaires</a:t>
              </a:r>
              <a:endParaRPr lang="fr-FR" sz="1400" dirty="0">
                <a:solidFill>
                  <a:srgbClr val="C00000"/>
                </a:solidFill>
              </a:endParaRPr>
            </a:p>
          </p:txBody>
        </p:sp>
        <p:cxnSp>
          <p:nvCxnSpPr>
            <p:cNvPr id="27" name="Connecteur droit avec flèche 26"/>
            <p:cNvCxnSpPr/>
            <p:nvPr/>
          </p:nvCxnSpPr>
          <p:spPr>
            <a:xfrm>
              <a:off x="6012160" y="2689870"/>
              <a:ext cx="14401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5" name="Groupe 44"/>
          <p:cNvGrpSpPr/>
          <p:nvPr/>
        </p:nvGrpSpPr>
        <p:grpSpPr>
          <a:xfrm>
            <a:off x="4572002" y="3252158"/>
            <a:ext cx="1728190" cy="727079"/>
            <a:chOff x="4572002" y="3902591"/>
            <a:chExt cx="1728190" cy="872495"/>
          </a:xfrm>
        </p:grpSpPr>
        <p:sp>
          <p:nvSpPr>
            <p:cNvPr id="33" name="ZoneTexte 32"/>
            <p:cNvSpPr txBox="1"/>
            <p:nvPr/>
          </p:nvSpPr>
          <p:spPr>
            <a:xfrm>
              <a:off x="4735918" y="4221088"/>
              <a:ext cx="1564274" cy="553998"/>
            </a:xfrm>
            <a:prstGeom prst="rect">
              <a:avLst/>
            </a:prstGeom>
            <a:noFill/>
          </p:spPr>
          <p:txBody>
            <a:bodyPr wrap="none" rtlCol="0">
              <a:spAutoFit/>
            </a:bodyPr>
            <a:lstStyle/>
            <a:p>
              <a:r>
                <a:rPr lang="fr-FR" sz="1200" dirty="0" smtClean="0"/>
                <a:t>Obtention du diplôme</a:t>
              </a:r>
            </a:p>
            <a:p>
              <a:r>
                <a:rPr lang="fr-FR" sz="1200" dirty="0" smtClean="0"/>
                <a:t> universitaire</a:t>
              </a:r>
              <a:endParaRPr lang="fr-FR" sz="1200" dirty="0"/>
            </a:p>
          </p:txBody>
        </p:sp>
        <p:cxnSp>
          <p:nvCxnSpPr>
            <p:cNvPr id="37" name="Connecteur droit avec flèche 36"/>
            <p:cNvCxnSpPr/>
            <p:nvPr/>
          </p:nvCxnSpPr>
          <p:spPr>
            <a:xfrm flipH="1" flipV="1">
              <a:off x="4572002" y="3902591"/>
              <a:ext cx="288030" cy="370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0" name="Groupe 49"/>
          <p:cNvGrpSpPr/>
          <p:nvPr/>
        </p:nvGrpSpPr>
        <p:grpSpPr>
          <a:xfrm>
            <a:off x="4600431" y="4469345"/>
            <a:ext cx="1717664" cy="276999"/>
            <a:chOff x="4600431" y="5363213"/>
            <a:chExt cx="1717664" cy="332398"/>
          </a:xfrm>
        </p:grpSpPr>
        <p:sp>
          <p:nvSpPr>
            <p:cNvPr id="30" name="ZoneTexte 29"/>
            <p:cNvSpPr txBox="1"/>
            <p:nvPr/>
          </p:nvSpPr>
          <p:spPr>
            <a:xfrm>
              <a:off x="5084744" y="5363213"/>
              <a:ext cx="1233351" cy="332398"/>
            </a:xfrm>
            <a:prstGeom prst="rect">
              <a:avLst/>
            </a:prstGeom>
            <a:noFill/>
          </p:spPr>
          <p:txBody>
            <a:bodyPr wrap="none" rtlCol="0">
              <a:spAutoFit/>
            </a:bodyPr>
            <a:lstStyle/>
            <a:p>
              <a:r>
                <a:rPr lang="fr-FR" sz="1200" dirty="0" smtClean="0"/>
                <a:t>Frais de scolarité</a:t>
              </a:r>
              <a:endParaRPr lang="fr-FR" sz="1200" dirty="0"/>
            </a:p>
          </p:txBody>
        </p:sp>
        <p:cxnSp>
          <p:nvCxnSpPr>
            <p:cNvPr id="41" name="Connecteur droit avec flèche 40"/>
            <p:cNvCxnSpPr/>
            <p:nvPr/>
          </p:nvCxnSpPr>
          <p:spPr>
            <a:xfrm flipH="1">
              <a:off x="4600431" y="5505868"/>
              <a:ext cx="558218" cy="60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7" name="Groupe 46"/>
          <p:cNvGrpSpPr/>
          <p:nvPr/>
        </p:nvGrpSpPr>
        <p:grpSpPr>
          <a:xfrm>
            <a:off x="6733571" y="3013362"/>
            <a:ext cx="2312556" cy="676808"/>
            <a:chOff x="6733571" y="3616036"/>
            <a:chExt cx="2312556" cy="812170"/>
          </a:xfrm>
        </p:grpSpPr>
        <p:sp>
          <p:nvSpPr>
            <p:cNvPr id="29" name="ZoneTexte 28"/>
            <p:cNvSpPr txBox="1"/>
            <p:nvPr/>
          </p:nvSpPr>
          <p:spPr>
            <a:xfrm>
              <a:off x="6733571" y="3800342"/>
              <a:ext cx="2312556" cy="627864"/>
            </a:xfrm>
            <a:prstGeom prst="rect">
              <a:avLst/>
            </a:prstGeom>
            <a:noFill/>
          </p:spPr>
          <p:txBody>
            <a:bodyPr wrap="none" rtlCol="0">
              <a:spAutoFit/>
            </a:bodyPr>
            <a:lstStyle/>
            <a:p>
              <a:r>
                <a:rPr lang="fr-FR" sz="1400" dirty="0" smtClean="0">
                  <a:solidFill>
                    <a:schemeClr val="tx2"/>
                  </a:solidFill>
                </a:rPr>
                <a:t>Revenu moyen des diplômés </a:t>
              </a:r>
            </a:p>
            <a:p>
              <a:r>
                <a:rPr lang="fr-FR" sz="1400" dirty="0" smtClean="0">
                  <a:solidFill>
                    <a:schemeClr val="tx2"/>
                  </a:solidFill>
                </a:rPr>
                <a:t>du bac</a:t>
              </a:r>
              <a:endParaRPr lang="fr-FR" sz="1400" dirty="0">
                <a:solidFill>
                  <a:schemeClr val="tx2"/>
                </a:solidFill>
              </a:endParaRPr>
            </a:p>
          </p:txBody>
        </p:sp>
        <p:cxnSp>
          <p:nvCxnSpPr>
            <p:cNvPr id="44" name="Connecteur droit avec flèche 43"/>
            <p:cNvCxnSpPr>
              <a:endCxn id="13" idx="2"/>
            </p:cNvCxnSpPr>
            <p:nvPr/>
          </p:nvCxnSpPr>
          <p:spPr>
            <a:xfrm flipH="1" flipV="1">
              <a:off x="7335982" y="3616036"/>
              <a:ext cx="96527" cy="226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9" name="Groupe 48"/>
          <p:cNvGrpSpPr/>
          <p:nvPr/>
        </p:nvGrpSpPr>
        <p:grpSpPr>
          <a:xfrm>
            <a:off x="2821922" y="3091824"/>
            <a:ext cx="1270925" cy="822468"/>
            <a:chOff x="2821921" y="3710188"/>
            <a:chExt cx="1270925" cy="986962"/>
          </a:xfrm>
        </p:grpSpPr>
        <p:sp>
          <p:nvSpPr>
            <p:cNvPr id="34" name="ZoneTexte 33"/>
            <p:cNvSpPr txBox="1"/>
            <p:nvPr/>
          </p:nvSpPr>
          <p:spPr>
            <a:xfrm>
              <a:off x="2821921" y="3710188"/>
              <a:ext cx="1270925" cy="332399"/>
            </a:xfrm>
            <a:prstGeom prst="rect">
              <a:avLst/>
            </a:prstGeom>
            <a:solidFill>
              <a:schemeClr val="bg1"/>
            </a:solidFill>
          </p:spPr>
          <p:txBody>
            <a:bodyPr wrap="none" rtlCol="0">
              <a:spAutoFit/>
            </a:bodyPr>
            <a:lstStyle/>
            <a:p>
              <a:r>
                <a:rPr lang="fr-FR" sz="1200" dirty="0" smtClean="0"/>
                <a:t>Obtention du bac</a:t>
              </a:r>
              <a:endParaRPr lang="fr-FR" sz="1200" dirty="0"/>
            </a:p>
          </p:txBody>
        </p:sp>
        <p:cxnSp>
          <p:nvCxnSpPr>
            <p:cNvPr id="46" name="Connecteur droit avec flèche 45"/>
            <p:cNvCxnSpPr/>
            <p:nvPr/>
          </p:nvCxnSpPr>
          <p:spPr>
            <a:xfrm>
              <a:off x="3587720" y="4234125"/>
              <a:ext cx="233027" cy="463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3" name="Groupe 52"/>
          <p:cNvGrpSpPr/>
          <p:nvPr/>
        </p:nvGrpSpPr>
        <p:grpSpPr>
          <a:xfrm>
            <a:off x="3150120" y="4357668"/>
            <a:ext cx="5436048" cy="302369"/>
            <a:chOff x="3150120" y="5229200"/>
            <a:chExt cx="5436048" cy="362842"/>
          </a:xfrm>
        </p:grpSpPr>
        <p:sp>
          <p:nvSpPr>
            <p:cNvPr id="52" name="ZoneTexte 51"/>
            <p:cNvSpPr txBox="1"/>
            <p:nvPr/>
          </p:nvSpPr>
          <p:spPr>
            <a:xfrm>
              <a:off x="3150120" y="5229200"/>
              <a:ext cx="341760" cy="332398"/>
            </a:xfrm>
            <a:prstGeom prst="rect">
              <a:avLst/>
            </a:prstGeom>
            <a:noFill/>
          </p:spPr>
          <p:txBody>
            <a:bodyPr wrap="none" rtlCol="0">
              <a:spAutoFit/>
            </a:bodyPr>
            <a:lstStyle/>
            <a:p>
              <a:r>
                <a:rPr lang="fr-FR" sz="1200" dirty="0" smtClean="0"/>
                <a:t>16</a:t>
              </a:r>
              <a:endParaRPr lang="fr-FR" sz="1200" dirty="0"/>
            </a:p>
          </p:txBody>
        </p:sp>
        <p:sp>
          <p:nvSpPr>
            <p:cNvPr id="56" name="ZoneTexte 55"/>
            <p:cNvSpPr txBox="1"/>
            <p:nvPr/>
          </p:nvSpPr>
          <p:spPr>
            <a:xfrm>
              <a:off x="3592801" y="5229200"/>
              <a:ext cx="341760" cy="332398"/>
            </a:xfrm>
            <a:prstGeom prst="rect">
              <a:avLst/>
            </a:prstGeom>
            <a:noFill/>
          </p:spPr>
          <p:txBody>
            <a:bodyPr wrap="none" rtlCol="0">
              <a:spAutoFit/>
            </a:bodyPr>
            <a:lstStyle/>
            <a:p>
              <a:r>
                <a:rPr lang="fr-FR" sz="1200" dirty="0" smtClean="0"/>
                <a:t>18</a:t>
              </a:r>
              <a:endParaRPr lang="fr-FR" sz="1200" dirty="0"/>
            </a:p>
          </p:txBody>
        </p:sp>
        <p:sp>
          <p:nvSpPr>
            <p:cNvPr id="57" name="ZoneTexte 56"/>
            <p:cNvSpPr txBox="1"/>
            <p:nvPr/>
          </p:nvSpPr>
          <p:spPr>
            <a:xfrm>
              <a:off x="4548716" y="5229200"/>
              <a:ext cx="341760" cy="332398"/>
            </a:xfrm>
            <a:prstGeom prst="rect">
              <a:avLst/>
            </a:prstGeom>
            <a:noFill/>
          </p:spPr>
          <p:txBody>
            <a:bodyPr wrap="none" rtlCol="0">
              <a:spAutoFit/>
            </a:bodyPr>
            <a:lstStyle/>
            <a:p>
              <a:r>
                <a:rPr lang="fr-FR" sz="1200" dirty="0" smtClean="0"/>
                <a:t>22</a:t>
              </a:r>
              <a:endParaRPr lang="fr-FR" sz="1200" dirty="0"/>
            </a:p>
          </p:txBody>
        </p:sp>
        <p:sp>
          <p:nvSpPr>
            <p:cNvPr id="58" name="ZoneTexte 57"/>
            <p:cNvSpPr txBox="1"/>
            <p:nvPr/>
          </p:nvSpPr>
          <p:spPr>
            <a:xfrm>
              <a:off x="8244408" y="5259644"/>
              <a:ext cx="341760" cy="332398"/>
            </a:xfrm>
            <a:prstGeom prst="rect">
              <a:avLst/>
            </a:prstGeom>
            <a:noFill/>
          </p:spPr>
          <p:txBody>
            <a:bodyPr wrap="none" rtlCol="0">
              <a:spAutoFit/>
            </a:bodyPr>
            <a:lstStyle/>
            <a:p>
              <a:r>
                <a:rPr lang="fr-FR" sz="1200" dirty="0" smtClean="0"/>
                <a:t>65</a:t>
              </a:r>
              <a:endParaRPr lang="fr-FR" sz="1200" dirty="0"/>
            </a:p>
          </p:txBody>
        </p:sp>
      </p:grpSp>
      <p:sp>
        <p:nvSpPr>
          <p:cNvPr id="10" name="ZoneTexte 9"/>
          <p:cNvSpPr txBox="1"/>
          <p:nvPr/>
        </p:nvSpPr>
        <p:spPr>
          <a:xfrm>
            <a:off x="4330929" y="5452636"/>
            <a:ext cx="3238856" cy="307777"/>
          </a:xfrm>
          <a:prstGeom prst="rect">
            <a:avLst/>
          </a:prstGeom>
          <a:noFill/>
        </p:spPr>
        <p:txBody>
          <a:bodyPr wrap="square" rtlCol="0">
            <a:spAutoFit/>
          </a:bodyPr>
          <a:lstStyle/>
          <a:p>
            <a:r>
              <a:rPr lang="fr-FR" sz="700" dirty="0" smtClean="0"/>
              <a:t>Basé sur : Est-il </a:t>
            </a:r>
            <a:r>
              <a:rPr lang="fr-FR" sz="700" dirty="0"/>
              <a:t>financièrement rentable d'entreprendre des études postsecondaires au Canada? / par John Appleby, Maxime Fougère, Manon </a:t>
            </a:r>
            <a:r>
              <a:rPr lang="fr-FR" sz="700" dirty="0" smtClean="0"/>
              <a:t>Rouleau, 1993</a:t>
            </a:r>
            <a:endParaRPr lang="fr-FR" sz="700" dirty="0"/>
          </a:p>
        </p:txBody>
      </p:sp>
      <p:sp>
        <p:nvSpPr>
          <p:cNvPr id="42" name="ZoneTexte 41"/>
          <p:cNvSpPr txBox="1"/>
          <p:nvPr/>
        </p:nvSpPr>
        <p:spPr>
          <a:xfrm>
            <a:off x="178786" y="360734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Rectangle 1"/>
          <p:cNvSpPr/>
          <p:nvPr/>
        </p:nvSpPr>
        <p:spPr>
          <a:xfrm>
            <a:off x="3779912" y="3331076"/>
            <a:ext cx="72008" cy="283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294967295"/>
          </p:nvPr>
        </p:nvSpPr>
        <p:spPr>
          <a:xfrm>
            <a:off x="8694713" y="5385661"/>
            <a:ext cx="507162" cy="341194"/>
          </a:xfrm>
          <a:prstGeom prst="rect">
            <a:avLst/>
          </a:prstGeom>
        </p:spPr>
        <p:txBody>
          <a:bodyPr/>
          <a:lstStyle/>
          <a:p>
            <a:pPr>
              <a:defRPr/>
            </a:pPr>
            <a:fld id="{7F07B8DE-9430-46E8-A38B-5DA0DE501445}" type="slidenum">
              <a:rPr lang="fr-FR" smtClean="0"/>
              <a:pPr>
                <a:defRPr/>
              </a:pPr>
              <a:t>22</a:t>
            </a:fld>
            <a:endParaRPr lang="fr-FR" dirty="0"/>
          </a:p>
        </p:txBody>
      </p:sp>
    </p:spTree>
    <p:custDataLst>
      <p:tags r:id="rId1"/>
    </p:custDataLst>
    <p:extLst>
      <p:ext uri="{BB962C8B-B14F-4D97-AF65-F5344CB8AC3E}">
        <p14:creationId xmlns:p14="http://schemas.microsoft.com/office/powerpoint/2010/main" val="396487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p:bldP spid="13" grpId="0" animBg="1"/>
      <p:bldP spid="14" grpId="0" animBg="1"/>
      <p:bldP spid="18" grpId="0" animBg="1"/>
      <p:bldP spid="31" grpId="0"/>
      <p:bldP spid="32" grpId="0"/>
      <p:bldP spid="10" grpId="0"/>
    </p:bld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3" name="Title 1"/>
          <p:cNvSpPr>
            <a:spLocks noGrp="1"/>
          </p:cNvSpPr>
          <p:nvPr>
            <p:ph type="title"/>
          </p:nvPr>
        </p:nvSpPr>
        <p:spPr/>
        <p:txBody>
          <a:bodyPr/>
          <a:lstStyle/>
          <a:p>
            <a:r>
              <a:rPr lang="fr-FR" noProof="0" smtClean="0"/>
              <a:t>Choix de technologie pétrolière</a:t>
            </a:r>
            <a:endParaRPr lang="fr-FR" noProof="0" dirty="0"/>
          </a:p>
        </p:txBody>
      </p:sp>
      <p:sp>
        <p:nvSpPr>
          <p:cNvPr id="345090" name="Content Placeholder 2"/>
          <p:cNvSpPr>
            <a:spLocks noGrp="1"/>
          </p:cNvSpPr>
          <p:nvPr>
            <p:ph idx="1"/>
          </p:nvPr>
        </p:nvSpPr>
        <p:spPr/>
        <p:txBody>
          <a:bodyPr/>
          <a:lstStyle/>
          <a:p>
            <a:endParaRPr lang="fr-FR" noProof="0" smtClean="0"/>
          </a:p>
          <a:p>
            <a:endParaRPr lang="fr-FR" noProof="0" dirty="0"/>
          </a:p>
        </p:txBody>
      </p:sp>
      <p:sp>
        <p:nvSpPr>
          <p:cNvPr id="5" name="Footer Placeholder 4"/>
          <p:cNvSpPr txBox="1">
            <a:spLocks noGrp="1"/>
          </p:cNvSpPr>
          <p:nvPr/>
        </p:nvSpPr>
        <p:spPr>
          <a:xfrm>
            <a:off x="2808821" y="5356055"/>
            <a:ext cx="1964928" cy="364278"/>
          </a:xfrm>
          <a:prstGeom prst="rect">
            <a:avLst/>
          </a:prstGeom>
          <a:noFill/>
        </p:spPr>
        <p:txBody>
          <a:bodyPr anchor="ctr"/>
          <a:lstStyle/>
          <a:p>
            <a:pPr algn="r" defTabSz="457200" fontAlgn="auto">
              <a:spcBef>
                <a:spcPts val="0"/>
              </a:spcBef>
              <a:spcAft>
                <a:spcPts val="0"/>
              </a:spcAft>
              <a:defRPr/>
            </a:pPr>
            <a:r>
              <a:rPr lang="fr-FR" sz="1200" dirty="0" smtClean="0">
                <a:solidFill>
                  <a:srgbClr val="000000"/>
                </a:solidFill>
              </a:rPr>
              <a:t>Auteur : Florent CATTANEO</a:t>
            </a:r>
            <a:endParaRPr lang="fr-FR" sz="1200" dirty="0">
              <a:solidFill>
                <a:srgbClr val="000000"/>
              </a:solidFill>
            </a:endParaRPr>
          </a:p>
        </p:txBody>
      </p:sp>
      <p:graphicFrame>
        <p:nvGraphicFramePr>
          <p:cNvPr id="11" name="Chart 2"/>
          <p:cNvGraphicFramePr>
            <a:graphicFrameLocks/>
          </p:cNvGraphicFramePr>
          <p:nvPr>
            <p:extLst>
              <p:ext uri="{D42A27DB-BD31-4B8C-83A1-F6EECF244321}">
                <p14:modId xmlns:p14="http://schemas.microsoft.com/office/powerpoint/2010/main" val="2034697421"/>
              </p:ext>
            </p:extLst>
          </p:nvPr>
        </p:nvGraphicFramePr>
        <p:xfrm>
          <a:off x="2411760" y="706438"/>
          <a:ext cx="7596336" cy="4222937"/>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4294967295"/>
          </p:nvPr>
        </p:nvSpPr>
        <p:spPr>
          <a:xfrm>
            <a:off x="8676456" y="5356055"/>
            <a:ext cx="467544" cy="358951"/>
          </a:xfrm>
          <a:prstGeom prst="rect">
            <a:avLst/>
          </a:prstGeom>
        </p:spPr>
        <p:txBody>
          <a:bodyPr/>
          <a:lstStyle/>
          <a:p>
            <a:pPr>
              <a:defRPr/>
            </a:pPr>
            <a:fld id="{7F07B8DE-9430-46E8-A38B-5DA0DE501445}" type="slidenum">
              <a:rPr lang="fr-FR" smtClean="0"/>
              <a:pPr>
                <a:defRPr/>
              </a:pPr>
              <a:t>23</a:t>
            </a:fld>
            <a:endParaRPr lang="fr-FR" dirty="0"/>
          </a:p>
        </p:txBody>
      </p:sp>
      <p:sp>
        <p:nvSpPr>
          <p:cNvPr id="8" name="ZoneTexte 7"/>
          <p:cNvSpPr txBox="1"/>
          <p:nvPr/>
        </p:nvSpPr>
        <p:spPr>
          <a:xfrm>
            <a:off x="178786" y="360734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313010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Réflexion et questions</a:t>
            </a:r>
            <a:br>
              <a:rPr lang="fr-FR" dirty="0" smtClean="0"/>
            </a:br>
            <a:endParaRPr lang="fr-FR" dirty="0"/>
          </a:p>
        </p:txBody>
      </p:sp>
      <p:sp>
        <p:nvSpPr>
          <p:cNvPr id="3" name="Espace réservé du contenu 2"/>
          <p:cNvSpPr>
            <a:spLocks noGrp="1"/>
          </p:cNvSpPr>
          <p:nvPr>
            <p:ph idx="1"/>
          </p:nvPr>
        </p:nvSpPr>
        <p:spPr>
          <a:xfrm>
            <a:off x="2699792" y="1057300"/>
            <a:ext cx="6241574" cy="3041730"/>
          </a:xfrm>
        </p:spPr>
        <p:txBody>
          <a:bodyPr>
            <a:normAutofit/>
          </a:bodyPr>
          <a:lstStyle/>
          <a:p>
            <a:r>
              <a:rPr lang="fr-FR" sz="2800" dirty="0" smtClean="0"/>
              <a:t>Utilisez un tableur reprenez notre exemple de</a:t>
            </a:r>
            <a:r>
              <a:rPr lang="fr-FR" sz="2800" dirty="0"/>
              <a:t> calcul de VAN : </a:t>
            </a:r>
            <a:r>
              <a:rPr lang="fr-FR" sz="1600" dirty="0">
                <a:hlinkClick r:id="rId2"/>
              </a:rPr>
              <a:t>http://</a:t>
            </a:r>
            <a:r>
              <a:rPr lang="fr-FR" sz="1600" dirty="0" smtClean="0">
                <a:hlinkClick r:id="rId2"/>
              </a:rPr>
              <a:t>goo.gl/stNcxQ</a:t>
            </a:r>
            <a:r>
              <a:rPr lang="fr-FR" sz="1800" dirty="0" smtClean="0"/>
              <a:t> </a:t>
            </a:r>
          </a:p>
          <a:p>
            <a:pPr lvl="1"/>
            <a:r>
              <a:rPr lang="fr-FR" sz="2400" dirty="0" smtClean="0"/>
              <a:t>Retrouvez les résultats du début de ce chapitre</a:t>
            </a:r>
          </a:p>
          <a:p>
            <a:r>
              <a:rPr lang="fr-FR" sz="2800" dirty="0" smtClean="0"/>
              <a:t>Pour vous, faire des études ou pas (ou passer des crédits du MOOC </a:t>
            </a:r>
            <a:r>
              <a:rPr lang="fr-FR" sz="2800" dirty="0" err="1" smtClean="0"/>
              <a:t>GdP</a:t>
            </a:r>
            <a:r>
              <a:rPr lang="fr-FR" sz="2800" dirty="0" smtClean="0"/>
              <a:t>) ?</a:t>
            </a:r>
            <a:endParaRPr lang="fr-FR" sz="2800" dirty="0"/>
          </a:p>
          <a:p>
            <a:endParaRPr lang="fr-FR" dirty="0"/>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650" y="4459560"/>
            <a:ext cx="773365" cy="737678"/>
          </a:xfrm>
          <a:prstGeom prst="rect">
            <a:avLst/>
          </a:prstGeom>
          <a:ln>
            <a:noFill/>
          </a:ln>
          <a:effectLst>
            <a:outerShdw blurRad="190500" algn="tl" rotWithShape="0">
              <a:srgbClr val="000000">
                <a:alpha val="70000"/>
              </a:srgbClr>
            </a:outerShdw>
          </a:effectLst>
        </p:spPr>
      </p:pic>
      <p:sp>
        <p:nvSpPr>
          <p:cNvPr id="5" name="TextBox 7"/>
          <p:cNvSpPr txBox="1"/>
          <p:nvPr/>
        </p:nvSpPr>
        <p:spPr>
          <a:xfrm>
            <a:off x="4716016" y="4618521"/>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6" name="Espace réservé du numéro de diapositive 5"/>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24</a:t>
            </a:fld>
            <a:endParaRPr lang="fr-FR" dirty="0"/>
          </a:p>
        </p:txBody>
      </p:sp>
    </p:spTree>
    <p:extLst>
      <p:ext uri="{BB962C8B-B14F-4D97-AF65-F5344CB8AC3E}">
        <p14:creationId xmlns:p14="http://schemas.microsoft.com/office/powerpoint/2010/main" val="34360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idx="1"/>
          </p:nvPr>
        </p:nvSpPr>
        <p:spPr>
          <a:xfrm>
            <a:off x="2843810" y="841276"/>
            <a:ext cx="6173195" cy="4365724"/>
          </a:xfrm>
        </p:spPr>
        <p:txBody>
          <a:bodyPr>
            <a:normAutofit fontScale="55000" lnSpcReduction="20000"/>
          </a:bodyPr>
          <a:lstStyle/>
          <a:p>
            <a:pPr algn="ctr">
              <a:buNone/>
            </a:pPr>
            <a:r>
              <a:rPr lang="fr-FR" b="1" noProof="0" dirty="0" smtClean="0"/>
              <a:t>C'est bien connu : </a:t>
            </a:r>
            <a:r>
              <a:rPr lang="fr-FR" b="1" i="1" noProof="0" dirty="0" smtClean="0"/>
              <a:t>le temps, c'est de l'argent</a:t>
            </a:r>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dirty="0"/>
          </a:p>
          <a:p>
            <a:pPr algn="ctr">
              <a:buNone/>
            </a:pPr>
            <a:endParaRPr lang="fr-FR" b="1" noProof="0" dirty="0" smtClean="0"/>
          </a:p>
          <a:p>
            <a:pPr algn="ctr">
              <a:buNone/>
            </a:pPr>
            <a:endParaRPr lang="fr-FR" b="1" noProof="0" dirty="0" smtClean="0"/>
          </a:p>
          <a:p>
            <a:pPr algn="ctr">
              <a:buNone/>
            </a:pPr>
            <a:endParaRPr lang="fr-FR" b="1" dirty="0" smtClean="0"/>
          </a:p>
          <a:p>
            <a:pPr algn="ctr">
              <a:buNone/>
            </a:pPr>
            <a:endParaRPr lang="fr-FR" b="1" noProof="0" dirty="0" smtClean="0"/>
          </a:p>
          <a:p>
            <a:pPr algn="ctr">
              <a:buNone/>
            </a:pPr>
            <a:r>
              <a:rPr lang="fr-FR" b="1" noProof="0" dirty="0" smtClean="0"/>
              <a:t>.. maintenant, vous pouvez calculer combien !</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1117733"/>
            <a:ext cx="5271994" cy="3528392"/>
          </a:xfrm>
          <a:prstGeom prst="rect">
            <a:avLst/>
          </a:prstGeom>
        </p:spPr>
      </p:pic>
      <p:sp>
        <p:nvSpPr>
          <p:cNvPr id="7" name="ZoneTexte 6"/>
          <p:cNvSpPr txBox="1"/>
          <p:nvPr/>
        </p:nvSpPr>
        <p:spPr>
          <a:xfrm>
            <a:off x="7092280" y="5451019"/>
            <a:ext cx="1368152" cy="230832"/>
          </a:xfrm>
          <a:prstGeom prst="rect">
            <a:avLst/>
          </a:prstGeom>
          <a:noFill/>
        </p:spPr>
        <p:txBody>
          <a:bodyPr wrap="square" rtlCol="0">
            <a:spAutoFit/>
          </a:bodyPr>
          <a:lstStyle/>
          <a:p>
            <a:pPr marL="0" lvl="1"/>
            <a:r>
              <a:rPr lang="fr-FR" sz="900" dirty="0" smtClean="0"/>
              <a:t>Image </a:t>
            </a:r>
            <a:r>
              <a:rPr lang="fr-FR" sz="900" dirty="0" err="1" smtClean="0"/>
              <a:t>dp</a:t>
            </a:r>
            <a:r>
              <a:rPr lang="fr-FR" sz="900" dirty="0" smtClean="0"/>
              <a:t> </a:t>
            </a:r>
            <a:r>
              <a:rPr lang="fr-FR" sz="900" dirty="0"/>
              <a:t>: </a:t>
            </a:r>
            <a:r>
              <a:rPr lang="fr-FR" sz="900" dirty="0" smtClean="0">
                <a:hlinkClick r:id="rId5"/>
              </a:rPr>
              <a:t>source</a:t>
            </a:r>
            <a:r>
              <a:rPr lang="fr-FR" sz="900" dirty="0" smtClean="0"/>
              <a:t> </a:t>
            </a:r>
            <a:r>
              <a:rPr lang="fr-FR" sz="900" dirty="0" err="1" smtClean="0"/>
              <a:t>Geralt</a:t>
            </a:r>
            <a:r>
              <a:rPr lang="fr-FR" sz="900" dirty="0" smtClean="0"/>
              <a:t> </a:t>
            </a:r>
            <a:endParaRPr lang="fr-FR" sz="900" dirty="0"/>
          </a:p>
        </p:txBody>
      </p:sp>
    </p:spTree>
    <p:custDataLst>
      <p:tags r:id="rId1"/>
    </p:custDataLst>
    <p:extLst>
      <p:ext uri="{BB962C8B-B14F-4D97-AF65-F5344CB8AC3E}">
        <p14:creationId xmlns:p14="http://schemas.microsoft.com/office/powerpoint/2010/main" val="327849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083937"/>
            <a:ext cx="1872208" cy="27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2"/>
          <p:cNvSpPr>
            <a:spLocks noGrp="1" noChangeArrowheads="1"/>
          </p:cNvSpPr>
          <p:nvPr>
            <p:ph type="title"/>
          </p:nvPr>
        </p:nvSpPr>
        <p:spPr/>
        <p:txBody>
          <a:bodyPr>
            <a:normAutofit fontScale="90000"/>
          </a:bodyPr>
          <a:lstStyle/>
          <a:p>
            <a:r>
              <a:rPr lang="fr-FR" noProof="0" smtClean="0"/>
              <a:t>Avant de faire un calcul de valeur actuelle nette…</a:t>
            </a:r>
            <a:endParaRPr lang="fr-FR" noProof="0" dirty="0" smtClean="0"/>
          </a:p>
        </p:txBody>
      </p:sp>
      <p:sp>
        <p:nvSpPr>
          <p:cNvPr id="328707" name="Rectangle 3"/>
          <p:cNvSpPr>
            <a:spLocks noGrp="1" noChangeArrowheads="1"/>
          </p:cNvSpPr>
          <p:nvPr>
            <p:ph idx="1"/>
          </p:nvPr>
        </p:nvSpPr>
        <p:spPr>
          <a:xfrm>
            <a:off x="2843810" y="1270000"/>
            <a:ext cx="6173195" cy="4445000"/>
          </a:xfrm>
        </p:spPr>
        <p:txBody>
          <a:bodyPr>
            <a:normAutofit fontScale="55000" lnSpcReduction="20000"/>
          </a:bodyPr>
          <a:lstStyle/>
          <a:p>
            <a:pPr marL="0" indent="0">
              <a:buNone/>
            </a:pPr>
            <a:r>
              <a:rPr lang="fr-FR" sz="3600" noProof="0" dirty="0" smtClean="0"/>
              <a:t>Poser les données avec le schéma des flux</a:t>
            </a:r>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dirty="0" smtClean="0"/>
          </a:p>
          <a:p>
            <a:endParaRPr lang="fr-FR" noProof="0" dirty="0" smtClean="0"/>
          </a:p>
          <a:p>
            <a:endParaRPr lang="fr-FR" dirty="0" smtClean="0"/>
          </a:p>
          <a:p>
            <a:endParaRPr lang="fr-FR" noProof="0" dirty="0" smtClean="0"/>
          </a:p>
          <a:p>
            <a:endParaRPr lang="fr-FR" noProof="0" dirty="0" smtClean="0"/>
          </a:p>
          <a:p>
            <a:endParaRPr lang="fr-FR" dirty="0"/>
          </a:p>
          <a:p>
            <a:endParaRPr lang="fr-FR" noProof="0" dirty="0" smtClean="0"/>
          </a:p>
          <a:p>
            <a:pPr marL="0" indent="0">
              <a:buNone/>
            </a:pPr>
            <a:r>
              <a:rPr lang="fr-FR" sz="3600" dirty="0" smtClean="0"/>
              <a:t>Le problème, ce n’est pas les maths !</a:t>
            </a:r>
            <a:endParaRPr lang="fr-FR" sz="3600" noProof="0" dirty="0" smtClean="0"/>
          </a:p>
        </p:txBody>
      </p:sp>
      <p:grpSp>
        <p:nvGrpSpPr>
          <p:cNvPr id="9" name="Groupe 8"/>
          <p:cNvGrpSpPr/>
          <p:nvPr/>
        </p:nvGrpSpPr>
        <p:grpSpPr>
          <a:xfrm>
            <a:off x="2857488" y="1777382"/>
            <a:ext cx="4378808" cy="1786450"/>
            <a:chOff x="3067679" y="2996952"/>
            <a:chExt cx="4816689" cy="2544058"/>
          </a:xfrm>
        </p:grpSpPr>
        <p:cxnSp>
          <p:nvCxnSpPr>
            <p:cNvPr id="10" name="Connecteur droit avec flèche 9"/>
            <p:cNvCxnSpPr/>
            <p:nvPr/>
          </p:nvCxnSpPr>
          <p:spPr>
            <a:xfrm>
              <a:off x="3635896" y="4293096"/>
              <a:ext cx="424847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4419600" y="3717032"/>
              <a:ext cx="8384" cy="5844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5571728" y="3284984"/>
              <a:ext cx="8384" cy="101649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6732240" y="2996952"/>
              <a:ext cx="0" cy="130452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635896" y="4261634"/>
              <a:ext cx="8384" cy="127937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23928" y="4365104"/>
              <a:ext cx="1008112" cy="482130"/>
            </a:xfrm>
            <a:prstGeom prst="rect">
              <a:avLst/>
            </a:prstGeom>
            <a:noFill/>
          </p:spPr>
          <p:txBody>
            <a:bodyPr wrap="square" rtlCol="0">
              <a:spAutoFit/>
            </a:bodyPr>
            <a:lstStyle/>
            <a:p>
              <a:r>
                <a:rPr lang="fr-FR" sz="1600" b="1" dirty="0" smtClean="0"/>
                <a:t>Année 1</a:t>
              </a:r>
              <a:endParaRPr lang="fr-FR" sz="1600" b="1" dirty="0"/>
            </a:p>
          </p:txBody>
        </p:sp>
        <p:sp>
          <p:nvSpPr>
            <p:cNvPr id="17" name="ZoneTexte 16"/>
            <p:cNvSpPr txBox="1"/>
            <p:nvPr/>
          </p:nvSpPr>
          <p:spPr>
            <a:xfrm>
              <a:off x="5148064" y="4365104"/>
              <a:ext cx="1008112" cy="482130"/>
            </a:xfrm>
            <a:prstGeom prst="rect">
              <a:avLst/>
            </a:prstGeom>
            <a:noFill/>
          </p:spPr>
          <p:txBody>
            <a:bodyPr wrap="square" rtlCol="0">
              <a:spAutoFit/>
            </a:bodyPr>
            <a:lstStyle/>
            <a:p>
              <a:r>
                <a:rPr lang="fr-FR" sz="1600" b="1" dirty="0" smtClean="0"/>
                <a:t>Année 2</a:t>
              </a:r>
              <a:endParaRPr lang="fr-FR" sz="1600" b="1" dirty="0"/>
            </a:p>
          </p:txBody>
        </p:sp>
        <p:sp>
          <p:nvSpPr>
            <p:cNvPr id="18" name="ZoneTexte 17"/>
            <p:cNvSpPr txBox="1"/>
            <p:nvPr/>
          </p:nvSpPr>
          <p:spPr>
            <a:xfrm>
              <a:off x="6300192" y="4365104"/>
              <a:ext cx="1008112" cy="482130"/>
            </a:xfrm>
            <a:prstGeom prst="rect">
              <a:avLst/>
            </a:prstGeom>
            <a:noFill/>
          </p:spPr>
          <p:txBody>
            <a:bodyPr wrap="square" rtlCol="0">
              <a:spAutoFit/>
            </a:bodyPr>
            <a:lstStyle/>
            <a:p>
              <a:r>
                <a:rPr lang="fr-FR" sz="1600" b="1" dirty="0" smtClean="0"/>
                <a:t>Année 3</a:t>
              </a:r>
              <a:endParaRPr lang="fr-FR" sz="1600" b="1" dirty="0"/>
            </a:p>
          </p:txBody>
        </p:sp>
        <p:sp>
          <p:nvSpPr>
            <p:cNvPr id="19" name="ZoneTexte 18"/>
            <p:cNvSpPr txBox="1"/>
            <p:nvPr/>
          </p:nvSpPr>
          <p:spPr>
            <a:xfrm>
              <a:off x="3067679" y="3822996"/>
              <a:ext cx="1008112" cy="482130"/>
            </a:xfrm>
            <a:prstGeom prst="rect">
              <a:avLst/>
            </a:prstGeom>
            <a:noFill/>
          </p:spPr>
          <p:txBody>
            <a:bodyPr wrap="square" rtlCol="0">
              <a:spAutoFit/>
            </a:bodyPr>
            <a:lstStyle/>
            <a:p>
              <a:r>
                <a:rPr lang="fr-FR" sz="1600" b="1" dirty="0" smtClean="0"/>
                <a:t>Initial</a:t>
              </a:r>
              <a:endParaRPr lang="fr-FR" sz="1600" b="1" dirty="0"/>
            </a:p>
          </p:txBody>
        </p:sp>
      </p:grpSp>
      <p:sp>
        <p:nvSpPr>
          <p:cNvPr id="23" name="ZoneTexte 22"/>
          <p:cNvSpPr txBox="1"/>
          <p:nvPr/>
        </p:nvSpPr>
        <p:spPr>
          <a:xfrm>
            <a:off x="417133" y="3191041"/>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26</a:t>
            </a:fld>
            <a:endParaRPr lang="fr-FR"/>
          </a:p>
        </p:txBody>
      </p:sp>
    </p:spTree>
    <p:custDataLst>
      <p:tags r:id="rId1"/>
    </p:custDataLst>
    <p:extLst>
      <p:ext uri="{BB962C8B-B14F-4D97-AF65-F5344CB8AC3E}">
        <p14:creationId xmlns:p14="http://schemas.microsoft.com/office/powerpoint/2010/main" val="284155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70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604153"/>
            <a:ext cx="3414314" cy="2028483"/>
          </a:xfrm>
          <a:prstGeom prst="rect">
            <a:avLst/>
          </a:prstGeom>
        </p:spPr>
      </p:pic>
      <p:sp>
        <p:nvSpPr>
          <p:cNvPr id="16388" name="Rectangle 2"/>
          <p:cNvSpPr>
            <a:spLocks noGrp="1" noChangeArrowheads="1"/>
          </p:cNvSpPr>
          <p:nvPr>
            <p:ph type="title"/>
          </p:nvPr>
        </p:nvSpPr>
        <p:spPr/>
        <p:txBody>
          <a:bodyPr>
            <a:normAutofit fontScale="90000"/>
          </a:bodyPr>
          <a:lstStyle/>
          <a:p>
            <a:r>
              <a:rPr lang="fr-FR" noProof="0" dirty="0" smtClean="0"/>
              <a:t>Méthodes alternatives d’évaluation des investissements</a:t>
            </a:r>
          </a:p>
        </p:txBody>
      </p:sp>
      <p:sp>
        <p:nvSpPr>
          <p:cNvPr id="16389" name="Rectangle 3"/>
          <p:cNvSpPr>
            <a:spLocks noGrp="1" noChangeArrowheads="1"/>
          </p:cNvSpPr>
          <p:nvPr>
            <p:ph idx="1"/>
          </p:nvPr>
        </p:nvSpPr>
        <p:spPr>
          <a:xfrm>
            <a:off x="2699792" y="1264150"/>
            <a:ext cx="6063208" cy="2808312"/>
          </a:xfrm>
        </p:spPr>
        <p:txBody>
          <a:bodyPr>
            <a:normAutofit fontScale="92500"/>
          </a:bodyPr>
          <a:lstStyle/>
          <a:p>
            <a:pPr marL="0" indent="0">
              <a:buNone/>
            </a:pPr>
            <a:r>
              <a:rPr lang="fr-FR" noProof="0" dirty="0" smtClean="0"/>
              <a:t>Le temps de retour sur investissement</a:t>
            </a:r>
          </a:p>
          <a:p>
            <a:pPr lvl="1"/>
            <a:r>
              <a:rPr lang="fr-FR" dirty="0" smtClean="0"/>
              <a:t>La durée avant qu’un investissement rapporte ce qu’il a coûté.</a:t>
            </a:r>
          </a:p>
          <a:p>
            <a:pPr lvl="1"/>
            <a:r>
              <a:rPr lang="fr-FR" dirty="0" smtClean="0"/>
              <a:t>Utiliser l</a:t>
            </a:r>
            <a:r>
              <a:rPr lang="fr-FR" dirty="0"/>
              <a:t>es flux </a:t>
            </a:r>
            <a:r>
              <a:rPr lang="fr-FR" dirty="0" smtClean="0"/>
              <a:t>actualisés</a:t>
            </a:r>
          </a:p>
          <a:p>
            <a:pPr lvl="1"/>
            <a:r>
              <a:rPr lang="fr-FR" dirty="0" smtClean="0"/>
              <a:t>Inconvénient : </a:t>
            </a:r>
            <a:r>
              <a:rPr lang="fr-FR" i="1" dirty="0" smtClean="0"/>
              <a:t>ne prend pas en compte les flux après le temps déterminé</a:t>
            </a:r>
          </a:p>
          <a:p>
            <a:pPr lvl="1"/>
            <a:endParaRPr lang="fr-FR" dirty="0"/>
          </a:p>
          <a:p>
            <a:pPr lvl="1"/>
            <a:endParaRPr lang="fr-FR" dirty="0" smtClean="0"/>
          </a:p>
          <a:p>
            <a:pPr lvl="1"/>
            <a:endParaRPr lang="fr-FR" dirty="0" smtClean="0"/>
          </a:p>
          <a:p>
            <a:pPr lvl="1"/>
            <a:endParaRPr lang="fr-FR" dirty="0"/>
          </a:p>
          <a:p>
            <a:pPr lvl="1"/>
            <a:endParaRPr lang="fr-FR" dirty="0" smtClean="0"/>
          </a:p>
        </p:txBody>
      </p:sp>
      <p:sp>
        <p:nvSpPr>
          <p:cNvPr id="4" name="Ellipse 3"/>
          <p:cNvSpPr/>
          <p:nvPr/>
        </p:nvSpPr>
        <p:spPr>
          <a:xfrm>
            <a:off x="7411438" y="4072462"/>
            <a:ext cx="972616" cy="6000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484515" y="3484397"/>
            <a:ext cx="587773" cy="2253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27</a:t>
            </a:fld>
            <a:endParaRPr lang="fr-FR" dirty="0"/>
          </a:p>
        </p:txBody>
      </p:sp>
      <p:grpSp>
        <p:nvGrpSpPr>
          <p:cNvPr id="10" name="Groupe 9"/>
          <p:cNvGrpSpPr/>
          <p:nvPr/>
        </p:nvGrpSpPr>
        <p:grpSpPr>
          <a:xfrm>
            <a:off x="6829956" y="4008961"/>
            <a:ext cx="720080" cy="1378111"/>
            <a:chOff x="6876256" y="4008961"/>
            <a:chExt cx="720080" cy="1378111"/>
          </a:xfrm>
        </p:grpSpPr>
        <p:cxnSp>
          <p:nvCxnSpPr>
            <p:cNvPr id="8" name="Connecteur droit 7"/>
            <p:cNvCxnSpPr/>
            <p:nvPr/>
          </p:nvCxnSpPr>
          <p:spPr>
            <a:xfrm>
              <a:off x="7308304" y="4008961"/>
              <a:ext cx="0" cy="100877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76256" y="5017740"/>
              <a:ext cx="720080" cy="369332"/>
            </a:xfrm>
            <a:prstGeom prst="rect">
              <a:avLst/>
            </a:prstGeom>
            <a:noFill/>
          </p:spPr>
          <p:txBody>
            <a:bodyPr wrap="square" rtlCol="0">
              <a:spAutoFit/>
            </a:bodyPr>
            <a:lstStyle/>
            <a:p>
              <a:r>
                <a:rPr lang="fr-FR" dirty="0" smtClean="0">
                  <a:solidFill>
                    <a:srgbClr val="00B050"/>
                  </a:solidFill>
                </a:rPr>
                <a:t>6 ans</a:t>
              </a:r>
              <a:endParaRPr lang="fr-FR" dirty="0">
                <a:solidFill>
                  <a:srgbClr val="00B050"/>
                </a:solidFill>
              </a:endParaRPr>
            </a:p>
          </p:txBody>
        </p:sp>
      </p:grpSp>
      <p:sp>
        <p:nvSpPr>
          <p:cNvPr id="12" name="ZoneTexte 11"/>
          <p:cNvSpPr txBox="1"/>
          <p:nvPr/>
        </p:nvSpPr>
        <p:spPr>
          <a:xfrm>
            <a:off x="425600" y="354222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241635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389">
                                            <p:txEl>
                                              <p:pRg st="3" end="3"/>
                                            </p:txEl>
                                          </p:spTgt>
                                        </p:tgtEl>
                                        <p:attrNameLst>
                                          <p:attrName>style.visibility</p:attrName>
                                        </p:attrNameLst>
                                      </p:cBhvr>
                                      <p:to>
                                        <p:strVal val="visible"/>
                                      </p:to>
                                    </p:set>
                                  </p:childTnLst>
                                </p:cTn>
                              </p:par>
                            </p:childTnLst>
                          </p:cTn>
                        </p:par>
                        <p:par>
                          <p:cTn id="32" fill="hold">
                            <p:stCondLst>
                              <p:cond delay="0"/>
                            </p:stCondLst>
                            <p:childTnLst>
                              <p:par>
                                <p:cTn id="33" presetID="31"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Klk-IR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592498"/>
            <a:ext cx="2846010" cy="2617932"/>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p:nvPr>
        </p:nvSpPr>
        <p:spPr/>
        <p:txBody>
          <a:bodyPr>
            <a:normAutofit fontScale="90000"/>
          </a:bodyPr>
          <a:lstStyle/>
          <a:p>
            <a:r>
              <a:rPr lang="fr-FR" noProof="0" smtClean="0"/>
              <a:t>Méthodes alternatives d’évaluation des investissements</a:t>
            </a:r>
            <a:endParaRPr lang="fr-FR" noProof="0" dirty="0" smtClean="0"/>
          </a:p>
        </p:txBody>
      </p:sp>
      <p:sp>
        <p:nvSpPr>
          <p:cNvPr id="16389" name="Rectangle 3"/>
          <p:cNvSpPr>
            <a:spLocks noGrp="1" noChangeArrowheads="1"/>
          </p:cNvSpPr>
          <p:nvPr>
            <p:ph idx="1"/>
          </p:nvPr>
        </p:nvSpPr>
        <p:spPr>
          <a:xfrm>
            <a:off x="2843808" y="985293"/>
            <a:ext cx="6014362" cy="1656183"/>
          </a:xfrm>
        </p:spPr>
        <p:txBody>
          <a:bodyPr>
            <a:normAutofit/>
          </a:bodyPr>
          <a:lstStyle/>
          <a:p>
            <a:pPr marL="0" lvl="0" indent="0">
              <a:buNone/>
            </a:pPr>
            <a:r>
              <a:rPr lang="fr-FR" dirty="0" smtClean="0"/>
              <a:t>TRI : Taux de Rentabilité Interne</a:t>
            </a:r>
            <a:r>
              <a:rPr lang="fr-FR" dirty="0"/>
              <a:t> </a:t>
            </a:r>
            <a:r>
              <a:rPr lang="fr-FR" dirty="0" smtClean="0"/>
              <a:t>: Pour un investissement donné, </a:t>
            </a:r>
            <a:r>
              <a:rPr lang="fr-FR" b="1" dirty="0" smtClean="0"/>
              <a:t>le taux tel que VAN = 0</a:t>
            </a:r>
            <a:r>
              <a:rPr lang="fr-FR" dirty="0" smtClean="0"/>
              <a:t> </a:t>
            </a:r>
            <a:endParaRPr lang="fr-FR" dirty="0"/>
          </a:p>
        </p:txBody>
      </p:sp>
      <p:sp>
        <p:nvSpPr>
          <p:cNvPr id="11" name="ZoneTexte 10"/>
          <p:cNvSpPr txBox="1"/>
          <p:nvPr/>
        </p:nvSpPr>
        <p:spPr>
          <a:xfrm>
            <a:off x="425600" y="354222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5" name="Espace réservé du numéro de diapositive 4"/>
          <p:cNvSpPr>
            <a:spLocks noGrp="1"/>
          </p:cNvSpPr>
          <p:nvPr>
            <p:ph type="sldNum" sz="quarter" idx="4294967295"/>
          </p:nvPr>
        </p:nvSpPr>
        <p:spPr>
          <a:xfrm>
            <a:off x="8676456" y="5377781"/>
            <a:ext cx="467544" cy="337224"/>
          </a:xfrm>
          <a:prstGeom prst="rect">
            <a:avLst/>
          </a:prstGeom>
        </p:spPr>
        <p:txBody>
          <a:bodyPr/>
          <a:lstStyle/>
          <a:p>
            <a:pPr>
              <a:defRPr/>
            </a:pPr>
            <a:fld id="{7F07B8DE-9430-46E8-A38B-5DA0DE501445}" type="slidenum">
              <a:rPr lang="fr-FR" smtClean="0"/>
              <a:pPr>
                <a:defRPr/>
              </a:pPr>
              <a:t>28</a:t>
            </a:fld>
            <a:endParaRPr lang="fr-FR" dirty="0"/>
          </a:p>
        </p:txBody>
      </p:sp>
      <p:sp>
        <p:nvSpPr>
          <p:cNvPr id="9" name="Text Box 6"/>
          <p:cNvSpPr txBox="1">
            <a:spLocks noChangeArrowheads="1"/>
          </p:cNvSpPr>
          <p:nvPr/>
        </p:nvSpPr>
        <p:spPr bwMode="auto">
          <a:xfrm>
            <a:off x="6588224" y="5438006"/>
            <a:ext cx="169669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cc-by-sa : </a:t>
            </a:r>
            <a:r>
              <a:rPr lang="fr-FR" sz="1200" dirty="0" smtClean="0">
                <a:solidFill>
                  <a:srgbClr val="000099"/>
                </a:solidFill>
                <a:hlinkClick r:id="rId5"/>
              </a:rPr>
              <a:t>source</a:t>
            </a:r>
            <a:endParaRPr lang="fr-FR" sz="1200" dirty="0">
              <a:solidFill>
                <a:srgbClr val="000099"/>
              </a:solidFill>
            </a:endParaRPr>
          </a:p>
        </p:txBody>
      </p:sp>
      <p:sp>
        <p:nvSpPr>
          <p:cNvPr id="2" name="ZoneTexte 1"/>
          <p:cNvSpPr txBox="1"/>
          <p:nvPr/>
        </p:nvSpPr>
        <p:spPr>
          <a:xfrm>
            <a:off x="2843808" y="3245702"/>
            <a:ext cx="3168352" cy="1815882"/>
          </a:xfrm>
          <a:prstGeom prst="rect">
            <a:avLst/>
          </a:prstGeom>
          <a:noFill/>
        </p:spPr>
        <p:txBody>
          <a:bodyPr wrap="square" rtlCol="0">
            <a:spAutoFit/>
          </a:bodyPr>
          <a:lstStyle/>
          <a:p>
            <a:pPr marL="0" lvl="1"/>
            <a:r>
              <a:rPr lang="fr-FR" sz="2800" dirty="0" smtClean="0"/>
              <a:t>Le </a:t>
            </a:r>
            <a:r>
              <a:rPr lang="fr-FR" sz="2800" dirty="0"/>
              <a:t>taux trouvé correspond au taux de rentabilité du </a:t>
            </a:r>
            <a:r>
              <a:rPr lang="fr-FR" sz="2800" dirty="0" smtClean="0"/>
              <a:t>projet</a:t>
            </a:r>
            <a:endParaRPr lang="fr-FR" sz="2800" dirty="0"/>
          </a:p>
        </p:txBody>
      </p:sp>
      <p:sp>
        <p:nvSpPr>
          <p:cNvPr id="3" name="Rectangle 2"/>
          <p:cNvSpPr/>
          <p:nvPr/>
        </p:nvSpPr>
        <p:spPr>
          <a:xfrm>
            <a:off x="5652120" y="2497460"/>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46568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1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Limites de l’approche par la VAN</a:t>
            </a:r>
            <a:endParaRPr lang="fr-FR" dirty="0"/>
          </a:p>
        </p:txBody>
      </p:sp>
      <p:sp>
        <p:nvSpPr>
          <p:cNvPr id="3" name="Espace réservé du contenu 2"/>
          <p:cNvSpPr>
            <a:spLocks noGrp="1"/>
          </p:cNvSpPr>
          <p:nvPr>
            <p:ph idx="1"/>
          </p:nvPr>
        </p:nvSpPr>
        <p:spPr/>
        <p:txBody>
          <a:bodyPr>
            <a:normAutofit fontScale="77500" lnSpcReduction="20000"/>
          </a:bodyPr>
          <a:lstStyle/>
          <a:p>
            <a:r>
              <a:rPr lang="fr-FR" sz="3100" dirty="0" smtClean="0"/>
              <a:t>Le </a:t>
            </a:r>
            <a:r>
              <a:rPr lang="fr-FR" sz="3100" b="1" dirty="0" smtClean="0"/>
              <a:t>taux d’actualisation </a:t>
            </a:r>
            <a:r>
              <a:rPr lang="fr-FR" sz="3100" dirty="0" smtClean="0"/>
              <a:t>à choisir</a:t>
            </a:r>
          </a:p>
          <a:p>
            <a:pPr lvl="1"/>
            <a:r>
              <a:rPr lang="fr-FR" sz="2600" dirty="0" smtClean="0"/>
              <a:t>Le taux à 1 an n’est pas le même que le taux à 10 ans.</a:t>
            </a:r>
          </a:p>
          <a:p>
            <a:pPr lvl="1"/>
            <a:r>
              <a:rPr lang="fr-FR" sz="2600" dirty="0" smtClean="0"/>
              <a:t>Estimation de la prime de risque r% ? </a:t>
            </a:r>
            <a:r>
              <a:rPr lang="fr-FR" sz="2600" i="1" dirty="0" smtClean="0"/>
              <a:t>Espérances </a:t>
            </a:r>
            <a:r>
              <a:rPr lang="fr-FR" sz="2600" i="1" dirty="0"/>
              <a:t>de flux </a:t>
            </a:r>
            <a:endParaRPr lang="fr-FR" sz="2600" i="1" dirty="0" smtClean="0"/>
          </a:p>
          <a:p>
            <a:pPr lvl="1"/>
            <a:endParaRPr lang="fr-FR" dirty="0" smtClean="0"/>
          </a:p>
          <a:p>
            <a:r>
              <a:rPr lang="fr-FR" sz="3100" dirty="0" smtClean="0"/>
              <a:t>Déterminer les </a:t>
            </a:r>
            <a:r>
              <a:rPr lang="fr-FR" sz="3100" b="1" dirty="0" smtClean="0"/>
              <a:t>flux futurs</a:t>
            </a:r>
            <a:r>
              <a:rPr lang="fr-FR" sz="3100" dirty="0" smtClean="0"/>
              <a:t>, alors que le futur est par définition … inconnu</a:t>
            </a:r>
          </a:p>
          <a:p>
            <a:pPr lvl="1"/>
            <a:r>
              <a:rPr lang="fr-FR" dirty="0" smtClean="0"/>
              <a:t>Faire des </a:t>
            </a:r>
            <a:r>
              <a:rPr lang="fr-FR" b="1" dirty="0" smtClean="0"/>
              <a:t>scénarios </a:t>
            </a:r>
            <a:r>
              <a:rPr lang="fr-FR" dirty="0" smtClean="0"/>
              <a:t>: optimiste vs. pessimiste</a:t>
            </a:r>
          </a:p>
          <a:p>
            <a:pPr lvl="1"/>
            <a:endParaRPr lang="fr-FR" dirty="0" smtClean="0"/>
          </a:p>
          <a:p>
            <a:r>
              <a:rPr lang="fr-FR" sz="3100" dirty="0" smtClean="0"/>
              <a:t>Ne pas réduire une décision à des considérations quantifiables financièrement</a:t>
            </a:r>
          </a:p>
          <a:p>
            <a:pPr lvl="1"/>
            <a:endParaRPr lang="fr-FR" dirty="0"/>
          </a:p>
        </p:txBody>
      </p:sp>
      <p:sp>
        <p:nvSpPr>
          <p:cNvPr id="9" name="ZoneTexte 8"/>
          <p:cNvSpPr txBox="1"/>
          <p:nvPr/>
        </p:nvSpPr>
        <p:spPr>
          <a:xfrm>
            <a:off x="417133" y="3924811"/>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6" name="Espace réservé du numéro de diapositive 5"/>
          <p:cNvSpPr>
            <a:spLocks noGrp="1"/>
          </p:cNvSpPr>
          <p:nvPr>
            <p:ph type="sldNum" sz="quarter" idx="4294967295"/>
          </p:nvPr>
        </p:nvSpPr>
        <p:spPr>
          <a:xfrm>
            <a:off x="8676456" y="5377780"/>
            <a:ext cx="467544" cy="337226"/>
          </a:xfrm>
          <a:prstGeom prst="rect">
            <a:avLst/>
          </a:prstGeom>
        </p:spPr>
        <p:txBody>
          <a:bodyPr/>
          <a:lstStyle/>
          <a:p>
            <a:pPr>
              <a:defRPr/>
            </a:pPr>
            <a:fld id="{7F07B8DE-9430-46E8-A38B-5DA0DE501445}" type="slidenum">
              <a:rPr lang="fr-FR" smtClean="0"/>
              <a:pPr>
                <a:defRPr/>
              </a:pPr>
              <a:t>29</a:t>
            </a:fld>
            <a:endParaRPr lang="fr-FR" dirty="0"/>
          </a:p>
        </p:txBody>
      </p:sp>
    </p:spTree>
    <p:custDataLst>
      <p:tags r:id="rId1"/>
    </p:custDataLst>
    <p:extLst>
      <p:ext uri="{BB962C8B-B14F-4D97-AF65-F5344CB8AC3E}">
        <p14:creationId xmlns:p14="http://schemas.microsoft.com/office/powerpoint/2010/main" val="71872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12548" y="315526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4"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pic>
        <p:nvPicPr>
          <p:cNvPr id="5" name="Shape 87"/>
          <p:cNvPicPr preferRelativeResize="0">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02013" y="769411"/>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
          <p:cNvSpPr>
            <a:spLocks noGrp="1"/>
          </p:cNvSpPr>
          <p:nvPr>
            <p:ph type="title"/>
          </p:nvPr>
        </p:nvSpPr>
        <p:spPr>
          <a:xfrm>
            <a:off x="2699792" y="134938"/>
            <a:ext cx="6313582" cy="571500"/>
          </a:xfrm>
        </p:spPr>
        <p:txBody>
          <a:bodyPr>
            <a:normAutofit/>
          </a:bodyPr>
          <a:lstStyle/>
          <a:p>
            <a:r>
              <a:rPr lang="fr-FR" sz="2800" dirty="0">
                <a:solidFill>
                  <a:srgbClr val="C00000"/>
                </a:solidFill>
                <a:latin typeface="Calibri" panose="020F0502020204030204" pitchFamily="34" charset="0"/>
              </a:rPr>
              <a:t>Cours </a:t>
            </a:r>
            <a:r>
              <a:rPr lang="fr-FR" sz="2800" dirty="0" smtClean="0">
                <a:solidFill>
                  <a:srgbClr val="C00000"/>
                </a:solidFill>
                <a:latin typeface="Calibri" panose="020F0502020204030204" pitchFamily="34" charset="0"/>
              </a:rPr>
              <a:t>sous </a:t>
            </a:r>
            <a:r>
              <a:rPr lang="fr-FR" sz="2800" dirty="0">
                <a:solidFill>
                  <a:srgbClr val="C00000"/>
                </a:solidFill>
                <a:latin typeface="Calibri" panose="020F0502020204030204" pitchFamily="34" charset="0"/>
              </a:rPr>
              <a:t>licence </a:t>
            </a:r>
            <a:r>
              <a:rPr lang="fr-FR" sz="2800" dirty="0" err="1">
                <a:solidFill>
                  <a:srgbClr val="C00000"/>
                </a:solidFill>
                <a:latin typeface="Calibri" panose="020F0502020204030204" pitchFamily="34" charset="0"/>
              </a:rPr>
              <a:t>Creative</a:t>
            </a:r>
            <a:r>
              <a:rPr lang="fr-FR" sz="2800" dirty="0">
                <a:solidFill>
                  <a:srgbClr val="C00000"/>
                </a:solidFill>
                <a:latin typeface="Calibri" panose="020F0502020204030204" pitchFamily="34" charset="0"/>
              </a:rPr>
              <a:t> Commons </a:t>
            </a:r>
            <a:endParaRPr lang="fr-FR" dirty="0"/>
          </a:p>
        </p:txBody>
      </p:sp>
      <p:sp>
        <p:nvSpPr>
          <p:cNvPr id="7" name="Rectangle 2"/>
          <p:cNvSpPr txBox="1">
            <a:spLocks noChangeArrowheads="1"/>
          </p:cNvSpPr>
          <p:nvPr/>
        </p:nvSpPr>
        <p:spPr bwMode="auto">
          <a:xfrm>
            <a:off x="2843809" y="1370470"/>
            <a:ext cx="6182948" cy="4149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a:lnSpc>
                <a:spcPct val="150000"/>
              </a:lnSpc>
            </a:pPr>
            <a:r>
              <a:rPr lang="fr-FR" dirty="0">
                <a:solidFill>
                  <a:schemeClr val="tx1"/>
                </a:solidFill>
                <a:latin typeface="Calibri" pitchFamily="34" charset="0"/>
                <a:cs typeface="Calibri" pitchFamily="34" charset="0"/>
              </a:rPr>
              <a:t>Paternité : </a:t>
            </a:r>
            <a:r>
              <a:rPr lang="fr-FR" dirty="0" smtClean="0">
                <a:solidFill>
                  <a:schemeClr val="tx1"/>
                </a:solidFill>
                <a:latin typeface="Calibri" pitchFamily="34" charset="0"/>
                <a:cs typeface="Calibri" pitchFamily="34" charset="0"/>
              </a:rPr>
              <a:t>citer l’auteur               Partage : sous </a:t>
            </a:r>
            <a:r>
              <a:rPr lang="fr-FR" dirty="0">
                <a:solidFill>
                  <a:schemeClr val="tx1"/>
                </a:solidFill>
                <a:latin typeface="Calibri" pitchFamily="34" charset="0"/>
                <a:cs typeface="Calibri" pitchFamily="34" charset="0"/>
              </a:rPr>
              <a:t>licence </a:t>
            </a:r>
            <a:r>
              <a:rPr lang="fr-FR" dirty="0" smtClean="0">
                <a:solidFill>
                  <a:schemeClr val="tx1"/>
                </a:solidFill>
                <a:latin typeface="Calibri" pitchFamily="34" charset="0"/>
                <a:cs typeface="Calibri" pitchFamily="34" charset="0"/>
              </a:rPr>
              <a:t>identique</a:t>
            </a:r>
            <a:endParaRPr lang="fr-FR" sz="800" dirty="0">
              <a:solidFill>
                <a:schemeClr val="tx1"/>
              </a:solidFill>
              <a:latin typeface="Calibri" pitchFamily="34" charset="0"/>
              <a:cs typeface="Calibri" pitchFamily="34" charset="0"/>
            </a:endParaRPr>
          </a:p>
          <a:p>
            <a:pPr>
              <a:lnSpc>
                <a:spcPct val="150000"/>
              </a:lnSpc>
            </a:pPr>
            <a:r>
              <a:rPr lang="fr-FR" dirty="0" smtClean="0">
                <a:solidFill>
                  <a:schemeClr val="tx1"/>
                </a:solidFill>
                <a:latin typeface="Calibri" pitchFamily="34" charset="0"/>
                <a:cs typeface="Calibri" pitchFamily="34" charset="0"/>
              </a:rPr>
              <a:t>Pas d’utilisation commerciale</a:t>
            </a:r>
          </a:p>
          <a:p>
            <a:pPr lvl="1">
              <a:lnSpc>
                <a:spcPct val="100000"/>
              </a:lnSpc>
            </a:pPr>
            <a:r>
              <a:rPr lang="fr-FR" sz="1800" dirty="0" smtClean="0">
                <a:solidFill>
                  <a:schemeClr val="tx1"/>
                </a:solidFill>
                <a:latin typeface="Calibri" pitchFamily="34" charset="0"/>
                <a:cs typeface="Calibri" pitchFamily="34" charset="0"/>
              </a:rPr>
              <a:t>Gratuit pour un usage personnel ou dans un cadre bénévole</a:t>
            </a:r>
          </a:p>
          <a:p>
            <a:pPr lvl="1">
              <a:lnSpc>
                <a:spcPct val="100000"/>
              </a:lnSpc>
            </a:pPr>
            <a:r>
              <a:rPr lang="fr-FR" sz="1800" dirty="0" smtClean="0">
                <a:solidFill>
                  <a:schemeClr val="tx1"/>
                </a:solidFill>
                <a:latin typeface="Calibri" pitchFamily="34" charset="0"/>
                <a:cs typeface="Calibri" pitchFamily="34" charset="0"/>
              </a:rPr>
              <a:t>Entreprise ou cursus universitaire : Demander l’autorisation</a:t>
            </a:r>
          </a:p>
          <a:p>
            <a:pPr lvl="2">
              <a:lnSpc>
                <a:spcPct val="100000"/>
              </a:lnSpc>
              <a:buClrTx/>
            </a:pPr>
            <a:r>
              <a:rPr lang="fr-FR" sz="1700" dirty="0" smtClean="0">
                <a:solidFill>
                  <a:schemeClr val="tx1"/>
                </a:solidFill>
                <a:latin typeface="Calibri" pitchFamily="34" charset="0"/>
                <a:cs typeface="Calibri" pitchFamily="34" charset="0"/>
              </a:rPr>
              <a:t>Votre organisation a-t-elle les droits ? </a:t>
            </a:r>
            <a:r>
              <a:rPr lang="fr-FR" sz="1700" dirty="0">
                <a:solidFill>
                  <a:schemeClr val="tx1"/>
                </a:solidFill>
                <a:latin typeface="Calibri" pitchFamily="34" charset="0"/>
                <a:cs typeface="Calibri" pitchFamily="34" charset="0"/>
              </a:rPr>
              <a:t>=&gt; </a:t>
            </a:r>
            <a:r>
              <a:rPr lang="fr-FR" sz="1700" dirty="0">
                <a:solidFill>
                  <a:schemeClr val="tx1"/>
                </a:solidFill>
                <a:latin typeface="Calibri" pitchFamily="34" charset="0"/>
                <a:cs typeface="Calibri" pitchFamily="34" charset="0"/>
                <a:hlinkClick r:id="rId4"/>
              </a:rPr>
              <a:t>http://</a:t>
            </a:r>
            <a:r>
              <a:rPr lang="fr-FR" sz="1700" dirty="0" smtClean="0">
                <a:solidFill>
                  <a:schemeClr val="tx1"/>
                </a:solidFill>
                <a:latin typeface="Calibri" pitchFamily="34" charset="0"/>
                <a:cs typeface="Calibri" pitchFamily="34" charset="0"/>
                <a:hlinkClick r:id="rId4"/>
              </a:rPr>
              <a:t>goo.gl/s2yRtv</a:t>
            </a:r>
            <a:endParaRPr lang="fr-FR" sz="1700" dirty="0" smtClean="0">
              <a:solidFill>
                <a:schemeClr val="tx1"/>
              </a:solidFill>
              <a:latin typeface="Calibri" pitchFamily="34" charset="0"/>
              <a:cs typeface="Calibri" pitchFamily="34" charset="0"/>
            </a:endParaRPr>
          </a:p>
          <a:p>
            <a:pPr lvl="2">
              <a:lnSpc>
                <a:spcPct val="100000"/>
              </a:lnSpc>
              <a:buClrTx/>
            </a:pPr>
            <a:r>
              <a:rPr lang="fr-FR" sz="1700" dirty="0" smtClean="0">
                <a:solidFill>
                  <a:schemeClr val="tx1"/>
                </a:solidFill>
                <a:latin typeface="Calibri" pitchFamily="34" charset="0"/>
                <a:cs typeface="Calibri" pitchFamily="34" charset="0"/>
              </a:rPr>
              <a:t>RH ou formateur : Faire </a:t>
            </a:r>
            <a:r>
              <a:rPr lang="fr-FR" sz="1700" dirty="0">
                <a:solidFill>
                  <a:schemeClr val="tx1"/>
                </a:solidFill>
                <a:latin typeface="Calibri" pitchFamily="34" charset="0"/>
                <a:cs typeface="Calibri" pitchFamily="34" charset="0"/>
              </a:rPr>
              <a:t>une </a:t>
            </a:r>
            <a:r>
              <a:rPr lang="fr-FR" sz="1700" dirty="0" smtClean="0">
                <a:solidFill>
                  <a:schemeClr val="tx1"/>
                </a:solidFill>
                <a:latin typeface="Calibri" pitchFamily="34" charset="0"/>
                <a:cs typeface="Calibri" pitchFamily="34" charset="0"/>
              </a:rPr>
              <a:t>demande d’utilisation </a:t>
            </a:r>
            <a:r>
              <a:rPr lang="fr-FR" sz="1700" dirty="0">
                <a:solidFill>
                  <a:schemeClr val="tx1"/>
                </a:solidFill>
                <a:latin typeface="Calibri" pitchFamily="34" charset="0"/>
                <a:cs typeface="Calibri" pitchFamily="34" charset="0"/>
              </a:rPr>
              <a:t>=&gt; </a:t>
            </a:r>
            <a:r>
              <a:rPr lang="fr-FR" sz="1700" dirty="0">
                <a:solidFill>
                  <a:schemeClr val="tx1"/>
                </a:solidFill>
                <a:latin typeface="Calibri" pitchFamily="34" charset="0"/>
                <a:cs typeface="Calibri" pitchFamily="34" charset="0"/>
                <a:hlinkClick r:id="rId5"/>
              </a:rPr>
              <a:t>http://</a:t>
            </a:r>
            <a:r>
              <a:rPr lang="fr-FR" sz="1700" dirty="0" smtClean="0">
                <a:solidFill>
                  <a:schemeClr val="tx1"/>
                </a:solidFill>
                <a:latin typeface="Calibri" pitchFamily="34" charset="0"/>
                <a:cs typeface="Calibri" pitchFamily="34" charset="0"/>
                <a:hlinkClick r:id="rId5"/>
              </a:rPr>
              <a:t>goo.gl/2uGj8s</a:t>
            </a:r>
            <a:r>
              <a:rPr lang="fr-FR" sz="1700" dirty="0" smtClean="0">
                <a:solidFill>
                  <a:schemeClr val="tx1"/>
                </a:solidFill>
                <a:latin typeface="Calibri" pitchFamily="34" charset="0"/>
                <a:cs typeface="Calibri" pitchFamily="34" charset="0"/>
              </a:rPr>
              <a:t> </a:t>
            </a:r>
            <a:endParaRPr lang="fr-FR" sz="1700" dirty="0">
              <a:solidFill>
                <a:schemeClr val="tx1"/>
              </a:solidFill>
              <a:latin typeface="Calibri" pitchFamily="34" charset="0"/>
              <a:cs typeface="Calibri" pitchFamily="34" charset="0"/>
            </a:endParaRPr>
          </a:p>
        </p:txBody>
      </p:sp>
      <p:pic>
        <p:nvPicPr>
          <p:cNvPr id="8" name="Picture 4" descr="http://www.ccvb.ca/wp-content/uploads/2013/08/logo-cc-nc-creative-commo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3178" y="2498436"/>
            <a:ext cx="672009" cy="672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mirrors.creativecommons.org/presskit/icons/by.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634" y="1283761"/>
            <a:ext cx="703684" cy="7036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mirrors.creativecommons.org/presskit/icons/sa.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0089" y="1849388"/>
            <a:ext cx="682659" cy="68265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
          <p:cNvSpPr txBox="1"/>
          <p:nvPr/>
        </p:nvSpPr>
        <p:spPr>
          <a:xfrm>
            <a:off x="6883925" y="5478355"/>
            <a:ext cx="2019032" cy="261610"/>
          </a:xfrm>
          <a:prstGeom prst="rect">
            <a:avLst/>
          </a:prstGeom>
          <a:noFill/>
        </p:spPr>
        <p:txBody>
          <a:bodyPr wrap="square" rtlCol="0">
            <a:spAutoFit/>
          </a:bodyPr>
          <a:lstStyle/>
          <a:p>
            <a:pPr algn="r"/>
            <a:r>
              <a:rPr lang="fr-FR" sz="1100" dirty="0" smtClean="0">
                <a:latin typeface="+mn-lt"/>
              </a:rPr>
              <a:t>Images : cc-by </a:t>
            </a:r>
            <a:r>
              <a:rPr lang="fr-FR" sz="1100" dirty="0" smtClean="0">
                <a:latin typeface="+mn-lt"/>
                <a:hlinkClick r:id="rId9"/>
              </a:rPr>
              <a:t>source</a:t>
            </a:r>
            <a:endParaRPr lang="fr-FR" sz="1100" dirty="0">
              <a:latin typeface="+mn-lt"/>
            </a:endParaRPr>
          </a:p>
        </p:txBody>
      </p:sp>
    </p:spTree>
    <p:extLst>
      <p:ext uri="{BB962C8B-B14F-4D97-AF65-F5344CB8AC3E}">
        <p14:creationId xmlns:p14="http://schemas.microsoft.com/office/powerpoint/2010/main" val="33621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fr-FR" noProof="0" dirty="0" smtClean="0"/>
              <a:t>Pour aller plus loin</a:t>
            </a:r>
          </a:p>
        </p:txBody>
      </p:sp>
      <p:sp>
        <p:nvSpPr>
          <p:cNvPr id="14341" name="Rectangle 3"/>
          <p:cNvSpPr>
            <a:spLocks noGrp="1" noChangeArrowheads="1"/>
          </p:cNvSpPr>
          <p:nvPr>
            <p:ph idx="1"/>
          </p:nvPr>
        </p:nvSpPr>
        <p:spPr>
          <a:xfrm>
            <a:off x="2843810" y="1561356"/>
            <a:ext cx="6173195" cy="3645644"/>
          </a:xfrm>
        </p:spPr>
        <p:txBody>
          <a:bodyPr>
            <a:noAutofit/>
          </a:bodyPr>
          <a:lstStyle/>
          <a:p>
            <a:r>
              <a:rPr lang="fr-FR" sz="2400" noProof="0" dirty="0" smtClean="0">
                <a:hlinkClick r:id="rId3"/>
              </a:rPr>
              <a:t>Coût d'opportunité </a:t>
            </a:r>
            <a:r>
              <a:rPr lang="fr-FR" sz="2400" noProof="0" dirty="0" smtClean="0"/>
              <a:t>: différence de VAN entre le projet choisi et le meilleur projet possible </a:t>
            </a:r>
          </a:p>
          <a:p>
            <a:r>
              <a:rPr lang="fr-FR" sz="2400" dirty="0" smtClean="0"/>
              <a:t>Au-delà des dépenses et recettes « monétaires », prendre en compte ..</a:t>
            </a:r>
          </a:p>
          <a:p>
            <a:pPr lvl="1"/>
            <a:r>
              <a:rPr lang="fr-FR" sz="2000" dirty="0"/>
              <a:t>le financement </a:t>
            </a:r>
            <a:r>
              <a:rPr lang="fr-FR" sz="2000" dirty="0" smtClean="0"/>
              <a:t>du projet : les capitaux immobilisés</a:t>
            </a:r>
            <a:r>
              <a:rPr lang="fr-FR" sz="2000" noProof="0" dirty="0" smtClean="0"/>
              <a:t>  </a:t>
            </a:r>
          </a:p>
          <a:p>
            <a:pPr lvl="1"/>
            <a:r>
              <a:rPr lang="fr-FR" sz="2000" dirty="0"/>
              <a:t>l</a:t>
            </a:r>
            <a:r>
              <a:rPr lang="fr-FR" sz="2000" dirty="0" smtClean="0"/>
              <a:t>es gains non financiers : savoir-faire, image de marque…</a:t>
            </a:r>
            <a:endParaRPr lang="fr-FR" sz="2000" noProof="0" dirty="0" smtClean="0"/>
          </a:p>
          <a:p>
            <a:r>
              <a:rPr lang="fr-FR" sz="2400" dirty="0"/>
              <a:t>Périodes </a:t>
            </a:r>
            <a:r>
              <a:rPr lang="fr-FR" sz="2400" dirty="0" smtClean="0"/>
              <a:t>plus précises que « un an », </a:t>
            </a:r>
            <a:r>
              <a:rPr lang="fr-FR" sz="2400" dirty="0" err="1" smtClean="0"/>
              <a:t>p.e</a:t>
            </a:r>
            <a:r>
              <a:rPr lang="fr-FR" sz="2400" dirty="0" smtClean="0"/>
              <a:t>. « flux mensuels »</a:t>
            </a:r>
          </a:p>
        </p:txBody>
      </p:sp>
      <p:sp>
        <p:nvSpPr>
          <p:cNvPr id="7" name="ZoneTexte 6"/>
          <p:cNvSpPr txBox="1"/>
          <p:nvPr/>
        </p:nvSpPr>
        <p:spPr>
          <a:xfrm>
            <a:off x="417133" y="429776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30</a:t>
            </a:fld>
            <a:endParaRPr lang="fr-FR" dirty="0"/>
          </a:p>
        </p:txBody>
      </p:sp>
    </p:spTree>
    <p:extLst>
      <p:ext uri="{BB962C8B-B14F-4D97-AF65-F5344CB8AC3E}">
        <p14:creationId xmlns:p14="http://schemas.microsoft.com/office/powerpoint/2010/main" val="262367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fr-FR" dirty="0" smtClean="0"/>
              <a:t>Retour sur les objectifs</a:t>
            </a:r>
            <a:endParaRPr lang="fr-FR" noProof="0" dirty="0" smtClean="0"/>
          </a:p>
        </p:txBody>
      </p:sp>
      <p:sp>
        <p:nvSpPr>
          <p:cNvPr id="4" name="Rectangle 3"/>
          <p:cNvSpPr>
            <a:spLocks noGrp="1" noChangeArrowheads="1"/>
          </p:cNvSpPr>
          <p:nvPr>
            <p:ph idx="1"/>
          </p:nvPr>
        </p:nvSpPr>
        <p:spPr/>
        <p:txBody>
          <a:bodyPr>
            <a:normAutofit/>
          </a:bodyPr>
          <a:lstStyle/>
          <a:p>
            <a:pPr marL="0" indent="0">
              <a:buNone/>
            </a:pPr>
            <a:r>
              <a:rPr lang="fr-FR" sz="3100" noProof="0" dirty="0" smtClean="0"/>
              <a:t>Êtes-vous désormais capable :</a:t>
            </a:r>
            <a:endParaRPr lang="fr-FR" noProof="0" dirty="0" smtClean="0"/>
          </a:p>
          <a:p>
            <a:pPr lvl="1"/>
            <a:r>
              <a:rPr lang="fr-FR" dirty="0"/>
              <a:t>d’expliquer à quelqu’un le principe de </a:t>
            </a:r>
            <a:r>
              <a:rPr lang="fr-FR" dirty="0" smtClean="0"/>
              <a:t>l’</a:t>
            </a:r>
            <a:r>
              <a:rPr lang="fr-FR" b="1" dirty="0" smtClean="0"/>
              <a:t>actualisation</a:t>
            </a:r>
          </a:p>
          <a:p>
            <a:pPr lvl="1"/>
            <a:r>
              <a:rPr lang="fr-FR" dirty="0"/>
              <a:t>d</a:t>
            </a:r>
            <a:r>
              <a:rPr lang="fr-FR" dirty="0" smtClean="0"/>
              <a:t>e </a:t>
            </a:r>
            <a:r>
              <a:rPr lang="fr-FR" noProof="0" dirty="0" smtClean="0"/>
              <a:t>calculer </a:t>
            </a:r>
            <a:r>
              <a:rPr lang="fr-FR" dirty="0" smtClean="0"/>
              <a:t>une</a:t>
            </a:r>
            <a:r>
              <a:rPr lang="fr-FR" noProof="0" dirty="0" smtClean="0"/>
              <a:t> </a:t>
            </a:r>
            <a:r>
              <a:rPr lang="fr-FR" b="1" noProof="0" dirty="0" smtClean="0"/>
              <a:t>Valeur Actuelle </a:t>
            </a:r>
            <a:r>
              <a:rPr lang="fr-FR" noProof="0" dirty="0" smtClean="0"/>
              <a:t>Nette</a:t>
            </a:r>
          </a:p>
          <a:p>
            <a:pPr lvl="1"/>
            <a:r>
              <a:rPr lang="fr-FR" dirty="0" smtClean="0"/>
              <a:t>d’</a:t>
            </a:r>
            <a:r>
              <a:rPr lang="fr-FR" noProof="0" dirty="0" smtClean="0"/>
              <a:t>utiliser la </a:t>
            </a:r>
            <a:r>
              <a:rPr lang="fr-FR" b="1" noProof="0" dirty="0" smtClean="0"/>
              <a:t>VAN</a:t>
            </a:r>
            <a:r>
              <a:rPr lang="fr-FR" noProof="0" dirty="0" smtClean="0"/>
              <a:t> pour expliquer/prendre des décisions</a:t>
            </a:r>
          </a:p>
          <a:p>
            <a:pPr lvl="1"/>
            <a:endParaRPr lang="fr-FR" dirty="0" smtClean="0"/>
          </a:p>
          <a:p>
            <a:pPr lvl="1"/>
            <a:endParaRPr lang="fr-FR" noProof="0" dirty="0" smtClean="0"/>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31</a:t>
            </a:fld>
            <a:endParaRPr lang="fr-FR" dirty="0"/>
          </a:p>
        </p:txBody>
      </p:sp>
    </p:spTree>
    <p:custDataLst>
      <p:tags r:id="rId1"/>
    </p:custDataLst>
    <p:extLst>
      <p:ext uri="{BB962C8B-B14F-4D97-AF65-F5344CB8AC3E}">
        <p14:creationId xmlns:p14="http://schemas.microsoft.com/office/powerpoint/2010/main" val="267037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843810" y="1270000"/>
            <a:ext cx="6173195" cy="1947540"/>
          </a:xfrm>
        </p:spPr>
        <p:txBody>
          <a:bodyPr>
            <a:normAutofit/>
          </a:bodyPr>
          <a:lstStyle/>
          <a:p>
            <a:pPr marL="0" indent="0">
              <a:buNone/>
            </a:pPr>
            <a:r>
              <a:rPr lang="fr-FR" noProof="0" dirty="0" smtClean="0"/>
              <a:t>Prise de </a:t>
            </a:r>
            <a:r>
              <a:rPr lang="fr-FR" noProof="0" smtClean="0">
                <a:hlinkClick r:id="rId4"/>
              </a:rPr>
              <a:t>notes partagées</a:t>
            </a:r>
            <a:r>
              <a:rPr lang="fr-FR" smtClean="0"/>
              <a:t> </a:t>
            </a:r>
            <a:r>
              <a:rPr lang="fr-FR" dirty="0" smtClean="0"/>
              <a:t>:</a:t>
            </a:r>
            <a:r>
              <a:rPr lang="fr-FR" noProof="0" dirty="0" smtClean="0"/>
              <a:t> </a:t>
            </a:r>
            <a:r>
              <a:rPr lang="fr-FR" dirty="0" smtClean="0"/>
              <a:t>exemples de calcul, références…</a:t>
            </a:r>
            <a:endParaRPr lang="fr-FR" dirty="0"/>
          </a:p>
        </p:txBody>
      </p:sp>
      <p:sp>
        <p:nvSpPr>
          <p:cNvPr id="5" name="TextBox 7"/>
          <p:cNvSpPr txBox="1"/>
          <p:nvPr/>
        </p:nvSpPr>
        <p:spPr>
          <a:xfrm>
            <a:off x="2699792" y="4009628"/>
            <a:ext cx="6131272" cy="1754326"/>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07/2004) </a:t>
            </a:r>
            <a:r>
              <a:rPr lang="fr-FR" sz="1200" dirty="0">
                <a:latin typeface="Calibri" panose="020F0502020204030204" pitchFamily="34" charset="0"/>
              </a:rPr>
              <a:t>(</a:t>
            </a:r>
            <a:r>
              <a:rPr lang="fr-FR" sz="1200" dirty="0">
                <a:latin typeface="Calibri" panose="020F0502020204030204" pitchFamily="34" charset="0"/>
                <a:hlinkClick r:id="rId5"/>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2</a:t>
            </a:r>
            <a:r>
              <a:rPr lang="fr-FR" sz="1200" b="1" dirty="0" smtClean="0">
                <a:latin typeface="Calibri" panose="020F0502020204030204" pitchFamily="34" charset="0"/>
              </a:rPr>
              <a:t> (03/2013) </a:t>
            </a:r>
            <a:r>
              <a:rPr lang="fr-FR" sz="1200" dirty="0">
                <a:latin typeface="Calibri" panose="020F0502020204030204" pitchFamily="34" charset="0"/>
              </a:rPr>
              <a:t>(</a:t>
            </a:r>
            <a:r>
              <a:rPr lang="fr-FR" sz="1200" dirty="0">
                <a:latin typeface="Calibri" panose="020F0502020204030204" pitchFamily="34" charset="0"/>
                <a:hlinkClick r:id="rId6"/>
              </a:rPr>
              <a:t>lien</a:t>
            </a:r>
            <a:r>
              <a:rPr lang="fr-FR" sz="1200" dirty="0">
                <a:latin typeface="Calibri" panose="020F0502020204030204" pitchFamily="34" charset="0"/>
              </a:rPr>
              <a:t>)</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a:latin typeface="Calibri" panose="020F0502020204030204" pitchFamily="34" charset="0"/>
              </a:rPr>
              <a:t>(</a:t>
            </a:r>
            <a:r>
              <a:rPr lang="fr-FR" sz="1200" b="1" dirty="0" smtClean="0">
                <a:latin typeface="Calibri" panose="020F0502020204030204" pitchFamily="34" charset="0"/>
              </a:rPr>
              <a:t>09/2014) </a:t>
            </a:r>
            <a:r>
              <a:rPr lang="fr-FR" sz="1200" dirty="0">
                <a:latin typeface="Calibri" panose="020F0502020204030204" pitchFamily="34" charset="0"/>
              </a:rPr>
              <a:t>(</a:t>
            </a:r>
            <a:r>
              <a:rPr lang="fr-FR" sz="1200" dirty="0">
                <a:latin typeface="Calibri" panose="020F0502020204030204" pitchFamily="34" charset="0"/>
                <a:hlinkClick r:id="rId7"/>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Aide à la mise </a:t>
            </a:r>
            <a:r>
              <a:rPr lang="fr-FR" sz="1200" dirty="0">
                <a:latin typeface="Calibri" panose="020F0502020204030204" pitchFamily="34" charset="0"/>
              </a:rPr>
              <a:t>en </a:t>
            </a:r>
            <a:r>
              <a:rPr lang="fr-FR" sz="1200" dirty="0" smtClean="0">
                <a:latin typeface="Calibri" panose="020F0502020204030204" pitchFamily="34" charset="0"/>
              </a:rPr>
              <a:t>forme, relecture : Amaury VAN ESPEN, Ghislaine PARA, Dimitri KONAREFF</a:t>
            </a: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32</a:t>
            </a:fld>
            <a:endParaRPr lang="fr-FR"/>
          </a:p>
        </p:txBody>
      </p:sp>
    </p:spTree>
    <p:custDataLst>
      <p:tags r:id="rId1"/>
    </p:custDataLst>
    <p:extLst>
      <p:ext uri="{BB962C8B-B14F-4D97-AF65-F5344CB8AC3E}">
        <p14:creationId xmlns:p14="http://schemas.microsoft.com/office/powerpoint/2010/main" val="369370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955683" y="4904934"/>
            <a:ext cx="3801800" cy="59311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3600" b="1" dirty="0">
                <a:solidFill>
                  <a:srgbClr val="002060"/>
                </a:solidFill>
                <a:latin typeface="Gadugi" panose="020B0502040204020203" pitchFamily="34" charset="0"/>
                <a:ea typeface="+mj-ea"/>
                <a:cs typeface="+mj-cs"/>
              </a:rPr>
              <a:t>L’actualisation </a:t>
            </a:r>
          </a:p>
        </p:txBody>
      </p:sp>
      <p:sp>
        <p:nvSpPr>
          <p:cNvPr id="13" name="Titre 12"/>
          <p:cNvSpPr>
            <a:spLocks noGrp="1"/>
          </p:cNvSpPr>
          <p:nvPr>
            <p:ph type="title"/>
          </p:nvPr>
        </p:nvSpPr>
        <p:spPr>
          <a:xfrm>
            <a:off x="2699792" y="134938"/>
            <a:ext cx="6313582" cy="778346"/>
          </a:xfrm>
        </p:spPr>
        <p:txBody>
          <a:bodyPr>
            <a:noAutofit/>
          </a:bodyPr>
          <a:lstStyle/>
          <a:p>
            <a:r>
              <a:rPr lang="fr-FR" dirty="0" smtClean="0"/>
              <a:t>Évaluation financière </a:t>
            </a:r>
            <a:br>
              <a:rPr lang="fr-FR" dirty="0" smtClean="0"/>
            </a:br>
            <a:r>
              <a:rPr lang="fr-FR" dirty="0" smtClean="0"/>
              <a:t>et rentabilité des projets</a:t>
            </a:r>
            <a:endParaRPr lang="fr-FR" dirty="0"/>
          </a:p>
        </p:txBody>
      </p:sp>
      <p:cxnSp>
        <p:nvCxnSpPr>
          <p:cNvPr id="5" name="Connecteur droit 4"/>
          <p:cNvCxnSpPr/>
          <p:nvPr/>
        </p:nvCxnSpPr>
        <p:spPr>
          <a:xfrm>
            <a:off x="3131840" y="4729708"/>
            <a:ext cx="554461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75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L</a:t>
            </a:r>
            <a:r>
              <a:rPr lang="fr-FR" dirty="0" smtClean="0"/>
              <a:t>’actualisation : pourquoi faire ?</a:t>
            </a:r>
            <a:endParaRPr lang="fr-FR" dirty="0"/>
          </a:p>
        </p:txBody>
      </p:sp>
      <p:sp>
        <p:nvSpPr>
          <p:cNvPr id="3" name="Espace réservé du contenu 2"/>
          <p:cNvSpPr>
            <a:spLocks noGrp="1"/>
          </p:cNvSpPr>
          <p:nvPr>
            <p:ph idx="1"/>
          </p:nvPr>
        </p:nvSpPr>
        <p:spPr>
          <a:xfrm>
            <a:off x="2843810" y="1345332"/>
            <a:ext cx="6169563" cy="3861668"/>
          </a:xfrm>
        </p:spPr>
        <p:txBody>
          <a:bodyPr>
            <a:normAutofit/>
          </a:bodyPr>
          <a:lstStyle/>
          <a:p>
            <a:r>
              <a:rPr lang="fr-FR" sz="2800" b="1" dirty="0" smtClean="0"/>
              <a:t>3 projets</a:t>
            </a:r>
            <a:r>
              <a:rPr lang="fr-FR" sz="2800" b="1" dirty="0"/>
              <a:t> </a:t>
            </a:r>
            <a:r>
              <a:rPr lang="fr-FR" sz="2800" b="1" dirty="0" smtClean="0"/>
              <a:t>possibles </a:t>
            </a:r>
            <a:r>
              <a:rPr lang="fr-FR" sz="2800" dirty="0" smtClean="0"/>
              <a:t>: quel est le plus avantageux pour l’entreprise ?</a:t>
            </a:r>
          </a:p>
          <a:p>
            <a:r>
              <a:rPr lang="fr-FR" sz="2800" dirty="0" smtClean="0"/>
              <a:t>Prendre en compte le </a:t>
            </a:r>
            <a:r>
              <a:rPr lang="fr-FR" sz="2800" b="1" dirty="0" smtClean="0"/>
              <a:t>risque</a:t>
            </a:r>
            <a:r>
              <a:rPr lang="fr-FR" sz="2800" dirty="0" smtClean="0"/>
              <a:t> plus important de l’un des projets ?</a:t>
            </a:r>
          </a:p>
          <a:p>
            <a:r>
              <a:rPr lang="fr-FR" sz="2800" dirty="0" smtClean="0"/>
              <a:t>Base de tout calcul financier : </a:t>
            </a:r>
            <a:r>
              <a:rPr lang="fr-FR" sz="2800" i="1" dirty="0" smtClean="0"/>
              <a:t>faut-il s'endetter pour construire sa maison tout de suite ou économiser d’abord ?</a:t>
            </a:r>
          </a:p>
        </p:txBody>
      </p:sp>
      <p:sp>
        <p:nvSpPr>
          <p:cNvPr id="2" name="Espace réservé du numéro de diapositive 1"/>
          <p:cNvSpPr>
            <a:spLocks noGrp="1"/>
          </p:cNvSpPr>
          <p:nvPr>
            <p:ph type="sldNum" sz="quarter" idx="4294967295"/>
          </p:nvPr>
        </p:nvSpPr>
        <p:spPr>
          <a:xfrm>
            <a:off x="8763000" y="5377780"/>
            <a:ext cx="381000" cy="337225"/>
          </a:xfrm>
          <a:prstGeom prst="rect">
            <a:avLst/>
          </a:prstGeom>
        </p:spPr>
        <p:txBody>
          <a:bodyPr/>
          <a:lstStyle/>
          <a:p>
            <a:pPr>
              <a:defRPr/>
            </a:pPr>
            <a:fld id="{7F07B8DE-9430-46E8-A38B-5DA0DE501445}" type="slidenum">
              <a:rPr lang="fr-FR" smtClean="0"/>
              <a:pPr>
                <a:defRPr/>
              </a:pPr>
              <a:t>4</a:t>
            </a:fld>
            <a:endParaRPr lang="fr-FR" dirty="0"/>
          </a:p>
        </p:txBody>
      </p:sp>
      <p:sp>
        <p:nvSpPr>
          <p:cNvPr id="5" name="ZoneTexte 4"/>
          <p:cNvSpPr txBox="1"/>
          <p:nvPr/>
        </p:nvSpPr>
        <p:spPr>
          <a:xfrm>
            <a:off x="512771" y="348240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2797810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idx="1"/>
          </p:nvPr>
        </p:nvSpPr>
        <p:spPr>
          <a:xfrm>
            <a:off x="2843810" y="1057300"/>
            <a:ext cx="6173195" cy="4149700"/>
          </a:xfrm>
        </p:spPr>
        <p:txBody>
          <a:bodyPr lIns="72000">
            <a:noAutofit/>
          </a:bodyPr>
          <a:lstStyle/>
          <a:p>
            <a:pPr marL="514350" indent="-514350">
              <a:buFont typeface="+mj-lt"/>
              <a:buAutoNum type="arabicPeriod"/>
            </a:pPr>
            <a:r>
              <a:rPr lang="fr-FR" dirty="0" smtClean="0"/>
              <a:t>Comprendre le principe de l’actualisation</a:t>
            </a:r>
          </a:p>
          <a:p>
            <a:pPr marL="514350" indent="-514350">
              <a:buFont typeface="+mj-lt"/>
              <a:buAutoNum type="arabicPeriod"/>
            </a:pPr>
            <a:r>
              <a:rPr lang="fr-FR" dirty="0" smtClean="0"/>
              <a:t>Calculer une Valeur Actuelle Nette</a:t>
            </a:r>
          </a:p>
          <a:p>
            <a:pPr marL="514350" indent="-514350">
              <a:buFont typeface="+mj-lt"/>
              <a:buAutoNum type="arabicPeriod"/>
            </a:pPr>
            <a:r>
              <a:rPr lang="fr-FR" dirty="0" smtClean="0"/>
              <a:t>Prendre des décisions</a:t>
            </a:r>
          </a:p>
          <a:p>
            <a:pPr lvl="1">
              <a:buFont typeface="Arial" pitchFamily="34" charset="0"/>
              <a:buChar char="•"/>
            </a:pPr>
            <a:endParaRPr lang="fr-FR" sz="2400" dirty="0" smtClean="0"/>
          </a:p>
          <a:p>
            <a:pPr marL="457200" lvl="1" indent="0">
              <a:buNone/>
            </a:pPr>
            <a:endParaRPr lang="fr-FR" sz="2400" dirty="0"/>
          </a:p>
          <a:p>
            <a:pPr marL="457200" lvl="1" indent="0">
              <a:buNone/>
            </a:pPr>
            <a:r>
              <a:rPr lang="fr-FR" sz="2400" i="1" dirty="0" smtClean="0">
                <a:solidFill>
                  <a:srgbClr val="C00000"/>
                </a:solidFill>
              </a:rPr>
              <a:t>Il y a des calculs ! =&gt; tableur</a:t>
            </a:r>
          </a:p>
        </p:txBody>
      </p:sp>
      <p:sp>
        <p:nvSpPr>
          <p:cNvPr id="2" name="Espace réservé du numéro de diapositive 1"/>
          <p:cNvSpPr>
            <a:spLocks noGrp="1"/>
          </p:cNvSpPr>
          <p:nvPr>
            <p:ph type="sldNum" sz="quarter" idx="4294967295"/>
          </p:nvPr>
        </p:nvSpPr>
        <p:spPr>
          <a:xfrm>
            <a:off x="8763000" y="5377781"/>
            <a:ext cx="381000" cy="337220"/>
          </a:xfrm>
          <a:prstGeom prst="rect">
            <a:avLst/>
          </a:prstGeom>
        </p:spPr>
        <p:txBody>
          <a:bodyPr/>
          <a:lstStyle/>
          <a:p>
            <a:pPr>
              <a:defRPr/>
            </a:pPr>
            <a:fld id="{7F07B8DE-9430-46E8-A38B-5DA0DE501445}" type="slidenum">
              <a:rPr lang="fr-FR" smtClean="0"/>
              <a:pPr>
                <a:defRPr/>
              </a:pPr>
              <a:t>5</a:t>
            </a:fld>
            <a:endParaRPr lang="fr-FR"/>
          </a:p>
        </p:txBody>
      </p:sp>
      <p:sp>
        <p:nvSpPr>
          <p:cNvPr id="6" name="ZoneTexte 5"/>
          <p:cNvSpPr txBox="1"/>
          <p:nvPr/>
        </p:nvSpPr>
        <p:spPr>
          <a:xfrm>
            <a:off x="523839" y="3817408"/>
            <a:ext cx="313473"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86600" y="2230437"/>
            <a:ext cx="1316038" cy="2093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p:txBody>
      </p:sp>
      <p:sp>
        <p:nvSpPr>
          <p:cNvPr id="10" name="Espace réservé du texte 9"/>
          <p:cNvSpPr>
            <a:spLocks noGrp="1"/>
          </p:cNvSpPr>
          <p:nvPr>
            <p:ph idx="1"/>
          </p:nvPr>
        </p:nvSpPr>
        <p:spPr>
          <a:xfrm>
            <a:off x="2843810" y="1633364"/>
            <a:ext cx="6173195" cy="3573636"/>
          </a:xfrm>
          <a:prstGeom prst="rect">
            <a:avLst/>
          </a:prstGeom>
        </p:spPr>
        <p:txBody>
          <a:bodyPr>
            <a:noAutofit/>
          </a:bodyPr>
          <a:lstStyle/>
          <a:p>
            <a:pPr>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 1 </a:t>
            </a:r>
            <a:r>
              <a:rPr lang="fr-FR" sz="2800" dirty="0">
                <a:latin typeface="Calibri" pitchFamily="34" charset="0"/>
                <a:cs typeface="Calibri" pitchFamily="34" charset="0"/>
              </a:rPr>
              <a:t>: Les mécanismes de l’actualisation</a:t>
            </a:r>
          </a:p>
          <a:p>
            <a:pPr>
              <a:lnSpc>
                <a:spcPct val="300000"/>
              </a:lnSpc>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2 </a:t>
            </a:r>
            <a:r>
              <a:rPr lang="fr-FR" sz="2800" dirty="0">
                <a:latin typeface="Calibri" pitchFamily="34" charset="0"/>
                <a:cs typeface="Calibri" pitchFamily="34" charset="0"/>
              </a:rPr>
              <a:t>:  </a:t>
            </a:r>
            <a:r>
              <a:rPr lang="fr-FR" sz="2800" dirty="0" smtClean="0">
                <a:latin typeface="Calibri" pitchFamily="34" charset="0"/>
                <a:cs typeface="Calibri" pitchFamily="34" charset="0"/>
              </a:rPr>
              <a:t>Applications</a:t>
            </a:r>
          </a:p>
        </p:txBody>
      </p:sp>
      <p:sp>
        <p:nvSpPr>
          <p:cNvPr id="3" name="Espace réservé du numéro de diapositive 2"/>
          <p:cNvSpPr>
            <a:spLocks noGrp="1"/>
          </p:cNvSpPr>
          <p:nvPr>
            <p:ph type="sldNum" sz="quarter" idx="4294967295"/>
          </p:nvPr>
        </p:nvSpPr>
        <p:spPr>
          <a:xfrm>
            <a:off x="8763000" y="5377780"/>
            <a:ext cx="381000" cy="337221"/>
          </a:xfrm>
          <a:prstGeom prst="rect">
            <a:avLst/>
          </a:prstGeom>
        </p:spPr>
        <p:txBody>
          <a:bodyPr/>
          <a:lstStyle/>
          <a:p>
            <a:pPr>
              <a:defRPr/>
            </a:pPr>
            <a:fld id="{7F07B8DE-9430-46E8-A38B-5DA0DE501445}" type="slidenum">
              <a:rPr lang="fr-FR" smtClean="0"/>
              <a:pPr>
                <a:defRPr/>
              </a:pPr>
              <a:t>6</a:t>
            </a:fld>
            <a:endParaRPr lang="fr-FR"/>
          </a:p>
        </p:txBody>
      </p:sp>
      <p:sp>
        <p:nvSpPr>
          <p:cNvPr id="6" name="ZoneTexte 5"/>
          <p:cNvSpPr txBox="1"/>
          <p:nvPr/>
        </p:nvSpPr>
        <p:spPr>
          <a:xfrm>
            <a:off x="514112" y="415364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389141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571736" y="5017740"/>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tx2">
                    <a:lumMod val="50000"/>
                  </a:schemeClr>
                </a:solidFill>
                <a:effectLst/>
                <a:latin typeface="Calibri" pitchFamily="34" charset="0"/>
              </a:rPr>
              <a:t>Mécanismes de l’actualisation</a:t>
            </a:r>
            <a:endParaRPr lang="en-GB" sz="2800" b="1" dirty="0">
              <a:solidFill>
                <a:schemeClr val="tx2">
                  <a:lumMod val="50000"/>
                </a:schemeClr>
              </a:solidFill>
              <a:effectLst/>
              <a:latin typeface="Calibri" pitchFamily="34" charset="0"/>
            </a:endParaRPr>
          </a:p>
        </p:txBody>
      </p:sp>
      <p:sp>
        <p:nvSpPr>
          <p:cNvPr id="10" name="Titre 9"/>
          <p:cNvSpPr>
            <a:spLocks noGrp="1"/>
          </p:cNvSpPr>
          <p:nvPr>
            <p:ph type="title"/>
          </p:nvPr>
        </p:nvSpPr>
        <p:spPr/>
        <p:txBody>
          <a:bodyPr/>
          <a:lstStyle/>
          <a:p>
            <a:r>
              <a:rPr lang="fr-FR" smtClean="0"/>
              <a:t>L’actualisation, une introduction</a:t>
            </a:r>
            <a:endParaRPr lang="fr-FR" dirty="0"/>
          </a:p>
        </p:txBody>
      </p:sp>
      <p:pic>
        <p:nvPicPr>
          <p:cNvPr id="1026" name="Picture 2" descr="http://fc02.deviantart.net/fs47/i/2009/151/e/5/Time_Is_Money_by_rex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266" y="908599"/>
            <a:ext cx="4974633" cy="38180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975747" y="4554510"/>
            <a:ext cx="1368152" cy="230832"/>
          </a:xfrm>
          <a:prstGeom prst="rect">
            <a:avLst/>
          </a:prstGeom>
          <a:noFill/>
        </p:spPr>
        <p:txBody>
          <a:bodyPr wrap="square" rtlCol="0">
            <a:spAutoFit/>
          </a:bodyPr>
          <a:lstStyle/>
          <a:p>
            <a:pPr marL="0" lvl="1"/>
            <a:r>
              <a:rPr lang="fr-FR" sz="900" dirty="0" smtClean="0"/>
              <a:t>Image cc-by-</a:t>
            </a:r>
            <a:r>
              <a:rPr lang="fr-FR" sz="900" dirty="0" err="1" smtClean="0"/>
              <a:t>nc</a:t>
            </a:r>
            <a:r>
              <a:rPr lang="fr-FR" sz="900" dirty="0" smtClean="0"/>
              <a:t> </a:t>
            </a:r>
            <a:r>
              <a:rPr lang="fr-FR" sz="900" dirty="0"/>
              <a:t>: </a:t>
            </a:r>
            <a:r>
              <a:rPr lang="fr-FR" sz="900" dirty="0">
                <a:hlinkClick r:id="rId4"/>
              </a:rPr>
              <a:t>source </a:t>
            </a:r>
            <a:endParaRPr lang="fr-FR" sz="900" dirty="0"/>
          </a:p>
        </p:txBody>
      </p:sp>
    </p:spTree>
    <p:extLst>
      <p:ext uri="{BB962C8B-B14F-4D97-AF65-F5344CB8AC3E}">
        <p14:creationId xmlns:p14="http://schemas.microsoft.com/office/powerpoint/2010/main" val="829096854"/>
      </p:ext>
    </p:extLst>
  </p:cSld>
  <p:clrMapOvr>
    <a:masterClrMapping/>
  </p:clrMapOvr>
  <p:transition/>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noFill/>
        </p:spPr>
        <p:txBody>
          <a:bodyPr>
            <a:normAutofit fontScale="90000"/>
          </a:bodyPr>
          <a:lstStyle/>
          <a:p>
            <a:pPr eaLnBrk="1" hangingPunct="1"/>
            <a:r>
              <a:rPr lang="fr-FR" sz="2400" b="1" noProof="0" dirty="0" smtClean="0">
                <a:latin typeface="+mn-lt"/>
              </a:rPr>
              <a:t>Investir : dépenser de l’argent aujourd’hui</a:t>
            </a:r>
            <a:br>
              <a:rPr lang="fr-FR" sz="2400" b="1" noProof="0" dirty="0" smtClean="0">
                <a:latin typeface="+mn-lt"/>
              </a:rPr>
            </a:br>
            <a:r>
              <a:rPr lang="fr-FR" sz="2400" b="1" noProof="0" dirty="0" smtClean="0">
                <a:latin typeface="+mn-lt"/>
              </a:rPr>
              <a:t> pour en gagner à l’avenir</a:t>
            </a:r>
          </a:p>
        </p:txBody>
      </p:sp>
      <p:sp>
        <p:nvSpPr>
          <p:cNvPr id="283651" name="Rectangle 3"/>
          <p:cNvSpPr>
            <a:spLocks noGrp="1" noChangeArrowheads="1"/>
          </p:cNvSpPr>
          <p:nvPr>
            <p:ph idx="1"/>
          </p:nvPr>
        </p:nvSpPr>
        <p:spPr>
          <a:noFill/>
        </p:spPr>
        <p:txBody>
          <a:bodyPr>
            <a:normAutofit/>
          </a:bodyPr>
          <a:lstStyle/>
          <a:p>
            <a:pPr>
              <a:lnSpc>
                <a:spcPct val="90000"/>
              </a:lnSpc>
              <a:buNone/>
            </a:pPr>
            <a:r>
              <a:rPr lang="fr-FR" sz="2000" dirty="0" smtClean="0"/>
              <a:t>Rentabilité ? </a:t>
            </a:r>
            <a:r>
              <a:rPr lang="fr-FR" sz="2000" b="1" dirty="0" smtClean="0"/>
              <a:t>Additionner </a:t>
            </a:r>
            <a:r>
              <a:rPr lang="fr-FR" sz="2000" dirty="0" smtClean="0"/>
              <a:t>ces flux ?</a:t>
            </a:r>
          </a:p>
          <a:p>
            <a:pPr eaLnBrk="1" hangingPunct="1">
              <a:lnSpc>
                <a:spcPct val="90000"/>
              </a:lnSpc>
              <a:buFontTx/>
              <a:buNone/>
            </a:pPr>
            <a:endParaRPr lang="fr-FR" sz="2000" noProof="0" dirty="0" smtClean="0"/>
          </a:p>
        </p:txBody>
      </p:sp>
      <p:sp>
        <p:nvSpPr>
          <p:cNvPr id="283652" name="Line 4"/>
          <p:cNvSpPr>
            <a:spLocks noChangeShapeType="1"/>
          </p:cNvSpPr>
          <p:nvPr/>
        </p:nvSpPr>
        <p:spPr bwMode="auto">
          <a:xfrm>
            <a:off x="2734478" y="2797234"/>
            <a:ext cx="0" cy="2039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283653" name="Line 5"/>
          <p:cNvSpPr>
            <a:spLocks noChangeShapeType="1"/>
          </p:cNvSpPr>
          <p:nvPr/>
        </p:nvSpPr>
        <p:spPr bwMode="auto">
          <a:xfrm>
            <a:off x="3299245" y="2808903"/>
            <a:ext cx="0" cy="7196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grpSp>
        <p:nvGrpSpPr>
          <p:cNvPr id="2" name="Group 29"/>
          <p:cNvGrpSpPr>
            <a:grpSpLocks/>
          </p:cNvGrpSpPr>
          <p:nvPr/>
        </p:nvGrpSpPr>
        <p:grpSpPr bwMode="auto">
          <a:xfrm>
            <a:off x="3875508" y="2209149"/>
            <a:ext cx="4032250" cy="611188"/>
            <a:chOff x="2109" y="1843"/>
            <a:chExt cx="2540" cy="462"/>
          </a:xfrm>
        </p:grpSpPr>
        <p:sp>
          <p:nvSpPr>
            <p:cNvPr id="4116" name="Line 8"/>
            <p:cNvSpPr>
              <a:spLocks noChangeShapeType="1"/>
            </p:cNvSpPr>
            <p:nvPr/>
          </p:nvSpPr>
          <p:spPr bwMode="auto">
            <a:xfrm flipV="1">
              <a:off x="2109"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7" name="Line 9"/>
            <p:cNvSpPr>
              <a:spLocks noChangeShapeType="1"/>
            </p:cNvSpPr>
            <p:nvPr/>
          </p:nvSpPr>
          <p:spPr bwMode="auto">
            <a:xfrm flipV="1">
              <a:off x="2472"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8" name="Line 10"/>
            <p:cNvSpPr>
              <a:spLocks noChangeShapeType="1"/>
            </p:cNvSpPr>
            <p:nvPr/>
          </p:nvSpPr>
          <p:spPr bwMode="auto">
            <a:xfrm flipV="1">
              <a:off x="2835"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9" name="Line 11"/>
            <p:cNvSpPr>
              <a:spLocks noChangeShapeType="1"/>
            </p:cNvSpPr>
            <p:nvPr/>
          </p:nvSpPr>
          <p:spPr bwMode="auto">
            <a:xfrm flipV="1">
              <a:off x="3197"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0" name="Line 12"/>
            <p:cNvSpPr>
              <a:spLocks noChangeShapeType="1"/>
            </p:cNvSpPr>
            <p:nvPr/>
          </p:nvSpPr>
          <p:spPr bwMode="auto">
            <a:xfrm flipV="1">
              <a:off x="3560"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1" name="Line 13"/>
            <p:cNvSpPr>
              <a:spLocks noChangeShapeType="1"/>
            </p:cNvSpPr>
            <p:nvPr/>
          </p:nvSpPr>
          <p:spPr bwMode="auto">
            <a:xfrm flipV="1">
              <a:off x="3923"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3" name="Line 15"/>
            <p:cNvSpPr>
              <a:spLocks noChangeShapeType="1"/>
            </p:cNvSpPr>
            <p:nvPr/>
          </p:nvSpPr>
          <p:spPr bwMode="auto">
            <a:xfrm flipV="1">
              <a:off x="4286" y="1851"/>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4" name="Line 16"/>
            <p:cNvSpPr>
              <a:spLocks noChangeShapeType="1"/>
            </p:cNvSpPr>
            <p:nvPr/>
          </p:nvSpPr>
          <p:spPr bwMode="auto">
            <a:xfrm flipV="1">
              <a:off x="4649" y="2006"/>
              <a:ext cx="0" cy="29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grpSp>
      <p:sp>
        <p:nvSpPr>
          <p:cNvPr id="283667" name="Text Box 19"/>
          <p:cNvSpPr txBox="1">
            <a:spLocks noChangeArrowheads="1"/>
          </p:cNvSpPr>
          <p:nvPr/>
        </p:nvSpPr>
        <p:spPr bwMode="auto">
          <a:xfrm>
            <a:off x="2643174" y="5130225"/>
            <a:ext cx="620211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20000"/>
              </a:spcBef>
              <a:buClr>
                <a:srgbClr val="FF0000"/>
              </a:buClr>
            </a:pPr>
            <a:r>
              <a:rPr lang="fr-FR" sz="2000" b="1" dirty="0" smtClean="0">
                <a:solidFill>
                  <a:srgbClr val="C00000"/>
                </a:solidFill>
                <a:latin typeface="+mn-lt"/>
              </a:rPr>
              <a:t>Non !</a:t>
            </a:r>
            <a:r>
              <a:rPr lang="fr-FR" sz="2000" dirty="0" smtClean="0">
                <a:solidFill>
                  <a:srgbClr val="C00000"/>
                </a:solidFill>
                <a:latin typeface="+mn-lt"/>
              </a:rPr>
              <a:t> Dépenses = tout de suite, mais revenus dans 3-9 ans..</a:t>
            </a:r>
            <a:endParaRPr lang="fr-FR" sz="2000" dirty="0">
              <a:solidFill>
                <a:srgbClr val="C00000"/>
              </a:solidFill>
              <a:latin typeface="+mn-lt"/>
            </a:endParaRPr>
          </a:p>
        </p:txBody>
      </p:sp>
      <p:sp>
        <p:nvSpPr>
          <p:cNvPr id="283669" name="Text Box 21"/>
          <p:cNvSpPr txBox="1">
            <a:spLocks noChangeArrowheads="1"/>
          </p:cNvSpPr>
          <p:nvPr/>
        </p:nvSpPr>
        <p:spPr bwMode="auto">
          <a:xfrm>
            <a:off x="2825956" y="857236"/>
            <a:ext cx="4914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dirty="0" smtClean="0">
                <a:latin typeface="+mn-lt"/>
              </a:rPr>
              <a:t>Une suite </a:t>
            </a:r>
            <a:r>
              <a:rPr lang="fr-FR" sz="2000" dirty="0">
                <a:latin typeface="+mn-lt"/>
              </a:rPr>
              <a:t>de flux </a:t>
            </a:r>
            <a:r>
              <a:rPr lang="fr-FR" sz="2000" dirty="0" smtClean="0">
                <a:latin typeface="+mn-lt"/>
              </a:rPr>
              <a:t>financiers</a:t>
            </a:r>
            <a:endParaRPr lang="fr-FR" sz="2000" dirty="0">
              <a:latin typeface="+mn-lt"/>
            </a:endParaRPr>
          </a:p>
        </p:txBody>
      </p:sp>
      <p:grpSp>
        <p:nvGrpSpPr>
          <p:cNvPr id="3" name="Group 25"/>
          <p:cNvGrpSpPr>
            <a:grpSpLocks/>
          </p:cNvGrpSpPr>
          <p:nvPr/>
        </p:nvGrpSpPr>
        <p:grpSpPr bwMode="auto">
          <a:xfrm>
            <a:off x="4449479" y="1565009"/>
            <a:ext cx="3938139" cy="654843"/>
            <a:chOff x="2606" y="1183"/>
            <a:chExt cx="2283" cy="495"/>
          </a:xfrm>
        </p:grpSpPr>
        <p:sp>
          <p:nvSpPr>
            <p:cNvPr id="4114" name="Line 22"/>
            <p:cNvSpPr>
              <a:spLocks noChangeShapeType="1"/>
            </p:cNvSpPr>
            <p:nvPr/>
          </p:nvSpPr>
          <p:spPr bwMode="auto">
            <a:xfrm flipV="1">
              <a:off x="3038" y="1432"/>
              <a:ext cx="422" cy="246"/>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dirty="0"/>
            </a:p>
          </p:txBody>
        </p:sp>
        <p:sp>
          <p:nvSpPr>
            <p:cNvPr id="4115" name="Text Box 23"/>
            <p:cNvSpPr txBox="1">
              <a:spLocks noChangeArrowheads="1"/>
            </p:cNvSpPr>
            <p:nvPr/>
          </p:nvSpPr>
          <p:spPr bwMode="auto">
            <a:xfrm>
              <a:off x="2606" y="1183"/>
              <a:ext cx="2283"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fr-FR" sz="2000" dirty="0">
                  <a:latin typeface="+mn-lt"/>
                </a:rPr>
                <a:t>Flux </a:t>
              </a:r>
              <a:r>
                <a:rPr lang="fr-FR" sz="2000" dirty="0" smtClean="0">
                  <a:latin typeface="+mn-lt"/>
                </a:rPr>
                <a:t>de chaque année</a:t>
              </a:r>
              <a:endParaRPr lang="fr-FR" sz="2000" i="1" dirty="0">
                <a:latin typeface="+mn-lt"/>
              </a:endParaRPr>
            </a:p>
          </p:txBody>
        </p:sp>
      </p:grpSp>
      <p:grpSp>
        <p:nvGrpSpPr>
          <p:cNvPr id="4" name="Group 28"/>
          <p:cNvGrpSpPr>
            <a:grpSpLocks/>
          </p:cNvGrpSpPr>
          <p:nvPr/>
        </p:nvGrpSpPr>
        <p:grpSpPr bwMode="auto">
          <a:xfrm>
            <a:off x="2722984" y="2458868"/>
            <a:ext cx="5782094" cy="399521"/>
            <a:chOff x="1020" y="2032"/>
            <a:chExt cx="4668" cy="302"/>
          </a:xfrm>
        </p:grpSpPr>
        <p:sp>
          <p:nvSpPr>
            <p:cNvPr id="4112" name="Line 18"/>
            <p:cNvSpPr>
              <a:spLocks noChangeShapeType="1"/>
            </p:cNvSpPr>
            <p:nvPr/>
          </p:nvSpPr>
          <p:spPr bwMode="auto">
            <a:xfrm>
              <a:off x="1020" y="2296"/>
              <a:ext cx="462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3" name="Text Box 27"/>
            <p:cNvSpPr txBox="1">
              <a:spLocks noChangeArrowheads="1"/>
            </p:cNvSpPr>
            <p:nvPr/>
          </p:nvSpPr>
          <p:spPr bwMode="auto">
            <a:xfrm>
              <a:off x="5552" y="2032"/>
              <a:ext cx="136"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dirty="0">
                  <a:latin typeface="+mn-lt"/>
                </a:rPr>
                <a:t>t</a:t>
              </a:r>
            </a:p>
          </p:txBody>
        </p:sp>
      </p:grpSp>
      <p:grpSp>
        <p:nvGrpSpPr>
          <p:cNvPr id="5" name="Groupe 2"/>
          <p:cNvGrpSpPr/>
          <p:nvPr/>
        </p:nvGrpSpPr>
        <p:grpSpPr>
          <a:xfrm>
            <a:off x="8604448" y="1633107"/>
            <a:ext cx="344104" cy="3567500"/>
            <a:chOff x="511318" y="1055110"/>
            <a:chExt cx="244258" cy="6300324"/>
          </a:xfrm>
        </p:grpSpPr>
        <p:sp>
          <p:nvSpPr>
            <p:cNvPr id="39" name="Line 4"/>
            <p:cNvSpPr>
              <a:spLocks noChangeShapeType="1"/>
            </p:cNvSpPr>
            <p:nvPr/>
          </p:nvSpPr>
          <p:spPr bwMode="auto">
            <a:xfrm>
              <a:off x="511318" y="3332161"/>
              <a:ext cx="0" cy="315967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0" name="Line 5"/>
            <p:cNvSpPr>
              <a:spLocks noChangeShapeType="1"/>
            </p:cNvSpPr>
            <p:nvPr/>
          </p:nvSpPr>
          <p:spPr bwMode="auto">
            <a:xfrm>
              <a:off x="511318" y="6491833"/>
              <a:ext cx="0" cy="86360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 name="Line 6"/>
            <p:cNvSpPr>
              <a:spLocks noChangeShapeType="1"/>
            </p:cNvSpPr>
            <p:nvPr/>
          </p:nvSpPr>
          <p:spPr bwMode="auto">
            <a:xfrm flipV="1">
              <a:off x="755576" y="5771107"/>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2" name="Line 8"/>
            <p:cNvSpPr>
              <a:spLocks noChangeShapeType="1"/>
            </p:cNvSpPr>
            <p:nvPr/>
          </p:nvSpPr>
          <p:spPr bwMode="auto">
            <a:xfrm flipV="1">
              <a:off x="755576" y="5059363"/>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3" name="Line 9"/>
            <p:cNvSpPr>
              <a:spLocks noChangeShapeType="1"/>
            </p:cNvSpPr>
            <p:nvPr/>
          </p:nvSpPr>
          <p:spPr bwMode="auto">
            <a:xfrm flipV="1">
              <a:off x="755576" y="4338638"/>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4" name="Line 10"/>
            <p:cNvSpPr>
              <a:spLocks noChangeShapeType="1"/>
            </p:cNvSpPr>
            <p:nvPr/>
          </p:nvSpPr>
          <p:spPr bwMode="auto">
            <a:xfrm flipV="1">
              <a:off x="755576" y="3631561"/>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5" name="Line 11"/>
            <p:cNvSpPr>
              <a:spLocks noChangeShapeType="1"/>
            </p:cNvSpPr>
            <p:nvPr/>
          </p:nvSpPr>
          <p:spPr bwMode="auto">
            <a:xfrm flipV="1">
              <a:off x="755576" y="2942431"/>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6" name="Line 12"/>
            <p:cNvSpPr>
              <a:spLocks noChangeShapeType="1"/>
            </p:cNvSpPr>
            <p:nvPr/>
          </p:nvSpPr>
          <p:spPr bwMode="auto">
            <a:xfrm flipV="1">
              <a:off x="742669" y="2245518"/>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7" name="Line 13"/>
            <p:cNvSpPr>
              <a:spLocks noChangeShapeType="1"/>
            </p:cNvSpPr>
            <p:nvPr/>
          </p:nvSpPr>
          <p:spPr bwMode="auto">
            <a:xfrm flipV="1">
              <a:off x="742669" y="1524793"/>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9" name="Line 16"/>
            <p:cNvSpPr>
              <a:spLocks noChangeShapeType="1"/>
            </p:cNvSpPr>
            <p:nvPr/>
          </p:nvSpPr>
          <p:spPr bwMode="auto">
            <a:xfrm flipV="1">
              <a:off x="744297" y="1055110"/>
              <a:ext cx="0" cy="4603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36" name="Line 6"/>
            <p:cNvSpPr>
              <a:spLocks noChangeShapeType="1"/>
            </p:cNvSpPr>
            <p:nvPr/>
          </p:nvSpPr>
          <p:spPr bwMode="auto">
            <a:xfrm flipV="1">
              <a:off x="755576" y="6491832"/>
              <a:ext cx="0" cy="72072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grpSp>
      <p:sp>
        <p:nvSpPr>
          <p:cNvPr id="35" name="ZoneTexte 34"/>
          <p:cNvSpPr txBox="1"/>
          <p:nvPr/>
        </p:nvSpPr>
        <p:spPr>
          <a:xfrm>
            <a:off x="98194" y="319258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6" name="Rectangle 5"/>
          <p:cNvSpPr/>
          <p:nvPr/>
        </p:nvSpPr>
        <p:spPr>
          <a:xfrm>
            <a:off x="7805174" y="584375"/>
            <a:ext cx="1208200" cy="975363"/>
          </a:xfrm>
          <a:prstGeom prst="wedgeRectCallout">
            <a:avLst>
              <a:gd name="adj1" fmla="val -137842"/>
              <a:gd name="adj2" fmla="val 573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Recettes </a:t>
            </a:r>
            <a:r>
              <a:rPr lang="fr-FR" sz="1600" dirty="0"/>
              <a:t>– </a:t>
            </a:r>
            <a:r>
              <a:rPr lang="fr-FR" sz="1600" dirty="0" smtClean="0"/>
              <a:t>dépenses </a:t>
            </a:r>
            <a:r>
              <a:rPr lang="fr-FR" sz="1600" dirty="0"/>
              <a:t>= </a:t>
            </a:r>
            <a:r>
              <a:rPr lang="fr-FR" sz="1600" dirty="0" smtClean="0"/>
              <a:t>Valeur </a:t>
            </a:r>
            <a:r>
              <a:rPr lang="fr-FR" sz="1600" b="1" dirty="0"/>
              <a:t>N</a:t>
            </a:r>
            <a:r>
              <a:rPr lang="fr-FR" sz="1600" b="1" dirty="0" smtClean="0"/>
              <a:t>ette    </a:t>
            </a:r>
            <a:endParaRPr lang="fr-FR" sz="1600" b="1" dirty="0"/>
          </a:p>
        </p:txBody>
      </p:sp>
      <p:sp>
        <p:nvSpPr>
          <p:cNvPr id="37" name="Rectangle 36"/>
          <p:cNvSpPr/>
          <p:nvPr/>
        </p:nvSpPr>
        <p:spPr>
          <a:xfrm>
            <a:off x="3563888" y="3439581"/>
            <a:ext cx="3077071" cy="975363"/>
          </a:xfrm>
          <a:prstGeom prst="wedgeRectCallout">
            <a:avLst>
              <a:gd name="adj1" fmla="val 105948"/>
              <a:gd name="adj2" fmla="val -79463"/>
            </a:avLst>
          </a:prstGeom>
          <a:solidFill>
            <a:schemeClr val="tx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Alors, s’il y a globalement plus de recettes que de dépenses, alors c’est que le projet est rentable ?</a:t>
            </a:r>
            <a:endParaRPr lang="fr-FR" sz="1600" b="1" dirty="0"/>
          </a:p>
        </p:txBody>
      </p:sp>
      <p:sp>
        <p:nvSpPr>
          <p:cNvPr id="7" name="Espace réservé du numéro de diapositive 6"/>
          <p:cNvSpPr>
            <a:spLocks noGrp="1"/>
          </p:cNvSpPr>
          <p:nvPr>
            <p:ph type="sldNum" sz="quarter" idx="4294967295"/>
          </p:nvPr>
        </p:nvSpPr>
        <p:spPr>
          <a:xfrm>
            <a:off x="8763000" y="5381726"/>
            <a:ext cx="381000" cy="333280"/>
          </a:xfrm>
          <a:prstGeom prst="rect">
            <a:avLst/>
          </a:prstGeom>
        </p:spPr>
        <p:txBody>
          <a:bodyPr/>
          <a:lstStyle/>
          <a:p>
            <a:pPr>
              <a:defRPr/>
            </a:pPr>
            <a:fld id="{7F07B8DE-9430-46E8-A38B-5DA0DE501445}" type="slidenum">
              <a:rPr lang="fr-FR" smtClean="0"/>
              <a:pPr>
                <a:defRPr/>
              </a:pPr>
              <a:t>8</a:t>
            </a:fld>
            <a:endParaRPr lang="fr-FR" dirty="0"/>
          </a:p>
        </p:txBody>
      </p:sp>
    </p:spTree>
    <p:custDataLst>
      <p:tags r:id="rId1"/>
    </p:custDataLst>
    <p:extLst>
      <p:ext uri="{BB962C8B-B14F-4D97-AF65-F5344CB8AC3E}">
        <p14:creationId xmlns:p14="http://schemas.microsoft.com/office/powerpoint/2010/main" val="112278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36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365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28366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3651">
                                            <p:txEl>
                                              <p:pRg st="0" end="0"/>
                                            </p:txEl>
                                          </p:spTgt>
                                        </p:tgtEl>
                                        <p:attrNameLst>
                                          <p:attrName>style.visibility</p:attrName>
                                        </p:attrNameLst>
                                      </p:cBhvr>
                                      <p:to>
                                        <p:strVal val="visible"/>
                                      </p:to>
                                    </p:set>
                                  </p:childTnLst>
                                </p:cTn>
                              </p:par>
                            </p:childTnLst>
                          </p:cTn>
                        </p:par>
                        <p:par>
                          <p:cTn id="40" fill="hold" nodeType="withGroup">
                            <p:stCondLst>
                              <p:cond delay="0"/>
                            </p:stCondLst>
                            <p:childTnLst>
                              <p:par>
                                <p:cTn id="41" presetID="1" presetClass="exit" presetSubtype="0" fill="hold" grpId="1" nodeType="after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83652"/>
                                        </p:tgtEl>
                                        <p:attrNameLst>
                                          <p:attrName>style.visibility</p:attrName>
                                        </p:attrNameLst>
                                      </p:cBhvr>
                                      <p:to>
                                        <p:strVal val="hidden"/>
                                      </p:to>
                                    </p:set>
                                  </p:childTnLst>
                                </p:cTn>
                              </p:par>
                            </p:childTnLst>
                          </p:cTn>
                        </p:par>
                        <p:par>
                          <p:cTn id="58" fill="hold">
                            <p:stCondLst>
                              <p:cond delay="0"/>
                            </p:stCondLst>
                            <p:childTnLst>
                              <p:par>
                                <p:cTn id="59" presetID="1" presetClass="exit" presetSubtype="0" fill="hold" nodeType="afterEffect">
                                  <p:stCondLst>
                                    <p:cond delay="0"/>
                                  </p:stCondLst>
                                  <p:childTnLst>
                                    <p:set>
                                      <p:cBhvr>
                                        <p:cTn id="60" dur="1" fill="hold">
                                          <p:stCondLst>
                                            <p:cond delay="0"/>
                                          </p:stCondLst>
                                        </p:cTn>
                                        <p:tgtEl>
                                          <p:spTgt spid="4"/>
                                        </p:tgtEl>
                                        <p:attrNameLst>
                                          <p:attrName>style.visibility</p:attrName>
                                        </p:attrNameLst>
                                      </p:cBhvr>
                                      <p:to>
                                        <p:strVal val="hidden"/>
                                      </p:to>
                                    </p:set>
                                  </p:childTnLst>
                                </p:cTn>
                              </p:par>
                            </p:childTnLst>
                          </p:cTn>
                        </p:par>
                        <p:par>
                          <p:cTn id="61" fill="hold">
                            <p:stCondLst>
                              <p:cond delay="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childTnLst>
                          </p:cTn>
                        </p:par>
                        <p:par>
                          <p:cTn id="64" fill="hold">
                            <p:stCondLst>
                              <p:cond delay="0"/>
                            </p:stCondLst>
                            <p:childTnLst>
                              <p:par>
                                <p:cTn id="65" presetID="1" presetClass="exit" presetSubtype="0" fill="hold" grpId="1" nodeType="afterEffect">
                                  <p:stCondLst>
                                    <p:cond delay="0"/>
                                  </p:stCondLst>
                                  <p:childTnLst>
                                    <p:set>
                                      <p:cBhvr>
                                        <p:cTn id="66" dur="1" fill="hold">
                                          <p:stCondLst>
                                            <p:cond delay="0"/>
                                          </p:stCondLst>
                                        </p:cTn>
                                        <p:tgtEl>
                                          <p:spTgt spid="283653"/>
                                        </p:tgtEl>
                                        <p:attrNameLst>
                                          <p:attrName>style.visibility</p:attrName>
                                        </p:attrNameLst>
                                      </p:cBhvr>
                                      <p:to>
                                        <p:strVal val="hidden"/>
                                      </p:to>
                                    </p:set>
                                  </p:childTnLst>
                                </p:cTn>
                              </p:par>
                            </p:childTnLst>
                          </p:cTn>
                        </p:par>
                        <p:par>
                          <p:cTn id="67" fill="hold">
                            <p:stCondLst>
                              <p:cond delay="0"/>
                            </p:stCondLst>
                            <p:childTnLst>
                              <p:par>
                                <p:cTn id="68" presetID="1" presetClass="exit" presetSubtype="0" fill="hold" grpId="2" nodeType="afterEffect">
                                  <p:stCondLst>
                                    <p:cond delay="0"/>
                                  </p:stCondLst>
                                  <p:childTnLst>
                                    <p:set>
                                      <p:cBhvr>
                                        <p:cTn id="69" dur="1" fill="hold">
                                          <p:stCondLst>
                                            <p:cond delay="0"/>
                                          </p:stCondLst>
                                        </p:cTn>
                                        <p:tgtEl>
                                          <p:spTgt spid="283652"/>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836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P spid="283652" grpId="1" animBg="1"/>
      <p:bldP spid="283652" grpId="2" animBg="1"/>
      <p:bldP spid="283653" grpId="0" animBg="1"/>
      <p:bldP spid="283653" grpId="1" animBg="1"/>
      <p:bldP spid="283669" grpId="0"/>
      <p:bldP spid="283669" grpId="1"/>
      <p:bldP spid="6" grpId="0" animBg="1"/>
      <p:bldP spid="6" grpId="1" animBg="1"/>
      <p:bldP spid="37" grpId="0" animBg="1"/>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fr-FR" noProof="0" smtClean="0"/>
              <a:t>Le taux d’intérêt</a:t>
            </a:r>
            <a:endParaRPr lang="fr-FR" noProof="0" dirty="0" smtClean="0"/>
          </a:p>
        </p:txBody>
      </p:sp>
      <p:sp>
        <p:nvSpPr>
          <p:cNvPr id="284675" name="Rectangle 3"/>
          <p:cNvSpPr>
            <a:spLocks noGrp="1" noChangeArrowheads="1"/>
          </p:cNvSpPr>
          <p:nvPr>
            <p:ph idx="1"/>
          </p:nvPr>
        </p:nvSpPr>
        <p:spPr>
          <a:xfrm>
            <a:off x="2843811" y="1270000"/>
            <a:ext cx="6120678" cy="4179788"/>
          </a:xfrm>
        </p:spPr>
        <p:txBody>
          <a:bodyPr>
            <a:normAutofit fontScale="70000" lnSpcReduction="20000"/>
          </a:bodyPr>
          <a:lstStyle/>
          <a:p>
            <a:r>
              <a:rPr lang="fr-FR" noProof="0" dirty="0" smtClean="0"/>
              <a:t>Le taux d’intérêt i% : le “prix du temps”</a:t>
            </a:r>
          </a:p>
          <a:p>
            <a:endParaRPr lang="fr-FR" noProof="0" dirty="0" smtClean="0"/>
          </a:p>
          <a:p>
            <a:r>
              <a:rPr lang="fr-FR" noProof="0" dirty="0" smtClean="0"/>
              <a:t>Valeur Actuelle d’une somme versée dans un an</a:t>
            </a:r>
          </a:p>
          <a:p>
            <a:pPr lvl="1"/>
            <a:endParaRPr lang="fr-FR" noProof="0" dirty="0" smtClean="0"/>
          </a:p>
          <a:p>
            <a:pPr lvl="1"/>
            <a:endParaRPr lang="fr-FR" noProof="0" dirty="0" smtClean="0"/>
          </a:p>
          <a:p>
            <a:pPr lvl="1"/>
            <a:endParaRPr lang="fr-FR" dirty="0" smtClean="0"/>
          </a:p>
          <a:p>
            <a:pPr lvl="1"/>
            <a:endParaRPr lang="fr-FR" dirty="0" smtClean="0"/>
          </a:p>
          <a:p>
            <a:pPr lvl="1"/>
            <a:endParaRPr lang="fr-FR" dirty="0" smtClean="0"/>
          </a:p>
          <a:p>
            <a:pPr lvl="1"/>
            <a:r>
              <a:rPr lang="fr-FR" dirty="0" smtClean="0"/>
              <a:t>Si i=3%, </a:t>
            </a:r>
          </a:p>
          <a:p>
            <a:pPr lvl="2"/>
            <a:r>
              <a:rPr lang="fr-FR" noProof="0" dirty="0" smtClean="0"/>
              <a:t>100€ dans un an = </a:t>
            </a:r>
            <a:r>
              <a:rPr lang="fr-FR" dirty="0" smtClean="0"/>
              <a:t>100€/(1+0.03) =  97.08</a:t>
            </a:r>
            <a:r>
              <a:rPr lang="fr-FR" noProof="0" dirty="0" smtClean="0"/>
              <a:t>€ aujourd’hui </a:t>
            </a:r>
            <a:endParaRPr lang="fr-FR" dirty="0" smtClean="0"/>
          </a:p>
          <a:p>
            <a:pPr lvl="2"/>
            <a:r>
              <a:rPr lang="fr-FR" dirty="0" smtClean="0"/>
              <a:t>La valeur actuelle de 100€ « dans un an » est 97.08€  aujourd’hui </a:t>
            </a:r>
          </a:p>
          <a:p>
            <a:pPr lvl="1"/>
            <a:endParaRPr lang="fr-FR" noProof="0" dirty="0" smtClean="0"/>
          </a:p>
          <a:p>
            <a:endParaRPr lang="fr-FR" noProof="0" dirty="0" smtClean="0"/>
          </a:p>
        </p:txBody>
      </p:sp>
      <mc:AlternateContent xmlns:mc="http://schemas.openxmlformats.org/markup-compatibility/2006" xmlns:a14="http://schemas.microsoft.com/office/drawing/2010/main">
        <mc:Choice Requires="a14">
          <p:sp>
            <p:nvSpPr>
              <p:cNvPr id="2" name="ZoneTexte 1"/>
              <p:cNvSpPr txBox="1"/>
              <p:nvPr/>
            </p:nvSpPr>
            <p:spPr>
              <a:xfrm>
                <a:off x="4816979" y="2288270"/>
                <a:ext cx="1152880"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400" i="1" smtClean="0">
                              <a:solidFill>
                                <a:schemeClr val="tx1"/>
                              </a:solidFill>
                              <a:latin typeface="Cambria Math" panose="02040503050406030204" pitchFamily="18" charset="0"/>
                            </a:rPr>
                          </m:ctrlPr>
                        </m:fPr>
                        <m:num>
                          <m:r>
                            <m:rPr>
                              <m:nor/>
                            </m:rPr>
                            <a:rPr lang="fr-FR" sz="2400" dirty="0">
                              <a:solidFill>
                                <a:schemeClr val="tx1"/>
                              </a:solidFill>
                              <a:latin typeface="Arial" charset="0"/>
                            </a:rPr>
                            <m:t>F</m:t>
                          </m:r>
                          <m:r>
                            <m:rPr>
                              <m:nor/>
                            </m:rPr>
                            <a:rPr lang="fr-FR" sz="2400" baseline="-25000" dirty="0">
                              <a:solidFill>
                                <a:schemeClr val="tx1"/>
                              </a:solidFill>
                              <a:latin typeface="Arial" charset="0"/>
                            </a:rPr>
                            <m:t>(</m:t>
                          </m:r>
                          <m:r>
                            <m:rPr>
                              <m:nor/>
                            </m:rPr>
                            <a:rPr lang="fr-FR" sz="2400" baseline="-25000" dirty="0">
                              <a:solidFill>
                                <a:schemeClr val="tx1"/>
                              </a:solidFill>
                              <a:latin typeface="Arial" charset="0"/>
                            </a:rPr>
                            <m:t>un</m:t>
                          </m:r>
                          <m:r>
                            <m:rPr>
                              <m:nor/>
                            </m:rPr>
                            <a:rPr lang="fr-FR" sz="2400" baseline="-25000" dirty="0">
                              <a:solidFill>
                                <a:schemeClr val="tx1"/>
                              </a:solidFill>
                              <a:latin typeface="Arial" charset="0"/>
                            </a:rPr>
                            <m:t> </m:t>
                          </m:r>
                          <m:r>
                            <m:rPr>
                              <m:nor/>
                            </m:rPr>
                            <a:rPr lang="fr-FR" sz="2400" baseline="-25000" dirty="0">
                              <a:solidFill>
                                <a:schemeClr val="tx1"/>
                              </a:solidFill>
                              <a:latin typeface="Arial" charset="0"/>
                            </a:rPr>
                            <m:t>an</m:t>
                          </m:r>
                          <m:r>
                            <m:rPr>
                              <m:nor/>
                            </m:rPr>
                            <a:rPr lang="fr-FR" sz="2400" baseline="-25000" dirty="0">
                              <a:solidFill>
                                <a:schemeClr val="tx1"/>
                              </a:solidFill>
                              <a:latin typeface="Arial" charset="0"/>
                            </a:rPr>
                            <m:t>)</m:t>
                          </m:r>
                        </m:num>
                        <m:den>
                          <m:r>
                            <m:rPr>
                              <m:nor/>
                            </m:rPr>
                            <a:rPr lang="fr-FR" sz="2400" b="0" i="0" dirty="0" smtClean="0">
                              <a:solidFill>
                                <a:schemeClr val="tx1"/>
                              </a:solidFill>
                              <a:latin typeface="Arial" charset="0"/>
                            </a:rPr>
                            <m:t>(1+</m:t>
                          </m:r>
                          <m:r>
                            <m:rPr>
                              <m:nor/>
                            </m:rPr>
                            <a:rPr lang="fr-FR" sz="2400" b="0" i="0" dirty="0" smtClean="0">
                              <a:solidFill>
                                <a:schemeClr val="tx1"/>
                              </a:solidFill>
                              <a:latin typeface="Arial" charset="0"/>
                            </a:rPr>
                            <m:t>i</m:t>
                          </m:r>
                          <m:r>
                            <m:rPr>
                              <m:nor/>
                            </m:rPr>
                            <a:rPr lang="fr-FR" sz="2400" b="0" i="0" dirty="0" smtClean="0">
                              <a:solidFill>
                                <a:schemeClr val="tx1"/>
                              </a:solidFill>
                              <a:latin typeface="Arial" charset="0"/>
                            </a:rPr>
                            <m:t>%)</m:t>
                          </m:r>
                        </m:den>
                      </m:f>
                    </m:oMath>
                  </m:oMathPara>
                </a14:m>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4816979" y="2288270"/>
                <a:ext cx="1152880" cy="861326"/>
              </a:xfrm>
              <a:prstGeom prst="rect">
                <a:avLst/>
              </a:prstGeom>
              <a:blipFill rotWithShape="0">
                <a:blip r:embed="rId4"/>
                <a:stretch>
                  <a:fillRect/>
                </a:stretch>
              </a:blipFill>
            </p:spPr>
            <p:txBody>
              <a:bodyPr/>
              <a:lstStyle/>
              <a:p>
                <a:r>
                  <a:rPr lang="fr-FR">
                    <a:noFill/>
                  </a:rPr>
                  <a:t> </a:t>
                </a:r>
              </a:p>
            </p:txBody>
          </p:sp>
        </mc:Fallback>
      </mc:AlternateContent>
      <p:sp>
        <p:nvSpPr>
          <p:cNvPr id="3" name="Espace réservé du numéro de diapositive 2"/>
          <p:cNvSpPr>
            <a:spLocks noGrp="1"/>
          </p:cNvSpPr>
          <p:nvPr>
            <p:ph type="sldNum" sz="quarter" idx="4294967295"/>
          </p:nvPr>
        </p:nvSpPr>
        <p:spPr>
          <a:xfrm>
            <a:off x="8763000" y="5377780"/>
            <a:ext cx="381000" cy="337225"/>
          </a:xfrm>
          <a:prstGeom prst="rect">
            <a:avLst/>
          </a:prstGeom>
        </p:spPr>
        <p:txBody>
          <a:bodyPr/>
          <a:lstStyle/>
          <a:p>
            <a:pPr>
              <a:defRPr/>
            </a:pPr>
            <a:fld id="{7F07B8DE-9430-46E8-A38B-5DA0DE501445}" type="slidenum">
              <a:rPr lang="fr-FR" smtClean="0"/>
              <a:pPr>
                <a:defRPr/>
              </a:pPr>
              <a:t>9</a:t>
            </a:fld>
            <a:endParaRPr lang="fr-FR" dirty="0"/>
          </a:p>
        </p:txBody>
      </p:sp>
      <p:sp>
        <p:nvSpPr>
          <p:cNvPr id="7" name="ZoneTexte 6"/>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172172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4675">
                                            <p:txEl>
                                              <p:pRg st="2" end="2"/>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4675">
                                            <p:txEl>
                                              <p:pRg st="8" end="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84675">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4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7.8|11.6|11.7|16.1"/>
</p:tagLst>
</file>

<file path=ppt/tags/tag10.xml><?xml version="1.0" encoding="utf-8"?>
<p:tagLst xmlns:a="http://schemas.openxmlformats.org/drawingml/2006/main" xmlns:r="http://schemas.openxmlformats.org/officeDocument/2006/relationships" xmlns:p="http://schemas.openxmlformats.org/presentationml/2006/main">
  <p:tag name="TIMING" val="|21|4.7|8.9|7.4|8|12.8|10.2|5.7|5.3|7.8"/>
</p:tagLst>
</file>

<file path=ppt/tags/tag11.xml><?xml version="1.0" encoding="utf-8"?>
<p:tagLst xmlns:a="http://schemas.openxmlformats.org/drawingml/2006/main" xmlns:r="http://schemas.openxmlformats.org/officeDocument/2006/relationships" xmlns:p="http://schemas.openxmlformats.org/presentationml/2006/main">
  <p:tag name="TIMING" val="|5.7|8.2|2.4|8.2|8.9|12.1|2.5|5.6|5.3|4.7|6.5|4.1|10.5|6.1|8.6|9.8|11.2|6.7|3.5"/>
</p:tagLst>
</file>

<file path=ppt/tags/tag12.xml><?xml version="1.0" encoding="utf-8"?>
<p:tagLst xmlns:a="http://schemas.openxmlformats.org/drawingml/2006/main" xmlns:r="http://schemas.openxmlformats.org/officeDocument/2006/relationships" xmlns:p="http://schemas.openxmlformats.org/presentationml/2006/main">
  <p:tag name="TIMING" val="|11"/>
</p:tagLst>
</file>

<file path=ppt/tags/tag13.xml><?xml version="1.0" encoding="utf-8"?>
<p:tagLst xmlns:a="http://schemas.openxmlformats.org/drawingml/2006/main" xmlns:r="http://schemas.openxmlformats.org/officeDocument/2006/relationships" xmlns:p="http://schemas.openxmlformats.org/presentationml/2006/main">
  <p:tag name="TIMING" val="|2.9|3.7|2.3"/>
</p:tagLst>
</file>

<file path=ppt/tags/tag14.xml><?xml version="1.0" encoding="utf-8"?>
<p:tagLst xmlns:a="http://schemas.openxmlformats.org/drawingml/2006/main" xmlns:r="http://schemas.openxmlformats.org/officeDocument/2006/relationships" xmlns:p="http://schemas.openxmlformats.org/presentationml/2006/main">
  <p:tag name="TIMING" val="|7|3.7|7.8|2.1|21.1"/>
</p:tagLst>
</file>

<file path=ppt/tags/tag15.xml><?xml version="1.0" encoding="utf-8"?>
<p:tagLst xmlns:a="http://schemas.openxmlformats.org/drawingml/2006/main" xmlns:r="http://schemas.openxmlformats.org/officeDocument/2006/relationships" xmlns:p="http://schemas.openxmlformats.org/presentationml/2006/main">
  <p:tag name="TIMING" val="|6.4|8.6|12.5|8.5|19.9|7.3"/>
</p:tagLst>
</file>

<file path=ppt/tags/tag16.xml><?xml version="1.0" encoding="utf-8"?>
<p:tagLst xmlns:a="http://schemas.openxmlformats.org/drawingml/2006/main" xmlns:r="http://schemas.openxmlformats.org/officeDocument/2006/relationships" xmlns:p="http://schemas.openxmlformats.org/presentationml/2006/main">
  <p:tag name="TIMING" val="|6.4|8.6|12.5|8.5|19.9|7.3"/>
</p:tagLst>
</file>

<file path=ppt/tags/tag17.xml><?xml version="1.0" encoding="utf-8"?>
<p:tagLst xmlns:a="http://schemas.openxmlformats.org/drawingml/2006/main" xmlns:r="http://schemas.openxmlformats.org/officeDocument/2006/relationships" xmlns:p="http://schemas.openxmlformats.org/presentationml/2006/main">
  <p:tag name="TIMING" val="|26.1|5.9|43.5|19.3|15.1|21.4"/>
</p:tagLst>
</file>

<file path=ppt/tags/tag18.xml><?xml version="1.0" encoding="utf-8"?>
<p:tagLst xmlns:a="http://schemas.openxmlformats.org/drawingml/2006/main" xmlns:r="http://schemas.openxmlformats.org/officeDocument/2006/relationships" xmlns:p="http://schemas.openxmlformats.org/presentationml/2006/main">
  <p:tag name="TIMING" val="|3|5.7|6.6|12.3"/>
</p:tagLst>
</file>

<file path=ppt/tags/tag19.xml><?xml version="1.0" encoding="utf-8"?>
<p:tagLst xmlns:a="http://schemas.openxmlformats.org/drawingml/2006/main" xmlns:r="http://schemas.openxmlformats.org/officeDocument/2006/relationships" xmlns:p="http://schemas.openxmlformats.org/presentationml/2006/main">
  <p:tag name="TIMING" val="|3|5.7|6.6|12.3"/>
</p:tagLst>
</file>

<file path=ppt/tags/tag2.xml><?xml version="1.0" encoding="utf-8"?>
<p:tagLst xmlns:a="http://schemas.openxmlformats.org/drawingml/2006/main" xmlns:r="http://schemas.openxmlformats.org/officeDocument/2006/relationships" xmlns:p="http://schemas.openxmlformats.org/presentationml/2006/main">
  <p:tag name="TIMING" val="|3|5.7|6.6|12.3"/>
</p:tagLst>
</file>

<file path=ppt/tags/tag3.xml><?xml version="1.0" encoding="utf-8"?>
<p:tagLst xmlns:a="http://schemas.openxmlformats.org/drawingml/2006/main" xmlns:r="http://schemas.openxmlformats.org/officeDocument/2006/relationships" xmlns:p="http://schemas.openxmlformats.org/presentationml/2006/main">
  <p:tag name="TIMING" val="|9.5|12|7.1|11.5|12.4|15.9|9.2|15.8|15.4|6.5|18.5|9.7"/>
</p:tagLst>
</file>

<file path=ppt/tags/tag4.xml><?xml version="1.0" encoding="utf-8"?>
<p:tagLst xmlns:a="http://schemas.openxmlformats.org/drawingml/2006/main" xmlns:r="http://schemas.openxmlformats.org/officeDocument/2006/relationships" xmlns:p="http://schemas.openxmlformats.org/presentationml/2006/main">
  <p:tag name="TIMING" val="|8.5|6.7|15.8|2.4|16.6|21.5"/>
</p:tagLst>
</file>

<file path=ppt/tags/tag5.xml><?xml version="1.0" encoding="utf-8"?>
<p:tagLst xmlns:a="http://schemas.openxmlformats.org/drawingml/2006/main" xmlns:r="http://schemas.openxmlformats.org/officeDocument/2006/relationships" xmlns:p="http://schemas.openxmlformats.org/presentationml/2006/main">
  <p:tag name="TIMING" val="|9.4|48.3|5.2|12.7"/>
</p:tagLst>
</file>

<file path=ppt/tags/tag6.xml><?xml version="1.0" encoding="utf-8"?>
<p:tagLst xmlns:a="http://schemas.openxmlformats.org/drawingml/2006/main" xmlns:r="http://schemas.openxmlformats.org/officeDocument/2006/relationships" xmlns:p="http://schemas.openxmlformats.org/presentationml/2006/main">
  <p:tag name="TIMING" val="|10.5"/>
</p:tagLst>
</file>

<file path=ppt/tags/tag7.xml><?xml version="1.0" encoding="utf-8"?>
<p:tagLst xmlns:a="http://schemas.openxmlformats.org/drawingml/2006/main" xmlns:r="http://schemas.openxmlformats.org/officeDocument/2006/relationships" xmlns:p="http://schemas.openxmlformats.org/presentationml/2006/main">
  <p:tag name="TIMING" val="|5|6.7|1.1|5.8|3.4|1.6|8.2|8.4|8.8|10.4|7.3|5.8"/>
</p:tagLst>
</file>

<file path=ppt/tags/tag8.xml><?xml version="1.0" encoding="utf-8"?>
<p:tagLst xmlns:a="http://schemas.openxmlformats.org/drawingml/2006/main" xmlns:r="http://schemas.openxmlformats.org/officeDocument/2006/relationships" xmlns:p="http://schemas.openxmlformats.org/presentationml/2006/main">
  <p:tag name="TIMING" val="|5|6.7|1.1|5.8|3.4|1.6|8.2|8.4|8.8|10.4|7.3|5.8"/>
</p:tagLst>
</file>

<file path=ppt/tags/tag9.xml><?xml version="1.0" encoding="utf-8"?>
<p:tagLst xmlns:a="http://schemas.openxmlformats.org/drawingml/2006/main" xmlns:r="http://schemas.openxmlformats.org/officeDocument/2006/relationships" xmlns:p="http://schemas.openxmlformats.org/presentationml/2006/main">
  <p:tag name="TIMING" val="|21|4.7|8.9|7.4|8|12.8|10.2|5.7|5.3|7.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TotalTime>
  <Words>2121</Words>
  <Application>Microsoft Office PowerPoint</Application>
  <PresentationFormat>Affichage à l'écran (16:10)</PresentationFormat>
  <Paragraphs>439</Paragraphs>
  <Slides>33</Slides>
  <Notes>32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Cambria Math</vt:lpstr>
      <vt:lpstr>Gadugi</vt:lpstr>
      <vt:lpstr>Lucida Sans Unicode</vt:lpstr>
      <vt:lpstr>Times New Roman</vt:lpstr>
      <vt:lpstr>Times New Roman (Corps)</vt:lpstr>
      <vt:lpstr>Wingdings</vt:lpstr>
      <vt:lpstr>Thème Office</vt:lpstr>
      <vt:lpstr>Évaluation financière  et rentabilité des projets</vt:lpstr>
      <vt:lpstr>Avant de commencer </vt:lpstr>
      <vt:lpstr>Cours sous licence Creative Commons </vt:lpstr>
      <vt:lpstr>L’actualisation : pourquoi faire ?</vt:lpstr>
      <vt:lpstr>Présentation PowerPoint</vt:lpstr>
      <vt:lpstr>Présentation PowerPoint</vt:lpstr>
      <vt:lpstr>L’actualisation, une introduction</vt:lpstr>
      <vt:lpstr>Investir : dépenser de l’argent aujourd’hui  pour en gagner à l’avenir</vt:lpstr>
      <vt:lpstr>Le taux d’intérêt</vt:lpstr>
      <vt:lpstr>Le prix du risque</vt:lpstr>
      <vt:lpstr>Comment prendre en compte des flux sur plusieurs années ?</vt:lpstr>
      <vt:lpstr>Formule de la Valeur Actuelle Nette</vt:lpstr>
      <vt:lpstr>Formule de la Valeur Actuelle Nette</vt:lpstr>
      <vt:lpstr>Choix des investissements</vt:lpstr>
      <vt:lpstr>Impact du taux choisi</vt:lpstr>
      <vt:lpstr>Synthèse</vt:lpstr>
      <vt:lpstr>Questions</vt:lpstr>
      <vt:lpstr>Présentation PowerPoint</vt:lpstr>
      <vt:lpstr>L’actualisation, une introduction</vt:lpstr>
      <vt:lpstr>Exemple de calcul</vt:lpstr>
      <vt:lpstr>En version anglaise..</vt:lpstr>
      <vt:lpstr>Est-il rentable de faire des études ?</vt:lpstr>
      <vt:lpstr>Choix de technologie pétrolière</vt:lpstr>
      <vt:lpstr>Réflexion et questions </vt:lpstr>
      <vt:lpstr>Présentation PowerPoint</vt:lpstr>
      <vt:lpstr>Avant de faire un calcul de valeur actuelle nette…</vt:lpstr>
      <vt:lpstr>Méthodes alternatives d’évaluation des investissements</vt:lpstr>
      <vt:lpstr>Méthodes alternatives d’évaluation des investissements</vt:lpstr>
      <vt:lpstr>Limites de l’approche par la VAN</vt:lpstr>
      <vt:lpstr>Pour aller plus loin</vt:lpstr>
      <vt:lpstr>Retour sur les objectifs</vt:lpstr>
      <vt:lpstr>Présentation PowerPoint</vt:lpstr>
      <vt:lpstr>Évaluation financière  et rentabilité des projets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Actualisation-projet-investissement</dc:title>
  <dc:creator>Amaury</dc:creator>
  <cp:lastModifiedBy>remi bachelet</cp:lastModifiedBy>
  <cp:revision>381</cp:revision>
  <dcterms:created xsi:type="dcterms:W3CDTF">2013-02-16T16:51:40Z</dcterms:created>
  <dcterms:modified xsi:type="dcterms:W3CDTF">2016-10-18T12:30:32Z</dcterms:modified>
</cp:coreProperties>
</file>