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tags/tag54.xml" ContentType="application/vnd.openxmlformats-officedocument.presentationml.tags+xml"/>
  <Override PartName="/ppt/notesSlides/notesSlide43.xml" ContentType="application/vnd.openxmlformats-officedocument.presentationml.notesSlide+xml"/>
  <Override PartName="/ppt/tags/tag55.xml" ContentType="application/vnd.openxmlformats-officedocument.presentationml.tags+xml"/>
  <Override PartName="/ppt/notesSlides/notesSlide44.xml" ContentType="application/vnd.openxmlformats-officedocument.presentationml.notesSlide+xml"/>
  <Override PartName="/ppt/tags/tag56.xml" ContentType="application/vnd.openxmlformats-officedocument.presentationml.tags+xml"/>
  <Override PartName="/ppt/notesSlides/notesSlide45.xml" ContentType="application/vnd.openxmlformats-officedocument.presentationml.notesSlide+xml"/>
  <Override PartName="/ppt/tags/tag57.xml" ContentType="application/vnd.openxmlformats-officedocument.presentationml.tags+xml"/>
  <Override PartName="/ppt/notesSlides/notesSlide46.xml" ContentType="application/vnd.openxmlformats-officedocument.presentationml.notesSlide+xml"/>
  <Override PartName="/ppt/tags/tag58.xml" ContentType="application/vnd.openxmlformats-officedocument.presentationml.tags+xml"/>
  <Override PartName="/ppt/notesSlides/notesSlide47.xml" ContentType="application/vnd.openxmlformats-officedocument.presentationml.notesSlide+xml"/>
  <Override PartName="/ppt/tags/tag59.xml" ContentType="application/vnd.openxmlformats-officedocument.presentationml.tags+xml"/>
  <Override PartName="/ppt/notesSlides/notesSlide48.xml" ContentType="application/vnd.openxmlformats-officedocument.presentationml.notesSlide+xml"/>
  <Override PartName="/ppt/tags/tag60.xml" ContentType="application/vnd.openxmlformats-officedocument.presentationml.tags+xml"/>
  <Override PartName="/ppt/notesSlides/notesSlide49.xml" ContentType="application/vnd.openxmlformats-officedocument.presentationml.notesSlide+xml"/>
  <Override PartName="/ppt/tags/tag61.xml" ContentType="application/vnd.openxmlformats-officedocument.presentationml.tags+xml"/>
  <Override PartName="/ppt/notesSlides/notesSlide50.xml" ContentType="application/vnd.openxmlformats-officedocument.presentationml.notesSlide+xml"/>
  <Override PartName="/ppt/tags/tag62.xml" ContentType="application/vnd.openxmlformats-officedocument.presentationml.tags+xml"/>
  <Override PartName="/ppt/notesSlides/notesSlide51.xml" ContentType="application/vnd.openxmlformats-officedocument.presentationml.notesSlide+xml"/>
  <Override PartName="/ppt/tags/tag63.xml" ContentType="application/vnd.openxmlformats-officedocument.presentationml.tags+xml"/>
  <Override PartName="/ppt/notesSlides/notesSlide52.xml" ContentType="application/vnd.openxmlformats-officedocument.presentationml.notesSlide+xml"/>
  <Override PartName="/ppt/tags/tag64.xml" ContentType="application/vnd.openxmlformats-officedocument.presentationml.tags+xml"/>
  <Override PartName="/ppt/notesSlides/notesSlide53.xml" ContentType="application/vnd.openxmlformats-officedocument.presentationml.notesSlide+xml"/>
  <Override PartName="/ppt/tags/tag65.xml" ContentType="application/vnd.openxmlformats-officedocument.presentationml.tags+xml"/>
  <Override PartName="/ppt/notesSlides/notesSlide54.xml" ContentType="application/vnd.openxmlformats-officedocument.presentationml.notesSlide+xml"/>
  <Override PartName="/ppt/tags/tag66.xml" ContentType="application/vnd.openxmlformats-officedocument.presentationml.tags+xml"/>
  <Override PartName="/ppt/notesSlides/notesSlide55.xml" ContentType="application/vnd.openxmlformats-officedocument.presentationml.notesSlide+xml"/>
  <Override PartName="/ppt/tags/tag67.xml" ContentType="application/vnd.openxmlformats-officedocument.presentationml.tags+xml"/>
  <Override PartName="/ppt/notesSlides/notesSlide56.xml" ContentType="application/vnd.openxmlformats-officedocument.presentationml.notesSlide+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tags/tag71.xml" ContentType="application/vnd.openxmlformats-officedocument.presentationml.tags+xml"/>
  <Override PartName="/ppt/notesSlides/notesSlide60.xml" ContentType="application/vnd.openxmlformats-officedocument.presentationml.notesSlide+xml"/>
  <Override PartName="/ppt/tags/tag72.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2" r:id="rId1"/>
  </p:sldMasterIdLst>
  <p:notesMasterIdLst>
    <p:notesMasterId r:id="rId64"/>
  </p:notesMasterIdLst>
  <p:handoutMasterIdLst>
    <p:handoutMasterId r:id="rId65"/>
  </p:handoutMasterIdLst>
  <p:sldIdLst>
    <p:sldId id="567" r:id="rId2"/>
    <p:sldId id="563" r:id="rId3"/>
    <p:sldId id="627" r:id="rId4"/>
    <p:sldId id="610" r:id="rId5"/>
    <p:sldId id="565" r:id="rId6"/>
    <p:sldId id="620" r:id="rId7"/>
    <p:sldId id="545" r:id="rId8"/>
    <p:sldId id="546" r:id="rId9"/>
    <p:sldId id="551" r:id="rId10"/>
    <p:sldId id="552" r:id="rId11"/>
    <p:sldId id="553" r:id="rId12"/>
    <p:sldId id="554" r:id="rId13"/>
    <p:sldId id="555" r:id="rId14"/>
    <p:sldId id="556" r:id="rId15"/>
    <p:sldId id="557" r:id="rId16"/>
    <p:sldId id="624" r:id="rId17"/>
    <p:sldId id="671" r:id="rId18"/>
    <p:sldId id="628" r:id="rId19"/>
    <p:sldId id="629" r:id="rId20"/>
    <p:sldId id="630" r:id="rId21"/>
    <p:sldId id="631" r:id="rId22"/>
    <p:sldId id="632" r:id="rId23"/>
    <p:sldId id="633" r:id="rId24"/>
    <p:sldId id="634" r:id="rId25"/>
    <p:sldId id="635" r:id="rId26"/>
    <p:sldId id="636" r:id="rId27"/>
    <p:sldId id="637" r:id="rId28"/>
    <p:sldId id="672" r:id="rId29"/>
    <p:sldId id="657" r:id="rId30"/>
    <p:sldId id="658" r:id="rId31"/>
    <p:sldId id="659" r:id="rId32"/>
    <p:sldId id="660" r:id="rId33"/>
    <p:sldId id="676" r:id="rId34"/>
    <p:sldId id="677" r:id="rId35"/>
    <p:sldId id="663" r:id="rId36"/>
    <p:sldId id="664" r:id="rId37"/>
    <p:sldId id="665" r:id="rId38"/>
    <p:sldId id="666" r:id="rId39"/>
    <p:sldId id="667" r:id="rId40"/>
    <p:sldId id="670" r:id="rId41"/>
    <p:sldId id="668" r:id="rId42"/>
    <p:sldId id="669" r:id="rId43"/>
    <p:sldId id="673" r:id="rId44"/>
    <p:sldId id="638" r:id="rId45"/>
    <p:sldId id="639" r:id="rId46"/>
    <p:sldId id="640" r:id="rId47"/>
    <p:sldId id="641" r:id="rId48"/>
    <p:sldId id="642" r:id="rId49"/>
    <p:sldId id="643" r:id="rId50"/>
    <p:sldId id="644" r:id="rId51"/>
    <p:sldId id="645" r:id="rId52"/>
    <p:sldId id="646" r:id="rId53"/>
    <p:sldId id="647" r:id="rId54"/>
    <p:sldId id="648" r:id="rId55"/>
    <p:sldId id="649" r:id="rId56"/>
    <p:sldId id="674" r:id="rId57"/>
    <p:sldId id="650" r:id="rId58"/>
    <p:sldId id="651" r:id="rId59"/>
    <p:sldId id="652" r:id="rId60"/>
    <p:sldId id="653" r:id="rId61"/>
    <p:sldId id="654" r:id="rId62"/>
    <p:sldId id="675" r:id="rId63"/>
  </p:sldIdLst>
  <p:sldSz cx="9144000" cy="5715000" type="screen16x10"/>
  <p:notesSz cx="9996488" cy="6864350"/>
  <p:custDataLst>
    <p:tags r:id="rId66"/>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S4 - Introduction" id="{68047FC6-8721-4512-BA65-2711343772AD}">
          <p14:sldIdLst>
            <p14:sldId id="567"/>
            <p14:sldId id="563"/>
            <p14:sldId id="627"/>
            <p14:sldId id="610"/>
            <p14:sldId id="565"/>
            <p14:sldId id="620"/>
            <p14:sldId id="545"/>
            <p14:sldId id="546"/>
            <p14:sldId id="551"/>
            <p14:sldId id="552"/>
            <p14:sldId id="553"/>
            <p14:sldId id="554"/>
            <p14:sldId id="555"/>
            <p14:sldId id="556"/>
            <p14:sldId id="557"/>
            <p14:sldId id="624"/>
            <p14:sldId id="671"/>
            <p14:sldId id="628"/>
            <p14:sldId id="629"/>
            <p14:sldId id="630"/>
            <p14:sldId id="631"/>
            <p14:sldId id="632"/>
            <p14:sldId id="633"/>
            <p14:sldId id="634"/>
            <p14:sldId id="635"/>
            <p14:sldId id="636"/>
            <p14:sldId id="637"/>
            <p14:sldId id="672"/>
            <p14:sldId id="657"/>
            <p14:sldId id="658"/>
            <p14:sldId id="659"/>
            <p14:sldId id="660"/>
            <p14:sldId id="676"/>
            <p14:sldId id="677"/>
            <p14:sldId id="663"/>
            <p14:sldId id="664"/>
            <p14:sldId id="665"/>
            <p14:sldId id="666"/>
            <p14:sldId id="667"/>
            <p14:sldId id="670"/>
            <p14:sldId id="668"/>
            <p14:sldId id="669"/>
            <p14:sldId id="673"/>
            <p14:sldId id="638"/>
            <p14:sldId id="639"/>
            <p14:sldId id="640"/>
            <p14:sldId id="641"/>
            <p14:sldId id="642"/>
            <p14:sldId id="643"/>
            <p14:sldId id="644"/>
            <p14:sldId id="645"/>
            <p14:sldId id="646"/>
            <p14:sldId id="647"/>
            <p14:sldId id="648"/>
            <p14:sldId id="649"/>
            <p14:sldId id="674"/>
            <p14:sldId id="650"/>
            <p14:sldId id="651"/>
            <p14:sldId id="652"/>
            <p14:sldId id="653"/>
            <p14:sldId id="654"/>
            <p14:sldId id="67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800">
          <p15:clr>
            <a:srgbClr val="A4A3A4"/>
          </p15:clr>
        </p15:guide>
        <p15:guide id="4" orient="horz" pos="2163">
          <p15:clr>
            <a:srgbClr val="A4A3A4"/>
          </p15:clr>
        </p15:guide>
        <p15:guide id="5" orient="horz" pos="2707">
          <p15:clr>
            <a:srgbClr val="A4A3A4"/>
          </p15:clr>
        </p15:guide>
      </p15:sldGuideLst>
    </p:ext>
    <p:ext uri="{2D200454-40CA-4A62-9FC3-DE9A4176ACB9}">
      <p15:notesGuideLst xmlns:p15="http://schemas.microsoft.com/office/powerpoint/2012/main" xmlns="">
        <p15:guide id="1" orient="horz" pos="3132">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i bachelet" initials="rb" lastIdx="7" clrIdx="0">
    <p:extLst/>
  </p:cmAuthor>
  <p:cmAuthor id="2" name="Ghislaine PARA" initials="G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9AD6F"/>
    <a:srgbClr val="FF6600"/>
    <a:srgbClr val="CAB2DC"/>
    <a:srgbClr val="FFFF66"/>
    <a:srgbClr val="FFFFCC"/>
    <a:srgbClr val="FFFF99"/>
    <a:srgbClr val="21FF85"/>
    <a:srgbClr val="85FFBC"/>
    <a:srgbClr val="AA7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6299" autoAdjust="0"/>
  </p:normalViewPr>
  <p:slideViewPr>
    <p:cSldViewPr snapToObjects="1">
      <p:cViewPr>
        <p:scale>
          <a:sx n="75" d="100"/>
          <a:sy n="75" d="100"/>
        </p:scale>
        <p:origin x="-1362" y="-96"/>
      </p:cViewPr>
      <p:guideLst>
        <p:guide orient="horz" pos="2160"/>
        <p:guide orient="horz" pos="1800"/>
        <p:guide orient="horz" pos="2163"/>
        <p:guide orient="horz" pos="2707"/>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 d="100"/>
        <a:sy n="20" d="100"/>
      </p:scale>
      <p:origin x="0" y="0"/>
    </p:cViewPr>
  </p:sorterViewPr>
  <p:notesViewPr>
    <p:cSldViewPr snapToObjects="1">
      <p:cViewPr>
        <p:scale>
          <a:sx n="75" d="100"/>
          <a:sy n="75" d="100"/>
        </p:scale>
        <p:origin x="-2442" y="1302"/>
      </p:cViewPr>
      <p:guideLst>
        <p:guide orient="horz" pos="2164"/>
        <p:guide pos="3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1E99E-7626-4FE6-B25D-AD7AAAF981A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8E05F9EA-5F05-4E3C-BF25-4766BA518B38}">
      <dgm:prSet phldrT="[Texte]" custT="1"/>
      <dgm:spPr>
        <a:solidFill>
          <a:schemeClr val="accent4">
            <a:lumMod val="60000"/>
            <a:lumOff val="40000"/>
            <a:alpha val="50000"/>
          </a:schemeClr>
        </a:solidFill>
      </dgm:spPr>
      <dgm:t>
        <a:bodyPr/>
        <a:lstStyle/>
        <a:p>
          <a:r>
            <a:rPr lang="fr-FR" sz="2800" dirty="0" smtClean="0"/>
            <a:t>Chef de projet</a:t>
          </a:r>
          <a:endParaRPr lang="fr-FR" sz="2800" dirty="0"/>
        </a:p>
      </dgm:t>
    </dgm:pt>
    <dgm:pt modelId="{F97D22DE-9810-41E0-AA19-55EC8995A8D9}" type="parTrans" cxnId="{F17EC252-F225-4201-8873-F7E0DBB01D03}">
      <dgm:prSet/>
      <dgm:spPr/>
      <dgm:t>
        <a:bodyPr/>
        <a:lstStyle/>
        <a:p>
          <a:endParaRPr lang="fr-FR"/>
        </a:p>
      </dgm:t>
    </dgm:pt>
    <dgm:pt modelId="{31F65FB6-1712-4D45-A5DF-5C717FB100D6}" type="sibTrans" cxnId="{F17EC252-F225-4201-8873-F7E0DBB01D03}">
      <dgm:prSet/>
      <dgm:spPr/>
      <dgm:t>
        <a:bodyPr/>
        <a:lstStyle/>
        <a:p>
          <a:endParaRPr lang="fr-FR"/>
        </a:p>
      </dgm:t>
    </dgm:pt>
    <dgm:pt modelId="{D0ADDD0B-E8ED-45F4-84D2-29BC7B7AC78C}">
      <dgm:prSet phldrT="[Texte]" custT="1"/>
      <dgm:spPr>
        <a:solidFill>
          <a:schemeClr val="accent6">
            <a:lumMod val="60000"/>
            <a:lumOff val="40000"/>
            <a:alpha val="50000"/>
          </a:schemeClr>
        </a:solidFill>
      </dgm:spPr>
      <dgm:t>
        <a:bodyPr/>
        <a:lstStyle/>
        <a:p>
          <a:r>
            <a:rPr lang="fr-FR" sz="1600" b="1" dirty="0" smtClean="0"/>
            <a:t>Organisation</a:t>
          </a:r>
          <a:endParaRPr lang="fr-FR" sz="1600" b="1" dirty="0"/>
        </a:p>
      </dgm:t>
    </dgm:pt>
    <dgm:pt modelId="{2AA43F00-64C1-4A93-AD9C-ED51D876E9D9}" type="parTrans" cxnId="{0F7A9116-510E-4605-9F74-697716FFA0AE}">
      <dgm:prSet/>
      <dgm:spPr/>
      <dgm:t>
        <a:bodyPr/>
        <a:lstStyle/>
        <a:p>
          <a:endParaRPr lang="fr-FR"/>
        </a:p>
      </dgm:t>
    </dgm:pt>
    <dgm:pt modelId="{98D24F10-33DB-4B94-B0A3-0E588D542B47}" type="sibTrans" cxnId="{0F7A9116-510E-4605-9F74-697716FFA0AE}">
      <dgm:prSet/>
      <dgm:spPr/>
      <dgm:t>
        <a:bodyPr/>
        <a:lstStyle/>
        <a:p>
          <a:endParaRPr lang="fr-FR"/>
        </a:p>
      </dgm:t>
    </dgm:pt>
    <dgm:pt modelId="{8D9B2E95-72EF-4F25-8563-308BB9773220}">
      <dgm:prSet phldrT="[Texte]"/>
      <dgm:spPr>
        <a:solidFill>
          <a:schemeClr val="accent5">
            <a:lumMod val="60000"/>
            <a:lumOff val="40000"/>
            <a:alpha val="50000"/>
          </a:schemeClr>
        </a:solidFill>
      </dgm:spPr>
      <dgm:t>
        <a:bodyPr/>
        <a:lstStyle/>
        <a:p>
          <a:r>
            <a:rPr lang="fr-FR" b="1" dirty="0" smtClean="0"/>
            <a:t>Gestion</a:t>
          </a:r>
          <a:endParaRPr lang="fr-FR" b="1" dirty="0"/>
        </a:p>
      </dgm:t>
    </dgm:pt>
    <dgm:pt modelId="{D7EE694B-2C6D-4451-B01D-8BC2D7317234}" type="parTrans" cxnId="{C111EF98-1D18-4BFD-BC1A-8DB28B094A17}">
      <dgm:prSet/>
      <dgm:spPr/>
      <dgm:t>
        <a:bodyPr/>
        <a:lstStyle/>
        <a:p>
          <a:endParaRPr lang="fr-FR"/>
        </a:p>
      </dgm:t>
    </dgm:pt>
    <dgm:pt modelId="{26962ACD-9112-49A9-80B9-AC8AC32AD563}" type="sibTrans" cxnId="{C111EF98-1D18-4BFD-BC1A-8DB28B094A17}">
      <dgm:prSet/>
      <dgm:spPr/>
      <dgm:t>
        <a:bodyPr/>
        <a:lstStyle/>
        <a:p>
          <a:endParaRPr lang="fr-FR"/>
        </a:p>
      </dgm:t>
    </dgm:pt>
    <dgm:pt modelId="{EA3A5A4E-1B08-4048-AB63-50826F047892}">
      <dgm:prSet phldrT="[Texte]"/>
      <dgm:spPr>
        <a:solidFill>
          <a:schemeClr val="accent3">
            <a:alpha val="50000"/>
          </a:schemeClr>
        </a:solidFill>
      </dgm:spPr>
      <dgm:t>
        <a:bodyPr/>
        <a:lstStyle/>
        <a:p>
          <a:r>
            <a:rPr lang="fr-FR" b="1" dirty="0" smtClean="0"/>
            <a:t>Humain</a:t>
          </a:r>
          <a:endParaRPr lang="fr-FR" b="1" dirty="0"/>
        </a:p>
      </dgm:t>
    </dgm:pt>
    <dgm:pt modelId="{6A78FF14-B320-42E4-A490-ECE35CB9B7A5}" type="parTrans" cxnId="{69508D26-213C-4032-B14D-B603F3DB8335}">
      <dgm:prSet/>
      <dgm:spPr/>
      <dgm:t>
        <a:bodyPr/>
        <a:lstStyle/>
        <a:p>
          <a:endParaRPr lang="fr-FR"/>
        </a:p>
      </dgm:t>
    </dgm:pt>
    <dgm:pt modelId="{B1B0F3B8-C11C-4A70-A558-66377CD876BD}" type="sibTrans" cxnId="{69508D26-213C-4032-B14D-B603F3DB8335}">
      <dgm:prSet/>
      <dgm:spPr/>
      <dgm:t>
        <a:bodyPr/>
        <a:lstStyle/>
        <a:p>
          <a:endParaRPr lang="fr-FR"/>
        </a:p>
      </dgm:t>
    </dgm:pt>
    <dgm:pt modelId="{2A5F6401-A045-484A-88B6-7E865E2DE15E}">
      <dgm:prSet phldrT="[Texte]"/>
      <dgm:spPr>
        <a:solidFill>
          <a:srgbClr val="FFFF66">
            <a:alpha val="49804"/>
          </a:srgbClr>
        </a:solidFill>
      </dgm:spPr>
      <dgm:t>
        <a:bodyPr/>
        <a:lstStyle/>
        <a:p>
          <a:r>
            <a:rPr lang="fr-FR" b="1" dirty="0" smtClean="0"/>
            <a:t>Technique</a:t>
          </a:r>
          <a:endParaRPr lang="fr-FR" b="1" dirty="0"/>
        </a:p>
      </dgm:t>
    </dgm:pt>
    <dgm:pt modelId="{19BF36B5-E395-4ACA-A1E3-0071F9CACCCF}" type="parTrans" cxnId="{329A19CF-F011-4C23-AC01-5A6CB14F3968}">
      <dgm:prSet/>
      <dgm:spPr/>
      <dgm:t>
        <a:bodyPr/>
        <a:lstStyle/>
        <a:p>
          <a:endParaRPr lang="fr-FR"/>
        </a:p>
      </dgm:t>
    </dgm:pt>
    <dgm:pt modelId="{C471DB3C-6B34-4603-BB25-855C6A44B120}" type="sibTrans" cxnId="{329A19CF-F011-4C23-AC01-5A6CB14F3968}">
      <dgm:prSet/>
      <dgm:spPr/>
      <dgm:t>
        <a:bodyPr/>
        <a:lstStyle/>
        <a:p>
          <a:endParaRPr lang="fr-FR"/>
        </a:p>
      </dgm:t>
    </dgm:pt>
    <dgm:pt modelId="{0C837F9B-4AB4-4F6D-99EC-6C08F9E72CBB}" type="pres">
      <dgm:prSet presAssocID="{4331E99E-7626-4FE6-B25D-AD7AAAF981AE}" presName="composite" presStyleCnt="0">
        <dgm:presLayoutVars>
          <dgm:chMax val="1"/>
          <dgm:dir/>
          <dgm:resizeHandles val="exact"/>
        </dgm:presLayoutVars>
      </dgm:prSet>
      <dgm:spPr/>
      <dgm:t>
        <a:bodyPr/>
        <a:lstStyle/>
        <a:p>
          <a:endParaRPr lang="fr-FR"/>
        </a:p>
      </dgm:t>
    </dgm:pt>
    <dgm:pt modelId="{54657D75-9E5F-4144-8849-4B919E91771A}" type="pres">
      <dgm:prSet presAssocID="{4331E99E-7626-4FE6-B25D-AD7AAAF981AE}" presName="radial" presStyleCnt="0">
        <dgm:presLayoutVars>
          <dgm:animLvl val="ctr"/>
        </dgm:presLayoutVars>
      </dgm:prSet>
      <dgm:spPr/>
    </dgm:pt>
    <dgm:pt modelId="{AEC04B33-03E6-4C87-89A9-694AE63A664B}" type="pres">
      <dgm:prSet presAssocID="{8E05F9EA-5F05-4E3C-BF25-4766BA518B38}" presName="centerShape" presStyleLbl="vennNode1" presStyleIdx="0" presStyleCnt="5" custScaleX="90087" custScaleY="78265"/>
      <dgm:spPr/>
      <dgm:t>
        <a:bodyPr/>
        <a:lstStyle/>
        <a:p>
          <a:endParaRPr lang="fr-FR"/>
        </a:p>
      </dgm:t>
    </dgm:pt>
    <dgm:pt modelId="{1576E258-7679-48D3-9614-BBD697C01222}" type="pres">
      <dgm:prSet presAssocID="{D0ADDD0B-E8ED-45F4-84D2-29BC7B7AC78C}" presName="node" presStyleLbl="vennNode1" presStyleIdx="1" presStyleCnt="5" custScaleX="145787" custScaleY="133499" custRadScaleRad="85551" custRadScaleInc="-3485">
        <dgm:presLayoutVars>
          <dgm:bulletEnabled val="1"/>
        </dgm:presLayoutVars>
      </dgm:prSet>
      <dgm:spPr/>
      <dgm:t>
        <a:bodyPr/>
        <a:lstStyle/>
        <a:p>
          <a:endParaRPr lang="fr-FR"/>
        </a:p>
      </dgm:t>
    </dgm:pt>
    <dgm:pt modelId="{2D66DCDB-668F-448C-8A7D-989BE84988F4}" type="pres">
      <dgm:prSet presAssocID="{8D9B2E95-72EF-4F25-8563-308BB9773220}" presName="node" presStyleLbl="vennNode1" presStyleIdx="2" presStyleCnt="5" custScaleX="145310" custScaleY="137303">
        <dgm:presLayoutVars>
          <dgm:bulletEnabled val="1"/>
        </dgm:presLayoutVars>
      </dgm:prSet>
      <dgm:spPr/>
      <dgm:t>
        <a:bodyPr/>
        <a:lstStyle/>
        <a:p>
          <a:endParaRPr lang="fr-FR"/>
        </a:p>
      </dgm:t>
    </dgm:pt>
    <dgm:pt modelId="{09263A69-69CC-4A9C-A340-E56E8428290A}" type="pres">
      <dgm:prSet presAssocID="{EA3A5A4E-1B08-4048-AB63-50826F047892}" presName="node" presStyleLbl="vennNode1" presStyleIdx="3" presStyleCnt="5" custScaleX="152164" custScaleY="145379" custRadScaleRad="92595" custRadScaleInc="-263">
        <dgm:presLayoutVars>
          <dgm:bulletEnabled val="1"/>
        </dgm:presLayoutVars>
      </dgm:prSet>
      <dgm:spPr/>
      <dgm:t>
        <a:bodyPr/>
        <a:lstStyle/>
        <a:p>
          <a:endParaRPr lang="fr-FR"/>
        </a:p>
      </dgm:t>
    </dgm:pt>
    <dgm:pt modelId="{636BE77D-2E64-4948-9476-EC64404E85B0}" type="pres">
      <dgm:prSet presAssocID="{2A5F6401-A045-484A-88B6-7E865E2DE15E}" presName="node" presStyleLbl="vennNode1" presStyleIdx="4" presStyleCnt="5" custScaleX="149103" custScaleY="137302">
        <dgm:presLayoutVars>
          <dgm:bulletEnabled val="1"/>
        </dgm:presLayoutVars>
      </dgm:prSet>
      <dgm:spPr/>
      <dgm:t>
        <a:bodyPr/>
        <a:lstStyle/>
        <a:p>
          <a:endParaRPr lang="fr-FR"/>
        </a:p>
      </dgm:t>
    </dgm:pt>
  </dgm:ptLst>
  <dgm:cxnLst>
    <dgm:cxn modelId="{329A19CF-F011-4C23-AC01-5A6CB14F3968}" srcId="{8E05F9EA-5F05-4E3C-BF25-4766BA518B38}" destId="{2A5F6401-A045-484A-88B6-7E865E2DE15E}" srcOrd="3" destOrd="0" parTransId="{19BF36B5-E395-4ACA-A1E3-0071F9CACCCF}" sibTransId="{C471DB3C-6B34-4603-BB25-855C6A44B120}"/>
    <dgm:cxn modelId="{E25F6C90-38BD-49E5-A8DA-2884674E62F9}" type="presOf" srcId="{8E05F9EA-5F05-4E3C-BF25-4766BA518B38}" destId="{AEC04B33-03E6-4C87-89A9-694AE63A664B}" srcOrd="0" destOrd="0" presId="urn:microsoft.com/office/officeart/2005/8/layout/radial3"/>
    <dgm:cxn modelId="{FAB35E87-F6A1-4289-89EE-75946CA501BF}" type="presOf" srcId="{EA3A5A4E-1B08-4048-AB63-50826F047892}" destId="{09263A69-69CC-4A9C-A340-E56E8428290A}" srcOrd="0" destOrd="0" presId="urn:microsoft.com/office/officeart/2005/8/layout/radial3"/>
    <dgm:cxn modelId="{F17EC252-F225-4201-8873-F7E0DBB01D03}" srcId="{4331E99E-7626-4FE6-B25D-AD7AAAF981AE}" destId="{8E05F9EA-5F05-4E3C-BF25-4766BA518B38}" srcOrd="0" destOrd="0" parTransId="{F97D22DE-9810-41E0-AA19-55EC8995A8D9}" sibTransId="{31F65FB6-1712-4D45-A5DF-5C717FB100D6}"/>
    <dgm:cxn modelId="{7E76D251-74D1-4617-AB5F-1CFFD4F33945}" type="presOf" srcId="{2A5F6401-A045-484A-88B6-7E865E2DE15E}" destId="{636BE77D-2E64-4948-9476-EC64404E85B0}" srcOrd="0" destOrd="0" presId="urn:microsoft.com/office/officeart/2005/8/layout/radial3"/>
    <dgm:cxn modelId="{0F7A9116-510E-4605-9F74-697716FFA0AE}" srcId="{8E05F9EA-5F05-4E3C-BF25-4766BA518B38}" destId="{D0ADDD0B-E8ED-45F4-84D2-29BC7B7AC78C}" srcOrd="0" destOrd="0" parTransId="{2AA43F00-64C1-4A93-AD9C-ED51D876E9D9}" sibTransId="{98D24F10-33DB-4B94-B0A3-0E588D542B47}"/>
    <dgm:cxn modelId="{69508D26-213C-4032-B14D-B603F3DB8335}" srcId="{8E05F9EA-5F05-4E3C-BF25-4766BA518B38}" destId="{EA3A5A4E-1B08-4048-AB63-50826F047892}" srcOrd="2" destOrd="0" parTransId="{6A78FF14-B320-42E4-A490-ECE35CB9B7A5}" sibTransId="{B1B0F3B8-C11C-4A70-A558-66377CD876BD}"/>
    <dgm:cxn modelId="{C8CF1F4D-55CF-4A21-953E-36874A7F53EA}" type="presOf" srcId="{4331E99E-7626-4FE6-B25D-AD7AAAF981AE}" destId="{0C837F9B-4AB4-4F6D-99EC-6C08F9E72CBB}" srcOrd="0" destOrd="0" presId="urn:microsoft.com/office/officeart/2005/8/layout/radial3"/>
    <dgm:cxn modelId="{F74A9A22-FB09-45E4-A161-BBE8D4714EC9}" type="presOf" srcId="{8D9B2E95-72EF-4F25-8563-308BB9773220}" destId="{2D66DCDB-668F-448C-8A7D-989BE84988F4}" srcOrd="0" destOrd="0" presId="urn:microsoft.com/office/officeart/2005/8/layout/radial3"/>
    <dgm:cxn modelId="{C111EF98-1D18-4BFD-BC1A-8DB28B094A17}" srcId="{8E05F9EA-5F05-4E3C-BF25-4766BA518B38}" destId="{8D9B2E95-72EF-4F25-8563-308BB9773220}" srcOrd="1" destOrd="0" parTransId="{D7EE694B-2C6D-4451-B01D-8BC2D7317234}" sibTransId="{26962ACD-9112-49A9-80B9-AC8AC32AD563}"/>
    <dgm:cxn modelId="{AE67F495-B302-42C0-AAA5-DBF28045693D}" type="presOf" srcId="{D0ADDD0B-E8ED-45F4-84D2-29BC7B7AC78C}" destId="{1576E258-7679-48D3-9614-BBD697C01222}" srcOrd="0" destOrd="0" presId="urn:microsoft.com/office/officeart/2005/8/layout/radial3"/>
    <dgm:cxn modelId="{688FFF07-AF65-43A8-9409-4C5B558568EB}" type="presParOf" srcId="{0C837F9B-4AB4-4F6D-99EC-6C08F9E72CBB}" destId="{54657D75-9E5F-4144-8849-4B919E91771A}" srcOrd="0" destOrd="0" presId="urn:microsoft.com/office/officeart/2005/8/layout/radial3"/>
    <dgm:cxn modelId="{0CB59093-63EF-4631-8B87-1B6241E05C1A}" type="presParOf" srcId="{54657D75-9E5F-4144-8849-4B919E91771A}" destId="{AEC04B33-03E6-4C87-89A9-694AE63A664B}" srcOrd="0" destOrd="0" presId="urn:microsoft.com/office/officeart/2005/8/layout/radial3"/>
    <dgm:cxn modelId="{86D468D6-6D1F-44B4-8B37-93CAC67FD377}" type="presParOf" srcId="{54657D75-9E5F-4144-8849-4B919E91771A}" destId="{1576E258-7679-48D3-9614-BBD697C01222}" srcOrd="1" destOrd="0" presId="urn:microsoft.com/office/officeart/2005/8/layout/radial3"/>
    <dgm:cxn modelId="{D56C747D-E36F-4718-AED9-19080EC11824}" type="presParOf" srcId="{54657D75-9E5F-4144-8849-4B919E91771A}" destId="{2D66DCDB-668F-448C-8A7D-989BE84988F4}" srcOrd="2" destOrd="0" presId="urn:microsoft.com/office/officeart/2005/8/layout/radial3"/>
    <dgm:cxn modelId="{25B3F083-5AF0-4865-82C8-FD8C875E43D9}" type="presParOf" srcId="{54657D75-9E5F-4144-8849-4B919E91771A}" destId="{09263A69-69CC-4A9C-A340-E56E8428290A}" srcOrd="3" destOrd="0" presId="urn:microsoft.com/office/officeart/2005/8/layout/radial3"/>
    <dgm:cxn modelId="{FCFB7D3B-CBCD-4A7B-B6E3-F4E11A0113A8}" type="presParOf" srcId="{54657D75-9E5F-4144-8849-4B919E91771A}" destId="{636BE77D-2E64-4948-9476-EC64404E85B0}" srcOrd="4"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1E99E-7626-4FE6-B25D-AD7AAAF981A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8E05F9EA-5F05-4E3C-BF25-4766BA518B38}">
      <dgm:prSet phldrT="[Texte]" custT="1"/>
      <dgm:spPr>
        <a:solidFill>
          <a:schemeClr val="accent4">
            <a:lumMod val="60000"/>
            <a:lumOff val="40000"/>
            <a:alpha val="50000"/>
          </a:schemeClr>
        </a:solidFill>
      </dgm:spPr>
      <dgm:t>
        <a:bodyPr/>
        <a:lstStyle/>
        <a:p>
          <a:r>
            <a:rPr lang="fr-FR" sz="1000" dirty="0" smtClean="0"/>
            <a:t>Chef de projet</a:t>
          </a:r>
          <a:endParaRPr lang="fr-FR" sz="1000" dirty="0"/>
        </a:p>
      </dgm:t>
    </dgm:pt>
    <dgm:pt modelId="{F97D22DE-9810-41E0-AA19-55EC8995A8D9}" type="parTrans" cxnId="{F17EC252-F225-4201-8873-F7E0DBB01D03}">
      <dgm:prSet/>
      <dgm:spPr/>
      <dgm:t>
        <a:bodyPr/>
        <a:lstStyle/>
        <a:p>
          <a:endParaRPr lang="fr-FR"/>
        </a:p>
      </dgm:t>
    </dgm:pt>
    <dgm:pt modelId="{31F65FB6-1712-4D45-A5DF-5C717FB100D6}" type="sibTrans" cxnId="{F17EC252-F225-4201-8873-F7E0DBB01D03}">
      <dgm:prSet/>
      <dgm:spPr/>
      <dgm:t>
        <a:bodyPr/>
        <a:lstStyle/>
        <a:p>
          <a:endParaRPr lang="fr-FR"/>
        </a:p>
      </dgm:t>
    </dgm:pt>
    <dgm:pt modelId="{D0ADDD0B-E8ED-45F4-84D2-29BC7B7AC78C}">
      <dgm:prSet phldrT="[Texte]" custT="1"/>
      <dgm:spPr>
        <a:solidFill>
          <a:schemeClr val="accent6">
            <a:lumMod val="60000"/>
            <a:lumOff val="40000"/>
            <a:alpha val="50000"/>
          </a:schemeClr>
        </a:solidFill>
      </dgm:spPr>
      <dgm:t>
        <a:bodyPr/>
        <a:lstStyle/>
        <a:p>
          <a:r>
            <a:rPr lang="fr-FR" sz="1000" b="1" dirty="0" smtClean="0"/>
            <a:t>Organisation</a:t>
          </a:r>
          <a:endParaRPr lang="fr-FR" sz="1000" b="1" dirty="0"/>
        </a:p>
      </dgm:t>
    </dgm:pt>
    <dgm:pt modelId="{2AA43F00-64C1-4A93-AD9C-ED51D876E9D9}" type="parTrans" cxnId="{0F7A9116-510E-4605-9F74-697716FFA0AE}">
      <dgm:prSet/>
      <dgm:spPr/>
      <dgm:t>
        <a:bodyPr/>
        <a:lstStyle/>
        <a:p>
          <a:endParaRPr lang="fr-FR"/>
        </a:p>
      </dgm:t>
    </dgm:pt>
    <dgm:pt modelId="{98D24F10-33DB-4B94-B0A3-0E588D542B47}" type="sibTrans" cxnId="{0F7A9116-510E-4605-9F74-697716FFA0AE}">
      <dgm:prSet/>
      <dgm:spPr/>
      <dgm:t>
        <a:bodyPr/>
        <a:lstStyle/>
        <a:p>
          <a:endParaRPr lang="fr-FR"/>
        </a:p>
      </dgm:t>
    </dgm:pt>
    <dgm:pt modelId="{8D9B2E95-72EF-4F25-8563-308BB9773220}">
      <dgm:prSet phldrT="[Texte]" custT="1"/>
      <dgm:spPr>
        <a:solidFill>
          <a:schemeClr val="accent5">
            <a:lumMod val="60000"/>
            <a:lumOff val="40000"/>
            <a:alpha val="50000"/>
          </a:schemeClr>
        </a:solidFill>
      </dgm:spPr>
      <dgm:t>
        <a:bodyPr/>
        <a:lstStyle/>
        <a:p>
          <a:r>
            <a:rPr lang="fr-FR" sz="1000" b="1" dirty="0" smtClean="0"/>
            <a:t>Gestion</a:t>
          </a:r>
          <a:endParaRPr lang="fr-FR" sz="1000" b="1" dirty="0"/>
        </a:p>
      </dgm:t>
    </dgm:pt>
    <dgm:pt modelId="{D7EE694B-2C6D-4451-B01D-8BC2D7317234}" type="parTrans" cxnId="{C111EF98-1D18-4BFD-BC1A-8DB28B094A17}">
      <dgm:prSet/>
      <dgm:spPr/>
      <dgm:t>
        <a:bodyPr/>
        <a:lstStyle/>
        <a:p>
          <a:endParaRPr lang="fr-FR"/>
        </a:p>
      </dgm:t>
    </dgm:pt>
    <dgm:pt modelId="{26962ACD-9112-49A9-80B9-AC8AC32AD563}" type="sibTrans" cxnId="{C111EF98-1D18-4BFD-BC1A-8DB28B094A17}">
      <dgm:prSet/>
      <dgm:spPr/>
      <dgm:t>
        <a:bodyPr/>
        <a:lstStyle/>
        <a:p>
          <a:endParaRPr lang="fr-FR"/>
        </a:p>
      </dgm:t>
    </dgm:pt>
    <dgm:pt modelId="{EA3A5A4E-1B08-4048-AB63-50826F047892}">
      <dgm:prSet phldrT="[Texte]" custT="1"/>
      <dgm:spPr>
        <a:solidFill>
          <a:schemeClr val="accent3">
            <a:alpha val="50000"/>
          </a:schemeClr>
        </a:solidFill>
      </dgm:spPr>
      <dgm:t>
        <a:bodyPr/>
        <a:lstStyle/>
        <a:p>
          <a:r>
            <a:rPr lang="fr-FR" sz="1000" b="1" dirty="0" smtClean="0"/>
            <a:t>Humain</a:t>
          </a:r>
          <a:endParaRPr lang="fr-FR" sz="1000" b="1" dirty="0"/>
        </a:p>
      </dgm:t>
    </dgm:pt>
    <dgm:pt modelId="{6A78FF14-B320-42E4-A490-ECE35CB9B7A5}" type="parTrans" cxnId="{69508D26-213C-4032-B14D-B603F3DB8335}">
      <dgm:prSet/>
      <dgm:spPr/>
      <dgm:t>
        <a:bodyPr/>
        <a:lstStyle/>
        <a:p>
          <a:endParaRPr lang="fr-FR"/>
        </a:p>
      </dgm:t>
    </dgm:pt>
    <dgm:pt modelId="{B1B0F3B8-C11C-4A70-A558-66377CD876BD}" type="sibTrans" cxnId="{69508D26-213C-4032-B14D-B603F3DB8335}">
      <dgm:prSet/>
      <dgm:spPr/>
      <dgm:t>
        <a:bodyPr/>
        <a:lstStyle/>
        <a:p>
          <a:endParaRPr lang="fr-FR"/>
        </a:p>
      </dgm:t>
    </dgm:pt>
    <dgm:pt modelId="{2A5F6401-A045-484A-88B6-7E865E2DE15E}">
      <dgm:prSet phldrT="[Texte]" custT="1"/>
      <dgm:spPr>
        <a:solidFill>
          <a:srgbClr val="FFFF66">
            <a:alpha val="49804"/>
          </a:srgbClr>
        </a:solidFill>
      </dgm:spPr>
      <dgm:t>
        <a:bodyPr/>
        <a:lstStyle/>
        <a:p>
          <a:r>
            <a:rPr lang="fr-FR" sz="1000" b="1" dirty="0" smtClean="0"/>
            <a:t>Technique</a:t>
          </a:r>
          <a:endParaRPr lang="fr-FR" sz="1000" b="1" dirty="0"/>
        </a:p>
      </dgm:t>
    </dgm:pt>
    <dgm:pt modelId="{19BF36B5-E395-4ACA-A1E3-0071F9CACCCF}" type="parTrans" cxnId="{329A19CF-F011-4C23-AC01-5A6CB14F3968}">
      <dgm:prSet/>
      <dgm:spPr/>
      <dgm:t>
        <a:bodyPr/>
        <a:lstStyle/>
        <a:p>
          <a:endParaRPr lang="fr-FR"/>
        </a:p>
      </dgm:t>
    </dgm:pt>
    <dgm:pt modelId="{C471DB3C-6B34-4603-BB25-855C6A44B120}" type="sibTrans" cxnId="{329A19CF-F011-4C23-AC01-5A6CB14F3968}">
      <dgm:prSet/>
      <dgm:spPr/>
      <dgm:t>
        <a:bodyPr/>
        <a:lstStyle/>
        <a:p>
          <a:endParaRPr lang="fr-FR"/>
        </a:p>
      </dgm:t>
    </dgm:pt>
    <dgm:pt modelId="{0C837F9B-4AB4-4F6D-99EC-6C08F9E72CBB}" type="pres">
      <dgm:prSet presAssocID="{4331E99E-7626-4FE6-B25D-AD7AAAF981AE}" presName="composite" presStyleCnt="0">
        <dgm:presLayoutVars>
          <dgm:chMax val="1"/>
          <dgm:dir/>
          <dgm:resizeHandles val="exact"/>
        </dgm:presLayoutVars>
      </dgm:prSet>
      <dgm:spPr/>
      <dgm:t>
        <a:bodyPr/>
        <a:lstStyle/>
        <a:p>
          <a:endParaRPr lang="fr-FR"/>
        </a:p>
      </dgm:t>
    </dgm:pt>
    <dgm:pt modelId="{54657D75-9E5F-4144-8849-4B919E91771A}" type="pres">
      <dgm:prSet presAssocID="{4331E99E-7626-4FE6-B25D-AD7AAAF981AE}" presName="radial" presStyleCnt="0">
        <dgm:presLayoutVars>
          <dgm:animLvl val="ctr"/>
        </dgm:presLayoutVars>
      </dgm:prSet>
      <dgm:spPr/>
    </dgm:pt>
    <dgm:pt modelId="{AEC04B33-03E6-4C87-89A9-694AE63A664B}" type="pres">
      <dgm:prSet presAssocID="{8E05F9EA-5F05-4E3C-BF25-4766BA518B38}" presName="centerShape" presStyleLbl="vennNode1" presStyleIdx="0" presStyleCnt="5" custScaleX="90087" custScaleY="78265"/>
      <dgm:spPr/>
      <dgm:t>
        <a:bodyPr/>
        <a:lstStyle/>
        <a:p>
          <a:endParaRPr lang="fr-FR"/>
        </a:p>
      </dgm:t>
    </dgm:pt>
    <dgm:pt modelId="{1576E258-7679-48D3-9614-BBD697C01222}" type="pres">
      <dgm:prSet presAssocID="{D0ADDD0B-E8ED-45F4-84D2-29BC7B7AC78C}" presName="node" presStyleLbl="vennNode1" presStyleIdx="1" presStyleCnt="5" custScaleX="145787" custScaleY="133499" custRadScaleRad="87381" custRadScaleInc="-1157">
        <dgm:presLayoutVars>
          <dgm:bulletEnabled val="1"/>
        </dgm:presLayoutVars>
      </dgm:prSet>
      <dgm:spPr/>
      <dgm:t>
        <a:bodyPr/>
        <a:lstStyle/>
        <a:p>
          <a:endParaRPr lang="fr-FR"/>
        </a:p>
      </dgm:t>
    </dgm:pt>
    <dgm:pt modelId="{2D66DCDB-668F-448C-8A7D-989BE84988F4}" type="pres">
      <dgm:prSet presAssocID="{8D9B2E95-72EF-4F25-8563-308BB9773220}" presName="node" presStyleLbl="vennNode1" presStyleIdx="2" presStyleCnt="5" custScaleX="128874" custScaleY="126464">
        <dgm:presLayoutVars>
          <dgm:bulletEnabled val="1"/>
        </dgm:presLayoutVars>
      </dgm:prSet>
      <dgm:spPr/>
      <dgm:t>
        <a:bodyPr/>
        <a:lstStyle/>
        <a:p>
          <a:endParaRPr lang="fr-FR"/>
        </a:p>
      </dgm:t>
    </dgm:pt>
    <dgm:pt modelId="{09263A69-69CC-4A9C-A340-E56E8428290A}" type="pres">
      <dgm:prSet presAssocID="{EA3A5A4E-1B08-4048-AB63-50826F047892}" presName="node" presStyleLbl="vennNode1" presStyleIdx="3" presStyleCnt="5" custScaleX="143252" custScaleY="130643" custRadScaleRad="82066" custRadScaleInc="832">
        <dgm:presLayoutVars>
          <dgm:bulletEnabled val="1"/>
        </dgm:presLayoutVars>
      </dgm:prSet>
      <dgm:spPr/>
      <dgm:t>
        <a:bodyPr/>
        <a:lstStyle/>
        <a:p>
          <a:endParaRPr lang="fr-FR"/>
        </a:p>
      </dgm:t>
    </dgm:pt>
    <dgm:pt modelId="{636BE77D-2E64-4948-9476-EC64404E85B0}" type="pres">
      <dgm:prSet presAssocID="{2A5F6401-A045-484A-88B6-7E865E2DE15E}" presName="node" presStyleLbl="vennNode1" presStyleIdx="4" presStyleCnt="5" custScaleX="131097" custScaleY="127576">
        <dgm:presLayoutVars>
          <dgm:bulletEnabled val="1"/>
        </dgm:presLayoutVars>
      </dgm:prSet>
      <dgm:spPr/>
      <dgm:t>
        <a:bodyPr/>
        <a:lstStyle/>
        <a:p>
          <a:endParaRPr lang="fr-FR"/>
        </a:p>
      </dgm:t>
    </dgm:pt>
  </dgm:ptLst>
  <dgm:cxnLst>
    <dgm:cxn modelId="{C111EF98-1D18-4BFD-BC1A-8DB28B094A17}" srcId="{8E05F9EA-5F05-4E3C-BF25-4766BA518B38}" destId="{8D9B2E95-72EF-4F25-8563-308BB9773220}" srcOrd="1" destOrd="0" parTransId="{D7EE694B-2C6D-4451-B01D-8BC2D7317234}" sibTransId="{26962ACD-9112-49A9-80B9-AC8AC32AD563}"/>
    <dgm:cxn modelId="{69508D26-213C-4032-B14D-B603F3DB8335}" srcId="{8E05F9EA-5F05-4E3C-BF25-4766BA518B38}" destId="{EA3A5A4E-1B08-4048-AB63-50826F047892}" srcOrd="2" destOrd="0" parTransId="{6A78FF14-B320-42E4-A490-ECE35CB9B7A5}" sibTransId="{B1B0F3B8-C11C-4A70-A558-66377CD876BD}"/>
    <dgm:cxn modelId="{E917DDCE-EA5B-42E1-AA2F-8F204FA65542}" type="presOf" srcId="{8E05F9EA-5F05-4E3C-BF25-4766BA518B38}" destId="{AEC04B33-03E6-4C87-89A9-694AE63A664B}" srcOrd="0" destOrd="0" presId="urn:microsoft.com/office/officeart/2005/8/layout/radial3"/>
    <dgm:cxn modelId="{0F7A9116-510E-4605-9F74-697716FFA0AE}" srcId="{8E05F9EA-5F05-4E3C-BF25-4766BA518B38}" destId="{D0ADDD0B-E8ED-45F4-84D2-29BC7B7AC78C}" srcOrd="0" destOrd="0" parTransId="{2AA43F00-64C1-4A93-AD9C-ED51D876E9D9}" sibTransId="{98D24F10-33DB-4B94-B0A3-0E588D542B47}"/>
    <dgm:cxn modelId="{FB11C23F-CF22-4AFD-8B66-158317226B71}" type="presOf" srcId="{2A5F6401-A045-484A-88B6-7E865E2DE15E}" destId="{636BE77D-2E64-4948-9476-EC64404E85B0}" srcOrd="0" destOrd="0" presId="urn:microsoft.com/office/officeart/2005/8/layout/radial3"/>
    <dgm:cxn modelId="{3D76E03B-6F69-4454-8E97-D1D7FB961978}" type="presOf" srcId="{8D9B2E95-72EF-4F25-8563-308BB9773220}" destId="{2D66DCDB-668F-448C-8A7D-989BE84988F4}" srcOrd="0" destOrd="0" presId="urn:microsoft.com/office/officeart/2005/8/layout/radial3"/>
    <dgm:cxn modelId="{15175BF1-A014-4051-B58B-2CDAB809C615}" type="presOf" srcId="{4331E99E-7626-4FE6-B25D-AD7AAAF981AE}" destId="{0C837F9B-4AB4-4F6D-99EC-6C08F9E72CBB}" srcOrd="0" destOrd="0" presId="urn:microsoft.com/office/officeart/2005/8/layout/radial3"/>
    <dgm:cxn modelId="{61DBB448-3EDA-4D33-AFB7-75DCE03E67FE}" type="presOf" srcId="{EA3A5A4E-1B08-4048-AB63-50826F047892}" destId="{09263A69-69CC-4A9C-A340-E56E8428290A}" srcOrd="0" destOrd="0" presId="urn:microsoft.com/office/officeart/2005/8/layout/radial3"/>
    <dgm:cxn modelId="{329A19CF-F011-4C23-AC01-5A6CB14F3968}" srcId="{8E05F9EA-5F05-4E3C-BF25-4766BA518B38}" destId="{2A5F6401-A045-484A-88B6-7E865E2DE15E}" srcOrd="3" destOrd="0" parTransId="{19BF36B5-E395-4ACA-A1E3-0071F9CACCCF}" sibTransId="{C471DB3C-6B34-4603-BB25-855C6A44B120}"/>
    <dgm:cxn modelId="{F17EC252-F225-4201-8873-F7E0DBB01D03}" srcId="{4331E99E-7626-4FE6-B25D-AD7AAAF981AE}" destId="{8E05F9EA-5F05-4E3C-BF25-4766BA518B38}" srcOrd="0" destOrd="0" parTransId="{F97D22DE-9810-41E0-AA19-55EC8995A8D9}" sibTransId="{31F65FB6-1712-4D45-A5DF-5C717FB100D6}"/>
    <dgm:cxn modelId="{F8A5171B-D829-4947-B8D1-D991C6CA18C9}" type="presOf" srcId="{D0ADDD0B-E8ED-45F4-84D2-29BC7B7AC78C}" destId="{1576E258-7679-48D3-9614-BBD697C01222}" srcOrd="0" destOrd="0" presId="urn:microsoft.com/office/officeart/2005/8/layout/radial3"/>
    <dgm:cxn modelId="{8FDD1F6A-37D9-4978-8B13-EAAF8175B650}" type="presParOf" srcId="{0C837F9B-4AB4-4F6D-99EC-6C08F9E72CBB}" destId="{54657D75-9E5F-4144-8849-4B919E91771A}" srcOrd="0" destOrd="0" presId="urn:microsoft.com/office/officeart/2005/8/layout/radial3"/>
    <dgm:cxn modelId="{8955A212-91B2-4554-9158-C2BE381DC72D}" type="presParOf" srcId="{54657D75-9E5F-4144-8849-4B919E91771A}" destId="{AEC04B33-03E6-4C87-89A9-694AE63A664B}" srcOrd="0" destOrd="0" presId="urn:microsoft.com/office/officeart/2005/8/layout/radial3"/>
    <dgm:cxn modelId="{B2B059C7-80AC-4443-B756-6D1C3762CA5F}" type="presParOf" srcId="{54657D75-9E5F-4144-8849-4B919E91771A}" destId="{1576E258-7679-48D3-9614-BBD697C01222}" srcOrd="1" destOrd="0" presId="urn:microsoft.com/office/officeart/2005/8/layout/radial3"/>
    <dgm:cxn modelId="{0389EAA3-C9F1-44FA-90F1-E62FCBD633FD}" type="presParOf" srcId="{54657D75-9E5F-4144-8849-4B919E91771A}" destId="{2D66DCDB-668F-448C-8A7D-989BE84988F4}" srcOrd="2" destOrd="0" presId="urn:microsoft.com/office/officeart/2005/8/layout/radial3"/>
    <dgm:cxn modelId="{519B626F-2D74-4727-83A0-4C3C83DBC770}" type="presParOf" srcId="{54657D75-9E5F-4144-8849-4B919E91771A}" destId="{09263A69-69CC-4A9C-A340-E56E8428290A}" srcOrd="3" destOrd="0" presId="urn:microsoft.com/office/officeart/2005/8/layout/radial3"/>
    <dgm:cxn modelId="{25D06160-B499-4142-8580-0505711AB0BE}" type="presParOf" srcId="{54657D75-9E5F-4144-8849-4B919E91771A}" destId="{636BE77D-2E64-4948-9476-EC64404E85B0}" srcOrd="4"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80992-D18B-4200-91F8-3011B58970ED}"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fr-FR"/>
        </a:p>
      </dgm:t>
    </dgm:pt>
    <dgm:pt modelId="{BC35A152-0A67-422E-B625-5B3A6E3DCC2A}">
      <dgm:prSet phldrT="[Texte]" custT="1"/>
      <dgm:spPr/>
      <dgm:t>
        <a:bodyPr/>
        <a:lstStyle/>
        <a:p>
          <a:r>
            <a:rPr lang="fr-FR" sz="2400" dirty="0" smtClean="0"/>
            <a:t>Direction Générale</a:t>
          </a:r>
          <a:endParaRPr lang="fr-FR" sz="2400" dirty="0"/>
        </a:p>
      </dgm:t>
    </dgm:pt>
    <dgm:pt modelId="{A3B900F2-18EC-49B6-B0CF-FA3686937FC9}" type="parTrans" cxnId="{FB8E36C6-2A1E-4D74-86E1-C1CDB9554853}">
      <dgm:prSet/>
      <dgm:spPr/>
      <dgm:t>
        <a:bodyPr/>
        <a:lstStyle/>
        <a:p>
          <a:endParaRPr lang="fr-FR"/>
        </a:p>
      </dgm:t>
    </dgm:pt>
    <dgm:pt modelId="{D9BD56F8-40A1-4F7C-89D3-30E7F6318446}" type="sibTrans" cxnId="{FB8E36C6-2A1E-4D74-86E1-C1CDB9554853}">
      <dgm:prSet/>
      <dgm:spPr/>
      <dgm:t>
        <a:bodyPr/>
        <a:lstStyle/>
        <a:p>
          <a:endParaRPr lang="fr-FR"/>
        </a:p>
      </dgm:t>
    </dgm:pt>
    <dgm:pt modelId="{6F0530DD-C834-4248-AA15-6ABA37882048}">
      <dgm:prSet phldrT="[Texte]"/>
      <dgm:spPr>
        <a:gradFill rotWithShape="0">
          <a:gsLst>
            <a:gs pos="0">
              <a:srgbClr val="FFFF99"/>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gradFill>
      </dgm:spPr>
      <dgm:t>
        <a:bodyPr/>
        <a:lstStyle/>
        <a:p>
          <a:r>
            <a:rPr lang="fr-FR" dirty="0" smtClean="0"/>
            <a:t>Fonction 1 </a:t>
          </a:r>
          <a:endParaRPr lang="fr-FR" dirty="0"/>
        </a:p>
      </dgm:t>
    </dgm:pt>
    <dgm:pt modelId="{C16136CC-B887-4B2C-B973-A4E03E44473B}" type="parTrans" cxnId="{0E5EA1DC-0B8E-4F4D-A7E7-BFC1F4D37C8C}">
      <dgm:prSet/>
      <dgm:spPr/>
      <dgm:t>
        <a:bodyPr/>
        <a:lstStyle/>
        <a:p>
          <a:endParaRPr lang="fr-FR"/>
        </a:p>
      </dgm:t>
    </dgm:pt>
    <dgm:pt modelId="{68D82EE7-7550-4FCA-AA9F-D748B0832750}" type="sibTrans" cxnId="{0E5EA1DC-0B8E-4F4D-A7E7-BFC1F4D37C8C}">
      <dgm:prSet/>
      <dgm:spPr/>
      <dgm:t>
        <a:bodyPr/>
        <a:lstStyle/>
        <a:p>
          <a:endParaRPr lang="fr-FR"/>
        </a:p>
      </dgm:t>
    </dgm:pt>
    <dgm:pt modelId="{0FA806EC-14F0-4EC2-B377-3333B4B4C8F2}">
      <dgm:prSet phldrT="[Texte]"/>
      <dgm:spPr/>
      <dgm:t>
        <a:bodyPr/>
        <a:lstStyle/>
        <a:p>
          <a:r>
            <a:rPr lang="fr-FR" dirty="0" smtClean="0"/>
            <a:t>Fonction 2</a:t>
          </a:r>
          <a:endParaRPr lang="fr-FR" dirty="0"/>
        </a:p>
      </dgm:t>
    </dgm:pt>
    <dgm:pt modelId="{963B9977-FF08-4BF1-BBC5-62F37160AB56}" type="parTrans" cxnId="{FCB46856-C751-4EC7-A147-EE1FFDB48BD4}">
      <dgm:prSet/>
      <dgm:spPr/>
      <dgm:t>
        <a:bodyPr/>
        <a:lstStyle/>
        <a:p>
          <a:endParaRPr lang="fr-FR"/>
        </a:p>
      </dgm:t>
    </dgm:pt>
    <dgm:pt modelId="{7309640B-686E-492F-90CF-BAF059A66300}" type="sibTrans" cxnId="{FCB46856-C751-4EC7-A147-EE1FFDB48BD4}">
      <dgm:prSet/>
      <dgm:spPr/>
      <dgm:t>
        <a:bodyPr/>
        <a:lstStyle/>
        <a:p>
          <a:endParaRPr lang="fr-FR"/>
        </a:p>
      </dgm:t>
    </dgm:pt>
    <dgm:pt modelId="{E0C54CEB-3405-4BD3-9F4F-77A51C212566}">
      <dgm:prSet phldrT="[Texte]"/>
      <dgm:spPr/>
      <dgm:t>
        <a:bodyPr/>
        <a:lstStyle/>
        <a:p>
          <a:r>
            <a:rPr lang="fr-FR" dirty="0" smtClean="0"/>
            <a:t>Fonction 3</a:t>
          </a:r>
          <a:endParaRPr lang="fr-FR" dirty="0"/>
        </a:p>
      </dgm:t>
    </dgm:pt>
    <dgm:pt modelId="{4D7FD867-10DA-4807-BD8D-BB99BE239790}" type="parTrans" cxnId="{4105337A-0F73-44EB-9ABF-41539B02F04B}">
      <dgm:prSet/>
      <dgm:spPr/>
      <dgm:t>
        <a:bodyPr/>
        <a:lstStyle/>
        <a:p>
          <a:endParaRPr lang="fr-FR"/>
        </a:p>
      </dgm:t>
    </dgm:pt>
    <dgm:pt modelId="{76CD6642-ABAF-4B3A-8513-39B7747C547A}" type="sibTrans" cxnId="{4105337A-0F73-44EB-9ABF-41539B02F04B}">
      <dgm:prSet/>
      <dgm:spPr/>
      <dgm:t>
        <a:bodyPr/>
        <a:lstStyle/>
        <a:p>
          <a:endParaRPr lang="fr-FR"/>
        </a:p>
      </dgm:t>
    </dgm:pt>
    <dgm:pt modelId="{AA14FECE-A83A-45E6-8A0B-B15BEA80E3FB}">
      <dgm:prSet phldrT="[Texte]"/>
      <dgm:spPr/>
      <dgm:t>
        <a:bodyPr/>
        <a:lstStyle/>
        <a:p>
          <a:r>
            <a:rPr lang="fr-FR" dirty="0" smtClean="0"/>
            <a:t>Fonction 4</a:t>
          </a:r>
          <a:endParaRPr lang="fr-FR" dirty="0"/>
        </a:p>
      </dgm:t>
    </dgm:pt>
    <dgm:pt modelId="{83294D25-C39B-4CE9-8AAD-EF0DD85ABFD7}" type="parTrans" cxnId="{6A5DE87F-93D4-41D8-992E-AF02B8BEDAFE}">
      <dgm:prSet/>
      <dgm:spPr/>
      <dgm:t>
        <a:bodyPr/>
        <a:lstStyle/>
        <a:p>
          <a:endParaRPr lang="fr-FR"/>
        </a:p>
      </dgm:t>
    </dgm:pt>
    <dgm:pt modelId="{48414C4B-0442-451C-8C48-908637E18F77}" type="sibTrans" cxnId="{6A5DE87F-93D4-41D8-992E-AF02B8BEDAFE}">
      <dgm:prSet/>
      <dgm:spPr/>
      <dgm:t>
        <a:bodyPr/>
        <a:lstStyle/>
        <a:p>
          <a:endParaRPr lang="fr-FR"/>
        </a:p>
      </dgm:t>
    </dgm:pt>
    <dgm:pt modelId="{5106D23E-EB98-4208-B3D4-AC1A884BEF4D}" type="pres">
      <dgm:prSet presAssocID="{FD380992-D18B-4200-91F8-3011B58970ED}" presName="composite" presStyleCnt="0">
        <dgm:presLayoutVars>
          <dgm:chMax val="1"/>
          <dgm:dir/>
          <dgm:resizeHandles val="exact"/>
        </dgm:presLayoutVars>
      </dgm:prSet>
      <dgm:spPr/>
      <dgm:t>
        <a:bodyPr/>
        <a:lstStyle/>
        <a:p>
          <a:endParaRPr lang="fr-FR"/>
        </a:p>
      </dgm:t>
    </dgm:pt>
    <dgm:pt modelId="{B2DA4496-1ED4-44C3-93C6-57504C141662}" type="pres">
      <dgm:prSet presAssocID="{BC35A152-0A67-422E-B625-5B3A6E3DCC2A}" presName="roof" presStyleLbl="dkBgShp" presStyleIdx="0" presStyleCnt="2" custLinFactNeighborY="-1639"/>
      <dgm:spPr/>
      <dgm:t>
        <a:bodyPr/>
        <a:lstStyle/>
        <a:p>
          <a:endParaRPr lang="fr-FR"/>
        </a:p>
      </dgm:t>
    </dgm:pt>
    <dgm:pt modelId="{23A8FD93-EAFE-4E2E-B8A7-A30F20FC4395}" type="pres">
      <dgm:prSet presAssocID="{BC35A152-0A67-422E-B625-5B3A6E3DCC2A}" presName="pillars" presStyleCnt="0"/>
      <dgm:spPr/>
    </dgm:pt>
    <dgm:pt modelId="{06D0CF15-60F7-411A-8D75-C4434C558063}" type="pres">
      <dgm:prSet presAssocID="{BC35A152-0A67-422E-B625-5B3A6E3DCC2A}" presName="pillar1" presStyleLbl="node1" presStyleIdx="0" presStyleCnt="4" custScaleX="94270">
        <dgm:presLayoutVars>
          <dgm:bulletEnabled val="1"/>
        </dgm:presLayoutVars>
      </dgm:prSet>
      <dgm:spPr/>
      <dgm:t>
        <a:bodyPr/>
        <a:lstStyle/>
        <a:p>
          <a:endParaRPr lang="fr-FR"/>
        </a:p>
      </dgm:t>
    </dgm:pt>
    <dgm:pt modelId="{5A70AE7C-93D3-4A23-8188-B636C26521C2}" type="pres">
      <dgm:prSet presAssocID="{0FA806EC-14F0-4EC2-B377-3333B4B4C8F2}" presName="pillarX" presStyleLbl="node1" presStyleIdx="1" presStyleCnt="4">
        <dgm:presLayoutVars>
          <dgm:bulletEnabled val="1"/>
        </dgm:presLayoutVars>
      </dgm:prSet>
      <dgm:spPr/>
      <dgm:t>
        <a:bodyPr/>
        <a:lstStyle/>
        <a:p>
          <a:endParaRPr lang="fr-FR"/>
        </a:p>
      </dgm:t>
    </dgm:pt>
    <dgm:pt modelId="{B9F7DEFA-6558-464C-92F4-10B40E83CAB6}" type="pres">
      <dgm:prSet presAssocID="{E0C54CEB-3405-4BD3-9F4F-77A51C212566}" presName="pillarX" presStyleLbl="node1" presStyleIdx="2" presStyleCnt="4">
        <dgm:presLayoutVars>
          <dgm:bulletEnabled val="1"/>
        </dgm:presLayoutVars>
      </dgm:prSet>
      <dgm:spPr/>
      <dgm:t>
        <a:bodyPr/>
        <a:lstStyle/>
        <a:p>
          <a:endParaRPr lang="fr-FR"/>
        </a:p>
      </dgm:t>
    </dgm:pt>
    <dgm:pt modelId="{CEDFE9BB-664A-4557-93E6-3B62DD9049D2}" type="pres">
      <dgm:prSet presAssocID="{AA14FECE-A83A-45E6-8A0B-B15BEA80E3FB}" presName="pillarX" presStyleLbl="node1" presStyleIdx="3" presStyleCnt="4" custLinFactNeighborX="392" custLinFactNeighborY="-796">
        <dgm:presLayoutVars>
          <dgm:bulletEnabled val="1"/>
        </dgm:presLayoutVars>
      </dgm:prSet>
      <dgm:spPr/>
      <dgm:t>
        <a:bodyPr/>
        <a:lstStyle/>
        <a:p>
          <a:endParaRPr lang="fr-FR"/>
        </a:p>
      </dgm:t>
    </dgm:pt>
    <dgm:pt modelId="{05C2ED84-9A2C-43CE-B6A3-B6F1456534FE}" type="pres">
      <dgm:prSet presAssocID="{BC35A152-0A67-422E-B625-5B3A6E3DCC2A}" presName="base" presStyleLbl="dkBgShp" presStyleIdx="1" presStyleCnt="2"/>
      <dgm:spPr/>
    </dgm:pt>
  </dgm:ptLst>
  <dgm:cxnLst>
    <dgm:cxn modelId="{FCB46856-C751-4EC7-A147-EE1FFDB48BD4}" srcId="{BC35A152-0A67-422E-B625-5B3A6E3DCC2A}" destId="{0FA806EC-14F0-4EC2-B377-3333B4B4C8F2}" srcOrd="1" destOrd="0" parTransId="{963B9977-FF08-4BF1-BBC5-62F37160AB56}" sibTransId="{7309640B-686E-492F-90CF-BAF059A66300}"/>
    <dgm:cxn modelId="{D5992650-AD56-41BE-8645-C2B6C9174051}" type="presOf" srcId="{AA14FECE-A83A-45E6-8A0B-B15BEA80E3FB}" destId="{CEDFE9BB-664A-4557-93E6-3B62DD9049D2}" srcOrd="0" destOrd="0" presId="urn:microsoft.com/office/officeart/2005/8/layout/hList3"/>
    <dgm:cxn modelId="{FB8E36C6-2A1E-4D74-86E1-C1CDB9554853}" srcId="{FD380992-D18B-4200-91F8-3011B58970ED}" destId="{BC35A152-0A67-422E-B625-5B3A6E3DCC2A}" srcOrd="0" destOrd="0" parTransId="{A3B900F2-18EC-49B6-B0CF-FA3686937FC9}" sibTransId="{D9BD56F8-40A1-4F7C-89D3-30E7F6318446}"/>
    <dgm:cxn modelId="{0E5EA1DC-0B8E-4F4D-A7E7-BFC1F4D37C8C}" srcId="{BC35A152-0A67-422E-B625-5B3A6E3DCC2A}" destId="{6F0530DD-C834-4248-AA15-6ABA37882048}" srcOrd="0" destOrd="0" parTransId="{C16136CC-B887-4B2C-B973-A4E03E44473B}" sibTransId="{68D82EE7-7550-4FCA-AA9F-D748B0832750}"/>
    <dgm:cxn modelId="{5F626002-A27D-445B-A652-03ADA5BBCE1E}" type="presOf" srcId="{E0C54CEB-3405-4BD3-9F4F-77A51C212566}" destId="{B9F7DEFA-6558-464C-92F4-10B40E83CAB6}" srcOrd="0" destOrd="0" presId="urn:microsoft.com/office/officeart/2005/8/layout/hList3"/>
    <dgm:cxn modelId="{4105337A-0F73-44EB-9ABF-41539B02F04B}" srcId="{BC35A152-0A67-422E-B625-5B3A6E3DCC2A}" destId="{E0C54CEB-3405-4BD3-9F4F-77A51C212566}" srcOrd="2" destOrd="0" parTransId="{4D7FD867-10DA-4807-BD8D-BB99BE239790}" sibTransId="{76CD6642-ABAF-4B3A-8513-39B7747C547A}"/>
    <dgm:cxn modelId="{6A5DE87F-93D4-41D8-992E-AF02B8BEDAFE}" srcId="{BC35A152-0A67-422E-B625-5B3A6E3DCC2A}" destId="{AA14FECE-A83A-45E6-8A0B-B15BEA80E3FB}" srcOrd="3" destOrd="0" parTransId="{83294D25-C39B-4CE9-8AAD-EF0DD85ABFD7}" sibTransId="{48414C4B-0442-451C-8C48-908637E18F77}"/>
    <dgm:cxn modelId="{60E6AB88-D90D-410F-B2EF-743EA7697E75}" type="presOf" srcId="{BC35A152-0A67-422E-B625-5B3A6E3DCC2A}" destId="{B2DA4496-1ED4-44C3-93C6-57504C141662}" srcOrd="0" destOrd="0" presId="urn:microsoft.com/office/officeart/2005/8/layout/hList3"/>
    <dgm:cxn modelId="{4803E8A1-7D2F-48E3-B0F1-F69DD39F829B}" type="presOf" srcId="{0FA806EC-14F0-4EC2-B377-3333B4B4C8F2}" destId="{5A70AE7C-93D3-4A23-8188-B636C26521C2}" srcOrd="0" destOrd="0" presId="urn:microsoft.com/office/officeart/2005/8/layout/hList3"/>
    <dgm:cxn modelId="{D7795A52-96FE-4704-AEC4-C0D921052BE0}" type="presOf" srcId="{6F0530DD-C834-4248-AA15-6ABA37882048}" destId="{06D0CF15-60F7-411A-8D75-C4434C558063}" srcOrd="0" destOrd="0" presId="urn:microsoft.com/office/officeart/2005/8/layout/hList3"/>
    <dgm:cxn modelId="{6A3A3AAA-63DA-4D4C-B2F1-AEE3F1F7311C}" type="presOf" srcId="{FD380992-D18B-4200-91F8-3011B58970ED}" destId="{5106D23E-EB98-4208-B3D4-AC1A884BEF4D}" srcOrd="0" destOrd="0" presId="urn:microsoft.com/office/officeart/2005/8/layout/hList3"/>
    <dgm:cxn modelId="{4CBD1278-40E4-494E-B30A-CB23B4291477}" type="presParOf" srcId="{5106D23E-EB98-4208-B3D4-AC1A884BEF4D}" destId="{B2DA4496-1ED4-44C3-93C6-57504C141662}" srcOrd="0" destOrd="0" presId="urn:microsoft.com/office/officeart/2005/8/layout/hList3"/>
    <dgm:cxn modelId="{F47A2418-2DF7-4E25-B58C-1C72E1DA7BE7}" type="presParOf" srcId="{5106D23E-EB98-4208-B3D4-AC1A884BEF4D}" destId="{23A8FD93-EAFE-4E2E-B8A7-A30F20FC4395}" srcOrd="1" destOrd="0" presId="urn:microsoft.com/office/officeart/2005/8/layout/hList3"/>
    <dgm:cxn modelId="{31F85B53-2702-4DEA-B9F1-7014F593B909}" type="presParOf" srcId="{23A8FD93-EAFE-4E2E-B8A7-A30F20FC4395}" destId="{06D0CF15-60F7-411A-8D75-C4434C558063}" srcOrd="0" destOrd="0" presId="urn:microsoft.com/office/officeart/2005/8/layout/hList3"/>
    <dgm:cxn modelId="{846254AC-8F3E-4E6F-9265-31288AABFD7E}" type="presParOf" srcId="{23A8FD93-EAFE-4E2E-B8A7-A30F20FC4395}" destId="{5A70AE7C-93D3-4A23-8188-B636C26521C2}" srcOrd="1" destOrd="0" presId="urn:microsoft.com/office/officeart/2005/8/layout/hList3"/>
    <dgm:cxn modelId="{2575A649-4486-45B8-A624-1C661A0B41B1}" type="presParOf" srcId="{23A8FD93-EAFE-4E2E-B8A7-A30F20FC4395}" destId="{B9F7DEFA-6558-464C-92F4-10B40E83CAB6}" srcOrd="2" destOrd="0" presId="urn:microsoft.com/office/officeart/2005/8/layout/hList3"/>
    <dgm:cxn modelId="{43438F18-F0F8-4062-8342-54109CB5292E}" type="presParOf" srcId="{23A8FD93-EAFE-4E2E-B8A7-A30F20FC4395}" destId="{CEDFE9BB-664A-4557-93E6-3B62DD9049D2}" srcOrd="3" destOrd="0" presId="urn:microsoft.com/office/officeart/2005/8/layout/hList3"/>
    <dgm:cxn modelId="{C37BFDDB-0E18-4B86-9B94-F6824E14AAE7}" type="presParOf" srcId="{5106D23E-EB98-4208-B3D4-AC1A884BEF4D}" destId="{05C2ED84-9A2C-43CE-B6A3-B6F1456534FE}"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1E99E-7626-4FE6-B25D-AD7AAAF981A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8E05F9EA-5F05-4E3C-BF25-4766BA518B38}">
      <dgm:prSet phldrT="[Texte]" custT="1"/>
      <dgm:spPr>
        <a:solidFill>
          <a:schemeClr val="accent4">
            <a:lumMod val="60000"/>
            <a:lumOff val="40000"/>
            <a:alpha val="50000"/>
          </a:schemeClr>
        </a:solidFill>
      </dgm:spPr>
      <dgm:t>
        <a:bodyPr/>
        <a:lstStyle/>
        <a:p>
          <a:r>
            <a:rPr lang="fr-FR" sz="1000" dirty="0" smtClean="0"/>
            <a:t>Chef de projet</a:t>
          </a:r>
          <a:endParaRPr lang="fr-FR" sz="1000" dirty="0"/>
        </a:p>
      </dgm:t>
    </dgm:pt>
    <dgm:pt modelId="{F97D22DE-9810-41E0-AA19-55EC8995A8D9}" type="parTrans" cxnId="{F17EC252-F225-4201-8873-F7E0DBB01D03}">
      <dgm:prSet/>
      <dgm:spPr/>
      <dgm:t>
        <a:bodyPr/>
        <a:lstStyle/>
        <a:p>
          <a:endParaRPr lang="fr-FR"/>
        </a:p>
      </dgm:t>
    </dgm:pt>
    <dgm:pt modelId="{31F65FB6-1712-4D45-A5DF-5C717FB100D6}" type="sibTrans" cxnId="{F17EC252-F225-4201-8873-F7E0DBB01D03}">
      <dgm:prSet/>
      <dgm:spPr/>
      <dgm:t>
        <a:bodyPr/>
        <a:lstStyle/>
        <a:p>
          <a:endParaRPr lang="fr-FR"/>
        </a:p>
      </dgm:t>
    </dgm:pt>
    <dgm:pt modelId="{D0ADDD0B-E8ED-45F4-84D2-29BC7B7AC78C}">
      <dgm:prSet phldrT="[Texte]" custT="1"/>
      <dgm:spPr>
        <a:solidFill>
          <a:schemeClr val="accent6">
            <a:lumMod val="60000"/>
            <a:lumOff val="40000"/>
            <a:alpha val="50000"/>
          </a:schemeClr>
        </a:solidFill>
      </dgm:spPr>
      <dgm:t>
        <a:bodyPr/>
        <a:lstStyle/>
        <a:p>
          <a:r>
            <a:rPr lang="fr-FR" sz="700" b="1" dirty="0" smtClean="0"/>
            <a:t>Organisation</a:t>
          </a:r>
          <a:endParaRPr lang="fr-FR" sz="700" b="1" dirty="0"/>
        </a:p>
      </dgm:t>
    </dgm:pt>
    <dgm:pt modelId="{2AA43F00-64C1-4A93-AD9C-ED51D876E9D9}" type="parTrans" cxnId="{0F7A9116-510E-4605-9F74-697716FFA0AE}">
      <dgm:prSet/>
      <dgm:spPr/>
      <dgm:t>
        <a:bodyPr/>
        <a:lstStyle/>
        <a:p>
          <a:endParaRPr lang="fr-FR"/>
        </a:p>
      </dgm:t>
    </dgm:pt>
    <dgm:pt modelId="{98D24F10-33DB-4B94-B0A3-0E588D542B47}" type="sibTrans" cxnId="{0F7A9116-510E-4605-9F74-697716FFA0AE}">
      <dgm:prSet/>
      <dgm:spPr/>
      <dgm:t>
        <a:bodyPr/>
        <a:lstStyle/>
        <a:p>
          <a:endParaRPr lang="fr-FR"/>
        </a:p>
      </dgm:t>
    </dgm:pt>
    <dgm:pt modelId="{8D9B2E95-72EF-4F25-8563-308BB9773220}">
      <dgm:prSet phldrT="[Texte]"/>
      <dgm:spPr>
        <a:solidFill>
          <a:schemeClr val="accent5">
            <a:lumMod val="60000"/>
            <a:lumOff val="40000"/>
            <a:alpha val="50000"/>
          </a:schemeClr>
        </a:solidFill>
      </dgm:spPr>
      <dgm:t>
        <a:bodyPr/>
        <a:lstStyle/>
        <a:p>
          <a:r>
            <a:rPr lang="fr-FR" b="1" dirty="0" smtClean="0"/>
            <a:t>Gestion</a:t>
          </a:r>
          <a:endParaRPr lang="fr-FR" b="1" dirty="0"/>
        </a:p>
      </dgm:t>
    </dgm:pt>
    <dgm:pt modelId="{D7EE694B-2C6D-4451-B01D-8BC2D7317234}" type="parTrans" cxnId="{C111EF98-1D18-4BFD-BC1A-8DB28B094A17}">
      <dgm:prSet/>
      <dgm:spPr/>
      <dgm:t>
        <a:bodyPr/>
        <a:lstStyle/>
        <a:p>
          <a:endParaRPr lang="fr-FR"/>
        </a:p>
      </dgm:t>
    </dgm:pt>
    <dgm:pt modelId="{26962ACD-9112-49A9-80B9-AC8AC32AD563}" type="sibTrans" cxnId="{C111EF98-1D18-4BFD-BC1A-8DB28B094A17}">
      <dgm:prSet/>
      <dgm:spPr/>
      <dgm:t>
        <a:bodyPr/>
        <a:lstStyle/>
        <a:p>
          <a:endParaRPr lang="fr-FR"/>
        </a:p>
      </dgm:t>
    </dgm:pt>
    <dgm:pt modelId="{EA3A5A4E-1B08-4048-AB63-50826F047892}">
      <dgm:prSet phldrT="[Texte]"/>
      <dgm:spPr>
        <a:solidFill>
          <a:schemeClr val="accent3">
            <a:alpha val="50000"/>
          </a:schemeClr>
        </a:solidFill>
      </dgm:spPr>
      <dgm:t>
        <a:bodyPr/>
        <a:lstStyle/>
        <a:p>
          <a:r>
            <a:rPr lang="fr-FR" b="1" dirty="0" smtClean="0"/>
            <a:t>Humain</a:t>
          </a:r>
          <a:endParaRPr lang="fr-FR" b="1" dirty="0"/>
        </a:p>
      </dgm:t>
    </dgm:pt>
    <dgm:pt modelId="{6A78FF14-B320-42E4-A490-ECE35CB9B7A5}" type="parTrans" cxnId="{69508D26-213C-4032-B14D-B603F3DB8335}">
      <dgm:prSet/>
      <dgm:spPr/>
      <dgm:t>
        <a:bodyPr/>
        <a:lstStyle/>
        <a:p>
          <a:endParaRPr lang="fr-FR"/>
        </a:p>
      </dgm:t>
    </dgm:pt>
    <dgm:pt modelId="{B1B0F3B8-C11C-4A70-A558-66377CD876BD}" type="sibTrans" cxnId="{69508D26-213C-4032-B14D-B603F3DB8335}">
      <dgm:prSet/>
      <dgm:spPr/>
      <dgm:t>
        <a:bodyPr/>
        <a:lstStyle/>
        <a:p>
          <a:endParaRPr lang="fr-FR"/>
        </a:p>
      </dgm:t>
    </dgm:pt>
    <dgm:pt modelId="{2A5F6401-A045-484A-88B6-7E865E2DE15E}">
      <dgm:prSet phldrT="[Texte]"/>
      <dgm:spPr>
        <a:solidFill>
          <a:srgbClr val="FFFF66">
            <a:alpha val="49804"/>
          </a:srgbClr>
        </a:solidFill>
      </dgm:spPr>
      <dgm:t>
        <a:bodyPr/>
        <a:lstStyle/>
        <a:p>
          <a:r>
            <a:rPr lang="fr-FR" b="1" dirty="0" smtClean="0"/>
            <a:t>Technique</a:t>
          </a:r>
          <a:endParaRPr lang="fr-FR" b="1" dirty="0"/>
        </a:p>
      </dgm:t>
    </dgm:pt>
    <dgm:pt modelId="{19BF36B5-E395-4ACA-A1E3-0071F9CACCCF}" type="parTrans" cxnId="{329A19CF-F011-4C23-AC01-5A6CB14F3968}">
      <dgm:prSet/>
      <dgm:spPr/>
      <dgm:t>
        <a:bodyPr/>
        <a:lstStyle/>
        <a:p>
          <a:endParaRPr lang="fr-FR"/>
        </a:p>
      </dgm:t>
    </dgm:pt>
    <dgm:pt modelId="{C471DB3C-6B34-4603-BB25-855C6A44B120}" type="sibTrans" cxnId="{329A19CF-F011-4C23-AC01-5A6CB14F3968}">
      <dgm:prSet/>
      <dgm:spPr/>
      <dgm:t>
        <a:bodyPr/>
        <a:lstStyle/>
        <a:p>
          <a:endParaRPr lang="fr-FR"/>
        </a:p>
      </dgm:t>
    </dgm:pt>
    <dgm:pt modelId="{0C837F9B-4AB4-4F6D-99EC-6C08F9E72CBB}" type="pres">
      <dgm:prSet presAssocID="{4331E99E-7626-4FE6-B25D-AD7AAAF981AE}" presName="composite" presStyleCnt="0">
        <dgm:presLayoutVars>
          <dgm:chMax val="1"/>
          <dgm:dir/>
          <dgm:resizeHandles val="exact"/>
        </dgm:presLayoutVars>
      </dgm:prSet>
      <dgm:spPr/>
      <dgm:t>
        <a:bodyPr/>
        <a:lstStyle/>
        <a:p>
          <a:endParaRPr lang="fr-FR"/>
        </a:p>
      </dgm:t>
    </dgm:pt>
    <dgm:pt modelId="{54657D75-9E5F-4144-8849-4B919E91771A}" type="pres">
      <dgm:prSet presAssocID="{4331E99E-7626-4FE6-B25D-AD7AAAF981AE}" presName="radial" presStyleCnt="0">
        <dgm:presLayoutVars>
          <dgm:animLvl val="ctr"/>
        </dgm:presLayoutVars>
      </dgm:prSet>
      <dgm:spPr/>
    </dgm:pt>
    <dgm:pt modelId="{AEC04B33-03E6-4C87-89A9-694AE63A664B}" type="pres">
      <dgm:prSet presAssocID="{8E05F9EA-5F05-4E3C-BF25-4766BA518B38}" presName="centerShape" presStyleLbl="vennNode1" presStyleIdx="0" presStyleCnt="5" custScaleX="90087" custScaleY="78265"/>
      <dgm:spPr/>
      <dgm:t>
        <a:bodyPr/>
        <a:lstStyle/>
        <a:p>
          <a:endParaRPr lang="fr-FR"/>
        </a:p>
      </dgm:t>
    </dgm:pt>
    <dgm:pt modelId="{1576E258-7679-48D3-9614-BBD697C01222}" type="pres">
      <dgm:prSet presAssocID="{D0ADDD0B-E8ED-45F4-84D2-29BC7B7AC78C}" presName="node" presStyleLbl="vennNode1" presStyleIdx="1" presStyleCnt="5" custScaleX="145787" custScaleY="133499" custRadScaleRad="87381" custRadScaleInc="-1157">
        <dgm:presLayoutVars>
          <dgm:bulletEnabled val="1"/>
        </dgm:presLayoutVars>
      </dgm:prSet>
      <dgm:spPr/>
      <dgm:t>
        <a:bodyPr/>
        <a:lstStyle/>
        <a:p>
          <a:endParaRPr lang="fr-FR"/>
        </a:p>
      </dgm:t>
    </dgm:pt>
    <dgm:pt modelId="{2D66DCDB-668F-448C-8A7D-989BE84988F4}" type="pres">
      <dgm:prSet presAssocID="{8D9B2E95-72EF-4F25-8563-308BB9773220}" presName="node" presStyleLbl="vennNode1" presStyleIdx="2" presStyleCnt="5" custScaleX="128874" custScaleY="126464">
        <dgm:presLayoutVars>
          <dgm:bulletEnabled val="1"/>
        </dgm:presLayoutVars>
      </dgm:prSet>
      <dgm:spPr/>
      <dgm:t>
        <a:bodyPr/>
        <a:lstStyle/>
        <a:p>
          <a:endParaRPr lang="fr-FR"/>
        </a:p>
      </dgm:t>
    </dgm:pt>
    <dgm:pt modelId="{09263A69-69CC-4A9C-A340-E56E8428290A}" type="pres">
      <dgm:prSet presAssocID="{EA3A5A4E-1B08-4048-AB63-50826F047892}" presName="node" presStyleLbl="vennNode1" presStyleIdx="3" presStyleCnt="5" custScaleX="143252" custScaleY="130643" custRadScaleRad="84239" custRadScaleInc="-4196">
        <dgm:presLayoutVars>
          <dgm:bulletEnabled val="1"/>
        </dgm:presLayoutVars>
      </dgm:prSet>
      <dgm:spPr/>
      <dgm:t>
        <a:bodyPr/>
        <a:lstStyle/>
        <a:p>
          <a:endParaRPr lang="fr-FR"/>
        </a:p>
      </dgm:t>
    </dgm:pt>
    <dgm:pt modelId="{636BE77D-2E64-4948-9476-EC64404E85B0}" type="pres">
      <dgm:prSet presAssocID="{2A5F6401-A045-484A-88B6-7E865E2DE15E}" presName="node" presStyleLbl="vennNode1" presStyleIdx="4" presStyleCnt="5" custScaleX="126842" custScaleY="119599">
        <dgm:presLayoutVars>
          <dgm:bulletEnabled val="1"/>
        </dgm:presLayoutVars>
      </dgm:prSet>
      <dgm:spPr/>
      <dgm:t>
        <a:bodyPr/>
        <a:lstStyle/>
        <a:p>
          <a:endParaRPr lang="fr-FR"/>
        </a:p>
      </dgm:t>
    </dgm:pt>
  </dgm:ptLst>
  <dgm:cxnLst>
    <dgm:cxn modelId="{329A19CF-F011-4C23-AC01-5A6CB14F3968}" srcId="{8E05F9EA-5F05-4E3C-BF25-4766BA518B38}" destId="{2A5F6401-A045-484A-88B6-7E865E2DE15E}" srcOrd="3" destOrd="0" parTransId="{19BF36B5-E395-4ACA-A1E3-0071F9CACCCF}" sibTransId="{C471DB3C-6B34-4603-BB25-855C6A44B120}"/>
    <dgm:cxn modelId="{F17EC252-F225-4201-8873-F7E0DBB01D03}" srcId="{4331E99E-7626-4FE6-B25D-AD7AAAF981AE}" destId="{8E05F9EA-5F05-4E3C-BF25-4766BA518B38}" srcOrd="0" destOrd="0" parTransId="{F97D22DE-9810-41E0-AA19-55EC8995A8D9}" sibTransId="{31F65FB6-1712-4D45-A5DF-5C717FB100D6}"/>
    <dgm:cxn modelId="{0F7A9116-510E-4605-9F74-697716FFA0AE}" srcId="{8E05F9EA-5F05-4E3C-BF25-4766BA518B38}" destId="{D0ADDD0B-E8ED-45F4-84D2-29BC7B7AC78C}" srcOrd="0" destOrd="0" parTransId="{2AA43F00-64C1-4A93-AD9C-ED51D876E9D9}" sibTransId="{98D24F10-33DB-4B94-B0A3-0E588D542B47}"/>
    <dgm:cxn modelId="{41EF7D1D-2C1E-4F0E-9F6C-F60DA53A6ED2}" type="presOf" srcId="{D0ADDD0B-E8ED-45F4-84D2-29BC7B7AC78C}" destId="{1576E258-7679-48D3-9614-BBD697C01222}" srcOrd="0" destOrd="0" presId="urn:microsoft.com/office/officeart/2005/8/layout/radial3"/>
    <dgm:cxn modelId="{C614C857-0A0F-43F6-91B7-EA11DBF8D06E}" type="presOf" srcId="{EA3A5A4E-1B08-4048-AB63-50826F047892}" destId="{09263A69-69CC-4A9C-A340-E56E8428290A}" srcOrd="0" destOrd="0" presId="urn:microsoft.com/office/officeart/2005/8/layout/radial3"/>
    <dgm:cxn modelId="{69508D26-213C-4032-B14D-B603F3DB8335}" srcId="{8E05F9EA-5F05-4E3C-BF25-4766BA518B38}" destId="{EA3A5A4E-1B08-4048-AB63-50826F047892}" srcOrd="2" destOrd="0" parTransId="{6A78FF14-B320-42E4-A490-ECE35CB9B7A5}" sibTransId="{B1B0F3B8-C11C-4A70-A558-66377CD876BD}"/>
    <dgm:cxn modelId="{C0E9515E-E35A-41F2-A3AC-D56973FD1CF9}" type="presOf" srcId="{2A5F6401-A045-484A-88B6-7E865E2DE15E}" destId="{636BE77D-2E64-4948-9476-EC64404E85B0}" srcOrd="0" destOrd="0" presId="urn:microsoft.com/office/officeart/2005/8/layout/radial3"/>
    <dgm:cxn modelId="{FC985B66-D3A6-4E39-928F-48C771ED962B}" type="presOf" srcId="{8E05F9EA-5F05-4E3C-BF25-4766BA518B38}" destId="{AEC04B33-03E6-4C87-89A9-694AE63A664B}" srcOrd="0" destOrd="0" presId="urn:microsoft.com/office/officeart/2005/8/layout/radial3"/>
    <dgm:cxn modelId="{C111EF98-1D18-4BFD-BC1A-8DB28B094A17}" srcId="{8E05F9EA-5F05-4E3C-BF25-4766BA518B38}" destId="{8D9B2E95-72EF-4F25-8563-308BB9773220}" srcOrd="1" destOrd="0" parTransId="{D7EE694B-2C6D-4451-B01D-8BC2D7317234}" sibTransId="{26962ACD-9112-49A9-80B9-AC8AC32AD563}"/>
    <dgm:cxn modelId="{8CFB5D8F-2A22-452A-BB2A-9020BC229019}" type="presOf" srcId="{8D9B2E95-72EF-4F25-8563-308BB9773220}" destId="{2D66DCDB-668F-448C-8A7D-989BE84988F4}" srcOrd="0" destOrd="0" presId="urn:microsoft.com/office/officeart/2005/8/layout/radial3"/>
    <dgm:cxn modelId="{F4C7B33A-CEBB-43FF-9542-836CEBA69145}" type="presOf" srcId="{4331E99E-7626-4FE6-B25D-AD7AAAF981AE}" destId="{0C837F9B-4AB4-4F6D-99EC-6C08F9E72CBB}" srcOrd="0" destOrd="0" presId="urn:microsoft.com/office/officeart/2005/8/layout/radial3"/>
    <dgm:cxn modelId="{100509B0-46A8-4825-BC4D-0BCC88163E78}" type="presParOf" srcId="{0C837F9B-4AB4-4F6D-99EC-6C08F9E72CBB}" destId="{54657D75-9E5F-4144-8849-4B919E91771A}" srcOrd="0" destOrd="0" presId="urn:microsoft.com/office/officeart/2005/8/layout/radial3"/>
    <dgm:cxn modelId="{F51ED3D4-E103-4687-957F-40E1FB8C35DD}" type="presParOf" srcId="{54657D75-9E5F-4144-8849-4B919E91771A}" destId="{AEC04B33-03E6-4C87-89A9-694AE63A664B}" srcOrd="0" destOrd="0" presId="urn:microsoft.com/office/officeart/2005/8/layout/radial3"/>
    <dgm:cxn modelId="{D2A01CCE-61EB-4850-8F9B-7A88924A5DF5}" type="presParOf" srcId="{54657D75-9E5F-4144-8849-4B919E91771A}" destId="{1576E258-7679-48D3-9614-BBD697C01222}" srcOrd="1" destOrd="0" presId="urn:microsoft.com/office/officeart/2005/8/layout/radial3"/>
    <dgm:cxn modelId="{A4881FF5-07BD-4435-BFB5-83994C6043E0}" type="presParOf" srcId="{54657D75-9E5F-4144-8849-4B919E91771A}" destId="{2D66DCDB-668F-448C-8A7D-989BE84988F4}" srcOrd="2" destOrd="0" presId="urn:microsoft.com/office/officeart/2005/8/layout/radial3"/>
    <dgm:cxn modelId="{0C81D5F7-D15B-4FA7-AB9B-CD2053AE71BA}" type="presParOf" srcId="{54657D75-9E5F-4144-8849-4B919E91771A}" destId="{09263A69-69CC-4A9C-A340-E56E8428290A}" srcOrd="3" destOrd="0" presId="urn:microsoft.com/office/officeart/2005/8/layout/radial3"/>
    <dgm:cxn modelId="{74E972A9-D858-44C5-AB93-799534004001}" type="presParOf" srcId="{54657D75-9E5F-4144-8849-4B919E91771A}" destId="{636BE77D-2E64-4948-9476-EC64404E85B0}" srcOrd="4"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2385C1-CC77-4F3B-815F-AADCE31CD6B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CC09277A-DF0F-45BE-B18D-178F2462A860}">
      <dgm:prSet phldrT="[Texte]"/>
      <dgm:spPr>
        <a:solidFill>
          <a:schemeClr val="accent5"/>
        </a:solidFill>
      </dgm:spPr>
      <dgm:t>
        <a:bodyPr/>
        <a:lstStyle/>
        <a:p>
          <a:r>
            <a:rPr lang="fr-FR" b="1" dirty="0" smtClean="0"/>
            <a:t>1 Le plus important pour réussir est de se concentrer</a:t>
          </a:r>
          <a:endParaRPr lang="fr-FR" b="1" dirty="0"/>
        </a:p>
      </dgm:t>
    </dgm:pt>
    <dgm:pt modelId="{75C16DD2-6710-40EB-88B8-7044DEB02EEA}" type="parTrans" cxnId="{DD76FB88-99A4-4FE2-8B73-1FB302D1D834}">
      <dgm:prSet/>
      <dgm:spPr/>
      <dgm:t>
        <a:bodyPr/>
        <a:lstStyle/>
        <a:p>
          <a:endParaRPr lang="fr-FR"/>
        </a:p>
      </dgm:t>
    </dgm:pt>
    <dgm:pt modelId="{68AC4FA7-7F58-4034-A8CA-2518A555B12F}" type="sibTrans" cxnId="{DD76FB88-99A4-4FE2-8B73-1FB302D1D834}">
      <dgm:prSet/>
      <dgm:spPr/>
      <dgm:t>
        <a:bodyPr/>
        <a:lstStyle/>
        <a:p>
          <a:endParaRPr lang="fr-FR"/>
        </a:p>
      </dgm:t>
    </dgm:pt>
    <dgm:pt modelId="{A05F0D0D-99EB-453C-8F1D-26F86DE01C87}">
      <dgm:prSet phldrT="[Texte]"/>
      <dgm:spPr/>
      <dgm:t>
        <a:bodyPr/>
        <a:lstStyle/>
        <a:p>
          <a:r>
            <a:rPr lang="fr-FR" b="1" dirty="0" smtClean="0"/>
            <a:t>2 Vous considérez que le groupe projet est motivé</a:t>
          </a:r>
          <a:endParaRPr lang="fr-FR" b="1" dirty="0"/>
        </a:p>
      </dgm:t>
    </dgm:pt>
    <dgm:pt modelId="{E38A3BE4-8613-42E4-B729-C8F797612C77}" type="parTrans" cxnId="{0E91EBC3-6E1D-48BC-9A7A-783BD2B2D8AC}">
      <dgm:prSet/>
      <dgm:spPr/>
      <dgm:t>
        <a:bodyPr/>
        <a:lstStyle/>
        <a:p>
          <a:endParaRPr lang="fr-FR"/>
        </a:p>
      </dgm:t>
    </dgm:pt>
    <dgm:pt modelId="{97CC621C-8163-497F-88C8-0CD0975BB920}" type="sibTrans" cxnId="{0E91EBC3-6E1D-48BC-9A7A-783BD2B2D8AC}">
      <dgm:prSet/>
      <dgm:spPr/>
      <dgm:t>
        <a:bodyPr/>
        <a:lstStyle/>
        <a:p>
          <a:endParaRPr lang="fr-FR"/>
        </a:p>
      </dgm:t>
    </dgm:pt>
    <dgm:pt modelId="{CECF8707-7E32-43E8-853D-CE6671227779}">
      <dgm:prSet phldrT="[Texte]" custT="1"/>
      <dgm:spPr/>
      <dgm:t>
        <a:bodyPr/>
        <a:lstStyle/>
        <a:p>
          <a:r>
            <a:rPr lang="fr-FR" sz="1400" b="1" dirty="0" smtClean="0"/>
            <a:t>2B Par le partage d’une vision commune </a:t>
          </a:r>
          <a:endParaRPr lang="fr-FR" sz="1400" b="1" dirty="0"/>
        </a:p>
      </dgm:t>
    </dgm:pt>
    <dgm:pt modelId="{0DC09D95-0F6F-4845-A941-4511A5288A6A}" type="parTrans" cxnId="{2E87D801-8534-43FE-B17B-04365386D56F}">
      <dgm:prSet/>
      <dgm:spPr/>
      <dgm:t>
        <a:bodyPr/>
        <a:lstStyle/>
        <a:p>
          <a:endParaRPr lang="fr-FR"/>
        </a:p>
      </dgm:t>
    </dgm:pt>
    <dgm:pt modelId="{0EBB1629-D47D-4D32-BBE8-B373D1B1E76A}" type="sibTrans" cxnId="{2E87D801-8534-43FE-B17B-04365386D56F}">
      <dgm:prSet/>
      <dgm:spPr/>
      <dgm:t>
        <a:bodyPr/>
        <a:lstStyle/>
        <a:p>
          <a:endParaRPr lang="fr-FR"/>
        </a:p>
      </dgm:t>
    </dgm:pt>
    <dgm:pt modelId="{F7B7A888-BE3C-4A5A-A307-A528DD4D38A5}">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dirty="0" smtClean="0"/>
            <a:t>1A  </a:t>
          </a:r>
          <a:r>
            <a:rPr lang="fr-FR" sz="1400" b="1" dirty="0" smtClean="0"/>
            <a:t>Sur les personnes de l’équipe projet</a:t>
          </a:r>
          <a:endParaRPr lang="fr-FR" sz="1400" b="1" dirty="0"/>
        </a:p>
      </dgm:t>
    </dgm:pt>
    <dgm:pt modelId="{EAA0522C-0A3C-4587-A5E9-E2A26C5E34A0}" type="parTrans" cxnId="{4446EA24-7792-4588-860F-2DD0CB77C00C}">
      <dgm:prSet/>
      <dgm:spPr/>
      <dgm:t>
        <a:bodyPr/>
        <a:lstStyle/>
        <a:p>
          <a:endParaRPr lang="fr-FR"/>
        </a:p>
      </dgm:t>
    </dgm:pt>
    <dgm:pt modelId="{63244134-6720-4427-8B30-EF00B49F4F67}" type="sibTrans" cxnId="{4446EA24-7792-4588-860F-2DD0CB77C00C}">
      <dgm:prSet/>
      <dgm:spPr/>
      <dgm:t>
        <a:bodyPr/>
        <a:lstStyle/>
        <a:p>
          <a:endParaRPr lang="fr-FR"/>
        </a:p>
      </dgm:t>
    </dgm:pt>
    <dgm:pt modelId="{556EB01B-7F4E-4A47-B940-28715373F073}">
      <dgm:prSet phldrT="[Texte]" custT="1"/>
      <dgm:spPr/>
      <dgm:t>
        <a:bodyPr/>
        <a:lstStyle/>
        <a:p>
          <a:r>
            <a:rPr lang="fr-FR" sz="1400" b="1" dirty="0" smtClean="0"/>
            <a:t>2A Par les récompenses et l’intérêt personnel</a:t>
          </a:r>
          <a:endParaRPr lang="fr-FR" sz="1400" b="1" dirty="0"/>
        </a:p>
      </dgm:t>
    </dgm:pt>
    <dgm:pt modelId="{0B1E50F6-D835-40FE-B346-F6BEEFB0615C}" type="parTrans" cxnId="{109CC7E4-A78A-46AC-84C0-0C33EE036438}">
      <dgm:prSet/>
      <dgm:spPr/>
      <dgm:t>
        <a:bodyPr/>
        <a:lstStyle/>
        <a:p>
          <a:endParaRPr lang="fr-FR"/>
        </a:p>
      </dgm:t>
    </dgm:pt>
    <dgm:pt modelId="{BBCD3234-5235-4A07-AF84-C94199B7E812}" type="sibTrans" cxnId="{109CC7E4-A78A-46AC-84C0-0C33EE036438}">
      <dgm:prSet/>
      <dgm:spPr/>
      <dgm:t>
        <a:bodyPr/>
        <a:lstStyle/>
        <a:p>
          <a:endParaRPr lang="fr-FR"/>
        </a:p>
      </dgm:t>
    </dgm:pt>
    <dgm:pt modelId="{DECBAC73-46CB-4A3A-B9FC-2E8AB4E847B8}">
      <dgm:prSet phldrT="[Texte]" custT="1"/>
      <dgm:spPr/>
      <dgm:t>
        <a:bodyPr/>
        <a:lstStyle/>
        <a:p>
          <a:pPr marL="114300" indent="0" defTabSz="622300">
            <a:lnSpc>
              <a:spcPct val="90000"/>
            </a:lnSpc>
            <a:spcBef>
              <a:spcPct val="0"/>
            </a:spcBef>
            <a:spcAft>
              <a:spcPct val="15000"/>
            </a:spcAft>
            <a:buNone/>
          </a:pPr>
          <a:endParaRPr lang="fr-FR" sz="1400" b="1" dirty="0"/>
        </a:p>
      </dgm:t>
    </dgm:pt>
    <dgm:pt modelId="{249D924A-44ED-4118-B7D4-017ABD6275CA}" type="parTrans" cxnId="{9432F866-77E6-4597-A995-A5120F0687FC}">
      <dgm:prSet/>
      <dgm:spPr/>
      <dgm:t>
        <a:bodyPr/>
        <a:lstStyle/>
        <a:p>
          <a:endParaRPr lang="fr-FR"/>
        </a:p>
      </dgm:t>
    </dgm:pt>
    <dgm:pt modelId="{9A87A083-48B5-46EF-A955-A6FCC220D616}" type="sibTrans" cxnId="{9432F866-77E6-4597-A995-A5120F0687FC}">
      <dgm:prSet/>
      <dgm:spPr/>
      <dgm:t>
        <a:bodyPr/>
        <a:lstStyle/>
        <a:p>
          <a:endParaRPr lang="fr-FR"/>
        </a:p>
      </dgm:t>
    </dgm:pt>
    <dgm:pt modelId="{3572E384-2F37-4773-9239-F0BDE018EF61}">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dirty="0" smtClean="0"/>
            <a:t> 1B </a:t>
          </a:r>
          <a:r>
            <a:rPr lang="fr-FR" sz="1400" b="1" dirty="0" smtClean="0"/>
            <a:t>Sur le résultat à atteindre</a:t>
          </a:r>
          <a:endParaRPr lang="fr-FR" sz="1400" b="1" dirty="0"/>
        </a:p>
      </dgm:t>
    </dgm:pt>
    <dgm:pt modelId="{DA43C4FA-3563-4F05-A518-D8044EA13DE6}" type="parTrans" cxnId="{FB450703-64D7-4242-9223-AC5776780173}">
      <dgm:prSet/>
      <dgm:spPr/>
      <dgm:t>
        <a:bodyPr/>
        <a:lstStyle/>
        <a:p>
          <a:endParaRPr lang="fr-FR"/>
        </a:p>
      </dgm:t>
    </dgm:pt>
    <dgm:pt modelId="{ECA67D59-DC18-421B-B60F-00A4E3CF8F9B}" type="sibTrans" cxnId="{FB450703-64D7-4242-9223-AC5776780173}">
      <dgm:prSet/>
      <dgm:spPr/>
      <dgm:t>
        <a:bodyPr/>
        <a:lstStyle/>
        <a:p>
          <a:endParaRPr lang="fr-FR"/>
        </a:p>
      </dgm:t>
    </dgm:pt>
    <dgm:pt modelId="{F33024E0-ECCB-46B6-AEAD-8760957C75EA}" type="pres">
      <dgm:prSet presAssocID="{402385C1-CC77-4F3B-815F-AADCE31CD6B5}" presName="Name0" presStyleCnt="0">
        <dgm:presLayoutVars>
          <dgm:dir/>
          <dgm:animLvl val="lvl"/>
          <dgm:resizeHandles val="exact"/>
        </dgm:presLayoutVars>
      </dgm:prSet>
      <dgm:spPr/>
      <dgm:t>
        <a:bodyPr/>
        <a:lstStyle/>
        <a:p>
          <a:endParaRPr lang="fr-FR"/>
        </a:p>
      </dgm:t>
    </dgm:pt>
    <dgm:pt modelId="{3C08FCED-83C4-409D-B997-E0208F4C1668}" type="pres">
      <dgm:prSet presAssocID="{CC09277A-DF0F-45BE-B18D-178F2462A860}" presName="linNode" presStyleCnt="0"/>
      <dgm:spPr/>
    </dgm:pt>
    <dgm:pt modelId="{2D142808-C719-44FF-A9A9-1C8BE6B2C5F0}" type="pres">
      <dgm:prSet presAssocID="{CC09277A-DF0F-45BE-B18D-178F2462A860}" presName="parentText" presStyleLbl="node1" presStyleIdx="0" presStyleCnt="2">
        <dgm:presLayoutVars>
          <dgm:chMax val="1"/>
          <dgm:bulletEnabled val="1"/>
        </dgm:presLayoutVars>
      </dgm:prSet>
      <dgm:spPr/>
      <dgm:t>
        <a:bodyPr/>
        <a:lstStyle/>
        <a:p>
          <a:endParaRPr lang="fr-FR"/>
        </a:p>
      </dgm:t>
    </dgm:pt>
    <dgm:pt modelId="{648145C4-612E-4EC2-B2B8-18050D4E127A}" type="pres">
      <dgm:prSet presAssocID="{CC09277A-DF0F-45BE-B18D-178F2462A860}" presName="descendantText" presStyleLbl="alignAccFollowNode1" presStyleIdx="0" presStyleCnt="2" custLinFactNeighborX="0" custLinFactNeighborY="638">
        <dgm:presLayoutVars>
          <dgm:bulletEnabled val="1"/>
        </dgm:presLayoutVars>
      </dgm:prSet>
      <dgm:spPr/>
      <dgm:t>
        <a:bodyPr/>
        <a:lstStyle/>
        <a:p>
          <a:endParaRPr lang="fr-FR"/>
        </a:p>
      </dgm:t>
    </dgm:pt>
    <dgm:pt modelId="{81BD9694-BF43-456A-BE1C-8C7BF87C35E2}" type="pres">
      <dgm:prSet presAssocID="{68AC4FA7-7F58-4034-A8CA-2518A555B12F}" presName="sp" presStyleCnt="0"/>
      <dgm:spPr/>
    </dgm:pt>
    <dgm:pt modelId="{AEDB55CF-C16F-42B4-B1C9-26DC392D96EB}" type="pres">
      <dgm:prSet presAssocID="{A05F0D0D-99EB-453C-8F1D-26F86DE01C87}" presName="linNode" presStyleCnt="0"/>
      <dgm:spPr/>
    </dgm:pt>
    <dgm:pt modelId="{95D95860-0589-4BF5-A61D-A0071F9AFD74}" type="pres">
      <dgm:prSet presAssocID="{A05F0D0D-99EB-453C-8F1D-26F86DE01C87}" presName="parentText" presStyleLbl="node1" presStyleIdx="1" presStyleCnt="2">
        <dgm:presLayoutVars>
          <dgm:chMax val="1"/>
          <dgm:bulletEnabled val="1"/>
        </dgm:presLayoutVars>
      </dgm:prSet>
      <dgm:spPr/>
      <dgm:t>
        <a:bodyPr/>
        <a:lstStyle/>
        <a:p>
          <a:endParaRPr lang="fr-FR"/>
        </a:p>
      </dgm:t>
    </dgm:pt>
    <dgm:pt modelId="{1A70C8C9-4A51-4F92-9A60-CDF411B79FA4}" type="pres">
      <dgm:prSet presAssocID="{A05F0D0D-99EB-453C-8F1D-26F86DE01C87}" presName="descendantText" presStyleLbl="alignAccFollowNode1" presStyleIdx="1" presStyleCnt="2">
        <dgm:presLayoutVars>
          <dgm:bulletEnabled val="1"/>
        </dgm:presLayoutVars>
      </dgm:prSet>
      <dgm:spPr/>
      <dgm:t>
        <a:bodyPr/>
        <a:lstStyle/>
        <a:p>
          <a:endParaRPr lang="fr-FR"/>
        </a:p>
      </dgm:t>
    </dgm:pt>
  </dgm:ptLst>
  <dgm:cxnLst>
    <dgm:cxn modelId="{FD08C5ED-CF04-4286-B175-4E3347285ABA}" type="presOf" srcId="{F7B7A888-BE3C-4A5A-A307-A528DD4D38A5}" destId="{648145C4-612E-4EC2-B2B8-18050D4E127A}" srcOrd="0" destOrd="0" presId="urn:microsoft.com/office/officeart/2005/8/layout/vList5"/>
    <dgm:cxn modelId="{E329C39C-8E11-4078-BD1F-FC2F441D48A4}" type="presOf" srcId="{3572E384-2F37-4773-9239-F0BDE018EF61}" destId="{648145C4-612E-4EC2-B2B8-18050D4E127A}" srcOrd="0" destOrd="1" presId="urn:microsoft.com/office/officeart/2005/8/layout/vList5"/>
    <dgm:cxn modelId="{843F3C9F-1933-4A35-B147-BB1DAB7DD086}" type="presOf" srcId="{402385C1-CC77-4F3B-815F-AADCE31CD6B5}" destId="{F33024E0-ECCB-46B6-AEAD-8760957C75EA}" srcOrd="0" destOrd="0" presId="urn:microsoft.com/office/officeart/2005/8/layout/vList5"/>
    <dgm:cxn modelId="{DD76FB88-99A4-4FE2-8B73-1FB302D1D834}" srcId="{402385C1-CC77-4F3B-815F-AADCE31CD6B5}" destId="{CC09277A-DF0F-45BE-B18D-178F2462A860}" srcOrd="0" destOrd="0" parTransId="{75C16DD2-6710-40EB-88B8-7044DEB02EEA}" sibTransId="{68AC4FA7-7F58-4034-A8CA-2518A555B12F}"/>
    <dgm:cxn modelId="{8328BC4C-C5D0-4245-B347-5596BED3AEAE}" type="presOf" srcId="{A05F0D0D-99EB-453C-8F1D-26F86DE01C87}" destId="{95D95860-0589-4BF5-A61D-A0071F9AFD74}" srcOrd="0" destOrd="0" presId="urn:microsoft.com/office/officeart/2005/8/layout/vList5"/>
    <dgm:cxn modelId="{FB450703-64D7-4242-9223-AC5776780173}" srcId="{CC09277A-DF0F-45BE-B18D-178F2462A860}" destId="{3572E384-2F37-4773-9239-F0BDE018EF61}" srcOrd="1" destOrd="0" parTransId="{DA43C4FA-3563-4F05-A518-D8044EA13DE6}" sibTransId="{ECA67D59-DC18-421B-B60F-00A4E3CF8F9B}"/>
    <dgm:cxn modelId="{71C9027D-3ACC-4613-91D1-B6B9B1508A07}" type="presOf" srcId="{556EB01B-7F4E-4A47-B940-28715373F073}" destId="{1A70C8C9-4A51-4F92-9A60-CDF411B79FA4}" srcOrd="0" destOrd="0" presId="urn:microsoft.com/office/officeart/2005/8/layout/vList5"/>
    <dgm:cxn modelId="{0E91EBC3-6E1D-48BC-9A7A-783BD2B2D8AC}" srcId="{402385C1-CC77-4F3B-815F-AADCE31CD6B5}" destId="{A05F0D0D-99EB-453C-8F1D-26F86DE01C87}" srcOrd="1" destOrd="0" parTransId="{E38A3BE4-8613-42E4-B729-C8F797612C77}" sibTransId="{97CC621C-8163-497F-88C8-0CD0975BB920}"/>
    <dgm:cxn modelId="{109CC7E4-A78A-46AC-84C0-0C33EE036438}" srcId="{A05F0D0D-99EB-453C-8F1D-26F86DE01C87}" destId="{556EB01B-7F4E-4A47-B940-28715373F073}" srcOrd="0" destOrd="0" parTransId="{0B1E50F6-D835-40FE-B346-F6BEEFB0615C}" sibTransId="{BBCD3234-5235-4A07-AF84-C94199B7E812}"/>
    <dgm:cxn modelId="{2E8F6748-FE15-4F86-81B4-123A92861D5F}" type="presOf" srcId="{CECF8707-7E32-43E8-853D-CE6671227779}" destId="{1A70C8C9-4A51-4F92-9A60-CDF411B79FA4}" srcOrd="0" destOrd="1" presId="urn:microsoft.com/office/officeart/2005/8/layout/vList5"/>
    <dgm:cxn modelId="{13303B6A-92FE-4B4B-8333-AF375E35808F}" type="presOf" srcId="{DECBAC73-46CB-4A3A-B9FC-2E8AB4E847B8}" destId="{648145C4-612E-4EC2-B2B8-18050D4E127A}" srcOrd="0" destOrd="2" presId="urn:microsoft.com/office/officeart/2005/8/layout/vList5"/>
    <dgm:cxn modelId="{BEF088DA-F01B-48CD-9AEA-BD8BE8F1C521}" type="presOf" srcId="{CC09277A-DF0F-45BE-B18D-178F2462A860}" destId="{2D142808-C719-44FF-A9A9-1C8BE6B2C5F0}" srcOrd="0" destOrd="0" presId="urn:microsoft.com/office/officeart/2005/8/layout/vList5"/>
    <dgm:cxn modelId="{4446EA24-7792-4588-860F-2DD0CB77C00C}" srcId="{CC09277A-DF0F-45BE-B18D-178F2462A860}" destId="{F7B7A888-BE3C-4A5A-A307-A528DD4D38A5}" srcOrd="0" destOrd="0" parTransId="{EAA0522C-0A3C-4587-A5E9-E2A26C5E34A0}" sibTransId="{63244134-6720-4427-8B30-EF00B49F4F67}"/>
    <dgm:cxn modelId="{9432F866-77E6-4597-A995-A5120F0687FC}" srcId="{CC09277A-DF0F-45BE-B18D-178F2462A860}" destId="{DECBAC73-46CB-4A3A-B9FC-2E8AB4E847B8}" srcOrd="2" destOrd="0" parTransId="{249D924A-44ED-4118-B7D4-017ABD6275CA}" sibTransId="{9A87A083-48B5-46EF-A955-A6FCC220D616}"/>
    <dgm:cxn modelId="{2E87D801-8534-43FE-B17B-04365386D56F}" srcId="{A05F0D0D-99EB-453C-8F1D-26F86DE01C87}" destId="{CECF8707-7E32-43E8-853D-CE6671227779}" srcOrd="1" destOrd="0" parTransId="{0DC09D95-0F6F-4845-A941-4511A5288A6A}" sibTransId="{0EBB1629-D47D-4D32-BBE8-B373D1B1E76A}"/>
    <dgm:cxn modelId="{53C70AB5-6C69-428D-BBE3-9F33DE4F907A}" type="presParOf" srcId="{F33024E0-ECCB-46B6-AEAD-8760957C75EA}" destId="{3C08FCED-83C4-409D-B997-E0208F4C1668}" srcOrd="0" destOrd="0" presId="urn:microsoft.com/office/officeart/2005/8/layout/vList5"/>
    <dgm:cxn modelId="{2A051C80-935B-4F4E-B4AF-F2CC7121DBE1}" type="presParOf" srcId="{3C08FCED-83C4-409D-B997-E0208F4C1668}" destId="{2D142808-C719-44FF-A9A9-1C8BE6B2C5F0}" srcOrd="0" destOrd="0" presId="urn:microsoft.com/office/officeart/2005/8/layout/vList5"/>
    <dgm:cxn modelId="{C8604FF5-175B-49FE-A48F-61D58D319F8C}" type="presParOf" srcId="{3C08FCED-83C4-409D-B997-E0208F4C1668}" destId="{648145C4-612E-4EC2-B2B8-18050D4E127A}" srcOrd="1" destOrd="0" presId="urn:microsoft.com/office/officeart/2005/8/layout/vList5"/>
    <dgm:cxn modelId="{BDFCCD5D-0C5D-4A6D-B95C-EB14377D3D6B}" type="presParOf" srcId="{F33024E0-ECCB-46B6-AEAD-8760957C75EA}" destId="{81BD9694-BF43-456A-BE1C-8C7BF87C35E2}" srcOrd="1" destOrd="0" presId="urn:microsoft.com/office/officeart/2005/8/layout/vList5"/>
    <dgm:cxn modelId="{5811F329-3032-48E1-86C9-7002D9DA3A8A}" type="presParOf" srcId="{F33024E0-ECCB-46B6-AEAD-8760957C75EA}" destId="{AEDB55CF-C16F-42B4-B1C9-26DC392D96EB}" srcOrd="2" destOrd="0" presId="urn:microsoft.com/office/officeart/2005/8/layout/vList5"/>
    <dgm:cxn modelId="{34869197-EE98-4BBA-95AF-94674F7A1D0A}" type="presParOf" srcId="{AEDB55CF-C16F-42B4-B1C9-26DC392D96EB}" destId="{95D95860-0589-4BF5-A61D-A0071F9AFD74}" srcOrd="0" destOrd="0" presId="urn:microsoft.com/office/officeart/2005/8/layout/vList5"/>
    <dgm:cxn modelId="{B2502D05-BA9D-42DE-AA98-26C25F376F01}" type="presParOf" srcId="{AEDB55CF-C16F-42B4-B1C9-26DC392D96EB}" destId="{1A70C8C9-4A51-4F92-9A60-CDF411B79F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04B33-03E6-4C87-89A9-694AE63A664B}">
      <dsp:nvSpPr>
        <dsp:cNvPr id="0" name=""/>
        <dsp:cNvSpPr/>
      </dsp:nvSpPr>
      <dsp:spPr>
        <a:xfrm>
          <a:off x="1921549" y="1091633"/>
          <a:ext cx="1985771" cy="1725180"/>
        </a:xfrm>
        <a:prstGeom prst="ellipse">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Chef de projet</a:t>
          </a:r>
          <a:endParaRPr lang="fr-FR" sz="2800" kern="1200" dirty="0"/>
        </a:p>
      </dsp:txBody>
      <dsp:txXfrm>
        <a:off x="2212358" y="1344280"/>
        <a:ext cx="1404153" cy="1219886"/>
      </dsp:txXfrm>
    </dsp:sp>
    <dsp:sp modelId="{1576E258-7679-48D3-9614-BBD697C01222}">
      <dsp:nvSpPr>
        <dsp:cNvPr id="0" name=""/>
        <dsp:cNvSpPr/>
      </dsp:nvSpPr>
      <dsp:spPr>
        <a:xfrm>
          <a:off x="2043851" y="-7689"/>
          <a:ext cx="1606777" cy="1471346"/>
        </a:xfrm>
        <a:prstGeom prst="ellipse">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Organisation</a:t>
          </a:r>
          <a:endParaRPr lang="fr-FR" sz="1600" b="1" kern="1200" dirty="0"/>
        </a:p>
      </dsp:txBody>
      <dsp:txXfrm>
        <a:off x="2279158" y="207785"/>
        <a:ext cx="1136163" cy="1040398"/>
      </dsp:txXfrm>
    </dsp:sp>
    <dsp:sp modelId="{2D66DCDB-668F-448C-8A7D-989BE84988F4}">
      <dsp:nvSpPr>
        <dsp:cNvPr id="0" name=""/>
        <dsp:cNvSpPr/>
      </dsp:nvSpPr>
      <dsp:spPr>
        <a:xfrm>
          <a:off x="3549168" y="1197588"/>
          <a:ext cx="1601520" cy="1513272"/>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t>Gestion</a:t>
          </a:r>
          <a:endParaRPr lang="fr-FR" sz="2000" b="1" kern="1200" dirty="0"/>
        </a:p>
      </dsp:txBody>
      <dsp:txXfrm>
        <a:off x="3783705" y="1419202"/>
        <a:ext cx="1132446" cy="1070044"/>
      </dsp:txXfrm>
    </dsp:sp>
    <dsp:sp modelId="{09263A69-69CC-4A9C-A340-E56E8428290A}">
      <dsp:nvSpPr>
        <dsp:cNvPr id="0" name=""/>
        <dsp:cNvSpPr/>
      </dsp:nvSpPr>
      <dsp:spPr>
        <a:xfrm>
          <a:off x="2081395" y="2482268"/>
          <a:ext cx="1677061" cy="1602281"/>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t>Humain</a:t>
          </a:r>
          <a:endParaRPr lang="fr-FR" sz="2000" b="1" kern="1200" dirty="0"/>
        </a:p>
      </dsp:txBody>
      <dsp:txXfrm>
        <a:off x="2326995" y="2716917"/>
        <a:ext cx="1185861" cy="1132983"/>
      </dsp:txXfrm>
    </dsp:sp>
    <dsp:sp modelId="{636BE77D-2E64-4948-9476-EC64404E85B0}">
      <dsp:nvSpPr>
        <dsp:cNvPr id="0" name=""/>
        <dsp:cNvSpPr/>
      </dsp:nvSpPr>
      <dsp:spPr>
        <a:xfrm>
          <a:off x="657278" y="1197593"/>
          <a:ext cx="1643324" cy="1513261"/>
        </a:xfrm>
        <a:prstGeom prst="ellipse">
          <a:avLst/>
        </a:prstGeom>
        <a:solidFill>
          <a:srgbClr val="FFFF6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t>Technique</a:t>
          </a:r>
          <a:endParaRPr lang="fr-FR" sz="2000" b="1" kern="1200" dirty="0"/>
        </a:p>
      </dsp:txBody>
      <dsp:txXfrm>
        <a:off x="897937" y="1419205"/>
        <a:ext cx="1162006" cy="1070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04B33-03E6-4C87-89A9-694AE63A664B}">
      <dsp:nvSpPr>
        <dsp:cNvPr id="0" name=""/>
        <dsp:cNvSpPr/>
      </dsp:nvSpPr>
      <dsp:spPr>
        <a:xfrm>
          <a:off x="868392" y="727140"/>
          <a:ext cx="1275293" cy="1107938"/>
        </a:xfrm>
        <a:prstGeom prst="ellipse">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Chef de projet</a:t>
          </a:r>
          <a:endParaRPr lang="fr-FR" sz="1000" kern="1200" dirty="0"/>
        </a:p>
      </dsp:txBody>
      <dsp:txXfrm>
        <a:off x="1055154" y="889394"/>
        <a:ext cx="901769" cy="783430"/>
      </dsp:txXfrm>
    </dsp:sp>
    <dsp:sp modelId="{1576E258-7679-48D3-9614-BBD697C01222}">
      <dsp:nvSpPr>
        <dsp:cNvPr id="0" name=""/>
        <dsp:cNvSpPr/>
      </dsp:nvSpPr>
      <dsp:spPr>
        <a:xfrm>
          <a:off x="975450" y="3218"/>
          <a:ext cx="1031898" cy="944922"/>
        </a:xfrm>
        <a:prstGeom prst="ellipse">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t>Organisation</a:t>
          </a:r>
          <a:endParaRPr lang="fr-FR" sz="1000" b="1" kern="1200" dirty="0"/>
        </a:p>
      </dsp:txBody>
      <dsp:txXfrm>
        <a:off x="1126568" y="141599"/>
        <a:ext cx="729662" cy="668160"/>
      </dsp:txXfrm>
    </dsp:sp>
    <dsp:sp modelId="{2D66DCDB-668F-448C-8A7D-989BE84988F4}">
      <dsp:nvSpPr>
        <dsp:cNvPr id="0" name=""/>
        <dsp:cNvSpPr/>
      </dsp:nvSpPr>
      <dsp:spPr>
        <a:xfrm>
          <a:off x="1971843" y="833545"/>
          <a:ext cx="912186" cy="895127"/>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t>Gestion</a:t>
          </a:r>
          <a:endParaRPr lang="fr-FR" sz="1000" b="1" kern="1200" dirty="0"/>
        </a:p>
      </dsp:txBody>
      <dsp:txXfrm>
        <a:off x="2105430" y="964633"/>
        <a:ext cx="645012" cy="632951"/>
      </dsp:txXfrm>
    </dsp:sp>
    <dsp:sp modelId="{09263A69-69CC-4A9C-A340-E56E8428290A}">
      <dsp:nvSpPr>
        <dsp:cNvPr id="0" name=""/>
        <dsp:cNvSpPr/>
      </dsp:nvSpPr>
      <dsp:spPr>
        <a:xfrm>
          <a:off x="989174" y="1575255"/>
          <a:ext cx="1013955" cy="924707"/>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t>Humain</a:t>
          </a:r>
          <a:endParaRPr lang="fr-FR" sz="1000" b="1" kern="1200" dirty="0"/>
        </a:p>
      </dsp:txBody>
      <dsp:txXfrm>
        <a:off x="1137664" y="1710675"/>
        <a:ext cx="716975" cy="653867"/>
      </dsp:txXfrm>
    </dsp:sp>
    <dsp:sp modelId="{636BE77D-2E64-4948-9476-EC64404E85B0}">
      <dsp:nvSpPr>
        <dsp:cNvPr id="0" name=""/>
        <dsp:cNvSpPr/>
      </dsp:nvSpPr>
      <dsp:spPr>
        <a:xfrm>
          <a:off x="120182" y="829610"/>
          <a:ext cx="927920" cy="902998"/>
        </a:xfrm>
        <a:prstGeom prst="ellipse">
          <a:avLst/>
        </a:prstGeom>
        <a:solidFill>
          <a:srgbClr val="FFFF6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t>Technique</a:t>
          </a:r>
          <a:endParaRPr lang="fr-FR" sz="1000" b="1" kern="1200" dirty="0"/>
        </a:p>
      </dsp:txBody>
      <dsp:txXfrm>
        <a:off x="256073" y="961851"/>
        <a:ext cx="656138" cy="638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4496-1ED4-44C3-93C6-57504C141662}">
      <dsp:nvSpPr>
        <dsp:cNvPr id="0" name=""/>
        <dsp:cNvSpPr/>
      </dsp:nvSpPr>
      <dsp:spPr>
        <a:xfrm>
          <a:off x="0" y="0"/>
          <a:ext cx="4399617" cy="832605"/>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Direction Générale</a:t>
          </a:r>
          <a:endParaRPr lang="fr-FR" sz="2400" kern="1200" dirty="0"/>
        </a:p>
      </dsp:txBody>
      <dsp:txXfrm>
        <a:off x="0" y="0"/>
        <a:ext cx="4399617" cy="832605"/>
      </dsp:txXfrm>
    </dsp:sp>
    <dsp:sp modelId="{06D0CF15-60F7-411A-8D75-C4434C558063}">
      <dsp:nvSpPr>
        <dsp:cNvPr id="0" name=""/>
        <dsp:cNvSpPr/>
      </dsp:nvSpPr>
      <dsp:spPr>
        <a:xfrm>
          <a:off x="1867" y="832605"/>
          <a:ext cx="1051055" cy="1748470"/>
        </a:xfrm>
        <a:prstGeom prst="rect">
          <a:avLst/>
        </a:prstGeom>
        <a:gradFill rotWithShape="0">
          <a:gsLst>
            <a:gs pos="0">
              <a:srgbClr val="FFFF99"/>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Fonction 1 </a:t>
          </a:r>
          <a:endParaRPr lang="fr-FR" sz="1900" kern="1200" dirty="0"/>
        </a:p>
      </dsp:txBody>
      <dsp:txXfrm>
        <a:off x="1867" y="832605"/>
        <a:ext cx="1051055" cy="1748470"/>
      </dsp:txXfrm>
    </dsp:sp>
    <dsp:sp modelId="{5A70AE7C-93D3-4A23-8188-B636C26521C2}">
      <dsp:nvSpPr>
        <dsp:cNvPr id="0" name=""/>
        <dsp:cNvSpPr/>
      </dsp:nvSpPr>
      <dsp:spPr>
        <a:xfrm>
          <a:off x="1052923" y="832605"/>
          <a:ext cx="1114942" cy="1748470"/>
        </a:xfrm>
        <a:prstGeom prst="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Fonction 2</a:t>
          </a:r>
          <a:endParaRPr lang="fr-FR" sz="1900" kern="1200" dirty="0"/>
        </a:p>
      </dsp:txBody>
      <dsp:txXfrm>
        <a:off x="1052923" y="832605"/>
        <a:ext cx="1114942" cy="1748470"/>
      </dsp:txXfrm>
    </dsp:sp>
    <dsp:sp modelId="{B9F7DEFA-6558-464C-92F4-10B40E83CAB6}">
      <dsp:nvSpPr>
        <dsp:cNvPr id="0" name=""/>
        <dsp:cNvSpPr/>
      </dsp:nvSpPr>
      <dsp:spPr>
        <a:xfrm>
          <a:off x="2167865" y="832605"/>
          <a:ext cx="1114942" cy="1748470"/>
        </a:xfrm>
        <a:prstGeom prst="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Fonction 3</a:t>
          </a:r>
          <a:endParaRPr lang="fr-FR" sz="1900" kern="1200" dirty="0"/>
        </a:p>
      </dsp:txBody>
      <dsp:txXfrm>
        <a:off x="2167865" y="832605"/>
        <a:ext cx="1114942" cy="1748470"/>
      </dsp:txXfrm>
    </dsp:sp>
    <dsp:sp modelId="{CEDFE9BB-664A-4557-93E6-3B62DD9049D2}">
      <dsp:nvSpPr>
        <dsp:cNvPr id="0" name=""/>
        <dsp:cNvSpPr/>
      </dsp:nvSpPr>
      <dsp:spPr>
        <a:xfrm>
          <a:off x="3284674" y="818687"/>
          <a:ext cx="1114942" cy="1748470"/>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Fonction 4</a:t>
          </a:r>
          <a:endParaRPr lang="fr-FR" sz="1900" kern="1200" dirty="0"/>
        </a:p>
      </dsp:txBody>
      <dsp:txXfrm>
        <a:off x="3284674" y="818687"/>
        <a:ext cx="1114942" cy="1748470"/>
      </dsp:txXfrm>
    </dsp:sp>
    <dsp:sp modelId="{05C2ED84-9A2C-43CE-B6A3-B6F1456534FE}">
      <dsp:nvSpPr>
        <dsp:cNvPr id="0" name=""/>
        <dsp:cNvSpPr/>
      </dsp:nvSpPr>
      <dsp:spPr>
        <a:xfrm>
          <a:off x="0" y="2581075"/>
          <a:ext cx="4399617" cy="194274"/>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04B33-03E6-4C87-89A9-694AE63A664B}">
      <dsp:nvSpPr>
        <dsp:cNvPr id="0" name=""/>
        <dsp:cNvSpPr/>
      </dsp:nvSpPr>
      <dsp:spPr>
        <a:xfrm>
          <a:off x="692540" y="542787"/>
          <a:ext cx="951967" cy="827041"/>
        </a:xfrm>
        <a:prstGeom prst="ellipse">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Chef de projet</a:t>
          </a:r>
          <a:endParaRPr lang="fr-FR" sz="1000" kern="1200" dirty="0"/>
        </a:p>
      </dsp:txBody>
      <dsp:txXfrm>
        <a:off x="831952" y="663904"/>
        <a:ext cx="673143" cy="584807"/>
      </dsp:txXfrm>
    </dsp:sp>
    <dsp:sp modelId="{1576E258-7679-48D3-9614-BBD697C01222}">
      <dsp:nvSpPr>
        <dsp:cNvPr id="0" name=""/>
        <dsp:cNvSpPr/>
      </dsp:nvSpPr>
      <dsp:spPr>
        <a:xfrm>
          <a:off x="772456" y="2402"/>
          <a:ext cx="770279" cy="705355"/>
        </a:xfrm>
        <a:prstGeom prst="ellipse">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t>Organisation</a:t>
          </a:r>
          <a:endParaRPr lang="fr-FR" sz="700" b="1" kern="1200" dirty="0"/>
        </a:p>
      </dsp:txBody>
      <dsp:txXfrm>
        <a:off x="885261" y="105699"/>
        <a:ext cx="544669" cy="498761"/>
      </dsp:txXfrm>
    </dsp:sp>
    <dsp:sp modelId="{2D66DCDB-668F-448C-8A7D-989BE84988F4}">
      <dsp:nvSpPr>
        <dsp:cNvPr id="0" name=""/>
        <dsp:cNvSpPr/>
      </dsp:nvSpPr>
      <dsp:spPr>
        <a:xfrm>
          <a:off x="1516232" y="622216"/>
          <a:ext cx="680918" cy="668184"/>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Gestion</a:t>
          </a:r>
          <a:endParaRPr lang="fr-FR" sz="800" b="1" kern="1200" dirty="0"/>
        </a:p>
      </dsp:txBody>
      <dsp:txXfrm>
        <a:off x="1615950" y="720069"/>
        <a:ext cx="481482" cy="472478"/>
      </dsp:txXfrm>
    </dsp:sp>
    <dsp:sp modelId="{09263A69-69CC-4A9C-A340-E56E8428290A}">
      <dsp:nvSpPr>
        <dsp:cNvPr id="0" name=""/>
        <dsp:cNvSpPr/>
      </dsp:nvSpPr>
      <dsp:spPr>
        <a:xfrm>
          <a:off x="828262" y="1189622"/>
          <a:ext cx="756885" cy="690265"/>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Humain</a:t>
          </a:r>
          <a:endParaRPr lang="fr-FR" sz="800" b="1" kern="1200" dirty="0"/>
        </a:p>
      </dsp:txBody>
      <dsp:txXfrm>
        <a:off x="939105" y="1290709"/>
        <a:ext cx="535199" cy="488091"/>
      </dsp:txXfrm>
    </dsp:sp>
    <dsp:sp modelId="{636BE77D-2E64-4948-9476-EC64404E85B0}">
      <dsp:nvSpPr>
        <dsp:cNvPr id="0" name=""/>
        <dsp:cNvSpPr/>
      </dsp:nvSpPr>
      <dsp:spPr>
        <a:xfrm>
          <a:off x="145265" y="640351"/>
          <a:ext cx="670182" cy="631913"/>
        </a:xfrm>
        <a:prstGeom prst="ellipse">
          <a:avLst/>
        </a:prstGeom>
        <a:solidFill>
          <a:srgbClr val="FFFF6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Technique</a:t>
          </a:r>
          <a:endParaRPr lang="fr-FR" sz="800" b="1" kern="1200" dirty="0"/>
        </a:p>
      </dsp:txBody>
      <dsp:txXfrm>
        <a:off x="243411" y="732893"/>
        <a:ext cx="473890" cy="4468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145C4-612E-4EC2-B2B8-18050D4E127A}">
      <dsp:nvSpPr>
        <dsp:cNvPr id="0" name=""/>
        <dsp:cNvSpPr/>
      </dsp:nvSpPr>
      <dsp:spPr>
        <a:xfrm rot="5400000">
          <a:off x="3827814" y="-1367219"/>
          <a:ext cx="1095899" cy="411836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1400" kern="1200" dirty="0" smtClean="0"/>
            <a:t>1A  </a:t>
          </a:r>
          <a:r>
            <a:rPr lang="fr-FR" sz="1400" b="1" kern="1200" dirty="0" smtClean="0"/>
            <a:t>Sur les personnes de l’équipe projet</a:t>
          </a:r>
          <a:endParaRPr lang="fr-FR" sz="1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fr-FR" sz="1400" kern="1200" dirty="0" smtClean="0"/>
            <a:t> 1B </a:t>
          </a:r>
          <a:r>
            <a:rPr lang="fr-FR" sz="1400" b="1" kern="1200" dirty="0" smtClean="0"/>
            <a:t>Sur le résultat à atteindre</a:t>
          </a:r>
          <a:endParaRPr lang="fr-FR" sz="1400" b="1" kern="1200" dirty="0"/>
        </a:p>
        <a:p>
          <a:pPr marL="114300" lvl="1" indent="0" algn="l" defTabSz="622300">
            <a:lnSpc>
              <a:spcPct val="90000"/>
            </a:lnSpc>
            <a:spcBef>
              <a:spcPct val="0"/>
            </a:spcBef>
            <a:spcAft>
              <a:spcPct val="15000"/>
            </a:spcAft>
            <a:buChar char="••"/>
          </a:pPr>
          <a:endParaRPr lang="fr-FR" sz="1400" b="1" kern="1200" dirty="0"/>
        </a:p>
      </dsp:txBody>
      <dsp:txXfrm rot="-5400000">
        <a:off x="2316581" y="197511"/>
        <a:ext cx="4064869" cy="988905"/>
      </dsp:txXfrm>
    </dsp:sp>
    <dsp:sp modelId="{2D142808-C719-44FF-A9A9-1C8BE6B2C5F0}">
      <dsp:nvSpPr>
        <dsp:cNvPr id="0" name=""/>
        <dsp:cNvSpPr/>
      </dsp:nvSpPr>
      <dsp:spPr>
        <a:xfrm>
          <a:off x="0" y="34"/>
          <a:ext cx="2316581" cy="1369874"/>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b="1" kern="1200" dirty="0" smtClean="0"/>
            <a:t>1 Le plus important pour réussir est de se concentrer</a:t>
          </a:r>
          <a:endParaRPr lang="fr-FR" sz="2000" b="1" kern="1200" dirty="0"/>
        </a:p>
      </dsp:txBody>
      <dsp:txXfrm>
        <a:off x="66872" y="66906"/>
        <a:ext cx="2182837" cy="1236130"/>
      </dsp:txXfrm>
    </dsp:sp>
    <dsp:sp modelId="{1A70C8C9-4A51-4F92-9A60-CDF411B79FA4}">
      <dsp:nvSpPr>
        <dsp:cNvPr id="0" name=""/>
        <dsp:cNvSpPr/>
      </dsp:nvSpPr>
      <dsp:spPr>
        <a:xfrm rot="5400000">
          <a:off x="3827814" y="64156"/>
          <a:ext cx="1095899" cy="4118366"/>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2A Par les récompenses et l’intérêt personnel</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2B Par le partage d’une vision commune </a:t>
          </a:r>
          <a:endParaRPr lang="fr-FR" sz="1400" b="1" kern="1200" dirty="0"/>
        </a:p>
      </dsp:txBody>
      <dsp:txXfrm rot="-5400000">
        <a:off x="2316581" y="1628887"/>
        <a:ext cx="4064869" cy="988905"/>
      </dsp:txXfrm>
    </dsp:sp>
    <dsp:sp modelId="{95D95860-0589-4BF5-A61D-A0071F9AFD74}">
      <dsp:nvSpPr>
        <dsp:cNvPr id="0" name=""/>
        <dsp:cNvSpPr/>
      </dsp:nvSpPr>
      <dsp:spPr>
        <a:xfrm>
          <a:off x="0" y="1438402"/>
          <a:ext cx="2316581" cy="136987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b="1" kern="1200" dirty="0" smtClean="0"/>
            <a:t>2 Vous considérez que le groupe projet est motivé</a:t>
          </a:r>
          <a:endParaRPr lang="fr-FR" sz="2000" b="1" kern="1200" dirty="0"/>
        </a:p>
      </dsp:txBody>
      <dsp:txXfrm>
        <a:off x="66872" y="1505274"/>
        <a:ext cx="2182837" cy="123613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2"/>
    </p:custDataLst>
    <p:extLst>
      <p:ext uri="{BB962C8B-B14F-4D97-AF65-F5344CB8AC3E}">
        <p14:creationId xmlns:p14="http://schemas.microsoft.com/office/powerpoint/2010/main" val="1523176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31468" y="3260594"/>
            <a:ext cx="7333555" cy="308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2" tIns="44933" rIns="91472" bIns="4493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3" name="Rectangle 3"/>
          <p:cNvSpPr>
            <a:spLocks noGrp="1" noRot="1" noChangeAspect="1" noChangeArrowheads="1" noTextEdit="1"/>
          </p:cNvSpPr>
          <p:nvPr>
            <p:ph type="sldImg" idx="2"/>
          </p:nvPr>
        </p:nvSpPr>
        <p:spPr bwMode="auto">
          <a:xfrm>
            <a:off x="2952750" y="520700"/>
            <a:ext cx="4097338" cy="2562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014509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ikiberal.org/wiki/198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ikiberal.org/wiki/198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wikiberal.org/wiki/1985"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wikiberal.org/wiki/1985"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wikiberal.org/wiki/1985"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wikiberal.org/wiki/1985"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wikiberal.org/wiki/1985"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pPr defTabSz="920709" eaLnBrk="1" fontAlgn="auto" hangingPunct="1">
              <a:spcBef>
                <a:spcPts val="0"/>
              </a:spcBef>
              <a:spcAft>
                <a:spcPts val="0"/>
              </a:spcAft>
              <a:defRPr/>
            </a:pPr>
            <a:r>
              <a:rPr lang="fr-FR" dirty="0" smtClean="0">
                <a:latin typeface="Arial" pitchFamily="34" charset="0"/>
              </a:rPr>
              <a:t>Regarder</a:t>
            </a:r>
            <a:r>
              <a:rPr lang="fr-FR" baseline="0" dirty="0" smtClean="0">
                <a:latin typeface="Arial" pitchFamily="34" charset="0"/>
              </a:rPr>
              <a:t> à votre rythme</a:t>
            </a:r>
            <a:endParaRPr lang="fr-FR" dirty="0" smtClean="0">
              <a:latin typeface="Arial" pitchFamily="34" charset="0"/>
            </a:endParaRPr>
          </a:p>
          <a:p>
            <a:pPr defTabSz="920709" eaLnBrk="1" fontAlgn="auto" hangingPunct="1">
              <a:spcBef>
                <a:spcPts val="0"/>
              </a:spcBef>
              <a:spcAft>
                <a:spcPts val="0"/>
              </a:spcAft>
              <a:defRPr/>
            </a:pPr>
            <a:r>
              <a:rPr lang="fr-FR" dirty="0" smtClean="0">
                <a:latin typeface="Arial" pitchFamily="34" charset="0"/>
              </a:rPr>
              <a:t>Démo de </a:t>
            </a:r>
            <a:r>
              <a:rPr lang="fr-FR" dirty="0" err="1" smtClean="0">
                <a:latin typeface="Arial" pitchFamily="34" charset="0"/>
              </a:rPr>
              <a:t>youtube</a:t>
            </a:r>
            <a:r>
              <a:rPr lang="fr-FR" baseline="0" dirty="0" smtClean="0">
                <a:latin typeface="Arial" pitchFamily="34" charset="0"/>
              </a:rPr>
              <a:t> et de mon site</a:t>
            </a:r>
          </a:p>
          <a:p>
            <a:pPr defTabSz="920709" eaLnBrk="1" fontAlgn="auto" hangingPunct="1">
              <a:spcBef>
                <a:spcPts val="0"/>
              </a:spcBef>
              <a:spcAft>
                <a:spcPts val="0"/>
              </a:spcAft>
              <a:defRPr/>
            </a:pPr>
            <a:r>
              <a:rPr lang="fr-FR" baseline="0" dirty="0" smtClean="0">
                <a:latin typeface="Arial" pitchFamily="34" charset="0"/>
              </a:rPr>
              <a:t>Si vous suivez cette formation en entreprise ou comme étudiant, n’oubliez pas de vérifier que votre formateur a bien le droit de l’utiliser, en effet la </a:t>
            </a:r>
            <a:r>
              <a:rPr lang="fr-FR" dirty="0" smtClean="0">
                <a:latin typeface="Arial" pitchFamily="34" charset="0"/>
              </a:rPr>
              <a:t>Licence vous permet de vous former gratuitement, mais pour une utilisation personnelle ou dans</a:t>
            </a:r>
            <a:r>
              <a:rPr lang="fr-FR" baseline="0" dirty="0" smtClean="0">
                <a:latin typeface="Arial" pitchFamily="34" charset="0"/>
              </a:rPr>
              <a:t> un cadre non lucratif </a:t>
            </a:r>
          </a:p>
          <a:p>
            <a:pPr defTabSz="920709" eaLnBrk="1" fontAlgn="auto" hangingPunct="1">
              <a:spcBef>
                <a:spcPts val="0"/>
              </a:spcBef>
              <a:spcAft>
                <a:spcPts val="0"/>
              </a:spcAft>
              <a:defRPr/>
            </a:pPr>
            <a:r>
              <a:rPr lang="fr-FR" dirty="0" smtClean="0">
                <a:latin typeface="Arial" pitchFamily="34" charset="0"/>
              </a:rPr>
              <a:t>réutiliser librement à condition</a:t>
            </a:r>
            <a:r>
              <a:rPr lang="fr-FR" baseline="0" dirty="0" smtClean="0">
                <a:latin typeface="Arial" pitchFamily="34" charset="0"/>
              </a:rPr>
              <a:t> de 1/</a:t>
            </a:r>
            <a:r>
              <a:rPr lang="fr-FR" dirty="0" smtClean="0">
                <a:latin typeface="Arial" pitchFamily="34" charset="0"/>
              </a:rPr>
              <a:t>citer l’auteur, 2/ ne pas la mettre en accès commercial sans autorisation écrite de ma part 3/ partager aussi votre cours sous la même licence</a:t>
            </a:r>
          </a:p>
          <a:p>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1D35ECF8-8DEC-48F6-A9B5-8A0FC1114B04}"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77844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Le chef de projet </a:t>
            </a:r>
            <a:r>
              <a:rPr lang="fr-FR" baseline="0" dirty="0" smtClean="0">
                <a:latin typeface="Arial" pitchFamily="34" charset="0"/>
              </a:rPr>
              <a:t>se trouve en position intermédiaire entre la direction et son équipe projet. Il a à répondre aux demandes de la direction sur le respect des délais, des budgets, sur l’efficacité du projet. La pression peut-être forte si le projet est stratégique, et les objectifs peuvent manquer de réalisme. </a:t>
            </a:r>
          </a:p>
          <a:p>
            <a:endParaRPr lang="fr-FR" baseline="0" dirty="0" smtClean="0">
              <a:latin typeface="Arial" pitchFamily="34" charset="0"/>
            </a:endParaRPr>
          </a:p>
          <a:p>
            <a:r>
              <a:rPr lang="fr-FR" baseline="0" dirty="0" smtClean="0">
                <a:latin typeface="Arial" pitchFamily="34" charset="0"/>
              </a:rPr>
              <a:t>Les membres de l’équipe projet ont ne sont souvent pas affecté au projet à temps plein. Ils conservent une mission fonctionnelle. Exemple…</a:t>
            </a:r>
          </a:p>
          <a:p>
            <a:r>
              <a:rPr lang="fr-FR" baseline="0" dirty="0" smtClean="0">
                <a:latin typeface="Arial" pitchFamily="34" charset="0"/>
              </a:rPr>
              <a:t>Ils ont alors à arbitrer sur le temps à consacrer au projet et leur travail quotidien. … </a:t>
            </a:r>
          </a:p>
          <a:p>
            <a:endParaRPr lang="fr-FR" baseline="0" dirty="0" smtClean="0">
              <a:latin typeface="Arial" pitchFamily="34" charset="0"/>
            </a:endParaRPr>
          </a:p>
          <a:p>
            <a:r>
              <a:rPr lang="fr-FR" baseline="0" dirty="0" smtClean="0">
                <a:latin typeface="Arial" pitchFamily="34" charset="0"/>
              </a:rPr>
              <a:t>Le chef de projet peut donc être pris entre des intérêts difficile à concilier : l’urgence imposée par la direction et le manque de disponibilité de l’équipe projet d’autre part. La réalisation du projet et les freins</a:t>
            </a:r>
          </a:p>
        </p:txBody>
      </p:sp>
    </p:spTree>
    <p:extLst>
      <p:ext uri="{BB962C8B-B14F-4D97-AF65-F5344CB8AC3E}">
        <p14:creationId xmlns:p14="http://schemas.microsoft.com/office/powerpoint/2010/main" val="43679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sz="1000" dirty="0"/>
              <a:t>Dans l’approche hiérarchique de l’organisation, l’entreprise est découpée en grandes fonctions, </a:t>
            </a:r>
            <a:r>
              <a:rPr lang="fr-FR" sz="1000" dirty="0" err="1"/>
              <a:t>chacunes</a:t>
            </a:r>
            <a:r>
              <a:rPr lang="fr-FR" sz="1000" dirty="0"/>
              <a:t> coordonnées par un manager. Ce manager encadre son équipe, responsable d’une fonction qu’il connait bien et peut s’appuyer sur sont statut pour obtenir les actions qu’il demande à son équipe. En management hiérarchique, le manager possède une autorité directe sur ses collaborateurs. Il peut les sanctionner ou les récompenser. Exemple…</a:t>
            </a:r>
          </a:p>
          <a:p>
            <a:pPr defTabSz="920709">
              <a:defRPr/>
            </a:pPr>
            <a:r>
              <a:rPr lang="fr-FR" sz="1000" dirty="0"/>
              <a:t>Le chef de projet est généralement un manager transversal. Exemple : projet de refonte d’un système d’information, ou projet de lancement d’un nouveau produit</a:t>
            </a:r>
            <a:endParaRPr lang="fr-FR" sz="1000" dirty="0">
              <a:latin typeface="Arial" pitchFamily="34" charset="0"/>
            </a:endParaRPr>
          </a:p>
          <a:p>
            <a:r>
              <a:rPr lang="fr-FR" sz="1000" dirty="0"/>
              <a:t>En management transversal, le manager n’ai pas d’autorité directe et doit donc jouer d’autres leviers  pour mobiliser les membres du groupe projet, qui dépendent hiérarchiquement d’autres managers. De plus le chef de projet ne peut pas être spécialiste de l’ensemble des sujets. Il doit donc faire confiance à l’expertise des participants au projet.</a:t>
            </a:r>
            <a:endParaRPr lang="fr-FR" sz="1000" dirty="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Le management transversal génère des</a:t>
            </a:r>
            <a:r>
              <a:rPr lang="fr-FR" baseline="0" dirty="0" smtClean="0">
                <a:latin typeface="Arial" pitchFamily="34" charset="0"/>
              </a:rPr>
              <a:t> difficultés (</a:t>
            </a:r>
            <a:r>
              <a:rPr lang="fr-FR" baseline="0" dirty="0" err="1" smtClean="0">
                <a:latin typeface="Arial" pitchFamily="34" charset="0"/>
              </a:rPr>
              <a:t>cf</a:t>
            </a:r>
            <a:r>
              <a:rPr lang="fr-FR" baseline="0" dirty="0" smtClean="0">
                <a:latin typeface="Arial" pitchFamily="34" charset="0"/>
              </a:rPr>
              <a:t> </a:t>
            </a:r>
            <a:r>
              <a:rPr lang="fr-FR" baseline="0" dirty="0" err="1" smtClean="0">
                <a:latin typeface="Arial" pitchFamily="34" charset="0"/>
              </a:rPr>
              <a:t>pwpt</a:t>
            </a:r>
            <a:r>
              <a:rPr lang="fr-FR" baseline="0" dirty="0" smtClean="0">
                <a:latin typeface="Arial" pitchFamily="34" charset="0"/>
              </a:rPr>
              <a:t>). Pourtant, s’il est utilisé par les entreprises dans le cadre de projets, c’est parce qu’il enclenche une dynamique positive (</a:t>
            </a:r>
            <a:r>
              <a:rPr lang="fr-FR" baseline="0" dirty="0" err="1" smtClean="0">
                <a:latin typeface="Arial" pitchFamily="34" charset="0"/>
              </a:rPr>
              <a:t>cf</a:t>
            </a:r>
            <a:r>
              <a:rPr lang="fr-FR" baseline="0" dirty="0" smtClean="0">
                <a:latin typeface="Arial" pitchFamily="34" charset="0"/>
              </a:rPr>
              <a:t> </a:t>
            </a:r>
            <a:r>
              <a:rPr lang="fr-FR" baseline="0" dirty="0" err="1" smtClean="0">
                <a:latin typeface="Arial" pitchFamily="34" charset="0"/>
              </a:rPr>
              <a:t>pwpt</a:t>
            </a:r>
            <a:r>
              <a:rPr lang="fr-FR" baseline="0" dirty="0" smtClean="0">
                <a:latin typeface="Arial" pitchFamily="34" charset="0"/>
              </a:rPr>
              <a:t>). </a:t>
            </a:r>
            <a:r>
              <a:rPr lang="fr-FR" dirty="0">
                <a:latin typeface="Arial" pitchFamily="34" charset="0"/>
              </a:rPr>
              <a:t>Comment faire travailler ensemble des personnes très différentes, pour atteindre l’objectif commun, sans user du pouvoir hiérarchique ? C’est la que la dimension humaine intervient : convaincre, motiver, gérer les conflits dans une démarche gagnant-gagnant.</a:t>
            </a:r>
          </a:p>
          <a:p>
            <a:endParaRPr lang="fr-FR" dirty="0">
              <a:latin typeface="Arial"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Le management transversal génère des</a:t>
            </a:r>
            <a:r>
              <a:rPr lang="fr-FR" baseline="0" dirty="0" smtClean="0">
                <a:latin typeface="Arial" pitchFamily="34" charset="0"/>
              </a:rPr>
              <a:t> difficultés (</a:t>
            </a:r>
            <a:r>
              <a:rPr lang="fr-FR" baseline="0" dirty="0" err="1" smtClean="0">
                <a:latin typeface="Arial" pitchFamily="34" charset="0"/>
              </a:rPr>
              <a:t>cf</a:t>
            </a:r>
            <a:r>
              <a:rPr lang="fr-FR" baseline="0" dirty="0" smtClean="0">
                <a:latin typeface="Arial" pitchFamily="34" charset="0"/>
              </a:rPr>
              <a:t> </a:t>
            </a:r>
            <a:r>
              <a:rPr lang="fr-FR" baseline="0" dirty="0" err="1" smtClean="0">
                <a:latin typeface="Arial" pitchFamily="34" charset="0"/>
              </a:rPr>
              <a:t>pwpt</a:t>
            </a:r>
            <a:r>
              <a:rPr lang="fr-FR" baseline="0" dirty="0" smtClean="0">
                <a:latin typeface="Arial" pitchFamily="34" charset="0"/>
              </a:rPr>
              <a:t>). Pourtant, s’il est utilisé par les entreprises dans le cadre de projets, c’est parce qu’il enclenche une dynamique positive (</a:t>
            </a:r>
            <a:r>
              <a:rPr lang="fr-FR" baseline="0" dirty="0" err="1" smtClean="0">
                <a:latin typeface="Arial" pitchFamily="34" charset="0"/>
              </a:rPr>
              <a:t>cf</a:t>
            </a:r>
            <a:r>
              <a:rPr lang="fr-FR" baseline="0" dirty="0" smtClean="0">
                <a:latin typeface="Arial" pitchFamily="34" charset="0"/>
              </a:rPr>
              <a:t> </a:t>
            </a:r>
            <a:r>
              <a:rPr lang="fr-FR" baseline="0" dirty="0" err="1" smtClean="0">
                <a:latin typeface="Arial" pitchFamily="34" charset="0"/>
              </a:rPr>
              <a:t>pwpt</a:t>
            </a:r>
            <a:r>
              <a:rPr lang="fr-FR" baseline="0" dirty="0" smtClean="0">
                <a:latin typeface="Arial" pitchFamily="34" charset="0"/>
              </a:rPr>
              <a:t>). </a:t>
            </a:r>
            <a:r>
              <a:rPr lang="fr-FR" dirty="0">
                <a:latin typeface="Arial" pitchFamily="34" charset="0"/>
              </a:rPr>
              <a:t>Comment faire travailler ensemble des personnes très différentes, pour atteindre l’objectif commun, sans user du pouvoir hiérarchique ? C’est la que la dimension humaine intervient : convaincre, motiver, gérer les conflits dans une démarche gagnant-gagnant.</a:t>
            </a:r>
          </a:p>
          <a:p>
            <a:endParaRPr lang="fr-FR" dirty="0">
              <a:latin typeface="Arial"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Dans</a:t>
            </a:r>
            <a:r>
              <a:rPr lang="fr-FR" baseline="0" dirty="0" smtClean="0">
                <a:latin typeface="Arial" pitchFamily="34" charset="0"/>
              </a:rPr>
              <a:t> ce premier chapitre, nous avons mis en évidence l’importance du facteur humain dans le réussite du projet. Le travail du chef de projet révèle plusieurs facettes, dont la dimension humaine d’animateur d’équipe. La position du chef de projet dans l’organisation est particulière : entre la direction et les équipes opérationnelles, ce qui lui demande de concilier des intérêts parfois divergents. Il est aussi responsable transversal d’un projet, ce qui limite son pouvoir hiérarchique. Il doit donc savoir motiver une équipe sans user de son autorité, comprendre la dimension humaine, pour faire aboutir le projet dont il est responsable.</a:t>
            </a:r>
          </a:p>
          <a:p>
            <a:endParaRPr lang="fr-FR" baseline="0" dirty="0" smtClean="0">
              <a:latin typeface="Arial" pitchFamily="34" charset="0"/>
            </a:endParaRPr>
          </a:p>
          <a:p>
            <a:r>
              <a:rPr lang="fr-FR" baseline="0" dirty="0" smtClean="0">
                <a:latin typeface="Arial" pitchFamily="34" charset="0"/>
              </a:rPr>
              <a:t>Ouverture chapitre suivant</a:t>
            </a:r>
          </a:p>
          <a:p>
            <a:endParaRPr lang="fr-FR" baseline="0" dirty="0" smtClean="0">
              <a:latin typeface="Arial" pitchFamily="34" charset="0"/>
            </a:endParaRPr>
          </a:p>
          <a:p>
            <a:r>
              <a:rPr lang="fr-FR" baseline="0" dirty="0" smtClean="0">
                <a:latin typeface="Arial" pitchFamily="34" charset="0"/>
              </a:rPr>
              <a:t>Proposition de travail sur l’exercice pratique.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1362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pPr defTabSz="920709" eaLnBrk="1" fontAlgn="auto" hangingPunct="1">
              <a:spcBef>
                <a:spcPts val="0"/>
              </a:spcBef>
              <a:spcAft>
                <a:spcPts val="0"/>
              </a:spcAft>
              <a:defRPr/>
            </a:pPr>
            <a:r>
              <a:rPr lang="fr-FR" dirty="0" smtClean="0">
                <a:latin typeface="Arial" pitchFamily="34" charset="0"/>
              </a:rPr>
              <a:t>Regarder</a:t>
            </a:r>
            <a:r>
              <a:rPr lang="fr-FR" baseline="0" dirty="0" smtClean="0">
                <a:latin typeface="Arial" pitchFamily="34" charset="0"/>
              </a:rPr>
              <a:t> à votre rythme</a:t>
            </a:r>
            <a:endParaRPr lang="fr-FR" dirty="0" smtClean="0">
              <a:latin typeface="Arial" pitchFamily="34" charset="0"/>
            </a:endParaRPr>
          </a:p>
          <a:p>
            <a:pPr defTabSz="920709" eaLnBrk="1" fontAlgn="auto" hangingPunct="1">
              <a:spcBef>
                <a:spcPts val="0"/>
              </a:spcBef>
              <a:spcAft>
                <a:spcPts val="0"/>
              </a:spcAft>
              <a:defRPr/>
            </a:pPr>
            <a:r>
              <a:rPr lang="fr-FR" dirty="0" smtClean="0">
                <a:latin typeface="Arial" pitchFamily="34" charset="0"/>
              </a:rPr>
              <a:t>Démo de </a:t>
            </a:r>
            <a:r>
              <a:rPr lang="fr-FR" dirty="0" err="1" smtClean="0">
                <a:latin typeface="Arial" pitchFamily="34" charset="0"/>
              </a:rPr>
              <a:t>youtube</a:t>
            </a:r>
            <a:r>
              <a:rPr lang="fr-FR" baseline="0" dirty="0" smtClean="0">
                <a:latin typeface="Arial" pitchFamily="34" charset="0"/>
              </a:rPr>
              <a:t> et de mon site</a:t>
            </a:r>
          </a:p>
          <a:p>
            <a:pPr defTabSz="920709" eaLnBrk="1" fontAlgn="auto" hangingPunct="1">
              <a:spcBef>
                <a:spcPts val="0"/>
              </a:spcBef>
              <a:spcAft>
                <a:spcPts val="0"/>
              </a:spcAft>
              <a:defRPr/>
            </a:pPr>
            <a:r>
              <a:rPr lang="fr-FR" baseline="0" dirty="0" smtClean="0">
                <a:latin typeface="Arial" pitchFamily="34" charset="0"/>
              </a:rPr>
              <a:t>Si vous suivez cette formation en entreprise ou comme étudiant, n’oubliez pas de vérifier que votre formateur a bien le droit de l’utiliser, en effet la </a:t>
            </a:r>
            <a:r>
              <a:rPr lang="fr-FR" dirty="0" smtClean="0">
                <a:latin typeface="Arial" pitchFamily="34" charset="0"/>
              </a:rPr>
              <a:t>Licence vous permet de vous former gratuitement, mais pour une utilisation personnelle ou dans</a:t>
            </a:r>
            <a:r>
              <a:rPr lang="fr-FR" baseline="0" dirty="0" smtClean="0">
                <a:latin typeface="Arial" pitchFamily="34" charset="0"/>
              </a:rPr>
              <a:t> un cadre non lucratif </a:t>
            </a:r>
          </a:p>
          <a:p>
            <a:pPr defTabSz="920709" eaLnBrk="1" fontAlgn="auto" hangingPunct="1">
              <a:spcBef>
                <a:spcPts val="0"/>
              </a:spcBef>
              <a:spcAft>
                <a:spcPts val="0"/>
              </a:spcAft>
              <a:defRPr/>
            </a:pPr>
            <a:r>
              <a:rPr lang="fr-FR" dirty="0" smtClean="0">
                <a:latin typeface="Arial" pitchFamily="34" charset="0"/>
              </a:rPr>
              <a:t>réutiliser librement à condition</a:t>
            </a:r>
            <a:r>
              <a:rPr lang="fr-FR" baseline="0" dirty="0" smtClean="0">
                <a:latin typeface="Arial" pitchFamily="34" charset="0"/>
              </a:rPr>
              <a:t> de 1/</a:t>
            </a:r>
            <a:r>
              <a:rPr lang="fr-FR" dirty="0" smtClean="0">
                <a:latin typeface="Arial" pitchFamily="34" charset="0"/>
              </a:rPr>
              <a:t>citer l’auteur, 2/ ne pas la mettre en accès commercial sans autorisation écrite de ma part 3/ partager aussi votre cours sous la même licence</a:t>
            </a:r>
          </a:p>
          <a:p>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1D35ECF8-8DEC-48F6-A9B5-8A0FC1114B0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778444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A titre personnel, quel style de leadership appréciez</a:t>
            </a:r>
            <a:r>
              <a:rPr lang="fr-FR" baseline="0" dirty="0" smtClean="0">
                <a:latin typeface="Arial" pitchFamily="34" charset="0"/>
              </a:rPr>
              <a:t>-vous le plus lorsque vous travailler en groupe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sz="1000" dirty="0">
                <a:solidFill>
                  <a:prstClr val="black"/>
                </a:solidFill>
                <a:latin typeface="Calibri"/>
              </a:rPr>
              <a:t>. Bernard Bass (</a:t>
            </a:r>
            <a:r>
              <a:rPr lang="fr-FR" sz="1000" dirty="0">
                <a:solidFill>
                  <a:prstClr val="black"/>
                </a:solidFill>
                <a:latin typeface="Calibri"/>
                <a:hlinkClick r:id="rId3" tooltip="1985"/>
              </a:rPr>
              <a:t>1985</a:t>
            </a:r>
            <a:r>
              <a:rPr lang="fr-FR" sz="1000" dirty="0">
                <a:solidFill>
                  <a:prstClr val="black"/>
                </a:solidFill>
                <a:latin typeface="Calibri"/>
              </a:rPr>
              <a:t>)</a:t>
            </a:r>
            <a:endParaRPr lang="fr-FR" sz="1000" dirty="0"/>
          </a:p>
          <a:p>
            <a:r>
              <a:rPr lang="fr-FR" sz="1000" dirty="0">
                <a:latin typeface="Arial" pitchFamily="34" charset="0"/>
              </a:rPr>
              <a:t>Les deux doivent être utilisés pour maximiser le leadership.</a:t>
            </a:r>
          </a:p>
        </p:txBody>
      </p:sp>
    </p:spTree>
    <p:extLst>
      <p:ext uri="{BB962C8B-B14F-4D97-AF65-F5344CB8AC3E}">
        <p14:creationId xmlns:p14="http://schemas.microsoft.com/office/powerpoint/2010/main" val="436791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sz="1000" dirty="0">
                <a:solidFill>
                  <a:prstClr val="black"/>
                </a:solidFill>
                <a:latin typeface="Calibri"/>
              </a:rPr>
              <a:t>. Bernard Bass (</a:t>
            </a:r>
            <a:r>
              <a:rPr lang="fr-FR" sz="1000" dirty="0">
                <a:solidFill>
                  <a:prstClr val="black"/>
                </a:solidFill>
                <a:latin typeface="Calibri"/>
                <a:hlinkClick r:id="rId3" tooltip="1985"/>
              </a:rPr>
              <a:t>1985</a:t>
            </a:r>
            <a:r>
              <a:rPr lang="fr-FR" sz="1000" dirty="0">
                <a:solidFill>
                  <a:prstClr val="black"/>
                </a:solidFill>
                <a:latin typeface="Calibri"/>
              </a:rPr>
              <a:t>)</a:t>
            </a:r>
            <a:endParaRPr lang="fr-FR" sz="1000" dirty="0"/>
          </a:p>
          <a:p>
            <a:r>
              <a:rPr lang="fr-FR" sz="1000" dirty="0">
                <a:latin typeface="Arial" pitchFamily="34" charset="0"/>
              </a:rPr>
              <a:t>Les deux doivent être utilisés pour maximiser le leadership.</a:t>
            </a:r>
          </a:p>
        </p:txBody>
      </p:sp>
    </p:spTree>
    <p:extLst>
      <p:ext uri="{BB962C8B-B14F-4D97-AF65-F5344CB8AC3E}">
        <p14:creationId xmlns:p14="http://schemas.microsoft.com/office/powerpoint/2010/main" val="436791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a:latin typeface="Arial"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75062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5654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8231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Licence réutiliser librement à condition</a:t>
            </a:r>
            <a:r>
              <a:rPr lang="fr-FR" baseline="0" dirty="0" smtClean="0">
                <a:latin typeface="Arial" pitchFamily="34" charset="0"/>
              </a:rPr>
              <a:t> de 1/</a:t>
            </a:r>
            <a:r>
              <a:rPr lang="fr-FR" dirty="0" smtClean="0">
                <a:latin typeface="Arial" pitchFamily="34" charset="0"/>
              </a:rPr>
              <a:t>citer l’auteur, 2/ si vous travaillez</a:t>
            </a:r>
            <a:r>
              <a:rPr lang="fr-FR" baseline="0" dirty="0" smtClean="0">
                <a:latin typeface="Arial" pitchFamily="34" charset="0"/>
              </a:rPr>
              <a:t> dans une entreprise ou que le formateur </a:t>
            </a:r>
            <a:r>
              <a:rPr lang="fr-FR" dirty="0" smtClean="0">
                <a:latin typeface="Arial" pitchFamily="34" charset="0"/>
              </a:rPr>
              <a:t>est rémunéré pour donner ce cours - </a:t>
            </a:r>
            <a:r>
              <a:rPr lang="fr-FR" smtClean="0">
                <a:latin typeface="Arial" pitchFamily="34" charset="0"/>
              </a:rPr>
              <a:t>autorisation 3</a:t>
            </a:r>
            <a:r>
              <a:rPr lang="fr-FR" dirty="0" smtClean="0">
                <a:latin typeface="Arial" pitchFamily="34" charset="0"/>
              </a:rPr>
              <a:t>/ partager aussi votre cours sous la même licence</a:t>
            </a:r>
          </a:p>
          <a:p>
            <a:endParaRPr lang="fr-FR" dirty="0" smtClean="0"/>
          </a:p>
        </p:txBody>
      </p:sp>
      <p:sp>
        <p:nvSpPr>
          <p:cNvPr id="4" name="Espace réservé du numéro de diapositive 3"/>
          <p:cNvSpPr>
            <a:spLocks noGrp="1"/>
          </p:cNvSpPr>
          <p:nvPr>
            <p:ph type="sldNum" sz="quarter" idx="10"/>
          </p:nvPr>
        </p:nvSpPr>
        <p:spPr>
          <a:xfrm>
            <a:off x="5662363" y="6519941"/>
            <a:ext cx="4331811" cy="343218"/>
          </a:xfrm>
          <a:prstGeom prst="rect">
            <a:avLst/>
          </a:prstGeom>
        </p:spPr>
        <p:txBody>
          <a:bodyPr/>
          <a:lstStyle/>
          <a:p>
            <a:pPr>
              <a:defRPr/>
            </a:pPr>
            <a:fld id="{106E6D2D-4FB6-4AE1-B740-4408D9084B6D}" type="slidenum">
              <a:rPr lang="fr-FR" smtClean="0"/>
              <a:pPr>
                <a:defRPr/>
              </a:pPr>
              <a:t>3</a:t>
            </a:fld>
            <a:endParaRPr lang="fr-FR"/>
          </a:p>
        </p:txBody>
      </p:sp>
    </p:spTree>
    <p:extLst>
      <p:ext uri="{BB962C8B-B14F-4D97-AF65-F5344CB8AC3E}">
        <p14:creationId xmlns:p14="http://schemas.microsoft.com/office/powerpoint/2010/main" val="2476999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09906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341459" y="520315"/>
            <a:ext cx="7320733" cy="256368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839" tIns="46920" rIns="93839" bIns="46920"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p>
        </p:txBody>
      </p:sp>
      <p:sp>
        <p:nvSpPr>
          <p:cNvPr id="43011" name="Rectangle 2"/>
          <p:cNvSpPr txBox="1">
            <a:spLocks noGrp="1" noChangeArrowheads="1"/>
          </p:cNvSpPr>
          <p:nvPr>
            <p:ph type="body"/>
          </p:nvPr>
        </p:nvSpPr>
        <p:spPr>
          <a:xfrm>
            <a:off x="1331910" y="3261153"/>
            <a:ext cx="7327894" cy="308957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2809525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341459" y="520315"/>
            <a:ext cx="7320733" cy="256368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839" tIns="46920" rIns="93839" bIns="46920"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p>
        </p:txBody>
      </p:sp>
      <p:sp>
        <p:nvSpPr>
          <p:cNvPr id="43011" name="Rectangle 2"/>
          <p:cNvSpPr txBox="1">
            <a:spLocks noGrp="1" noChangeArrowheads="1"/>
          </p:cNvSpPr>
          <p:nvPr>
            <p:ph type="body"/>
          </p:nvPr>
        </p:nvSpPr>
        <p:spPr>
          <a:xfrm>
            <a:off x="1331910" y="3261153"/>
            <a:ext cx="7327894" cy="308957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2809525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341459" y="520315"/>
            <a:ext cx="7320733" cy="256368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839" tIns="46920" rIns="93839" bIns="46920"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p>
        </p:txBody>
      </p:sp>
      <p:sp>
        <p:nvSpPr>
          <p:cNvPr id="43011" name="Rectangle 2"/>
          <p:cNvSpPr txBox="1">
            <a:spLocks noGrp="1" noChangeArrowheads="1"/>
          </p:cNvSpPr>
          <p:nvPr>
            <p:ph type="body"/>
          </p:nvPr>
        </p:nvSpPr>
        <p:spPr>
          <a:xfrm>
            <a:off x="1331910" y="3261153"/>
            <a:ext cx="7327894" cy="308957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2809525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341459" y="520315"/>
            <a:ext cx="7320733" cy="256368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839" tIns="46920" rIns="93839" bIns="46920"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p>
        </p:txBody>
      </p:sp>
      <p:sp>
        <p:nvSpPr>
          <p:cNvPr id="43011" name="Rectangle 2"/>
          <p:cNvSpPr txBox="1">
            <a:spLocks noGrp="1" noChangeArrowheads="1"/>
          </p:cNvSpPr>
          <p:nvPr>
            <p:ph type="body"/>
          </p:nvPr>
        </p:nvSpPr>
        <p:spPr>
          <a:xfrm>
            <a:off x="1331910" y="3261153"/>
            <a:ext cx="7327894" cy="308957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2809525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341459" y="520315"/>
            <a:ext cx="7320733" cy="256368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839" tIns="46920" rIns="93839" bIns="46920" anchor="ct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endParaRPr lang="fr-FR"/>
          </a:p>
        </p:txBody>
      </p:sp>
      <p:sp>
        <p:nvSpPr>
          <p:cNvPr id="45059" name="Rectangle 3"/>
          <p:cNvSpPr>
            <a:spLocks noGrp="1" noChangeArrowheads="1"/>
          </p:cNvSpPr>
          <p:nvPr>
            <p:ph type="body"/>
          </p:nvPr>
        </p:nvSpPr>
        <p:spPr>
          <a:xfrm>
            <a:off x="1331910" y="3261153"/>
            <a:ext cx="7327894" cy="3089570"/>
          </a:xfrm>
          <a:noFill/>
        </p:spPr>
        <p:txBody>
          <a:bodyPr wrap="none" anchor="ctr"/>
          <a:lstStyle/>
          <a:p>
            <a:endParaRPr lang="fr-FR" smtClean="0"/>
          </a:p>
        </p:txBody>
      </p:sp>
    </p:spTree>
    <p:extLst>
      <p:ext uri="{BB962C8B-B14F-4D97-AF65-F5344CB8AC3E}">
        <p14:creationId xmlns:p14="http://schemas.microsoft.com/office/powerpoint/2010/main" val="118209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r>
              <a:rPr lang="fr-FR" dirty="0" smtClean="0"/>
              <a:t>Spécifier les objectifs, quel</a:t>
            </a:r>
            <a:r>
              <a:rPr lang="fr-FR" baseline="0" dirty="0" smtClean="0"/>
              <a:t>ques points utiles</a:t>
            </a:r>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FFDEB212-9857-4CB3-AA80-ADF5BCC5D79B}" type="slidenum">
              <a:rPr lang="fr-FR" smtClean="0"/>
              <a:pPr/>
              <a:t>4</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a:latin typeface="Arial"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82318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97090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A titre personnel, quel style de leadership appréciez</a:t>
            </a:r>
            <a:r>
              <a:rPr lang="fr-FR" baseline="0" dirty="0" smtClean="0">
                <a:latin typeface="Arial" pitchFamily="34" charset="0"/>
              </a:rPr>
              <a:t>-vous le plus lorsque vous travailler en groupe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A titre personnel, quel style de leadership appréciez</a:t>
            </a:r>
            <a:r>
              <a:rPr lang="fr-FR" baseline="0" dirty="0" smtClean="0">
                <a:latin typeface="Arial" pitchFamily="34" charset="0"/>
              </a:rPr>
              <a:t>-vous le plus lorsque vous travailler en groupe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sz="1000" dirty="0">
                <a:solidFill>
                  <a:prstClr val="black"/>
                </a:solidFill>
                <a:latin typeface="Calibri"/>
              </a:rPr>
              <a:t>. Bernard Bass (</a:t>
            </a:r>
            <a:r>
              <a:rPr lang="fr-FR" sz="1000" dirty="0">
                <a:solidFill>
                  <a:prstClr val="black"/>
                </a:solidFill>
                <a:latin typeface="Calibri"/>
                <a:hlinkClick r:id="rId3" tooltip="1985"/>
              </a:rPr>
              <a:t>1985</a:t>
            </a:r>
            <a:r>
              <a:rPr lang="fr-FR" sz="1000" dirty="0">
                <a:solidFill>
                  <a:prstClr val="black"/>
                </a:solidFill>
                <a:latin typeface="Calibri"/>
              </a:rPr>
              <a:t>)</a:t>
            </a:r>
            <a:endParaRPr lang="fr-FR" sz="1000" dirty="0"/>
          </a:p>
          <a:p>
            <a:r>
              <a:rPr lang="fr-FR" sz="1000" dirty="0">
                <a:latin typeface="Arial" pitchFamily="34" charset="0"/>
              </a:rPr>
              <a:t>Les deux doivent être utilisés pour maximiser le leadership.</a:t>
            </a:r>
          </a:p>
        </p:txBody>
      </p:sp>
    </p:spTree>
    <p:extLst>
      <p:ext uri="{BB962C8B-B14F-4D97-AF65-F5344CB8AC3E}">
        <p14:creationId xmlns:p14="http://schemas.microsoft.com/office/powerpoint/2010/main" val="436791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sz="1000" dirty="0">
                <a:solidFill>
                  <a:prstClr val="black"/>
                </a:solidFill>
                <a:latin typeface="Calibri"/>
              </a:rPr>
              <a:t>. Bernard Bass (</a:t>
            </a:r>
            <a:r>
              <a:rPr lang="fr-FR" sz="1000" dirty="0">
                <a:solidFill>
                  <a:prstClr val="black"/>
                </a:solidFill>
                <a:latin typeface="Calibri"/>
                <a:hlinkClick r:id="rId3" tooltip="1985"/>
              </a:rPr>
              <a:t>1985</a:t>
            </a:r>
            <a:r>
              <a:rPr lang="fr-FR" sz="1000" dirty="0">
                <a:solidFill>
                  <a:prstClr val="black"/>
                </a:solidFill>
                <a:latin typeface="Calibri"/>
              </a:rPr>
              <a:t>)</a:t>
            </a:r>
            <a:endParaRPr lang="fr-FR" sz="1000" dirty="0"/>
          </a:p>
          <a:p>
            <a:r>
              <a:rPr lang="fr-FR" sz="1000" dirty="0">
                <a:latin typeface="Arial" pitchFamily="34" charset="0"/>
              </a:rPr>
              <a:t>Les deux doivent être utilisés pour maximiser le leadership.</a:t>
            </a:r>
          </a:p>
        </p:txBody>
      </p:sp>
    </p:spTree>
    <p:extLst>
      <p:ext uri="{BB962C8B-B14F-4D97-AF65-F5344CB8AC3E}">
        <p14:creationId xmlns:p14="http://schemas.microsoft.com/office/powerpoint/2010/main" val="43679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r>
              <a:rPr lang="fr-FR" dirty="0" smtClean="0"/>
              <a:t>Spécifier les objectifs, quel</a:t>
            </a:r>
            <a:r>
              <a:rPr lang="fr-FR" baseline="0" dirty="0" smtClean="0"/>
              <a:t>ques points utiles</a:t>
            </a:r>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FFDEB212-9857-4CB3-AA80-ADF5BCC5D79B}" type="slidenum">
              <a:rPr lang="fr-FR" smtClean="0"/>
              <a:pPr/>
              <a:t>5</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sz="1000" dirty="0">
                <a:solidFill>
                  <a:prstClr val="black"/>
                </a:solidFill>
                <a:latin typeface="Calibri"/>
              </a:rPr>
              <a:t>. Bernard Bass (</a:t>
            </a:r>
            <a:r>
              <a:rPr lang="fr-FR" sz="1000" dirty="0">
                <a:solidFill>
                  <a:prstClr val="black"/>
                </a:solidFill>
                <a:latin typeface="Calibri"/>
                <a:hlinkClick r:id="rId3" tooltip="1985"/>
              </a:rPr>
              <a:t>1985</a:t>
            </a:r>
            <a:r>
              <a:rPr lang="fr-FR" sz="1000" dirty="0">
                <a:solidFill>
                  <a:prstClr val="black"/>
                </a:solidFill>
                <a:latin typeface="Calibri"/>
              </a:rPr>
              <a:t>)</a:t>
            </a:r>
            <a:endParaRPr lang="fr-FR" sz="1000" dirty="0"/>
          </a:p>
          <a:p>
            <a:r>
              <a:rPr lang="fr-FR" sz="1000" dirty="0">
                <a:latin typeface="Arial" pitchFamily="34" charset="0"/>
              </a:rPr>
              <a:t>Les deux doivent être utilisés pour maximiser le leadership.</a:t>
            </a:r>
          </a:p>
        </p:txBody>
      </p:sp>
    </p:spTree>
    <p:extLst>
      <p:ext uri="{BB962C8B-B14F-4D97-AF65-F5344CB8AC3E}">
        <p14:creationId xmlns:p14="http://schemas.microsoft.com/office/powerpoint/2010/main" val="436791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sz="1000" dirty="0">
                <a:solidFill>
                  <a:prstClr val="black"/>
                </a:solidFill>
                <a:latin typeface="Calibri"/>
              </a:rPr>
              <a:t>. Bernard Bass (</a:t>
            </a:r>
            <a:r>
              <a:rPr lang="fr-FR" sz="1000" dirty="0">
                <a:solidFill>
                  <a:prstClr val="black"/>
                </a:solidFill>
                <a:latin typeface="Calibri"/>
                <a:hlinkClick r:id="rId3" tooltip="1985"/>
              </a:rPr>
              <a:t>1985</a:t>
            </a:r>
            <a:r>
              <a:rPr lang="fr-FR" sz="1000" dirty="0">
                <a:solidFill>
                  <a:prstClr val="black"/>
                </a:solidFill>
                <a:latin typeface="Calibri"/>
              </a:rPr>
              <a:t>)</a:t>
            </a:r>
            <a:endParaRPr lang="fr-FR" sz="1000" dirty="0"/>
          </a:p>
          <a:p>
            <a:r>
              <a:rPr lang="fr-FR" sz="1000" dirty="0">
                <a:latin typeface="Arial" pitchFamily="34" charset="0"/>
              </a:rPr>
              <a:t>Les deux doivent être utilisés pour maximiser le leadership.</a:t>
            </a:r>
          </a:p>
        </p:txBody>
      </p:sp>
    </p:spTree>
    <p:extLst>
      <p:ext uri="{BB962C8B-B14F-4D97-AF65-F5344CB8AC3E}">
        <p14:creationId xmlns:p14="http://schemas.microsoft.com/office/powerpoint/2010/main" val="436791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sz="1000" dirty="0">
                <a:solidFill>
                  <a:prstClr val="black"/>
                </a:solidFill>
                <a:latin typeface="Calibri"/>
              </a:rPr>
              <a:t>. Bernard Bass (</a:t>
            </a:r>
            <a:r>
              <a:rPr lang="fr-FR" sz="1000" dirty="0">
                <a:solidFill>
                  <a:prstClr val="black"/>
                </a:solidFill>
                <a:latin typeface="Calibri"/>
                <a:hlinkClick r:id="rId3" tooltip="1985"/>
              </a:rPr>
              <a:t>1985</a:t>
            </a:r>
            <a:r>
              <a:rPr lang="fr-FR" sz="1000" dirty="0">
                <a:solidFill>
                  <a:prstClr val="black"/>
                </a:solidFill>
                <a:latin typeface="Calibri"/>
              </a:rPr>
              <a:t>)</a:t>
            </a:r>
            <a:endParaRPr lang="fr-FR" sz="1000" dirty="0"/>
          </a:p>
          <a:p>
            <a:r>
              <a:rPr lang="fr-FR" sz="1000" dirty="0">
                <a:latin typeface="Arial" pitchFamily="34" charset="0"/>
              </a:rPr>
              <a:t>Les deux doivent être utilisés pour maximiser le leadership.</a:t>
            </a:r>
          </a:p>
        </p:txBody>
      </p:sp>
    </p:spTree>
    <p:extLst>
      <p:ext uri="{BB962C8B-B14F-4D97-AF65-F5344CB8AC3E}">
        <p14:creationId xmlns:p14="http://schemas.microsoft.com/office/powerpoint/2010/main" val="436791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pPr defTabSz="920709">
              <a:defRPr/>
            </a:pPr>
            <a:r>
              <a:rPr lang="fr-FR" dirty="0"/>
              <a:t>C’est comme si le leader était reconnu comme le « chef » légitime élu par le groupe.</a:t>
            </a:r>
            <a:r>
              <a:rPr lang="fr-FR" b="1" dirty="0">
                <a:solidFill>
                  <a:prstClr val="black"/>
                </a:solidFill>
                <a:latin typeface="Calibri"/>
              </a:rPr>
              <a:t> Nous connaissons tous des leaders : politiques, religieux, ou plus simplement dans la vie de tous les jours, des personnes ayant un ascendant sur les autres, dont on peut admirer la personnalité et la réussite.</a:t>
            </a:r>
          </a:p>
          <a:p>
            <a:pPr defTabSz="920709">
              <a:defRPr/>
            </a:pPr>
            <a:endParaRPr lang="fr-FR" dirty="0"/>
          </a:p>
          <a:p>
            <a:pPr defTabSz="920709">
              <a:defRPr/>
            </a:pPr>
            <a:endParaRPr lang="fr-FR" dirty="0">
              <a:latin typeface="+mn-lt"/>
            </a:endParaRPr>
          </a:p>
          <a:p>
            <a:r>
              <a:rPr lang="fr-FR" dirty="0" smtClean="0">
                <a:latin typeface="Arial" pitchFamily="34" charset="0"/>
              </a:rPr>
              <a:t>Il existe plusieurs manières d’exercer</a:t>
            </a:r>
            <a:r>
              <a:rPr lang="fr-FR" baseline="0" dirty="0" smtClean="0">
                <a:latin typeface="Arial" pitchFamily="34" charset="0"/>
              </a:rPr>
              <a:t> un ascendant sur les autres, d’avoir du leadership. </a:t>
            </a:r>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28510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97090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r>
              <a:rPr lang="fr-FR" dirty="0" smtClean="0"/>
              <a:t>Spécifier les objectifs, quel</a:t>
            </a:r>
            <a:r>
              <a:rPr lang="fr-FR" baseline="0" dirty="0" smtClean="0"/>
              <a:t>ques points utiles</a:t>
            </a:r>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FFDEB212-9857-4CB3-AA80-ADF5BCC5D79B}" type="slidenum">
              <a:rPr lang="fr-FR" smtClean="0"/>
              <a:pPr/>
              <a:t>58</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r>
              <a:rPr lang="fr-FR" dirty="0" smtClean="0"/>
              <a:t>Spécifier les objectifs, quel</a:t>
            </a:r>
            <a:r>
              <a:rPr lang="fr-FR" baseline="0" dirty="0" smtClean="0"/>
              <a:t>ques points utiles</a:t>
            </a:r>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FFDEB212-9857-4CB3-AA80-ADF5BCC5D79B}" type="slidenum">
              <a:rPr lang="fr-FR" smtClean="0"/>
              <a:pPr/>
              <a:t>59</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r>
              <a:rPr lang="fr-FR" dirty="0" smtClean="0"/>
              <a:t>Spécifier les objectifs, quel</a:t>
            </a:r>
            <a:r>
              <a:rPr lang="fr-FR" baseline="0" dirty="0" smtClean="0"/>
              <a:t>ques points utiles</a:t>
            </a:r>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FFDEB212-9857-4CB3-AA80-ADF5BCC5D79B}" type="slidenum">
              <a:rPr lang="fr-FR" smtClean="0"/>
              <a:pPr/>
              <a:t>60</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pPr defTabSz="920709" eaLnBrk="1" fontAlgn="auto" hangingPunct="1">
              <a:spcBef>
                <a:spcPts val="0"/>
              </a:spcBef>
              <a:spcAft>
                <a:spcPts val="0"/>
              </a:spcAft>
              <a:defRPr/>
            </a:pPr>
            <a:r>
              <a:rPr lang="fr-FR" dirty="0" smtClean="0">
                <a:latin typeface="Arial" pitchFamily="34" charset="0"/>
              </a:rPr>
              <a:t>Regarder</a:t>
            </a:r>
            <a:r>
              <a:rPr lang="fr-FR" baseline="0" dirty="0" smtClean="0">
                <a:latin typeface="Arial" pitchFamily="34" charset="0"/>
              </a:rPr>
              <a:t> à votre rythme</a:t>
            </a:r>
            <a:endParaRPr lang="fr-FR" dirty="0" smtClean="0">
              <a:latin typeface="Arial" pitchFamily="34" charset="0"/>
            </a:endParaRPr>
          </a:p>
          <a:p>
            <a:pPr defTabSz="920709" eaLnBrk="1" fontAlgn="auto" hangingPunct="1">
              <a:spcBef>
                <a:spcPts val="0"/>
              </a:spcBef>
              <a:spcAft>
                <a:spcPts val="0"/>
              </a:spcAft>
              <a:defRPr/>
            </a:pPr>
            <a:r>
              <a:rPr lang="fr-FR" dirty="0" smtClean="0">
                <a:latin typeface="Arial" pitchFamily="34" charset="0"/>
              </a:rPr>
              <a:t>Démo de </a:t>
            </a:r>
            <a:r>
              <a:rPr lang="fr-FR" dirty="0" err="1" smtClean="0">
                <a:latin typeface="Arial" pitchFamily="34" charset="0"/>
              </a:rPr>
              <a:t>youtube</a:t>
            </a:r>
            <a:r>
              <a:rPr lang="fr-FR" baseline="0" dirty="0" smtClean="0">
                <a:latin typeface="Arial" pitchFamily="34" charset="0"/>
              </a:rPr>
              <a:t> et de mon site</a:t>
            </a:r>
          </a:p>
          <a:p>
            <a:pPr defTabSz="920709" eaLnBrk="1" fontAlgn="auto" hangingPunct="1">
              <a:spcBef>
                <a:spcPts val="0"/>
              </a:spcBef>
              <a:spcAft>
                <a:spcPts val="0"/>
              </a:spcAft>
              <a:defRPr/>
            </a:pPr>
            <a:r>
              <a:rPr lang="fr-FR" baseline="0" dirty="0" smtClean="0">
                <a:latin typeface="Arial" pitchFamily="34" charset="0"/>
              </a:rPr>
              <a:t>Si vous suivez cette formation en entreprise ou comme étudiant, n’oubliez pas de vérifier que votre formateur a bien le droit de l’utiliser, en effet la </a:t>
            </a:r>
            <a:r>
              <a:rPr lang="fr-FR" dirty="0" smtClean="0">
                <a:latin typeface="Arial" pitchFamily="34" charset="0"/>
              </a:rPr>
              <a:t>Licence vous permet de vous former gratuitement, mais pour une utilisation personnelle ou dans</a:t>
            </a:r>
            <a:r>
              <a:rPr lang="fr-FR" baseline="0" dirty="0" smtClean="0">
                <a:latin typeface="Arial" pitchFamily="34" charset="0"/>
              </a:rPr>
              <a:t> un cadre non lucratif </a:t>
            </a:r>
          </a:p>
          <a:p>
            <a:pPr defTabSz="920709" eaLnBrk="1" fontAlgn="auto" hangingPunct="1">
              <a:spcBef>
                <a:spcPts val="0"/>
              </a:spcBef>
              <a:spcAft>
                <a:spcPts val="0"/>
              </a:spcAft>
              <a:defRPr/>
            </a:pPr>
            <a:r>
              <a:rPr lang="fr-FR" dirty="0" smtClean="0">
                <a:latin typeface="Arial" pitchFamily="34" charset="0"/>
              </a:rPr>
              <a:t>réutiliser librement à condition</a:t>
            </a:r>
            <a:r>
              <a:rPr lang="fr-FR" baseline="0" dirty="0" smtClean="0">
                <a:latin typeface="Arial" pitchFamily="34" charset="0"/>
              </a:rPr>
              <a:t> de 1/</a:t>
            </a:r>
            <a:r>
              <a:rPr lang="fr-FR" dirty="0" smtClean="0">
                <a:latin typeface="Arial" pitchFamily="34" charset="0"/>
              </a:rPr>
              <a:t>citer l’auteur, 2/ ne pas la mettre en accès commercial sans autorisation écrite de ma part 3/ partager aussi votre cours sous la même licence</a:t>
            </a:r>
          </a:p>
          <a:p>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1D35ECF8-8DEC-48F6-A9B5-8A0FC1114B04}"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7784448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0050" y="515938"/>
            <a:ext cx="4116388" cy="2573337"/>
          </a:xfrm>
        </p:spPr>
      </p:sp>
      <p:sp>
        <p:nvSpPr>
          <p:cNvPr id="3" name="Espace réservé des commentaires 2"/>
          <p:cNvSpPr>
            <a:spLocks noGrp="1"/>
          </p:cNvSpPr>
          <p:nvPr>
            <p:ph type="body" idx="1"/>
          </p:nvPr>
        </p:nvSpPr>
        <p:spPr/>
        <p:txBody>
          <a:bodyPr/>
          <a:lstStyle/>
          <a:p>
            <a:r>
              <a:rPr lang="fr-FR" dirty="0" smtClean="0"/>
              <a:t>Spécifier les objectifs, quel</a:t>
            </a:r>
            <a:r>
              <a:rPr lang="fr-FR" baseline="0" dirty="0" smtClean="0"/>
              <a:t>ques points utiles</a:t>
            </a:r>
            <a:endParaRPr lang="fr-FR" dirty="0"/>
          </a:p>
        </p:txBody>
      </p:sp>
      <p:sp>
        <p:nvSpPr>
          <p:cNvPr id="4" name="Espace réservé du numéro de diapositive 3"/>
          <p:cNvSpPr>
            <a:spLocks noGrp="1"/>
          </p:cNvSpPr>
          <p:nvPr>
            <p:ph type="sldNum" sz="quarter" idx="10"/>
          </p:nvPr>
        </p:nvSpPr>
        <p:spPr>
          <a:xfrm>
            <a:off x="5662364" y="6519941"/>
            <a:ext cx="4331812" cy="343218"/>
          </a:xfrm>
          <a:prstGeom prst="rect">
            <a:avLst/>
          </a:prstGeom>
        </p:spPr>
        <p:txBody>
          <a:bodyPr lIns="92071" tIns="46035" rIns="92071" bIns="46035"/>
          <a:lstStyle/>
          <a:p>
            <a:fld id="{FFDEB212-9857-4CB3-AA80-ADF5BCC5D79B}" type="slidenum">
              <a:rPr lang="fr-FR" smtClean="0"/>
              <a:pPr/>
              <a:t>61</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947988" y="520700"/>
            <a:ext cx="4102100" cy="2563813"/>
          </a:xfrm>
          <a:ln/>
        </p:spPr>
      </p:sp>
      <p:sp>
        <p:nvSpPr>
          <p:cNvPr id="104451" name="Rectangle 3"/>
          <p:cNvSpPr>
            <a:spLocks noGrp="1" noChangeArrowheads="1"/>
          </p:cNvSpPr>
          <p:nvPr>
            <p:ph type="body" idx="1"/>
          </p:nvPr>
        </p:nvSpPr>
        <p:spPr>
          <a:xfrm>
            <a:off x="1331467" y="3261691"/>
            <a:ext cx="7326560" cy="3088463"/>
          </a:xfrm>
          <a:noFill/>
        </p:spPr>
        <p:txBody>
          <a:bodyPr/>
          <a:lstStyle/>
          <a:p>
            <a:r>
              <a:rPr lang="fr-FR" dirty="0" smtClean="0">
                <a:latin typeface="Arial" pitchFamily="34" charset="0"/>
              </a:rPr>
              <a:t>En synthèse…</a:t>
            </a:r>
          </a:p>
        </p:txBody>
      </p:sp>
    </p:spTree>
    <p:extLst>
      <p:ext uri="{BB962C8B-B14F-4D97-AF65-F5344CB8AC3E}">
        <p14:creationId xmlns:p14="http://schemas.microsoft.com/office/powerpoint/2010/main" val="436791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9"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0" name="Espace réservé du texte 3"/>
          <p:cNvSpPr>
            <a:spLocks noGrp="1"/>
          </p:cNvSpPr>
          <p:nvPr>
            <p:ph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11"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12" name="Espace réservé du numéro de diapositive 1"/>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A09545F-4209-4503-B93D-5DC5F38D470D}" type="slidenum">
              <a:rPr lang="fr-FR" smtClean="0"/>
              <a:pPr/>
              <a:t>‹N°›</a:t>
            </a:fld>
            <a:endParaRPr lang="fr-FR"/>
          </a:p>
        </p:txBody>
      </p:sp>
    </p:spTree>
    <p:custDataLst>
      <p:tags r:id="rId1"/>
    </p:custDataLst>
    <p:extLst>
      <p:ext uri="{BB962C8B-B14F-4D97-AF65-F5344CB8AC3E}">
        <p14:creationId xmlns:p14="http://schemas.microsoft.com/office/powerpoint/2010/main" val="1697690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2" name="Rectangle 11"/>
          <p:cNvSpPr/>
          <p:nvPr userDrawn="1"/>
        </p:nvSpPr>
        <p:spPr bwMode="auto">
          <a:xfrm>
            <a:off x="1" y="0"/>
            <a:ext cx="2548800" cy="5714999"/>
          </a:xfrm>
          <a:prstGeom prst="rect">
            <a:avLst/>
          </a:prstGeom>
          <a:gradFill flip="none" rotWithShape="1">
            <a:gsLst>
              <a:gs pos="0">
                <a:schemeClr val="accent5">
                  <a:lumMod val="75000"/>
                </a:schemeClr>
              </a:gs>
              <a:gs pos="36000">
                <a:schemeClr val="bg1"/>
              </a:gs>
              <a:gs pos="100000">
                <a:schemeClr val="accent5">
                  <a:lumMod val="60000"/>
                  <a:lumOff val="40000"/>
                </a:schemeClr>
              </a:gs>
            </a:gsLst>
            <a:path path="circle">
              <a:fillToRect r="100000" b="100000"/>
            </a:path>
            <a:tileRect l="-100000" t="-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16" name="Rectangle 15"/>
          <p:cNvSpPr/>
          <p:nvPr userDrawn="1"/>
        </p:nvSpPr>
        <p:spPr>
          <a:xfrm>
            <a:off x="683568" y="3215768"/>
            <a:ext cx="1440160" cy="1246495"/>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latin typeface="+mn-lt"/>
                <a:cs typeface="Times New Roman" pitchFamily="18" charset="0"/>
                <a:sym typeface="Arial"/>
              </a:rPr>
              <a:t>Faciliter le travail du groupe</a:t>
            </a:r>
          </a:p>
          <a:p>
            <a:pPr marL="171450" lvl="0" indent="-171450" algn="just">
              <a:lnSpc>
                <a:spcPct val="100000"/>
              </a:lnSpc>
              <a:spcBef>
                <a:spcPts val="1200"/>
              </a:spcBef>
              <a:buFont typeface="Wingdings" pitchFamily="2" charset="2"/>
              <a:buChar char="q"/>
            </a:pPr>
            <a:r>
              <a:rPr lang="fr-FR" sz="1100" dirty="0" smtClean="0">
                <a:latin typeface="+mn-lt"/>
                <a:cs typeface="Times New Roman" pitchFamily="18" charset="0"/>
                <a:sym typeface="Arial"/>
              </a:rPr>
              <a:t>Améliorer la satisfaction</a:t>
            </a:r>
          </a:p>
          <a:p>
            <a:pPr marL="171450" marR="0" lvl="0" indent="-171450" algn="just" defTabSz="914400" rtl="0" eaLnBrk="1" fontAlgn="base" latinLnBrk="0" hangingPunct="1">
              <a:lnSpc>
                <a:spcPct val="100000"/>
              </a:lnSpc>
              <a:spcBef>
                <a:spcPts val="1200"/>
              </a:spcBef>
              <a:spcAft>
                <a:spcPct val="0"/>
              </a:spcAft>
              <a:buClrTx/>
              <a:buSzTx/>
              <a:buFont typeface="Wingdings" pitchFamily="2" charset="2"/>
              <a:buChar char="q"/>
              <a:tabLst/>
              <a:defRPr/>
            </a:pPr>
            <a:r>
              <a:rPr lang="fr-FR" sz="1100" dirty="0" smtClean="0">
                <a:latin typeface="+mn-lt"/>
                <a:cs typeface="Times New Roman" pitchFamily="18" charset="0"/>
                <a:sym typeface="Arial"/>
              </a:rPr>
              <a:t>Motiver à agir</a:t>
            </a: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u pied de page 2"/>
          <p:cNvSpPr>
            <a:spLocks noGrp="1"/>
          </p:cNvSpPr>
          <p:nvPr>
            <p:ph type="ftr" sz="quarter" idx="11"/>
          </p:nvPr>
        </p:nvSpPr>
        <p:spPr>
          <a:xfrm>
            <a:off x="3124200" y="5296959"/>
            <a:ext cx="2895600" cy="304271"/>
          </a:xfrm>
        </p:spPr>
        <p:txBody>
          <a:bodyPr/>
          <a:lstStyle/>
          <a:p>
            <a:endParaRPr lang="fr-FR" dirty="0"/>
          </a:p>
        </p:txBody>
      </p:sp>
      <p:sp>
        <p:nvSpPr>
          <p:cNvPr id="15" name="Espace réservé du numéro de diapositive 4"/>
          <p:cNvSpPr>
            <a:spLocks noGrp="1"/>
          </p:cNvSpPr>
          <p:nvPr>
            <p:ph type="sldNum" sz="quarter" idx="12"/>
          </p:nvPr>
        </p:nvSpPr>
        <p:spPr>
          <a:xfrm>
            <a:off x="6553200" y="5296959"/>
            <a:ext cx="2133600" cy="304271"/>
          </a:xfrm>
          <a:prstGeom prst="rect">
            <a:avLst/>
          </a:prstGeom>
        </p:spPr>
        <p:txBody>
          <a:bodyPr/>
          <a:lstStyle/>
          <a:p>
            <a:fld id="{2722FC09-669E-4303-9395-F1086211962F}" type="slidenum">
              <a:rPr lang="fr-FR" smtClean="0"/>
              <a:pPr/>
              <a:t>‹N°›</a:t>
            </a:fld>
            <a:endParaRPr lang="fr-FR" dirty="0"/>
          </a:p>
        </p:txBody>
      </p:sp>
      <p:sp>
        <p:nvSpPr>
          <p:cNvPr id="23" name="Titre 6"/>
          <p:cNvSpPr>
            <a:spLocks noGrp="1"/>
          </p:cNvSpPr>
          <p:nvPr>
            <p:ph type="title"/>
          </p:nvPr>
        </p:nvSpPr>
        <p:spPr>
          <a:xfrm>
            <a:off x="2987780" y="228865"/>
            <a:ext cx="5699020" cy="684365"/>
          </a:xfrm>
        </p:spPr>
        <p:txBody>
          <a:bodyPr>
            <a:normAutofit/>
          </a:bodyPr>
          <a:lstStyle>
            <a:lvl1pPr>
              <a:defRPr sz="2800" b="1">
                <a:solidFill>
                  <a:schemeClr val="tx1"/>
                </a:solidFill>
                <a:latin typeface="+mj-lt"/>
              </a:defRPr>
            </a:lvl1pPr>
          </a:lstStyle>
          <a:p>
            <a:r>
              <a:rPr lang="fr-FR" dirty="0" smtClean="0"/>
              <a:t>Modifiez le style du titre</a:t>
            </a:r>
            <a:endParaRPr lang="fr-FR" dirty="0"/>
          </a:p>
        </p:txBody>
      </p:sp>
      <p:grpSp>
        <p:nvGrpSpPr>
          <p:cNvPr id="13" name="Groupe 12"/>
          <p:cNvGrpSpPr/>
          <p:nvPr userDrawn="1"/>
        </p:nvGrpSpPr>
        <p:grpSpPr>
          <a:xfrm>
            <a:off x="151558" y="1938175"/>
            <a:ext cx="2248051" cy="784841"/>
            <a:chOff x="151558" y="1938175"/>
            <a:chExt cx="2248051" cy="784841"/>
          </a:xfrm>
        </p:grpSpPr>
        <p:sp>
          <p:nvSpPr>
            <p:cNvPr id="18" name="ZoneTexte 17"/>
            <p:cNvSpPr txBox="1"/>
            <p:nvPr userDrawn="1"/>
          </p:nvSpPr>
          <p:spPr>
            <a:xfrm>
              <a:off x="151558" y="1938175"/>
              <a:ext cx="2248051"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Stéphanie</a:t>
              </a:r>
              <a:r>
                <a:rPr lang="fr-FR" sz="1800" baseline="0" dirty="0" smtClean="0">
                  <a:solidFill>
                    <a:srgbClr val="000000"/>
                  </a:solidFill>
                  <a:latin typeface="Calibri" pitchFamily="34" charset="0"/>
                </a:rPr>
                <a:t> </a:t>
              </a:r>
              <a:r>
                <a:rPr lang="fr-FR" sz="1800" baseline="0" dirty="0" err="1" smtClean="0">
                  <a:solidFill>
                    <a:srgbClr val="000000"/>
                  </a:solidFill>
                  <a:latin typeface="Calibri" pitchFamily="34" charset="0"/>
                </a:rPr>
                <a:t>Delpeyroux</a:t>
              </a:r>
              <a:endParaRPr lang="fr-FR" sz="1800" dirty="0">
                <a:solidFill>
                  <a:srgbClr val="000000"/>
                </a:solidFill>
                <a:latin typeface="Calibri" pitchFamily="34" charset="0"/>
              </a:endParaRPr>
            </a:p>
          </p:txBody>
        </p:sp>
        <p:sp>
          <p:nvSpPr>
            <p:cNvPr id="20" name="ZoneTexte 19"/>
            <p:cNvSpPr txBox="1"/>
            <p:nvPr userDrawn="1"/>
          </p:nvSpPr>
          <p:spPr>
            <a:xfrm>
              <a:off x="316253" y="2199796"/>
              <a:ext cx="19186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Professeur</a:t>
              </a:r>
              <a:r>
                <a:rPr lang="fr-FR" sz="1400" i="0" baseline="0" dirty="0" smtClean="0">
                  <a:solidFill>
                    <a:srgbClr val="000000"/>
                  </a:solidFill>
                  <a:latin typeface="Calibri" pitchFamily="34" charset="0"/>
                </a:rPr>
                <a:t> Agrégé </a:t>
              </a:r>
            </a:p>
            <a:p>
              <a:pPr algn="ctr"/>
              <a:r>
                <a:rPr lang="fr-FR" sz="1400" i="0" baseline="0" dirty="0" smtClean="0">
                  <a:solidFill>
                    <a:srgbClr val="000000"/>
                  </a:solidFill>
                  <a:latin typeface="Calibri" pitchFamily="34" charset="0"/>
                </a:rPr>
                <a:t>En Economie et Gestion</a:t>
              </a:r>
              <a:endParaRPr lang="fr-FR" sz="1400" i="0" dirty="0">
                <a:solidFill>
                  <a:srgbClr val="000000"/>
                </a:solidFill>
                <a:latin typeface="Calibri" pitchFamily="34" charset="0"/>
              </a:endParaRPr>
            </a:p>
          </p:txBody>
        </p:sp>
      </p:grpSp>
      <p:sp>
        <p:nvSpPr>
          <p:cNvPr id="21" name="ZoneTexte 20"/>
          <p:cNvSpPr txBox="1"/>
          <p:nvPr userDrawn="1"/>
        </p:nvSpPr>
        <p:spPr>
          <a:xfrm>
            <a:off x="886406" y="2836145"/>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3</a:t>
            </a:r>
            <a:endParaRPr lang="fr-FR" sz="1200" b="1" dirty="0">
              <a:latin typeface="+mn-lt"/>
            </a:endParaRPr>
          </a:p>
        </p:txBody>
      </p:sp>
    </p:spTree>
    <p:custDataLst>
      <p:tags r:id="rId1"/>
    </p:custDataLst>
    <p:extLst>
      <p:ext uri="{BB962C8B-B14F-4D97-AF65-F5344CB8AC3E}">
        <p14:creationId xmlns:p14="http://schemas.microsoft.com/office/powerpoint/2010/main" val="3485734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n du cours">
    <p:spTree>
      <p:nvGrpSpPr>
        <p:cNvPr id="1" name=""/>
        <p:cNvGrpSpPr/>
        <p:nvPr/>
      </p:nvGrpSpPr>
      <p:grpSpPr>
        <a:xfrm>
          <a:off x="0" y="0"/>
          <a:ext cx="0" cy="0"/>
          <a:chOff x="0" y="0"/>
          <a:chExt cx="0" cy="0"/>
        </a:xfrm>
      </p:grpSpPr>
      <p:sp>
        <p:nvSpPr>
          <p:cNvPr id="15" name="Rectangle 14"/>
          <p:cNvSpPr/>
          <p:nvPr userDrawn="1"/>
        </p:nvSpPr>
        <p:spPr bwMode="auto">
          <a:xfrm>
            <a:off x="2" y="0"/>
            <a:ext cx="2548800" cy="5715000"/>
          </a:xfrm>
          <a:prstGeom prst="rect">
            <a:avLst/>
          </a:prstGeom>
          <a:gradFill flip="none" rotWithShape="1">
            <a:gsLst>
              <a:gs pos="0">
                <a:schemeClr val="accent6">
                  <a:lumMod val="60000"/>
                  <a:lumOff val="40000"/>
                </a:schemeClr>
              </a:gs>
              <a:gs pos="67000">
                <a:schemeClr val="bg1"/>
              </a:gs>
              <a:gs pos="100000">
                <a:srgbClr val="F9AD6F"/>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1" rIns="71320" bIns="35661" numCol="1" rtlCol="0" anchor="t" anchorCtr="0" compatLnSpc="1">
            <a:prstTxWarp prst="textNoShape">
              <a:avLst/>
            </a:prstTxWarp>
          </a:bodyPr>
          <a:lstStyle/>
          <a:p>
            <a:pPr marL="0" marR="0" lvl="0" indent="0" defTabSz="350411"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prstClr val="white">
                  <a:lumMod val="95000"/>
                </a:prstClr>
              </a:solidFill>
              <a:effectLst/>
              <a:uLnTx/>
              <a:uFillTx/>
              <a:cs typeface="Lucida Sans Unicode" pitchFamily="34" charset="0"/>
              <a:sym typeface="Arial" panose="020B0604020202020204" pitchFamily="34" charset="0"/>
            </a:endParaRPr>
          </a:p>
        </p:txBody>
      </p:sp>
      <p:grpSp>
        <p:nvGrpSpPr>
          <p:cNvPr id="5" name="Groupe 4"/>
          <p:cNvGrpSpPr/>
          <p:nvPr userDrawn="1"/>
        </p:nvGrpSpPr>
        <p:grpSpPr>
          <a:xfrm>
            <a:off x="151558" y="1938175"/>
            <a:ext cx="2248051" cy="784841"/>
            <a:chOff x="151558" y="1938175"/>
            <a:chExt cx="2248051" cy="784841"/>
          </a:xfrm>
        </p:grpSpPr>
        <p:sp>
          <p:nvSpPr>
            <p:cNvPr id="7" name="ZoneTexte 6"/>
            <p:cNvSpPr txBox="1"/>
            <p:nvPr userDrawn="1"/>
          </p:nvSpPr>
          <p:spPr>
            <a:xfrm>
              <a:off x="151558" y="1938175"/>
              <a:ext cx="2248051"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Stéphanie</a:t>
              </a:r>
              <a:r>
                <a:rPr lang="fr-FR" sz="1800" baseline="0" dirty="0" smtClean="0">
                  <a:solidFill>
                    <a:srgbClr val="000000"/>
                  </a:solidFill>
                  <a:latin typeface="Calibri" pitchFamily="34" charset="0"/>
                </a:rPr>
                <a:t> </a:t>
              </a:r>
              <a:r>
                <a:rPr lang="fr-FR" sz="1800" baseline="0" dirty="0" err="1" smtClean="0">
                  <a:solidFill>
                    <a:srgbClr val="000000"/>
                  </a:solidFill>
                  <a:latin typeface="Calibri" pitchFamily="34" charset="0"/>
                </a:rPr>
                <a:t>Delpeyroux</a:t>
              </a:r>
              <a:endParaRPr lang="fr-FR" sz="1800" dirty="0">
                <a:solidFill>
                  <a:srgbClr val="000000"/>
                </a:solidFill>
                <a:latin typeface="Calibri" pitchFamily="34" charset="0"/>
              </a:endParaRPr>
            </a:p>
          </p:txBody>
        </p:sp>
        <p:sp>
          <p:nvSpPr>
            <p:cNvPr id="9" name="ZoneTexte 8"/>
            <p:cNvSpPr txBox="1"/>
            <p:nvPr userDrawn="1"/>
          </p:nvSpPr>
          <p:spPr>
            <a:xfrm>
              <a:off x="316253" y="2199796"/>
              <a:ext cx="19186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Professeur</a:t>
              </a:r>
              <a:r>
                <a:rPr lang="fr-FR" sz="1400" i="0" baseline="0" dirty="0" smtClean="0">
                  <a:solidFill>
                    <a:srgbClr val="000000"/>
                  </a:solidFill>
                  <a:latin typeface="Calibri" pitchFamily="34" charset="0"/>
                </a:rPr>
                <a:t> Agrégé </a:t>
              </a:r>
            </a:p>
            <a:p>
              <a:pPr algn="ctr"/>
              <a:r>
                <a:rPr lang="fr-FR" sz="1400" i="0" baseline="0" dirty="0" smtClean="0">
                  <a:solidFill>
                    <a:srgbClr val="000000"/>
                  </a:solidFill>
                  <a:latin typeface="Calibri" pitchFamily="34" charset="0"/>
                </a:rPr>
                <a:t>En Economie et Gestion</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hasCustomPrompt="1"/>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Plan du cours</a:t>
            </a:r>
            <a:endParaRPr lang="fr-FR" dirty="0"/>
          </a:p>
        </p:txBody>
      </p:sp>
      <p:sp>
        <p:nvSpPr>
          <p:cNvPr id="12" name="Espace réservé du pied de page 2"/>
          <p:cNvSpPr>
            <a:spLocks noGrp="1"/>
          </p:cNvSpPr>
          <p:nvPr>
            <p:ph type="ftr" sz="quarter" idx="11"/>
          </p:nvPr>
        </p:nvSpPr>
        <p:spPr>
          <a:xfrm>
            <a:off x="3124200" y="5296959"/>
            <a:ext cx="2895600" cy="304271"/>
          </a:xfrm>
        </p:spPr>
        <p:txBody>
          <a:bodyPr/>
          <a:lstStyle/>
          <a:p>
            <a:endParaRPr lang="fr-FR"/>
          </a:p>
        </p:txBody>
      </p:sp>
      <p:sp>
        <p:nvSpPr>
          <p:cNvPr id="14"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custDataLst>
      <p:tags r:id="rId1"/>
    </p:custDataLst>
    <p:extLst>
      <p:ext uri="{BB962C8B-B14F-4D97-AF65-F5344CB8AC3E}">
        <p14:creationId xmlns:p14="http://schemas.microsoft.com/office/powerpoint/2010/main" val="21621652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nnière chapitre 1">
    <p:spTree>
      <p:nvGrpSpPr>
        <p:cNvPr id="1" name=""/>
        <p:cNvGrpSpPr/>
        <p:nvPr/>
      </p:nvGrpSpPr>
      <p:grpSpPr>
        <a:xfrm>
          <a:off x="0" y="0"/>
          <a:ext cx="0" cy="0"/>
          <a:chOff x="0" y="0"/>
          <a:chExt cx="0" cy="0"/>
        </a:xfrm>
      </p:grpSpPr>
      <p:sp>
        <p:nvSpPr>
          <p:cNvPr id="7" name="Rectangle 6"/>
          <p:cNvSpPr/>
          <p:nvPr userDrawn="1"/>
        </p:nvSpPr>
        <p:spPr bwMode="auto">
          <a:xfrm>
            <a:off x="0" y="0"/>
            <a:ext cx="2548800" cy="5715000"/>
          </a:xfrm>
          <a:prstGeom prst="rect">
            <a:avLst/>
          </a:prstGeom>
          <a:gradFill flip="none" rotWithShape="1">
            <a:gsLst>
              <a:gs pos="0">
                <a:srgbClr val="FBD9BD"/>
              </a:gs>
              <a:gs pos="79000">
                <a:schemeClr val="bg1"/>
              </a:gs>
              <a:gs pos="100000">
                <a:srgbClr val="FFFFCC"/>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pic>
        <p:nvPicPr>
          <p:cNvPr id="27" name="Imag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4" name="Titre 1"/>
          <p:cNvSpPr>
            <a:spLocks noGrp="1"/>
          </p:cNvSpPr>
          <p:nvPr userDrawn="1">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7"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 Troisième niveau</a:t>
            </a:r>
          </a:p>
          <a:p>
            <a:pPr lvl="3"/>
            <a:r>
              <a:rPr lang="fr-FR" dirty="0" smtClean="0"/>
              <a:t>Quatrième niveau</a:t>
            </a:r>
          </a:p>
          <a:p>
            <a:pPr lvl="4"/>
            <a:r>
              <a:rPr lang="fr-FR" dirty="0" smtClean="0"/>
              <a:t>Cinquième niveau</a:t>
            </a:r>
            <a:endParaRPr lang="fr-FR" dirty="0"/>
          </a:p>
        </p:txBody>
      </p:sp>
      <p:sp>
        <p:nvSpPr>
          <p:cNvPr id="20"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2</a:t>
            </a:r>
            <a:endParaRPr lang="fr-FR" sz="1200" b="1" dirty="0">
              <a:latin typeface="+mn-lt"/>
            </a:endParaRPr>
          </a:p>
        </p:txBody>
      </p:sp>
      <p:sp>
        <p:nvSpPr>
          <p:cNvPr id="21"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5"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grpSp>
        <p:nvGrpSpPr>
          <p:cNvPr id="13" name="Groupe 12"/>
          <p:cNvGrpSpPr/>
          <p:nvPr userDrawn="1"/>
        </p:nvGrpSpPr>
        <p:grpSpPr>
          <a:xfrm>
            <a:off x="151558" y="1938175"/>
            <a:ext cx="2248051" cy="784841"/>
            <a:chOff x="151558" y="1938175"/>
            <a:chExt cx="2248051" cy="784841"/>
          </a:xfrm>
        </p:grpSpPr>
        <p:sp>
          <p:nvSpPr>
            <p:cNvPr id="15" name="ZoneTexte 14"/>
            <p:cNvSpPr txBox="1"/>
            <p:nvPr userDrawn="1"/>
          </p:nvSpPr>
          <p:spPr>
            <a:xfrm>
              <a:off x="151558" y="1938175"/>
              <a:ext cx="2248051"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Stéphanie</a:t>
              </a:r>
              <a:r>
                <a:rPr lang="fr-FR" sz="1800" baseline="0" dirty="0" smtClean="0">
                  <a:solidFill>
                    <a:srgbClr val="000000"/>
                  </a:solidFill>
                  <a:latin typeface="Calibri" pitchFamily="34" charset="0"/>
                </a:rPr>
                <a:t> </a:t>
              </a:r>
              <a:r>
                <a:rPr lang="fr-FR" sz="1800" baseline="0" dirty="0" err="1" smtClean="0">
                  <a:solidFill>
                    <a:srgbClr val="000000"/>
                  </a:solidFill>
                  <a:latin typeface="Calibri" pitchFamily="34" charset="0"/>
                </a:rPr>
                <a:t>Delpeyroux</a:t>
              </a:r>
              <a:endParaRPr lang="fr-FR" sz="1800" dirty="0">
                <a:solidFill>
                  <a:srgbClr val="000000"/>
                </a:solidFill>
                <a:latin typeface="Calibri" pitchFamily="34" charset="0"/>
              </a:endParaRPr>
            </a:p>
          </p:txBody>
        </p:sp>
        <p:sp>
          <p:nvSpPr>
            <p:cNvPr id="16" name="ZoneTexte 15"/>
            <p:cNvSpPr txBox="1"/>
            <p:nvPr userDrawn="1"/>
          </p:nvSpPr>
          <p:spPr>
            <a:xfrm>
              <a:off x="316253" y="2199796"/>
              <a:ext cx="19186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Professeur</a:t>
              </a:r>
              <a:r>
                <a:rPr lang="fr-FR" sz="1400" i="0" baseline="0" dirty="0" smtClean="0">
                  <a:solidFill>
                    <a:srgbClr val="000000"/>
                  </a:solidFill>
                  <a:latin typeface="Calibri" pitchFamily="34" charset="0"/>
                </a:rPr>
                <a:t> Agrégé </a:t>
              </a:r>
            </a:p>
            <a:p>
              <a:pPr algn="ctr"/>
              <a:r>
                <a:rPr lang="fr-FR" sz="1400" i="0" baseline="0" dirty="0" smtClean="0">
                  <a:solidFill>
                    <a:srgbClr val="000000"/>
                  </a:solidFill>
                  <a:latin typeface="Calibri" pitchFamily="34" charset="0"/>
                </a:rPr>
                <a:t>En Economie et Gestion</a:t>
              </a:r>
              <a:endParaRPr lang="fr-FR" sz="1400" i="0" dirty="0">
                <a:solidFill>
                  <a:srgbClr val="000000"/>
                </a:solidFill>
                <a:latin typeface="Calibri" pitchFamily="34" charset="0"/>
              </a:endParaRPr>
            </a:p>
          </p:txBody>
        </p:sp>
      </p:grpSp>
      <p:sp>
        <p:nvSpPr>
          <p:cNvPr id="22" name="Rectangle 21"/>
          <p:cNvSpPr/>
          <p:nvPr userDrawn="1"/>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styles de leadership </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leader transformationnel</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Développer son leadership</a:t>
            </a:r>
          </a:p>
        </p:txBody>
      </p:sp>
    </p:spTree>
    <p:custDataLst>
      <p:tags r:id="rId1"/>
    </p:custDataLst>
    <p:extLst>
      <p:ext uri="{BB962C8B-B14F-4D97-AF65-F5344CB8AC3E}">
        <p14:creationId xmlns:p14="http://schemas.microsoft.com/office/powerpoint/2010/main" val="17380632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4" name="Rectangle 3"/>
          <p:cNvSpPr/>
          <p:nvPr userDrawn="1"/>
        </p:nvSpPr>
        <p:spPr bwMode="auto">
          <a:xfrm>
            <a:off x="0" y="0"/>
            <a:ext cx="2548800" cy="5715000"/>
          </a:xfrm>
          <a:prstGeom prst="rect">
            <a:avLst/>
          </a:prstGeom>
          <a:gradFill flip="none" rotWithShape="1">
            <a:gsLst>
              <a:gs pos="0">
                <a:schemeClr val="accent3">
                  <a:lumMod val="20000"/>
                  <a:lumOff val="80000"/>
                </a:schemeClr>
              </a:gs>
              <a:gs pos="41000">
                <a:schemeClr val="bg1"/>
              </a:gs>
              <a:gs pos="100000">
                <a:srgbClr val="85FFBC"/>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2"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3"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3"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grpSp>
        <p:nvGrpSpPr>
          <p:cNvPr id="14" name="Groupe 13"/>
          <p:cNvGrpSpPr/>
          <p:nvPr userDrawn="1"/>
        </p:nvGrpSpPr>
        <p:grpSpPr>
          <a:xfrm>
            <a:off x="151558" y="1938175"/>
            <a:ext cx="2248051" cy="784841"/>
            <a:chOff x="151558" y="1938175"/>
            <a:chExt cx="2248051" cy="784841"/>
          </a:xfrm>
        </p:grpSpPr>
        <p:sp>
          <p:nvSpPr>
            <p:cNvPr id="15" name="ZoneTexte 14"/>
            <p:cNvSpPr txBox="1"/>
            <p:nvPr userDrawn="1"/>
          </p:nvSpPr>
          <p:spPr>
            <a:xfrm>
              <a:off x="151558" y="1938175"/>
              <a:ext cx="2248051"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Stéphanie</a:t>
              </a:r>
              <a:r>
                <a:rPr lang="fr-FR" sz="1800" baseline="0" dirty="0" smtClean="0">
                  <a:solidFill>
                    <a:srgbClr val="000000"/>
                  </a:solidFill>
                  <a:latin typeface="Calibri" pitchFamily="34" charset="0"/>
                </a:rPr>
                <a:t> </a:t>
              </a:r>
              <a:r>
                <a:rPr lang="fr-FR" sz="1800" baseline="0" dirty="0" err="1" smtClean="0">
                  <a:solidFill>
                    <a:srgbClr val="000000"/>
                  </a:solidFill>
                  <a:latin typeface="Calibri" pitchFamily="34" charset="0"/>
                </a:rPr>
                <a:t>Delpeyroux</a:t>
              </a:r>
              <a:endParaRPr lang="fr-FR" sz="1800" dirty="0">
                <a:solidFill>
                  <a:srgbClr val="000000"/>
                </a:solidFill>
                <a:latin typeface="Calibri" pitchFamily="34" charset="0"/>
              </a:endParaRPr>
            </a:p>
          </p:txBody>
        </p:sp>
        <p:sp>
          <p:nvSpPr>
            <p:cNvPr id="22" name="ZoneTexte 21"/>
            <p:cNvSpPr txBox="1"/>
            <p:nvPr userDrawn="1"/>
          </p:nvSpPr>
          <p:spPr>
            <a:xfrm>
              <a:off x="316253" y="2199796"/>
              <a:ext cx="19186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Professeur</a:t>
              </a:r>
              <a:r>
                <a:rPr lang="fr-FR" sz="1400" i="0" baseline="0" dirty="0" smtClean="0">
                  <a:solidFill>
                    <a:srgbClr val="000000"/>
                  </a:solidFill>
                  <a:latin typeface="Calibri" pitchFamily="34" charset="0"/>
                </a:rPr>
                <a:t> Agrégé </a:t>
              </a:r>
            </a:p>
            <a:p>
              <a:pPr algn="ctr"/>
              <a:r>
                <a:rPr lang="fr-FR" sz="1400" i="0" baseline="0" dirty="0" smtClean="0">
                  <a:solidFill>
                    <a:srgbClr val="000000"/>
                  </a:solidFill>
                  <a:latin typeface="Calibri" pitchFamily="34" charset="0"/>
                </a:rPr>
                <a:t>En Economie et Gestion</a:t>
              </a:r>
              <a:endParaRPr lang="fr-FR" sz="1400" i="0" dirty="0">
                <a:solidFill>
                  <a:srgbClr val="000000"/>
                </a:solidFill>
                <a:latin typeface="Calibri" pitchFamily="34" charset="0"/>
              </a:endParaRPr>
            </a:p>
          </p:txBody>
        </p:sp>
      </p:grpSp>
    </p:spTree>
    <p:custDataLst>
      <p:tags r:id="rId1"/>
    </p:custDataLst>
    <p:extLst>
      <p:ext uri="{BB962C8B-B14F-4D97-AF65-F5344CB8AC3E}">
        <p14:creationId xmlns:p14="http://schemas.microsoft.com/office/powerpoint/2010/main" val="1794615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14" name="Rectangle 13"/>
          <p:cNvSpPr/>
          <p:nvPr userDrawn="1"/>
        </p:nvSpPr>
        <p:spPr bwMode="auto">
          <a:xfrm>
            <a:off x="1" y="0"/>
            <a:ext cx="2548800" cy="5714999"/>
          </a:xfrm>
          <a:prstGeom prst="rect">
            <a:avLst/>
          </a:prstGeom>
          <a:gradFill>
            <a:gsLst>
              <a:gs pos="0">
                <a:schemeClr val="accent2">
                  <a:lumMod val="20000"/>
                  <a:lumOff val="80000"/>
                </a:schemeClr>
              </a:gs>
              <a:gs pos="62000">
                <a:schemeClr val="bg1"/>
              </a:gs>
              <a:gs pos="100000">
                <a:srgbClr val="990000"/>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
        <p:nvSpPr>
          <p:cNvPr id="12" name="Rectangle 11"/>
          <p:cNvSpPr/>
          <p:nvPr userDrawn="1"/>
        </p:nvSpPr>
        <p:spPr>
          <a:xfrm>
            <a:off x="357508" y="3201332"/>
            <a:ext cx="1945732" cy="1231106"/>
          </a:xfrm>
          <a:prstGeom prst="rect">
            <a:avLst/>
          </a:prstGeom>
        </p:spPr>
        <p:txBody>
          <a:bodyPr wrap="square">
            <a:spAutoFit/>
          </a:bodyPr>
          <a:lstStyle/>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Introduction</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Objectifs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Plan du cours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1" name="Groupe 10"/>
          <p:cNvGrpSpPr/>
          <p:nvPr userDrawn="1"/>
        </p:nvGrpSpPr>
        <p:grpSpPr>
          <a:xfrm>
            <a:off x="151558" y="1938175"/>
            <a:ext cx="2248051" cy="784841"/>
            <a:chOff x="151558" y="1938175"/>
            <a:chExt cx="2248051" cy="784841"/>
          </a:xfrm>
        </p:grpSpPr>
        <p:sp>
          <p:nvSpPr>
            <p:cNvPr id="13" name="ZoneTexte 12"/>
            <p:cNvSpPr txBox="1"/>
            <p:nvPr userDrawn="1"/>
          </p:nvSpPr>
          <p:spPr>
            <a:xfrm>
              <a:off x="151558" y="1938175"/>
              <a:ext cx="2248051"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Stéphanie</a:t>
              </a:r>
              <a:r>
                <a:rPr lang="fr-FR" sz="1800" baseline="0" dirty="0" smtClean="0">
                  <a:solidFill>
                    <a:srgbClr val="000000"/>
                  </a:solidFill>
                  <a:latin typeface="Calibri" pitchFamily="34" charset="0"/>
                </a:rPr>
                <a:t> </a:t>
              </a:r>
              <a:r>
                <a:rPr lang="fr-FR" sz="1800" baseline="0" dirty="0" err="1" smtClean="0">
                  <a:solidFill>
                    <a:srgbClr val="000000"/>
                  </a:solidFill>
                  <a:latin typeface="Calibri" pitchFamily="34" charset="0"/>
                </a:rPr>
                <a:t>Delpeyroux</a:t>
              </a:r>
              <a:endParaRPr lang="fr-FR" sz="1800" dirty="0">
                <a:solidFill>
                  <a:srgbClr val="000000"/>
                </a:solidFill>
                <a:latin typeface="Calibri" pitchFamily="34" charset="0"/>
              </a:endParaRPr>
            </a:p>
          </p:txBody>
        </p:sp>
        <p:sp>
          <p:nvSpPr>
            <p:cNvPr id="15" name="ZoneTexte 14"/>
            <p:cNvSpPr txBox="1"/>
            <p:nvPr userDrawn="1"/>
          </p:nvSpPr>
          <p:spPr>
            <a:xfrm>
              <a:off x="316253" y="2199796"/>
              <a:ext cx="19186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Professeur</a:t>
              </a:r>
              <a:r>
                <a:rPr lang="fr-FR" sz="1400" i="0" baseline="0" dirty="0" smtClean="0">
                  <a:solidFill>
                    <a:srgbClr val="000000"/>
                  </a:solidFill>
                  <a:latin typeface="Calibri" pitchFamily="34" charset="0"/>
                </a:rPr>
                <a:t> Agrégé </a:t>
              </a:r>
            </a:p>
            <a:p>
              <a:pPr algn="ctr"/>
              <a:r>
                <a:rPr lang="fr-FR" sz="1400" i="0" baseline="0" dirty="0" smtClean="0">
                  <a:solidFill>
                    <a:srgbClr val="000000"/>
                  </a:solidFill>
                  <a:latin typeface="Calibri" pitchFamily="34" charset="0"/>
                </a:rPr>
                <a:t>En Economie et Gestion</a:t>
              </a:r>
              <a:endParaRPr lang="fr-FR" sz="1400" i="0" dirty="0">
                <a:solidFill>
                  <a:srgbClr val="000000"/>
                </a:solidFill>
                <a:latin typeface="Calibri" pitchFamily="34" charset="0"/>
              </a:endParaRPr>
            </a:p>
          </p:txBody>
        </p:sp>
      </p:grpSp>
    </p:spTree>
    <p:custDataLst>
      <p:tags r:id="rId1"/>
    </p:custDataLst>
    <p:extLst>
      <p:ext uri="{BB962C8B-B14F-4D97-AF65-F5344CB8AC3E}">
        <p14:creationId xmlns:p14="http://schemas.microsoft.com/office/powerpoint/2010/main" val="7472992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4" name="Rectangle 13"/>
          <p:cNvSpPr/>
          <p:nvPr userDrawn="1"/>
        </p:nvSpPr>
        <p:spPr bwMode="auto">
          <a:xfrm>
            <a:off x="1" y="0"/>
            <a:ext cx="2548800" cy="5714999"/>
          </a:xfrm>
          <a:prstGeom prst="rect">
            <a:avLst/>
          </a:prstGeom>
          <a:gradFill>
            <a:gsLst>
              <a:gs pos="0">
                <a:srgbClr val="FF99FF"/>
              </a:gs>
              <a:gs pos="42000">
                <a:srgbClr val="FFF8FF"/>
              </a:gs>
              <a:gs pos="77000">
                <a:srgbClr val="CAB2DC"/>
              </a:gs>
              <a:gs pos="100000">
                <a:srgbClr val="AA72D4"/>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FF00FF"/>
              </a:solidFill>
              <a:effectLst/>
              <a:latin typeface="Calibri" pitchFamily="34" charset="0"/>
              <a:cs typeface="Lucida Sans Unicode" pitchFamily="34" charset="0"/>
            </a:endParaRP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
        <p:nvSpPr>
          <p:cNvPr id="12" name="Rectangle 11"/>
          <p:cNvSpPr/>
          <p:nvPr userDrawn="1"/>
        </p:nvSpPr>
        <p:spPr>
          <a:xfrm>
            <a:off x="357507" y="3201332"/>
            <a:ext cx="2191293" cy="907941"/>
          </a:xfrm>
          <a:prstGeom prst="rect">
            <a:avLst/>
          </a:prstGeom>
        </p:spPr>
        <p:txBody>
          <a:bodyPr wrap="square">
            <a:spAutoFit/>
          </a:bodyPr>
          <a:lstStyle/>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Les phases du changement</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Les résistances et conflits</a:t>
            </a: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endParaRPr kumimoji="0" lang="fr-FR" sz="110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1" name="Groupe 10"/>
          <p:cNvGrpSpPr/>
          <p:nvPr userDrawn="1"/>
        </p:nvGrpSpPr>
        <p:grpSpPr>
          <a:xfrm>
            <a:off x="151558" y="1938175"/>
            <a:ext cx="2248051" cy="784841"/>
            <a:chOff x="151558" y="1938175"/>
            <a:chExt cx="2248051" cy="784841"/>
          </a:xfrm>
        </p:grpSpPr>
        <p:sp>
          <p:nvSpPr>
            <p:cNvPr id="13" name="ZoneTexte 12"/>
            <p:cNvSpPr txBox="1"/>
            <p:nvPr userDrawn="1"/>
          </p:nvSpPr>
          <p:spPr>
            <a:xfrm>
              <a:off x="151558" y="1938175"/>
              <a:ext cx="2248051"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Stéphanie</a:t>
              </a:r>
              <a:r>
                <a:rPr lang="fr-FR" sz="1800" baseline="0" dirty="0" smtClean="0">
                  <a:solidFill>
                    <a:srgbClr val="000000"/>
                  </a:solidFill>
                  <a:latin typeface="Calibri" pitchFamily="34" charset="0"/>
                </a:rPr>
                <a:t> </a:t>
              </a:r>
              <a:r>
                <a:rPr lang="fr-FR" sz="1800" baseline="0" dirty="0" err="1" smtClean="0">
                  <a:solidFill>
                    <a:srgbClr val="000000"/>
                  </a:solidFill>
                  <a:latin typeface="Calibri" pitchFamily="34" charset="0"/>
                </a:rPr>
                <a:t>Delpeyroux</a:t>
              </a:r>
              <a:endParaRPr lang="fr-FR" sz="1800" dirty="0">
                <a:solidFill>
                  <a:srgbClr val="000000"/>
                </a:solidFill>
                <a:latin typeface="Calibri" pitchFamily="34" charset="0"/>
              </a:endParaRPr>
            </a:p>
          </p:txBody>
        </p:sp>
        <p:sp>
          <p:nvSpPr>
            <p:cNvPr id="15" name="ZoneTexte 14"/>
            <p:cNvSpPr txBox="1"/>
            <p:nvPr userDrawn="1"/>
          </p:nvSpPr>
          <p:spPr>
            <a:xfrm>
              <a:off x="316253" y="2199796"/>
              <a:ext cx="19186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Professeur</a:t>
              </a:r>
              <a:r>
                <a:rPr lang="fr-FR" sz="1400" i="0" baseline="0" dirty="0" smtClean="0">
                  <a:solidFill>
                    <a:srgbClr val="000000"/>
                  </a:solidFill>
                  <a:latin typeface="Calibri" pitchFamily="34" charset="0"/>
                </a:rPr>
                <a:t> Agrégé </a:t>
              </a:r>
            </a:p>
            <a:p>
              <a:pPr algn="ctr"/>
              <a:r>
                <a:rPr lang="fr-FR" sz="1400" i="0" baseline="0" dirty="0" smtClean="0">
                  <a:solidFill>
                    <a:srgbClr val="000000"/>
                  </a:solidFill>
                  <a:latin typeface="Calibri" pitchFamily="34" charset="0"/>
                </a:rPr>
                <a:t>En Economie et Gestion</a:t>
              </a:r>
              <a:endParaRPr lang="fr-FR" sz="1400" i="0" dirty="0">
                <a:solidFill>
                  <a:srgbClr val="000000"/>
                </a:solidFill>
                <a:latin typeface="Calibri" pitchFamily="34" charset="0"/>
              </a:endParaRPr>
            </a:p>
          </p:txBody>
        </p:sp>
      </p:grpSp>
      <p:sp>
        <p:nvSpPr>
          <p:cNvPr id="16" name="ZoneTexte 15"/>
          <p:cNvSpPr txBox="1"/>
          <p:nvPr userDrawn="1"/>
        </p:nvSpPr>
        <p:spPr>
          <a:xfrm>
            <a:off x="886406" y="2857499"/>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4</a:t>
            </a:r>
            <a:endParaRPr lang="fr-FR" sz="1200" b="1" dirty="0">
              <a:latin typeface="+mn-lt"/>
            </a:endParaRPr>
          </a:p>
        </p:txBody>
      </p:sp>
    </p:spTree>
    <p:custDataLst>
      <p:tags r:id="rId1"/>
    </p:custDataLst>
    <p:extLst>
      <p:ext uri="{BB962C8B-B14F-4D97-AF65-F5344CB8AC3E}">
        <p14:creationId xmlns:p14="http://schemas.microsoft.com/office/powerpoint/2010/main" val="2494740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1_Bannière_Module">
    <p:spTree>
      <p:nvGrpSpPr>
        <p:cNvPr id="1" name=""/>
        <p:cNvGrpSpPr/>
        <p:nvPr/>
      </p:nvGrpSpPr>
      <p:grpSpPr>
        <a:xfrm>
          <a:off x="0" y="0"/>
          <a:ext cx="0" cy="0"/>
          <a:chOff x="0" y="0"/>
          <a:chExt cx="0" cy="0"/>
        </a:xfrm>
      </p:grpSpPr>
      <p:sp>
        <p:nvSpPr>
          <p:cNvPr id="12" name="Rectangle 11"/>
          <p:cNvSpPr/>
          <p:nvPr userDrawn="1"/>
        </p:nvSpPr>
        <p:spPr bwMode="auto">
          <a:xfrm>
            <a:off x="-803" y="1554"/>
            <a:ext cx="2548800" cy="5715000"/>
          </a:xfrm>
          <a:prstGeom prst="rect">
            <a:avLst/>
          </a:prstGeom>
          <a:gradFill flip="none" rotWithShape="1">
            <a:gsLst>
              <a:gs pos="1582">
                <a:srgbClr val="0FA3E1">
                  <a:tint val="44500"/>
                  <a:satMod val="160000"/>
                </a:srgbClr>
              </a:gs>
              <a:gs pos="42000">
                <a:srgbClr val="0FA3E1">
                  <a:tint val="44500"/>
                  <a:satMod val="160000"/>
                </a:srgbClr>
              </a:gs>
              <a:gs pos="95000">
                <a:srgbClr val="00B0F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29"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30"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3" name="Groupe 9"/>
          <p:cNvGrpSpPr/>
          <p:nvPr userDrawn="1"/>
        </p:nvGrpSpPr>
        <p:grpSpPr>
          <a:xfrm>
            <a:off x="247297" y="1938175"/>
            <a:ext cx="2056567" cy="784841"/>
            <a:chOff x="247297" y="1938175"/>
            <a:chExt cx="2056567" cy="784841"/>
          </a:xfrm>
        </p:grpSpPr>
        <p:sp>
          <p:nvSpPr>
            <p:cNvPr id="14"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5"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7" name="Rectangle 16"/>
          <p:cNvSpPr/>
          <p:nvPr userDrawn="1"/>
        </p:nvSpPr>
        <p:spPr>
          <a:xfrm>
            <a:off x="357508" y="3201332"/>
            <a:ext cx="1945732" cy="1231106"/>
          </a:xfrm>
          <a:prstGeom prst="rect">
            <a:avLst/>
          </a:prstGeom>
        </p:spPr>
        <p:txBody>
          <a:bodyPr wrap="square">
            <a:spAutoFit/>
          </a:bodyPr>
          <a:lstStyle/>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Introduction</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Objectifs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Plan du cours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3889389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18"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9"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20"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2" name="Espace réservé du numéro de diapositive 1"/>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A09545F-4209-4503-B93D-5DC5F38D470D}" type="slidenum">
              <a:rPr lang="fr-FR" smtClean="0"/>
              <a:pPr/>
              <a:t>‹N°›</a:t>
            </a:fld>
            <a:endParaRPr lang="fr-FR"/>
          </a:p>
        </p:txBody>
      </p:sp>
    </p:spTree>
    <p:custDataLst>
      <p:tags r:id="rId10"/>
    </p:custDataLst>
    <p:extLst>
      <p:ext uri="{BB962C8B-B14F-4D97-AF65-F5344CB8AC3E}">
        <p14:creationId xmlns:p14="http://schemas.microsoft.com/office/powerpoint/2010/main" val="3883433967"/>
      </p:ext>
    </p:extLst>
  </p:cSld>
  <p:clrMap bg1="lt1" tx1="dk1" bg2="lt2" tx2="dk2" accent1="accent1" accent2="accent2" accent3="accent3" accent4="accent4" accent5="accent5" accent6="accent6" hlink="hlink" folHlink="folHlink"/>
  <p:sldLayoutIdLst>
    <p:sldLayoutId id="2147483744" r:id="rId1"/>
    <p:sldLayoutId id="2147483763" r:id="rId2"/>
    <p:sldLayoutId id="2147483764" r:id="rId3"/>
    <p:sldLayoutId id="2147483741" r:id="rId4"/>
    <p:sldLayoutId id="2147483737" r:id="rId5"/>
    <p:sldLayoutId id="2147483765" r:id="rId6"/>
    <p:sldLayoutId id="2147483766" r:id="rId7"/>
    <p:sldLayoutId id="214748376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hyperlink" Target="http://fr.123rf.com/profile_johan2011'%3e%20/%20123RF%20Banque%20d'images" TargetMode="External"/><Relationship Id="rId4" Type="http://schemas.openxmlformats.org/officeDocument/2006/relationships/hyperlink" Target="http://gestiondeprojet.pm/management-d-equipe-proje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hyperlink" Target="http://www.u-paris10.fr/recherche/la-maison-max-weber-144866.kjsp"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12" Type="http://schemas.openxmlformats.org/officeDocument/2006/relationships/hyperlink" Target="http://commons.wikimedia.org/wiki/File:Pascal_verrot.jpg?uselang=fr" TargetMode="External"/><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diagramQuickStyle" Target="../diagrams/quickStyle4.xml"/><Relationship Id="rId11" Type="http://schemas.openxmlformats.org/officeDocument/2006/relationships/image" Target="../media/image7.jpeg"/><Relationship Id="rId5" Type="http://schemas.openxmlformats.org/officeDocument/2006/relationships/diagramLayout" Target="../diagrams/layout4.xml"/><Relationship Id="rId10" Type="http://schemas.openxmlformats.org/officeDocument/2006/relationships/image" Target="../media/image9.png"/><Relationship Id="rId4" Type="http://schemas.openxmlformats.org/officeDocument/2006/relationships/diagramData" Target="../diagrams/data4.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hyperlink" Target="http://fr.123rf.com/profile_mostic"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hyperlink" Target="http://commons.wikimedia.org/wiki/File:Pascal_verrot.jpg?uselang=fr"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hyperlink" Target="http://goo.gl/2mmlX"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hyperlink" Target="http://gestiondeprojet.pm/" TargetMode="External"/><Relationship Id="rId4" Type="http://schemas.openxmlformats.org/officeDocument/2006/relationships/hyperlink" Target="http://www.youtube.com/html5" TargetMode="Externa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hyperlink" Target="http://www.gridinternational.com/news/grid-theory-reviewed-by-co-founder-dr-robert-r-blake"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hyperlink" Target="http://goo.gl/S32rF9" TargetMode="Externa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17.pn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hyperlink" Target="http://fr.123rf.com/profile_mostic" TargetMode="Externa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image" Target="../media/image13.png"/><Relationship Id="rId4" Type="http://schemas.openxmlformats.org/officeDocument/2006/relationships/hyperlink" Target="http://goo.gl/2mmlX"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goo.gl/2uGj8s" TargetMode="External"/><Relationship Id="rId11" Type="http://schemas.openxmlformats.org/officeDocument/2006/relationships/hyperlink" Target="http://goo.gl/FimAKX" TargetMode="External"/><Relationship Id="rId5" Type="http://schemas.openxmlformats.org/officeDocument/2006/relationships/hyperlink" Target="http://goo.gl/s2yRtv" TargetMode="External"/><Relationship Id="rId10" Type="http://schemas.openxmlformats.org/officeDocument/2006/relationships/hyperlink" Target="http://creativecommons.org/about/downloads" TargetMode="External"/><Relationship Id="rId4" Type="http://schemas.openxmlformats.org/officeDocument/2006/relationships/image" Target="../media/image3.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hyperlink" Target="http://www.greatplacetowork.fr/meilleures-entreprises/worlds-best-multinational-workplaces/778"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hyperlink" Target="http://fr.wikipedia.org/wiki/Pyramide_des_besoins_de_Maslow"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hyperlink" Target="http://fr.wikipedia.org/wiki/Pyramide_des_besoins_de_Maslow"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hyperlink" Target="http://fr.123rf.com/profile_mostic"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57.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6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65.xml"/><Relationship Id="rId5" Type="http://schemas.openxmlformats.org/officeDocument/2006/relationships/hyperlink" Target="http://fr.123rf.com/profile_mostic" TargetMode="External"/><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16.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67.xml"/><Relationship Id="rId6" Type="http://schemas.openxmlformats.org/officeDocument/2006/relationships/hyperlink" Target="http://fr.123rf.com/profile_johan2011'%3e%20/%20123RF%20Banque%20d'images" TargetMode="External"/><Relationship Id="rId5" Type="http://schemas.openxmlformats.org/officeDocument/2006/relationships/image" Target="../media/image2.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jpeg"/><Relationship Id="rId5" Type="http://schemas.openxmlformats.org/officeDocument/2006/relationships/hyperlink" Target="http://fr.123rf.com/profile_johan2011'%3e%20/%20123RF%20Banque%20d'images" TargetMode="External"/><Relationship Id="rId4" Type="http://schemas.openxmlformats.org/officeDocument/2006/relationships/hyperlink" Target="http://gestiondeprojet.pm/management-d-equipe-projet/"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hyperlink" Target="http://fr.123rf.com/profile_johan2011'%3e%20/%20123RF%20Banque%20d'images" TargetMode="External"/><Relationship Id="rId2" Type="http://schemas.openxmlformats.org/officeDocument/2006/relationships/slideLayout" Target="../slideLayouts/slideLayout3.xml"/><Relationship Id="rId1" Type="http://schemas.openxmlformats.org/officeDocument/2006/relationships/tags" Target="../tags/tag72.xml"/><Relationship Id="rId6" Type="http://schemas.openxmlformats.org/officeDocument/2006/relationships/image" Target="../media/image2.jpeg"/><Relationship Id="rId5" Type="http://schemas.openxmlformats.org/officeDocument/2006/relationships/hyperlink" Target="http://goo.gl/FimAKX"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hyperlink" Target="http://commons.wikimedia.org/wiki/File:Pascal_verrot.jpg?uselang=fr"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6"/>
          <p:cNvSpPr txBox="1">
            <a:spLocks noChangeArrowheads="1"/>
          </p:cNvSpPr>
          <p:nvPr/>
        </p:nvSpPr>
        <p:spPr bwMode="auto">
          <a:xfrm>
            <a:off x="2699792" y="4364917"/>
            <a:ext cx="6205315" cy="491546"/>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r">
              <a:lnSpc>
                <a:spcPct val="86000"/>
              </a:lnSpc>
              <a:buClr>
                <a:srgbClr val="000099"/>
              </a:buClr>
              <a:buSzPct val="100000"/>
              <a:buFont typeface="Times New Roman" pitchFamily="18" charset="0"/>
              <a:buNone/>
            </a:pPr>
            <a:r>
              <a:rPr lang="fr-FR" sz="1500" dirty="0" smtClean="0">
                <a:solidFill>
                  <a:srgbClr val="000000"/>
                </a:solidFill>
                <a:latin typeface="+mn-lt"/>
              </a:rPr>
              <a:t>Cours </a:t>
            </a:r>
            <a:r>
              <a:rPr lang="fr-FR" sz="1500" dirty="0" err="1" smtClean="0">
                <a:solidFill>
                  <a:srgbClr val="000000"/>
                </a:solidFill>
                <a:latin typeface="+mn-lt"/>
              </a:rPr>
              <a:t>pdf</a:t>
            </a:r>
            <a:r>
              <a:rPr lang="fr-FR" sz="1500" dirty="0" smtClean="0">
                <a:solidFill>
                  <a:srgbClr val="000000"/>
                </a:solidFill>
                <a:latin typeface="+mn-lt"/>
              </a:rPr>
              <a:t>, </a:t>
            </a:r>
            <a:r>
              <a:rPr lang="fr-FR" sz="1500" dirty="0" err="1" smtClean="0">
                <a:solidFill>
                  <a:srgbClr val="000000"/>
                </a:solidFill>
                <a:latin typeface="+mn-lt"/>
              </a:rPr>
              <a:t>ppt</a:t>
            </a:r>
            <a:r>
              <a:rPr lang="fr-FR" sz="1500" dirty="0" smtClean="0">
                <a:solidFill>
                  <a:srgbClr val="000000"/>
                </a:solidFill>
                <a:latin typeface="+mn-lt"/>
              </a:rPr>
              <a:t> vidéo disponibles ici :</a:t>
            </a:r>
            <a:r>
              <a:rPr lang="fr-FR" sz="1500" dirty="0" smtClean="0">
                <a:solidFill>
                  <a:srgbClr val="000000"/>
                </a:solidFill>
                <a:latin typeface="+mn-lt"/>
                <a:cs typeface="Lucida Sans Unicode" pitchFamily="34" charset="0"/>
              </a:rPr>
              <a:t> </a:t>
            </a:r>
          </a:p>
          <a:p>
            <a:pPr algn="r">
              <a:lnSpc>
                <a:spcPct val="86000"/>
              </a:lnSpc>
              <a:buClr>
                <a:srgbClr val="000099"/>
              </a:buClr>
              <a:buSzPct val="100000"/>
              <a:buFont typeface="Times New Roman" pitchFamily="18" charset="0"/>
              <a:buNone/>
            </a:pPr>
            <a:r>
              <a:rPr lang="fr-FR" sz="1500" dirty="0" smtClean="0">
                <a:solidFill>
                  <a:srgbClr val="000000"/>
                </a:solidFill>
                <a:latin typeface="+mn-lt"/>
                <a:cs typeface="Lucida Sans Unicode" pitchFamily="34" charset="0"/>
                <a:hlinkClick r:id="rId4"/>
              </a:rPr>
              <a:t>management d’équipe</a:t>
            </a:r>
            <a:endParaRPr lang="fr-FR" sz="1500" dirty="0">
              <a:solidFill>
                <a:srgbClr val="000000"/>
              </a:solidFill>
              <a:latin typeface="+mn-lt"/>
              <a:cs typeface="Lucida Sans Unicode" pitchFamily="34" charset="0"/>
            </a:endParaRPr>
          </a:p>
        </p:txBody>
      </p:sp>
      <p:sp>
        <p:nvSpPr>
          <p:cNvPr id="14" name="Espace réservé du numéro de diapositive 3"/>
          <p:cNvSpPr>
            <a:spLocks noGrp="1"/>
          </p:cNvSpPr>
          <p:nvPr>
            <p:ph type="sldNum" sz="quarter" idx="4294967295"/>
          </p:nvPr>
        </p:nvSpPr>
        <p:spPr>
          <a:xfrm>
            <a:off x="8730817" y="5377780"/>
            <a:ext cx="381000" cy="216959"/>
          </a:xfrm>
          <a:prstGeom prst="rect">
            <a:avLst/>
          </a:prstGeom>
        </p:spPr>
        <p:txBody>
          <a:bodyPr/>
          <a:lstStyle/>
          <a:p>
            <a:pPr>
              <a:defRPr/>
            </a:pPr>
            <a:fld id="{7F07B8DE-9430-46E8-A38B-5DA0DE501445}" type="slidenum">
              <a:rPr lang="fr-FR" smtClean="0"/>
              <a:pPr>
                <a:defRPr/>
              </a:pPr>
              <a:t>1</a:t>
            </a:fld>
            <a:endParaRPr lang="fr-FR"/>
          </a:p>
        </p:txBody>
      </p:sp>
      <p:sp>
        <p:nvSpPr>
          <p:cNvPr id="15" name="Text Box 179"/>
          <p:cNvSpPr txBox="1">
            <a:spLocks noChangeArrowheads="1"/>
          </p:cNvSpPr>
          <p:nvPr/>
        </p:nvSpPr>
        <p:spPr bwMode="auto">
          <a:xfrm>
            <a:off x="6948260" y="4898563"/>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5"/>
              </a:rPr>
              <a:t>Image : Source</a:t>
            </a:r>
            <a:endParaRPr lang="fr-FR" sz="1000" dirty="0">
              <a:solidFill>
                <a:srgbClr val="000099"/>
              </a:solidFill>
            </a:endParaRPr>
          </a:p>
        </p:txBody>
      </p:sp>
      <p:sp>
        <p:nvSpPr>
          <p:cNvPr id="17" name="ZoneTexte 16"/>
          <p:cNvSpPr txBox="1"/>
          <p:nvPr/>
        </p:nvSpPr>
        <p:spPr>
          <a:xfrm>
            <a:off x="2581267" y="616540"/>
            <a:ext cx="6591300" cy="584775"/>
          </a:xfrm>
          <a:prstGeom prst="rect">
            <a:avLst/>
          </a:prstGeom>
          <a:noFill/>
        </p:spPr>
        <p:txBody>
          <a:bodyPr wrap="square" rtlCol="0">
            <a:spAutoFit/>
          </a:bodyPr>
          <a:lstStyle/>
          <a:p>
            <a:pPr algn="ctr" fontAlgn="base">
              <a:spcBef>
                <a:spcPct val="0"/>
              </a:spcBef>
              <a:spcAft>
                <a:spcPct val="0"/>
              </a:spcAft>
              <a:defRPr/>
            </a:pPr>
            <a:r>
              <a:rPr lang="fr-FR" sz="3200" b="1" kern="0" dirty="0" smtClean="0">
                <a:solidFill>
                  <a:schemeClr val="accent2"/>
                </a:solidFill>
                <a:latin typeface="Calibri" pitchFamily="34" charset="0"/>
                <a:ea typeface="+mj-ea"/>
                <a:cs typeface="+mj-cs"/>
              </a:rPr>
              <a:t>Management d’équipe projet</a:t>
            </a:r>
            <a:endParaRPr lang="fr-FR" sz="3200" b="1" kern="0" dirty="0">
              <a:solidFill>
                <a:schemeClr val="accent2"/>
              </a:solidFill>
              <a:latin typeface="Calibri" pitchFamily="34" charset="0"/>
              <a:ea typeface="+mj-ea"/>
              <a:cs typeface="+mj-cs"/>
            </a:endParaRPr>
          </a:p>
        </p:txBody>
      </p:sp>
      <p:sp>
        <p:nvSpPr>
          <p:cNvPr id="8" name="ZoneTexte 14"/>
          <p:cNvSpPr txBox="1"/>
          <p:nvPr/>
        </p:nvSpPr>
        <p:spPr>
          <a:xfrm>
            <a:off x="339634" y="3084924"/>
            <a:ext cx="360000" cy="430887"/>
          </a:xfrm>
          <a:prstGeom prst="rect">
            <a:avLst/>
          </a:prstGeom>
          <a:noFill/>
        </p:spPr>
        <p:txBody>
          <a:bodyPr wrap="square" rtlCol="0">
            <a:spAutoFit/>
          </a:bodyPr>
          <a:lstStyle/>
          <a:p>
            <a:r>
              <a:rPr lang="fr-FR" b="0" dirty="0">
                <a:solidFill>
                  <a:srgbClr val="00B050"/>
                </a:solidFill>
                <a:sym typeface="Wingdings" panose="05000000000000000000" pitchFamily="2" charset="2"/>
              </a:rPr>
              <a:t></a:t>
            </a:r>
            <a:endParaRPr lang="fr-FR" b="0" dirty="0">
              <a:solidFill>
                <a:srgbClr val="00B050"/>
              </a:solidFill>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2176" y="1489348"/>
            <a:ext cx="3989481" cy="25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58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La position dans l’organisation</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73334" y="3360644"/>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9" name="Rectangle 18"/>
          <p:cNvSpPr/>
          <p:nvPr/>
        </p:nvSpPr>
        <p:spPr>
          <a:xfrm>
            <a:off x="4800217" y="1276280"/>
            <a:ext cx="3683385" cy="830997"/>
          </a:xfrm>
          <a:prstGeom prst="rect">
            <a:avLst/>
          </a:prstGeom>
        </p:spPr>
        <p:txBody>
          <a:bodyPr wrap="square">
            <a:spAutoFit/>
          </a:bodyPr>
          <a:lstStyle/>
          <a:p>
            <a:pPr marL="285750" indent="-285750">
              <a:buClr>
                <a:schemeClr val="accent3">
                  <a:lumMod val="75000"/>
                </a:schemeClr>
              </a:buClr>
              <a:buSzPct val="110000"/>
              <a:buFont typeface="Wingdings" panose="05000000000000000000" pitchFamily="2" charset="2"/>
              <a:buChar char="§"/>
            </a:pPr>
            <a:r>
              <a:rPr lang="fr-FR" sz="1600" dirty="0" smtClean="0">
                <a:latin typeface="+mn-lt"/>
              </a:rPr>
              <a:t>Pression d’autant plus forte que le projet est stratégique</a:t>
            </a:r>
          </a:p>
          <a:p>
            <a:pPr marL="285750" indent="-285750">
              <a:buClr>
                <a:schemeClr val="accent3">
                  <a:lumMod val="75000"/>
                </a:schemeClr>
              </a:buClr>
              <a:buSzPct val="110000"/>
              <a:buFont typeface="Wingdings" panose="05000000000000000000" pitchFamily="2" charset="2"/>
              <a:buChar char="§"/>
            </a:pPr>
            <a:r>
              <a:rPr lang="fr-FR" sz="1600" dirty="0" smtClean="0">
                <a:latin typeface="+mn-lt"/>
              </a:rPr>
              <a:t>Manque de réalisme sur la faisabilité</a:t>
            </a:r>
          </a:p>
        </p:txBody>
      </p:sp>
      <p:sp>
        <p:nvSpPr>
          <p:cNvPr id="27" name="Rectangle 26"/>
          <p:cNvSpPr/>
          <p:nvPr/>
        </p:nvSpPr>
        <p:spPr>
          <a:xfrm>
            <a:off x="4800217" y="3557360"/>
            <a:ext cx="3928662" cy="1323439"/>
          </a:xfrm>
          <a:prstGeom prst="rect">
            <a:avLst/>
          </a:prstGeom>
        </p:spPr>
        <p:txBody>
          <a:bodyPr wrap="square">
            <a:spAutoFit/>
          </a:bodyPr>
          <a:lstStyle/>
          <a:p>
            <a:pPr marL="285750" indent="-285750">
              <a:buClr>
                <a:schemeClr val="accent6"/>
              </a:buClr>
              <a:buSzPct val="110000"/>
              <a:buFont typeface="Wingdings" panose="05000000000000000000" pitchFamily="2" charset="2"/>
              <a:buChar char="§"/>
            </a:pPr>
            <a:r>
              <a:rPr lang="fr-FR" sz="1600" dirty="0" smtClean="0">
                <a:latin typeface="+mn-lt"/>
              </a:rPr>
              <a:t>Arbitrage entre la mission fonctionnelle et le projet</a:t>
            </a:r>
          </a:p>
          <a:p>
            <a:pPr marL="742950" lvl="1" indent="-285750">
              <a:buClr>
                <a:schemeClr val="accent6"/>
              </a:buClr>
              <a:buSzPct val="110000"/>
              <a:buFont typeface="Wingdings" panose="05000000000000000000" pitchFamily="2" charset="2"/>
              <a:buChar char="§"/>
            </a:pPr>
            <a:r>
              <a:rPr lang="fr-FR" sz="1600" dirty="0">
                <a:latin typeface="+mn-lt"/>
              </a:rPr>
              <a:t>Allocation du </a:t>
            </a:r>
            <a:r>
              <a:rPr lang="fr-FR" sz="1600" dirty="0" smtClean="0">
                <a:latin typeface="+mn-lt"/>
              </a:rPr>
              <a:t>temps</a:t>
            </a:r>
          </a:p>
          <a:p>
            <a:pPr marL="742950" lvl="1" indent="-285750">
              <a:buClr>
                <a:schemeClr val="accent6"/>
              </a:buClr>
              <a:buSzPct val="110000"/>
              <a:buFont typeface="Wingdings" panose="05000000000000000000" pitchFamily="2" charset="2"/>
              <a:buChar char="§"/>
            </a:pPr>
            <a:r>
              <a:rPr lang="fr-FR" sz="1600" dirty="0" smtClean="0">
                <a:latin typeface="+mn-lt"/>
              </a:rPr>
              <a:t>Intérêts parfois contradictoires</a:t>
            </a:r>
          </a:p>
          <a:p>
            <a:pPr marL="285750" indent="-285750">
              <a:buClr>
                <a:schemeClr val="accent6"/>
              </a:buClr>
              <a:buSzPct val="110000"/>
              <a:buFont typeface="Wingdings" panose="05000000000000000000" pitchFamily="2" charset="2"/>
              <a:buChar char="§"/>
            </a:pPr>
            <a:r>
              <a:rPr lang="fr-FR" sz="1600" dirty="0" smtClean="0">
                <a:latin typeface="+mn-lt"/>
              </a:rPr>
              <a:t>Freins, résistances aux changements</a:t>
            </a:r>
          </a:p>
        </p:txBody>
      </p:sp>
      <p:grpSp>
        <p:nvGrpSpPr>
          <p:cNvPr id="14" name="Groupe 13"/>
          <p:cNvGrpSpPr/>
          <p:nvPr/>
        </p:nvGrpSpPr>
        <p:grpSpPr>
          <a:xfrm>
            <a:off x="2868360" y="1353225"/>
            <a:ext cx="1771252" cy="2542689"/>
            <a:chOff x="2426234" y="2533308"/>
            <a:chExt cx="1771252" cy="2542689"/>
          </a:xfrm>
        </p:grpSpPr>
        <p:sp>
          <p:nvSpPr>
            <p:cNvPr id="3" name="ZoneTexte 2"/>
            <p:cNvSpPr txBox="1"/>
            <p:nvPr/>
          </p:nvSpPr>
          <p:spPr>
            <a:xfrm>
              <a:off x="2426234" y="2533308"/>
              <a:ext cx="1771252"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r-FR" sz="1600" b="1" dirty="0" smtClean="0">
                  <a:latin typeface="+mn-lt"/>
                </a:rPr>
                <a:t>Direction Générale</a:t>
              </a:r>
              <a:endParaRPr lang="fr-FR" sz="1600" b="1" dirty="0">
                <a:latin typeface="+mn-lt"/>
              </a:endParaRPr>
            </a:p>
          </p:txBody>
        </p:sp>
        <p:sp>
          <p:nvSpPr>
            <p:cNvPr id="26" name="ZoneTexte 25"/>
            <p:cNvSpPr txBox="1"/>
            <p:nvPr/>
          </p:nvSpPr>
          <p:spPr>
            <a:xfrm>
              <a:off x="2606254" y="4737443"/>
              <a:ext cx="1411213"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FR" sz="1600" b="1" dirty="0" smtClean="0">
                  <a:latin typeface="+mn-lt"/>
                </a:rPr>
                <a:t>Equipe projet</a:t>
              </a:r>
              <a:endParaRPr lang="fr-FR" sz="1600" b="1" dirty="0">
                <a:latin typeface="+mn-lt"/>
              </a:endParaRPr>
            </a:p>
          </p:txBody>
        </p:sp>
        <p:grpSp>
          <p:nvGrpSpPr>
            <p:cNvPr id="28" name="Groupe 27"/>
            <p:cNvGrpSpPr/>
            <p:nvPr/>
          </p:nvGrpSpPr>
          <p:grpSpPr>
            <a:xfrm>
              <a:off x="2756646" y="3217738"/>
              <a:ext cx="1080120" cy="1063132"/>
              <a:chOff x="958449" y="709642"/>
              <a:chExt cx="1080120" cy="1107938"/>
            </a:xfrm>
            <a:solidFill>
              <a:schemeClr val="accent4">
                <a:lumMod val="60000"/>
                <a:lumOff val="40000"/>
              </a:schemeClr>
            </a:solidFill>
          </p:grpSpPr>
          <p:sp>
            <p:nvSpPr>
              <p:cNvPr id="29" name="Ellipse 28"/>
              <p:cNvSpPr/>
              <p:nvPr/>
            </p:nvSpPr>
            <p:spPr>
              <a:xfrm>
                <a:off x="958449" y="709642"/>
                <a:ext cx="1080120" cy="1107938"/>
              </a:xfrm>
              <a:prstGeom prst="ellipse">
                <a:avLst/>
              </a:prstGeom>
            </p:spPr>
            <p:style>
              <a:lnRef idx="1">
                <a:schemeClr val="accent4"/>
              </a:lnRef>
              <a:fillRef idx="2">
                <a:schemeClr val="accent4"/>
              </a:fillRef>
              <a:effectRef idx="1">
                <a:schemeClr val="accent4"/>
              </a:effectRef>
              <a:fontRef idx="minor">
                <a:schemeClr val="dk1"/>
              </a:fontRef>
            </p:style>
            <p:txBody>
              <a:bodyPr/>
              <a:lstStyle/>
              <a:p>
                <a:endParaRPr lang="fr-FR"/>
              </a:p>
            </p:txBody>
          </p:sp>
          <p:sp>
            <p:nvSpPr>
              <p:cNvPr id="30" name="Ellipse 4"/>
              <p:cNvSpPr/>
              <p:nvPr/>
            </p:nvSpPr>
            <p:spPr>
              <a:xfrm>
                <a:off x="1047625" y="889394"/>
                <a:ext cx="901769" cy="783430"/>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600" kern="1200" dirty="0" smtClean="0"/>
                  <a:t>Chef de projet</a:t>
                </a:r>
                <a:endParaRPr lang="fr-FR" sz="1600" kern="1200" dirty="0"/>
              </a:p>
            </p:txBody>
          </p:sp>
        </p:grpSp>
        <p:sp>
          <p:nvSpPr>
            <p:cNvPr id="6" name="Flèche vers le bas 5"/>
            <p:cNvSpPr/>
            <p:nvPr/>
          </p:nvSpPr>
          <p:spPr>
            <a:xfrm>
              <a:off x="3082405" y="2842697"/>
              <a:ext cx="458911" cy="4002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Flèche vers le bas 12"/>
            <p:cNvSpPr/>
            <p:nvPr/>
          </p:nvSpPr>
          <p:spPr>
            <a:xfrm flipV="1">
              <a:off x="3042744" y="4308533"/>
              <a:ext cx="507924" cy="428910"/>
            </a:xfrm>
            <a:prstGeom prst="downArrow">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sp>
        <p:nvSpPr>
          <p:cNvPr id="31" name="Text Box 4"/>
          <p:cNvSpPr txBox="1">
            <a:spLocks noChangeArrowheads="1"/>
          </p:cNvSpPr>
          <p:nvPr/>
        </p:nvSpPr>
        <p:spPr bwMode="auto">
          <a:xfrm>
            <a:off x="3849032" y="235453"/>
            <a:ext cx="4720771"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La position dans l’organisation</a:t>
            </a:r>
            <a:endParaRPr lang="en-GB" sz="2800" b="1" dirty="0">
              <a:solidFill>
                <a:srgbClr val="007A37"/>
              </a:solidFill>
              <a:effectLst/>
              <a:latin typeface="Calibri" pitchFamily="34" charset="0"/>
            </a:endParaRPr>
          </a:p>
        </p:txBody>
      </p:sp>
      <p:sp>
        <p:nvSpPr>
          <p:cNvPr id="16"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10</a:t>
            </a:fld>
            <a:endParaRPr lang="fr-FR"/>
          </a:p>
        </p:txBody>
      </p:sp>
    </p:spTree>
    <p:custDataLst>
      <p:tags r:id="rId1"/>
    </p:custDataLst>
    <p:extLst>
      <p:ext uri="{BB962C8B-B14F-4D97-AF65-F5344CB8AC3E}">
        <p14:creationId xmlns:p14="http://schemas.microsoft.com/office/powerpoint/2010/main" val="4189077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La position dans l’organisation</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79758" y="336271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7" name="Text Box 4"/>
          <p:cNvSpPr txBox="1">
            <a:spLocks noChangeArrowheads="1"/>
          </p:cNvSpPr>
          <p:nvPr/>
        </p:nvSpPr>
        <p:spPr bwMode="auto">
          <a:xfrm>
            <a:off x="3849032" y="235453"/>
            <a:ext cx="4720771"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La position dans l’organisation</a:t>
            </a:r>
            <a:endParaRPr lang="en-GB" sz="2800" b="1" dirty="0">
              <a:solidFill>
                <a:srgbClr val="007A37"/>
              </a:solidFill>
              <a:effectLst/>
              <a:latin typeface="Calibri" pitchFamily="34" charset="0"/>
            </a:endParaRPr>
          </a:p>
        </p:txBody>
      </p:sp>
      <p:sp>
        <p:nvSpPr>
          <p:cNvPr id="4" name="Rectangle 3"/>
          <p:cNvSpPr/>
          <p:nvPr/>
        </p:nvSpPr>
        <p:spPr>
          <a:xfrm>
            <a:off x="7685982" y="3147776"/>
            <a:ext cx="145801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fr-FR" sz="2000" dirty="0" smtClean="0">
                <a:solidFill>
                  <a:prstClr val="black"/>
                </a:solidFill>
                <a:latin typeface="+mn-lt"/>
              </a:rPr>
              <a:t>Approche </a:t>
            </a:r>
          </a:p>
          <a:p>
            <a:pPr lvl="0"/>
            <a:r>
              <a:rPr lang="fr-FR" sz="2000" dirty="0" smtClean="0">
                <a:solidFill>
                  <a:prstClr val="black"/>
                </a:solidFill>
                <a:latin typeface="+mn-lt"/>
              </a:rPr>
              <a:t>transversale</a:t>
            </a:r>
            <a:endParaRPr lang="fr-FR" sz="2000" dirty="0">
              <a:solidFill>
                <a:prstClr val="black"/>
              </a:solidFill>
              <a:latin typeface="+mn-lt"/>
            </a:endParaRPr>
          </a:p>
        </p:txBody>
      </p:sp>
      <p:graphicFrame>
        <p:nvGraphicFramePr>
          <p:cNvPr id="7" name="Diagramme 6"/>
          <p:cNvGraphicFramePr/>
          <p:nvPr>
            <p:extLst>
              <p:ext uri="{D42A27DB-BD31-4B8C-83A1-F6EECF244321}">
                <p14:modId xmlns:p14="http://schemas.microsoft.com/office/powerpoint/2010/main" val="1462611578"/>
              </p:ext>
            </p:extLst>
          </p:nvPr>
        </p:nvGraphicFramePr>
        <p:xfrm>
          <a:off x="2832999" y="1810342"/>
          <a:ext cx="4399617" cy="2775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ZoneTexte 7"/>
          <p:cNvSpPr txBox="1"/>
          <p:nvPr/>
        </p:nvSpPr>
        <p:spPr>
          <a:xfrm>
            <a:off x="2839102" y="2626180"/>
            <a:ext cx="1098540" cy="307777"/>
          </a:xfrm>
          <a:prstGeom prst="rect">
            <a:avLst/>
          </a:prstGeom>
          <a:solidFill>
            <a:srgbClr val="FFFF99"/>
          </a:solidFill>
          <a:ln>
            <a:solidFill>
              <a:schemeClr val="bg1">
                <a:lumMod val="65000"/>
              </a:schemeClr>
            </a:solidFill>
          </a:ln>
        </p:spPr>
        <p:txBody>
          <a:bodyPr wrap="square" rtlCol="0">
            <a:spAutoFit/>
          </a:bodyPr>
          <a:lstStyle/>
          <a:p>
            <a:pPr algn="ctr"/>
            <a:r>
              <a:rPr lang="fr-FR" sz="1400" dirty="0" smtClean="0">
                <a:latin typeface="+mn-lt"/>
              </a:rPr>
              <a:t>Manageur 1</a:t>
            </a:r>
            <a:endParaRPr lang="fr-FR" sz="1400" dirty="0">
              <a:latin typeface="+mn-lt"/>
            </a:endParaRPr>
          </a:p>
        </p:txBody>
      </p:sp>
      <p:sp>
        <p:nvSpPr>
          <p:cNvPr id="24" name="ZoneTexte 23"/>
          <p:cNvSpPr txBox="1"/>
          <p:nvPr/>
        </p:nvSpPr>
        <p:spPr>
          <a:xfrm>
            <a:off x="4949844" y="2626180"/>
            <a:ext cx="1148038" cy="307777"/>
          </a:xfrm>
          <a:prstGeom prst="rect">
            <a:avLst/>
          </a:prstGeom>
          <a:solidFill>
            <a:schemeClr val="accent5">
              <a:lumMod val="40000"/>
              <a:lumOff val="60000"/>
            </a:schemeClr>
          </a:solidFill>
          <a:ln>
            <a:solidFill>
              <a:schemeClr val="bg1">
                <a:lumMod val="65000"/>
              </a:schemeClr>
            </a:solidFill>
          </a:ln>
        </p:spPr>
        <p:txBody>
          <a:bodyPr wrap="square" rtlCol="0">
            <a:spAutoFit/>
          </a:bodyPr>
          <a:lstStyle/>
          <a:p>
            <a:pPr algn="ctr"/>
            <a:r>
              <a:rPr lang="fr-FR" sz="1400" dirty="0" smtClean="0">
                <a:latin typeface="+mn-lt"/>
              </a:rPr>
              <a:t>Manageur 3</a:t>
            </a:r>
            <a:endParaRPr lang="fr-FR" sz="1400" dirty="0">
              <a:latin typeface="+mn-lt"/>
            </a:endParaRPr>
          </a:p>
        </p:txBody>
      </p:sp>
      <p:sp>
        <p:nvSpPr>
          <p:cNvPr id="25" name="ZoneTexte 24"/>
          <p:cNvSpPr txBox="1"/>
          <p:nvPr/>
        </p:nvSpPr>
        <p:spPr>
          <a:xfrm>
            <a:off x="6097882" y="2625787"/>
            <a:ext cx="1134735" cy="307777"/>
          </a:xfrm>
          <a:prstGeom prst="rect">
            <a:avLst/>
          </a:prstGeom>
          <a:solidFill>
            <a:schemeClr val="accent4">
              <a:lumMod val="40000"/>
              <a:lumOff val="60000"/>
            </a:schemeClr>
          </a:solidFill>
          <a:ln>
            <a:solidFill>
              <a:schemeClr val="bg1">
                <a:lumMod val="65000"/>
              </a:schemeClr>
            </a:solidFill>
          </a:ln>
        </p:spPr>
        <p:txBody>
          <a:bodyPr wrap="square" rtlCol="0">
            <a:spAutoFit/>
          </a:bodyPr>
          <a:lstStyle/>
          <a:p>
            <a:pPr algn="ctr"/>
            <a:r>
              <a:rPr lang="fr-FR" sz="1400" dirty="0" smtClean="0">
                <a:latin typeface="+mn-lt"/>
              </a:rPr>
              <a:t>Manageur 4</a:t>
            </a:r>
            <a:endParaRPr lang="fr-FR" sz="1400" dirty="0">
              <a:latin typeface="+mn-lt"/>
            </a:endParaRPr>
          </a:p>
        </p:txBody>
      </p:sp>
      <p:sp>
        <p:nvSpPr>
          <p:cNvPr id="21" name="ZoneTexte 20"/>
          <p:cNvSpPr txBox="1"/>
          <p:nvPr/>
        </p:nvSpPr>
        <p:spPr>
          <a:xfrm>
            <a:off x="3865634" y="2625788"/>
            <a:ext cx="1152128" cy="307777"/>
          </a:xfrm>
          <a:prstGeom prst="rect">
            <a:avLst/>
          </a:prstGeom>
          <a:solidFill>
            <a:srgbClr val="9ADA9D"/>
          </a:solidFill>
          <a:ln>
            <a:solidFill>
              <a:schemeClr val="bg1">
                <a:lumMod val="65000"/>
              </a:schemeClr>
            </a:solidFill>
          </a:ln>
        </p:spPr>
        <p:txBody>
          <a:bodyPr wrap="square" rtlCol="0">
            <a:spAutoFit/>
          </a:bodyPr>
          <a:lstStyle/>
          <a:p>
            <a:pPr algn="ctr"/>
            <a:r>
              <a:rPr lang="fr-FR" sz="1400" dirty="0" smtClean="0">
                <a:latin typeface="+mn-lt"/>
              </a:rPr>
              <a:t>Manageur 2</a:t>
            </a:r>
            <a:endParaRPr lang="fr-FR" sz="1400" dirty="0">
              <a:latin typeface="+mn-lt"/>
            </a:endParaRPr>
          </a:p>
        </p:txBody>
      </p:sp>
      <p:sp>
        <p:nvSpPr>
          <p:cNvPr id="9" name="ZoneTexte 8"/>
          <p:cNvSpPr txBox="1"/>
          <p:nvPr/>
        </p:nvSpPr>
        <p:spPr>
          <a:xfrm>
            <a:off x="3573153" y="913539"/>
            <a:ext cx="2636264"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000" dirty="0" smtClean="0">
                <a:latin typeface="+mn-lt"/>
              </a:rPr>
              <a:t>Approche hiérarchique</a:t>
            </a:r>
            <a:endParaRPr lang="fr-FR" sz="2000" dirty="0">
              <a:latin typeface="+mn-lt"/>
            </a:endParaRPr>
          </a:p>
        </p:txBody>
      </p:sp>
      <p:sp>
        <p:nvSpPr>
          <p:cNvPr id="10" name="Flèche vers le bas 9"/>
          <p:cNvSpPr/>
          <p:nvPr/>
        </p:nvSpPr>
        <p:spPr>
          <a:xfrm>
            <a:off x="4729730" y="1344426"/>
            <a:ext cx="432048" cy="43584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1" name="Rectangle à coins arrondis 10"/>
          <p:cNvSpPr/>
          <p:nvPr/>
        </p:nvSpPr>
        <p:spPr>
          <a:xfrm>
            <a:off x="2649300" y="3201637"/>
            <a:ext cx="4680520" cy="600164"/>
          </a:xfrm>
          <a:prstGeom prst="roundRect">
            <a:avLst/>
          </a:prstGeom>
          <a:no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2" name="Flèche droite 11"/>
          <p:cNvSpPr/>
          <p:nvPr/>
        </p:nvSpPr>
        <p:spPr>
          <a:xfrm flipH="1">
            <a:off x="7345667" y="3321717"/>
            <a:ext cx="381556" cy="36722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8"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11</a:t>
            </a:fld>
            <a:endParaRPr lang="fr-FR"/>
          </a:p>
        </p:txBody>
      </p:sp>
    </p:spTree>
    <p:custDataLst>
      <p:tags r:id="rId1"/>
    </p:custDataLst>
    <p:extLst>
      <p:ext uri="{BB962C8B-B14F-4D97-AF65-F5344CB8AC3E}">
        <p14:creationId xmlns:p14="http://schemas.microsoft.com/office/powerpoint/2010/main" val="1576851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La position dans l’organisation</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92458" y="3827095"/>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7" name="Text Box 4"/>
          <p:cNvSpPr txBox="1">
            <a:spLocks noChangeArrowheads="1"/>
          </p:cNvSpPr>
          <p:nvPr/>
        </p:nvSpPr>
        <p:spPr bwMode="auto">
          <a:xfrm>
            <a:off x="5799449" y="553244"/>
            <a:ext cx="3133707" cy="1257909"/>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Management hiérarchique </a:t>
            </a:r>
          </a:p>
          <a:p>
            <a:pPr algn="ctr">
              <a:lnSpc>
                <a:spcPct val="90000"/>
              </a:lnSpc>
            </a:pPr>
            <a:r>
              <a:rPr lang="fr-FR" sz="2800" b="1" dirty="0" smtClean="0">
                <a:solidFill>
                  <a:srgbClr val="007A37"/>
                </a:solidFill>
                <a:effectLst/>
                <a:latin typeface="Calibri" pitchFamily="34" charset="0"/>
              </a:rPr>
              <a:t>vs transversal</a:t>
            </a:r>
            <a:endParaRPr lang="en-GB" sz="2800" b="1" dirty="0">
              <a:solidFill>
                <a:srgbClr val="007A37"/>
              </a:solidFill>
              <a:effectLst/>
              <a:latin typeface="Calibri" pitchFamily="34" charset="0"/>
            </a:endParaRPr>
          </a:p>
        </p:txBody>
      </p:sp>
      <p:sp>
        <p:nvSpPr>
          <p:cNvPr id="34" name="Rectangle 33"/>
          <p:cNvSpPr/>
          <p:nvPr/>
        </p:nvSpPr>
        <p:spPr>
          <a:xfrm>
            <a:off x="2627783" y="2497460"/>
            <a:ext cx="3096345" cy="2554545"/>
          </a:xfrm>
          <a:prstGeom prst="rect">
            <a:avLst/>
          </a:prstGeom>
        </p:spPr>
        <p:txBody>
          <a:bodyPr wrap="square">
            <a:spAutoFit/>
          </a:bodyPr>
          <a:lstStyle/>
          <a:p>
            <a:pPr marL="285750" indent="-285750">
              <a:buFont typeface="Arial" panose="020B0604020202020204" pitchFamily="34" charset="0"/>
              <a:buChar char="•"/>
            </a:pPr>
            <a:r>
              <a:rPr lang="fr-FR" sz="1600" dirty="0" smtClean="0">
                <a:latin typeface="+mn-lt"/>
              </a:rPr>
              <a:t>Gère une équipe assurant une fonction précise de l’entreprise au quotidien</a:t>
            </a:r>
          </a:p>
          <a:p>
            <a:pPr marL="285750" indent="-285750">
              <a:buFont typeface="Arial" panose="020B0604020202020204" pitchFamily="34" charset="0"/>
              <a:buChar char="•"/>
            </a:pPr>
            <a:endParaRPr lang="fr-FR" sz="1600" dirty="0" smtClean="0">
              <a:latin typeface="+mn-lt"/>
            </a:endParaRPr>
          </a:p>
          <a:p>
            <a:pPr marL="285750" indent="-285750">
              <a:buFont typeface="Arial" panose="020B0604020202020204" pitchFamily="34" charset="0"/>
              <a:buChar char="•"/>
            </a:pPr>
            <a:r>
              <a:rPr lang="fr-FR" sz="1600" dirty="0" smtClean="0">
                <a:latin typeface="+mn-lt"/>
              </a:rPr>
              <a:t>A une autorité directe sur ses collaborateurs</a:t>
            </a:r>
          </a:p>
          <a:p>
            <a:pPr marL="285750" indent="-285750">
              <a:buFont typeface="Arial" panose="020B0604020202020204" pitchFamily="34" charset="0"/>
              <a:buChar char="•"/>
            </a:pPr>
            <a:endParaRPr lang="fr-FR" sz="1600" dirty="0" smtClean="0">
              <a:latin typeface="+mn-lt"/>
            </a:endParaRPr>
          </a:p>
          <a:p>
            <a:pPr marL="285750" indent="-285750">
              <a:buFont typeface="Arial" panose="020B0604020202020204" pitchFamily="34" charset="0"/>
              <a:buChar char="•"/>
            </a:pPr>
            <a:r>
              <a:rPr lang="fr-FR" sz="1600" dirty="0" smtClean="0">
                <a:latin typeface="+mn-lt"/>
              </a:rPr>
              <a:t>Est souvent spécialiste de son domaine</a:t>
            </a:r>
          </a:p>
          <a:p>
            <a:pPr marL="285750" indent="-285750">
              <a:buFont typeface="Arial" panose="020B0604020202020204" pitchFamily="34" charset="0"/>
              <a:buChar char="•"/>
            </a:pPr>
            <a:r>
              <a:rPr lang="fr-FR" sz="1600" dirty="0" smtClean="0">
                <a:latin typeface="+mn-lt"/>
              </a:rPr>
              <a:t>Travaille en incertitude faible</a:t>
            </a:r>
          </a:p>
        </p:txBody>
      </p:sp>
      <p:sp>
        <p:nvSpPr>
          <p:cNvPr id="35" name="Rectangle 34"/>
          <p:cNvSpPr/>
          <p:nvPr/>
        </p:nvSpPr>
        <p:spPr>
          <a:xfrm>
            <a:off x="5724127" y="2497460"/>
            <a:ext cx="3635895" cy="2554545"/>
          </a:xfrm>
          <a:prstGeom prst="rect">
            <a:avLst/>
          </a:prstGeom>
        </p:spPr>
        <p:txBody>
          <a:bodyPr wrap="square">
            <a:spAutoFit/>
          </a:bodyPr>
          <a:lstStyle/>
          <a:p>
            <a:pPr marL="285750" indent="-285750">
              <a:buFont typeface="Arial" panose="020B0604020202020204" pitchFamily="34" charset="0"/>
              <a:buChar char="•"/>
            </a:pPr>
            <a:r>
              <a:rPr lang="fr-FR" sz="1600" dirty="0" smtClean="0">
                <a:latin typeface="+mn-lt"/>
              </a:rPr>
              <a:t>Conduit une équipe issue des différentes fonctions vers la réalisation d’un objectif commun à moyen ou long terme</a:t>
            </a:r>
          </a:p>
          <a:p>
            <a:pPr marL="285750" indent="-285750">
              <a:buFont typeface="Arial" panose="020B0604020202020204" pitchFamily="34" charset="0"/>
              <a:buChar char="•"/>
            </a:pPr>
            <a:r>
              <a:rPr lang="fr-FR" sz="1600" dirty="0" smtClean="0">
                <a:latin typeface="+mn-lt"/>
              </a:rPr>
              <a:t>N’a pas d’autorité directe (ou double autorité en structure matricielle)</a:t>
            </a:r>
          </a:p>
          <a:p>
            <a:pPr marL="285750" indent="-285750">
              <a:buFont typeface="Arial" panose="020B0604020202020204" pitchFamily="34" charset="0"/>
              <a:buChar char="•"/>
            </a:pPr>
            <a:endParaRPr lang="fr-FR" sz="1600" dirty="0" smtClean="0">
              <a:latin typeface="+mn-lt"/>
            </a:endParaRPr>
          </a:p>
          <a:p>
            <a:pPr marL="285750" indent="-285750">
              <a:buFont typeface="Arial" panose="020B0604020202020204" pitchFamily="34" charset="0"/>
              <a:buChar char="•"/>
            </a:pPr>
            <a:r>
              <a:rPr lang="fr-FR" sz="1600" dirty="0" smtClean="0">
                <a:latin typeface="+mn-lt"/>
              </a:rPr>
              <a:t>Ne peut pas être spécialiste de tous les champs abordés par le projet</a:t>
            </a:r>
          </a:p>
          <a:p>
            <a:pPr marL="285750" indent="-285750">
              <a:buFont typeface="Arial" panose="020B0604020202020204" pitchFamily="34" charset="0"/>
              <a:buChar char="•"/>
            </a:pPr>
            <a:r>
              <a:rPr lang="fr-FR" sz="1600" dirty="0" smtClean="0">
                <a:latin typeface="+mn-lt"/>
              </a:rPr>
              <a:t>Travaille en incertitude forte</a:t>
            </a:r>
          </a:p>
        </p:txBody>
      </p:sp>
      <p:sp>
        <p:nvSpPr>
          <p:cNvPr id="3" name="Rectangle 2"/>
          <p:cNvSpPr/>
          <p:nvPr/>
        </p:nvSpPr>
        <p:spPr>
          <a:xfrm>
            <a:off x="5940152" y="2158906"/>
            <a:ext cx="295232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fr-FR" sz="1600" b="1" dirty="0">
                <a:solidFill>
                  <a:prstClr val="black"/>
                </a:solidFill>
                <a:latin typeface="Calibri"/>
              </a:rPr>
              <a:t>Le manageur transversal</a:t>
            </a:r>
            <a:endParaRPr lang="fr-FR" sz="1600" b="1" dirty="0">
              <a:solidFill>
                <a:srgbClr val="FF0000"/>
              </a:solidFill>
              <a:latin typeface="Calibri"/>
            </a:endParaRPr>
          </a:p>
        </p:txBody>
      </p:sp>
      <p:sp>
        <p:nvSpPr>
          <p:cNvPr id="4" name="Rectangle 3"/>
          <p:cNvSpPr/>
          <p:nvPr/>
        </p:nvSpPr>
        <p:spPr>
          <a:xfrm>
            <a:off x="2855053" y="2174002"/>
            <a:ext cx="269835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fr-FR" sz="1600" b="1" dirty="0">
                <a:solidFill>
                  <a:prstClr val="black"/>
                </a:solidFill>
                <a:latin typeface="Calibri"/>
              </a:rPr>
              <a:t>Le manageur hiérarchique</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001" y="115549"/>
            <a:ext cx="3168353" cy="192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12</a:t>
            </a:fld>
            <a:endParaRPr lang="fr-FR"/>
          </a:p>
        </p:txBody>
      </p:sp>
    </p:spTree>
    <p:custDataLst>
      <p:tags r:id="rId1"/>
    </p:custDataLst>
    <p:extLst>
      <p:ext uri="{BB962C8B-B14F-4D97-AF65-F5344CB8AC3E}">
        <p14:creationId xmlns:p14="http://schemas.microsoft.com/office/powerpoint/2010/main" val="2493058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La position dans l’organisation</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85017" y="3830270"/>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3" name="ZoneTexte 2"/>
          <p:cNvSpPr txBox="1"/>
          <p:nvPr/>
        </p:nvSpPr>
        <p:spPr>
          <a:xfrm>
            <a:off x="5974740" y="2394984"/>
            <a:ext cx="2981483" cy="1661993"/>
          </a:xfrm>
          <a:prstGeom prst="rect">
            <a:avLst/>
          </a:prstGeom>
          <a:noFill/>
        </p:spPr>
        <p:txBody>
          <a:bodyPr wrap="square" rtlCol="0">
            <a:spAutoFit/>
          </a:bodyPr>
          <a:lstStyle/>
          <a:p>
            <a:pPr marL="285750" lvl="0" indent="-285750" algn="just">
              <a:buFont typeface="Arial" panose="020B0604020202020204" pitchFamily="34" charset="0"/>
              <a:buChar char="•"/>
            </a:pPr>
            <a:r>
              <a:rPr lang="fr-FR" sz="1600" dirty="0" smtClean="0">
                <a:latin typeface="+mn-lt"/>
              </a:rPr>
              <a:t>Le pouvoir de compétence</a:t>
            </a:r>
          </a:p>
          <a:p>
            <a:pPr marL="285750" lvl="0" indent="-285750" algn="just">
              <a:buFont typeface="Arial" panose="020B0604020202020204" pitchFamily="34" charset="0"/>
              <a:buChar char="•"/>
            </a:pPr>
            <a:endParaRPr lang="fr-FR" sz="1600" dirty="0">
              <a:latin typeface="+mn-lt"/>
            </a:endParaRPr>
          </a:p>
          <a:p>
            <a:pPr marL="285750" lvl="0" indent="-285750" algn="just">
              <a:buFont typeface="Arial" panose="020B0604020202020204" pitchFamily="34" charset="0"/>
              <a:buChar char="•"/>
            </a:pPr>
            <a:endParaRPr lang="fr-FR" sz="1600" dirty="0" smtClean="0">
              <a:latin typeface="+mn-lt"/>
            </a:endParaRPr>
          </a:p>
          <a:p>
            <a:pPr marL="285750" lvl="0" indent="-285750" algn="just">
              <a:buFont typeface="Arial" panose="020B0604020202020204" pitchFamily="34" charset="0"/>
              <a:buChar char="•"/>
            </a:pPr>
            <a:r>
              <a:rPr lang="fr-FR" sz="1600" dirty="0" smtClean="0">
                <a:latin typeface="+mn-lt"/>
              </a:rPr>
              <a:t>Le pouvoir charismatique :   lié à la personnalité</a:t>
            </a:r>
            <a:endParaRPr lang="fr-FR" sz="1600" dirty="0">
              <a:latin typeface="+mn-lt"/>
            </a:endParaRPr>
          </a:p>
          <a:p>
            <a:pPr marL="342900" indent="-342900" algn="just">
              <a:buFont typeface="Arial" panose="020B0604020202020204" pitchFamily="34" charset="0"/>
              <a:buChar char="•"/>
            </a:pPr>
            <a:endParaRPr lang="fr-FR" dirty="0"/>
          </a:p>
        </p:txBody>
      </p:sp>
      <p:sp>
        <p:nvSpPr>
          <p:cNvPr id="4" name="ZoneTexte 3"/>
          <p:cNvSpPr txBox="1"/>
          <p:nvPr/>
        </p:nvSpPr>
        <p:spPr>
          <a:xfrm>
            <a:off x="6096734" y="1774765"/>
            <a:ext cx="2847115" cy="400110"/>
          </a:xfrm>
          <a:prstGeom prst="rect">
            <a:avLst/>
          </a:prstGeom>
          <a:noFill/>
        </p:spPr>
        <p:txBody>
          <a:bodyPr wrap="square" rtlCol="0">
            <a:spAutoFit/>
          </a:bodyPr>
          <a:lstStyle/>
          <a:p>
            <a:r>
              <a:rPr lang="fr-FR" sz="2000" b="1" dirty="0" smtClean="0">
                <a:solidFill>
                  <a:srgbClr val="00B050"/>
                </a:solidFill>
                <a:latin typeface="+mn-lt"/>
                <a:cs typeface="Aharoni" panose="02010803020104030203" pitchFamily="2" charset="-79"/>
              </a:rPr>
              <a:t>Les pouvoirs personnels</a:t>
            </a:r>
            <a:endParaRPr lang="fr-FR" sz="2000" b="1" dirty="0">
              <a:solidFill>
                <a:srgbClr val="00B050"/>
              </a:solidFill>
              <a:latin typeface="+mn-lt"/>
              <a:cs typeface="Aharoni" panose="02010803020104030203" pitchFamily="2" charset="-79"/>
            </a:endParaRPr>
          </a:p>
        </p:txBody>
      </p:sp>
      <p:sp>
        <p:nvSpPr>
          <p:cNvPr id="17" name="Text Box 4"/>
          <p:cNvSpPr txBox="1">
            <a:spLocks noChangeArrowheads="1"/>
          </p:cNvSpPr>
          <p:nvPr/>
        </p:nvSpPr>
        <p:spPr bwMode="auto">
          <a:xfrm>
            <a:off x="4140280" y="4443342"/>
            <a:ext cx="4285835" cy="3438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1800" b="1" dirty="0" smtClean="0">
                <a:solidFill>
                  <a:srgbClr val="007A37"/>
                </a:solidFill>
                <a:effectLst/>
                <a:latin typeface="Calibri" pitchFamily="34" charset="0"/>
              </a:rPr>
              <a:t>Les formes de pouvoir</a:t>
            </a:r>
            <a:endParaRPr lang="en-GB" sz="1800" b="1" dirty="0">
              <a:solidFill>
                <a:srgbClr val="007A37"/>
              </a:solidFill>
              <a:effectLst/>
              <a:latin typeface="Calibri" pitchFamily="34" charset="0"/>
            </a:endParaRPr>
          </a:p>
        </p:txBody>
      </p:sp>
      <p:sp>
        <p:nvSpPr>
          <p:cNvPr id="18" name="ZoneTexte 17"/>
          <p:cNvSpPr txBox="1"/>
          <p:nvPr/>
        </p:nvSpPr>
        <p:spPr>
          <a:xfrm>
            <a:off x="2770614" y="1774765"/>
            <a:ext cx="3008107" cy="707886"/>
          </a:xfrm>
          <a:prstGeom prst="rect">
            <a:avLst/>
          </a:prstGeom>
          <a:noFill/>
        </p:spPr>
        <p:txBody>
          <a:bodyPr wrap="square" rtlCol="0">
            <a:spAutoFit/>
          </a:bodyPr>
          <a:lstStyle/>
          <a:p>
            <a:pPr algn="ctr"/>
            <a:r>
              <a:rPr lang="fr-FR" sz="2000" b="1" dirty="0" smtClean="0">
                <a:solidFill>
                  <a:schemeClr val="accent6">
                    <a:lumMod val="75000"/>
                  </a:schemeClr>
                </a:solidFill>
                <a:latin typeface="+mn-lt"/>
                <a:cs typeface="Aharoni" panose="02010803020104030203" pitchFamily="2" charset="-79"/>
              </a:rPr>
              <a:t>Les pouvoirs liés à la fonction</a:t>
            </a:r>
            <a:endParaRPr lang="fr-FR" sz="2000" b="1" dirty="0">
              <a:solidFill>
                <a:schemeClr val="accent6">
                  <a:lumMod val="75000"/>
                </a:schemeClr>
              </a:solidFill>
              <a:latin typeface="+mn-lt"/>
              <a:cs typeface="Aharoni" panose="02010803020104030203" pitchFamily="2" charset="-79"/>
            </a:endParaRPr>
          </a:p>
        </p:txBody>
      </p:sp>
      <p:sp>
        <p:nvSpPr>
          <p:cNvPr id="12" name="ZoneTexte 11"/>
          <p:cNvSpPr txBox="1"/>
          <p:nvPr/>
        </p:nvSpPr>
        <p:spPr>
          <a:xfrm>
            <a:off x="2743910" y="2517178"/>
            <a:ext cx="2908210" cy="1815882"/>
          </a:xfrm>
          <a:prstGeom prst="rect">
            <a:avLst/>
          </a:prstGeom>
          <a:noFill/>
        </p:spPr>
        <p:txBody>
          <a:bodyPr wrap="square" rtlCol="0">
            <a:spAutoFit/>
          </a:bodyPr>
          <a:lstStyle/>
          <a:p>
            <a:pPr marL="285750" lvl="0" indent="-285750" algn="just">
              <a:buFont typeface="Arial" panose="020B0604020202020204" pitchFamily="34" charset="0"/>
              <a:buChar char="•"/>
            </a:pPr>
            <a:r>
              <a:rPr lang="fr-FR" sz="1600" dirty="0" smtClean="0">
                <a:latin typeface="+mn-lt"/>
              </a:rPr>
              <a:t>Le pouvoir légitime : avoir le statut de « chef »</a:t>
            </a:r>
          </a:p>
          <a:p>
            <a:pPr marL="285750" lvl="0" indent="-285750" algn="just">
              <a:buFont typeface="Arial" panose="020B0604020202020204" pitchFamily="34" charset="0"/>
              <a:buChar char="•"/>
            </a:pPr>
            <a:endParaRPr lang="fr-FR" sz="1600" dirty="0">
              <a:latin typeface="+mn-lt"/>
            </a:endParaRPr>
          </a:p>
          <a:p>
            <a:pPr marL="285750" lvl="0" indent="-285750" algn="just">
              <a:buFont typeface="Arial" panose="020B0604020202020204" pitchFamily="34" charset="0"/>
              <a:buChar char="•"/>
            </a:pPr>
            <a:r>
              <a:rPr lang="fr-FR" sz="1600" dirty="0" smtClean="0">
                <a:latin typeface="+mn-lt"/>
              </a:rPr>
              <a:t>Le pouvoir de la récompense</a:t>
            </a:r>
          </a:p>
          <a:p>
            <a:pPr marL="285750" lvl="0" indent="-285750" algn="just">
              <a:buFont typeface="Arial" panose="020B0604020202020204" pitchFamily="34" charset="0"/>
              <a:buChar char="•"/>
            </a:pPr>
            <a:endParaRPr lang="fr-FR" sz="1600" dirty="0">
              <a:latin typeface="+mn-lt"/>
            </a:endParaRPr>
          </a:p>
          <a:p>
            <a:pPr marL="285750" lvl="0" indent="-285750" algn="just">
              <a:buFont typeface="Arial" panose="020B0604020202020204" pitchFamily="34" charset="0"/>
              <a:buChar char="•"/>
            </a:pPr>
            <a:r>
              <a:rPr lang="fr-FR" sz="1600" dirty="0" smtClean="0">
                <a:latin typeface="+mn-lt"/>
              </a:rPr>
              <a:t>Le pouvoir coercitif : exercer une contrainte</a:t>
            </a:r>
            <a:endParaRPr lang="fr-FR" dirty="0"/>
          </a:p>
        </p:txBody>
      </p:sp>
      <p:sp>
        <p:nvSpPr>
          <p:cNvPr id="6" name="ZoneTexte 5"/>
          <p:cNvSpPr txBox="1"/>
          <p:nvPr/>
        </p:nvSpPr>
        <p:spPr>
          <a:xfrm>
            <a:off x="7052543" y="1105047"/>
            <a:ext cx="1872208" cy="338554"/>
          </a:xfrm>
          <a:prstGeom prst="rect">
            <a:avLst/>
          </a:prstGeom>
          <a:noFill/>
        </p:spPr>
        <p:txBody>
          <a:bodyPr wrap="square" rtlCol="0">
            <a:spAutoFit/>
          </a:bodyPr>
          <a:lstStyle/>
          <a:p>
            <a:r>
              <a:rPr lang="fr-FR" sz="1600" i="1" dirty="0" smtClean="0"/>
              <a:t>Selon Max Weber</a:t>
            </a:r>
            <a:endParaRPr lang="fr-FR" sz="1600" i="1" dirty="0"/>
          </a:p>
        </p:txBody>
      </p:sp>
      <p:sp>
        <p:nvSpPr>
          <p:cNvPr id="7" name="Rectangle à coins arrondis 6"/>
          <p:cNvSpPr/>
          <p:nvPr/>
        </p:nvSpPr>
        <p:spPr>
          <a:xfrm>
            <a:off x="2743910" y="1743950"/>
            <a:ext cx="3008107" cy="2598516"/>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955642" y="1746979"/>
            <a:ext cx="3008107" cy="2595488"/>
          </a:xfrm>
          <a:prstGeom prst="roundRect">
            <a:avLst/>
          </a:prstGeom>
          <a:no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898788" y="1079695"/>
            <a:ext cx="269835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fr-FR" sz="1600" b="1" dirty="0">
                <a:solidFill>
                  <a:prstClr val="black"/>
                </a:solidFill>
                <a:latin typeface="Calibri"/>
              </a:rPr>
              <a:t>Le manageur hiérarchique</a:t>
            </a:r>
          </a:p>
        </p:txBody>
      </p:sp>
      <p:sp>
        <p:nvSpPr>
          <p:cNvPr id="24" name="Rectangle 23"/>
          <p:cNvSpPr/>
          <p:nvPr/>
        </p:nvSpPr>
        <p:spPr>
          <a:xfrm>
            <a:off x="5920541" y="1081739"/>
            <a:ext cx="295232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fr-FR" sz="1600" b="1" dirty="0">
                <a:solidFill>
                  <a:prstClr val="black"/>
                </a:solidFill>
                <a:latin typeface="Calibri"/>
              </a:rPr>
              <a:t>Le manageur transversal</a:t>
            </a:r>
            <a:endParaRPr lang="fr-FR" sz="1600" b="1" dirty="0">
              <a:solidFill>
                <a:srgbClr val="FF0000"/>
              </a:solidFill>
              <a:latin typeface="Calibri"/>
            </a:endParaRPr>
          </a:p>
        </p:txBody>
      </p:sp>
      <p:sp>
        <p:nvSpPr>
          <p:cNvPr id="25" name="Flèche vers le bas 24"/>
          <p:cNvSpPr/>
          <p:nvPr/>
        </p:nvSpPr>
        <p:spPr>
          <a:xfrm>
            <a:off x="4032234" y="1456308"/>
            <a:ext cx="360040" cy="24975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6" name="Flèche vers le bas 25"/>
          <p:cNvSpPr/>
          <p:nvPr/>
        </p:nvSpPr>
        <p:spPr>
          <a:xfrm>
            <a:off x="7216685" y="1447010"/>
            <a:ext cx="360040" cy="2497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ZoneTexte 4"/>
          <p:cNvSpPr txBox="1"/>
          <p:nvPr/>
        </p:nvSpPr>
        <p:spPr>
          <a:xfrm>
            <a:off x="6171576" y="4787155"/>
            <a:ext cx="2090218" cy="400110"/>
          </a:xfrm>
          <a:prstGeom prst="rect">
            <a:avLst/>
          </a:prstGeom>
          <a:noFill/>
        </p:spPr>
        <p:txBody>
          <a:bodyPr wrap="square" rtlCol="0">
            <a:spAutoFit/>
          </a:bodyPr>
          <a:lstStyle/>
          <a:p>
            <a:r>
              <a:rPr lang="fr-FR" sz="2000" b="1" i="1" dirty="0" smtClean="0">
                <a:latin typeface="+mn-lt"/>
              </a:rPr>
              <a:t>Selon Max Weber</a:t>
            </a:r>
            <a:endParaRPr lang="fr-FR" sz="2000" b="1" i="1" dirty="0">
              <a:latin typeface="+mn-lt"/>
            </a:endParaRPr>
          </a:p>
        </p:txBody>
      </p:sp>
      <p:sp>
        <p:nvSpPr>
          <p:cNvPr id="19" name="Text Box 4"/>
          <p:cNvSpPr txBox="1">
            <a:spLocks noChangeArrowheads="1"/>
          </p:cNvSpPr>
          <p:nvPr/>
        </p:nvSpPr>
        <p:spPr bwMode="auto">
          <a:xfrm>
            <a:off x="3663251" y="265212"/>
            <a:ext cx="4177529"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Les formes de pouvoir</a:t>
            </a:r>
            <a:endParaRPr lang="en-GB" sz="2800" b="1" dirty="0">
              <a:solidFill>
                <a:srgbClr val="007A37"/>
              </a:solidFill>
              <a:effectLst/>
              <a:latin typeface="Calibri" pitchFamily="34" charset="0"/>
            </a:endParaRPr>
          </a:p>
        </p:txBody>
      </p:sp>
      <p:sp>
        <p:nvSpPr>
          <p:cNvPr id="20"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13</a:t>
            </a:fld>
            <a:endParaRPr lang="fr-FR"/>
          </a:p>
        </p:txBody>
      </p:sp>
      <p:pic>
        <p:nvPicPr>
          <p:cNvPr id="1026" name="Picture 2" descr="http://www.u-paris10.fr/servlet/com.univ.collaboratif.utils.LectureFichiergw?ID_FICHIER=1338451320771&amp;ID_FICHE=92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10214" y="3914860"/>
            <a:ext cx="653535" cy="91073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7559041" y="5443885"/>
            <a:ext cx="1549378" cy="253916"/>
          </a:xfrm>
          <a:prstGeom prst="rect">
            <a:avLst/>
          </a:prstGeom>
          <a:solidFill>
            <a:schemeClr val="bg1"/>
          </a:solidFill>
        </p:spPr>
        <p:txBody>
          <a:bodyPr wrap="square">
            <a:spAutoFit/>
          </a:bodyPr>
          <a:lstStyle/>
          <a:p>
            <a:pPr algn="r"/>
            <a:r>
              <a:rPr lang="fr-FR" sz="1050" dirty="0" smtClean="0">
                <a:solidFill>
                  <a:srgbClr val="000000"/>
                </a:solidFill>
                <a:hlinkClick r:id="rId5"/>
              </a:rPr>
              <a:t>photo : source</a:t>
            </a:r>
            <a:endParaRPr lang="fr-FR" sz="1000" dirty="0">
              <a:solidFill>
                <a:srgbClr val="000000"/>
              </a:solidFill>
            </a:endParaRPr>
          </a:p>
        </p:txBody>
      </p:sp>
    </p:spTree>
    <p:custDataLst>
      <p:tags r:id="rId1"/>
    </p:custDataLst>
    <p:extLst>
      <p:ext uri="{BB962C8B-B14F-4D97-AF65-F5344CB8AC3E}">
        <p14:creationId xmlns:p14="http://schemas.microsoft.com/office/powerpoint/2010/main" val="459823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12" grpId="0"/>
      <p:bldP spid="6" grpId="0"/>
      <p:bldP spid="7" grpId="0" animBg="1"/>
      <p:bldP spid="15" grpId="0" animBg="1"/>
      <p:bldP spid="21"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6228184" y="4342466"/>
            <a:ext cx="2725024" cy="59311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1800" b="1" dirty="0" smtClean="0">
                <a:solidFill>
                  <a:srgbClr val="007A37"/>
                </a:solidFill>
                <a:effectLst/>
                <a:latin typeface="Calibri" pitchFamily="34" charset="0"/>
              </a:rPr>
              <a:t>Qualité du management</a:t>
            </a:r>
          </a:p>
          <a:p>
            <a:pPr algn="ctr">
              <a:lnSpc>
                <a:spcPct val="90000"/>
              </a:lnSpc>
            </a:pPr>
            <a:r>
              <a:rPr lang="fr-FR" sz="1800" b="1" dirty="0" smtClean="0">
                <a:solidFill>
                  <a:srgbClr val="007A37"/>
                </a:solidFill>
                <a:effectLst/>
                <a:latin typeface="Calibri" pitchFamily="34" charset="0"/>
              </a:rPr>
              <a:t>humain</a:t>
            </a:r>
            <a:endParaRPr lang="en-GB" sz="1800" b="1" dirty="0">
              <a:solidFill>
                <a:srgbClr val="007A37"/>
              </a:solidFill>
              <a:effectLst/>
              <a:latin typeface="Calibri" pitchFamily="34" charset="0"/>
            </a:endParaRPr>
          </a:p>
        </p:txBody>
      </p:sp>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La position dans l’organisation</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97717" y="3842970"/>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3" name="ZoneTexte 2"/>
          <p:cNvSpPr txBox="1"/>
          <p:nvPr/>
        </p:nvSpPr>
        <p:spPr>
          <a:xfrm>
            <a:off x="5980111" y="1942310"/>
            <a:ext cx="3148211" cy="2400657"/>
          </a:xfrm>
          <a:prstGeom prst="rect">
            <a:avLst/>
          </a:prstGeom>
          <a:noFill/>
        </p:spPr>
        <p:txBody>
          <a:bodyPr wrap="square" rtlCol="0">
            <a:spAutoFit/>
          </a:bodyPr>
          <a:lstStyle/>
          <a:p>
            <a:pPr lvl="0" algn="just"/>
            <a:r>
              <a:rPr lang="fr-FR" sz="1600" b="1" dirty="0" smtClean="0">
                <a:solidFill>
                  <a:srgbClr val="00B050"/>
                </a:solidFill>
                <a:latin typeface="+mn-lt"/>
              </a:rPr>
              <a:t>+</a:t>
            </a:r>
            <a:r>
              <a:rPr lang="fr-FR" sz="1600" dirty="0" smtClean="0">
                <a:latin typeface="+mn-lt"/>
              </a:rPr>
              <a:t> Faciliter la réalisation du projet, être plus efficace</a:t>
            </a:r>
          </a:p>
          <a:p>
            <a:pPr lvl="0" algn="just"/>
            <a:r>
              <a:rPr lang="fr-FR" sz="1600" dirty="0" smtClean="0">
                <a:solidFill>
                  <a:srgbClr val="00B050"/>
                </a:solidFill>
                <a:latin typeface="+mn-lt"/>
              </a:rPr>
              <a:t>+</a:t>
            </a:r>
            <a:r>
              <a:rPr lang="fr-FR" sz="1600" dirty="0" smtClean="0">
                <a:latin typeface="+mn-lt"/>
              </a:rPr>
              <a:t> Impliquer, motiver les membres de l’équipe par le projet</a:t>
            </a:r>
          </a:p>
          <a:p>
            <a:pPr lvl="0" algn="just"/>
            <a:r>
              <a:rPr lang="fr-FR" sz="1600" dirty="0" smtClean="0">
                <a:solidFill>
                  <a:srgbClr val="00B050"/>
                </a:solidFill>
                <a:latin typeface="+mn-lt"/>
              </a:rPr>
              <a:t>+ </a:t>
            </a:r>
            <a:r>
              <a:rPr lang="fr-FR" sz="1600" dirty="0" smtClean="0">
                <a:latin typeface="+mn-lt"/>
              </a:rPr>
              <a:t>Permettre une circulation </a:t>
            </a:r>
            <a:r>
              <a:rPr lang="fr-FR" sz="1600" dirty="0">
                <a:latin typeface="+mn-lt"/>
              </a:rPr>
              <a:t>de l’information plus </a:t>
            </a:r>
            <a:r>
              <a:rPr lang="fr-FR" sz="1600" dirty="0" smtClean="0">
                <a:latin typeface="+mn-lt"/>
              </a:rPr>
              <a:t>fluide</a:t>
            </a:r>
          </a:p>
          <a:p>
            <a:pPr lvl="0" algn="just"/>
            <a:endParaRPr lang="fr-FR" sz="1600" dirty="0">
              <a:latin typeface="+mn-lt"/>
            </a:endParaRPr>
          </a:p>
          <a:p>
            <a:pPr lvl="0" algn="just"/>
            <a:r>
              <a:rPr lang="fr-FR" sz="1600" dirty="0" smtClean="0">
                <a:solidFill>
                  <a:srgbClr val="00B050"/>
                </a:solidFill>
                <a:latin typeface="+mn-lt"/>
              </a:rPr>
              <a:t>+</a:t>
            </a:r>
            <a:r>
              <a:rPr lang="fr-FR" sz="1600" dirty="0" smtClean="0">
                <a:latin typeface="+mn-lt"/>
              </a:rPr>
              <a:t> Savoir mieux travailler </a:t>
            </a:r>
            <a:r>
              <a:rPr lang="fr-FR" sz="1600" dirty="0">
                <a:latin typeface="+mn-lt"/>
              </a:rPr>
              <a:t>ensemble</a:t>
            </a:r>
          </a:p>
          <a:p>
            <a:pPr algn="just"/>
            <a:endParaRPr lang="fr-FR" dirty="0"/>
          </a:p>
        </p:txBody>
      </p:sp>
      <p:sp>
        <p:nvSpPr>
          <p:cNvPr id="4" name="ZoneTexte 3"/>
          <p:cNvSpPr txBox="1"/>
          <p:nvPr/>
        </p:nvSpPr>
        <p:spPr>
          <a:xfrm>
            <a:off x="5980112" y="1405036"/>
            <a:ext cx="305638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000" b="1" dirty="0" smtClean="0">
                <a:solidFill>
                  <a:schemeClr val="accent3">
                    <a:lumMod val="50000"/>
                  </a:schemeClr>
                </a:solidFill>
                <a:latin typeface="+mn-lt"/>
                <a:cs typeface="Aharoni" panose="02010803020104030203" pitchFamily="2" charset="-79"/>
              </a:rPr>
              <a:t>Bénéfices</a:t>
            </a:r>
            <a:endParaRPr lang="fr-FR" sz="2000" b="1" dirty="0">
              <a:solidFill>
                <a:schemeClr val="accent3">
                  <a:lumMod val="50000"/>
                </a:schemeClr>
              </a:solidFill>
              <a:latin typeface="+mn-lt"/>
              <a:cs typeface="Aharoni" panose="02010803020104030203" pitchFamily="2" charset="-79"/>
            </a:endParaRPr>
          </a:p>
        </p:txBody>
      </p:sp>
      <p:sp>
        <p:nvSpPr>
          <p:cNvPr id="11" name="ZoneTexte 10"/>
          <p:cNvSpPr txBox="1"/>
          <p:nvPr/>
        </p:nvSpPr>
        <p:spPr>
          <a:xfrm>
            <a:off x="2667744" y="2000165"/>
            <a:ext cx="3059832" cy="2708434"/>
          </a:xfrm>
          <a:prstGeom prst="rect">
            <a:avLst/>
          </a:prstGeom>
          <a:noFill/>
        </p:spPr>
        <p:txBody>
          <a:bodyPr wrap="square" rtlCol="0">
            <a:spAutoFit/>
          </a:bodyPr>
          <a:lstStyle/>
          <a:p>
            <a:pPr lvl="0" algn="just"/>
            <a:r>
              <a:rPr lang="fr-FR" sz="1600" b="1" dirty="0" smtClean="0">
                <a:solidFill>
                  <a:srgbClr val="C00000"/>
                </a:solidFill>
                <a:latin typeface="+mn-lt"/>
              </a:rPr>
              <a:t>-</a:t>
            </a:r>
            <a:r>
              <a:rPr lang="fr-FR" sz="1600" dirty="0" smtClean="0">
                <a:latin typeface="+mn-lt"/>
              </a:rPr>
              <a:t> Ne pas être spécialiste de l’ensemble des domaines</a:t>
            </a:r>
          </a:p>
          <a:p>
            <a:pPr lvl="0" algn="just"/>
            <a:r>
              <a:rPr lang="fr-FR" sz="1600" dirty="0" smtClean="0">
                <a:solidFill>
                  <a:srgbClr val="C00000"/>
                </a:solidFill>
              </a:rPr>
              <a:t>-</a:t>
            </a:r>
            <a:r>
              <a:rPr lang="fr-FR" sz="1600" dirty="0" smtClean="0"/>
              <a:t> </a:t>
            </a:r>
            <a:r>
              <a:rPr lang="fr-FR" sz="1600" b="1" dirty="0" smtClean="0"/>
              <a:t> </a:t>
            </a:r>
            <a:r>
              <a:rPr lang="fr-FR" sz="1600" dirty="0" smtClean="0">
                <a:latin typeface="+mn-lt"/>
              </a:rPr>
              <a:t>Mobiliser l’équipe </a:t>
            </a:r>
            <a:r>
              <a:rPr lang="fr-FR" sz="1600" dirty="0">
                <a:latin typeface="+mn-lt"/>
              </a:rPr>
              <a:t>sans pouvoir hiérarchique</a:t>
            </a:r>
          </a:p>
          <a:p>
            <a:pPr lvl="0" algn="just"/>
            <a:r>
              <a:rPr lang="fr-FR" sz="1600" b="1" dirty="0">
                <a:solidFill>
                  <a:srgbClr val="C00000"/>
                </a:solidFill>
                <a:latin typeface="+mn-lt"/>
              </a:rPr>
              <a:t>-</a:t>
            </a:r>
            <a:r>
              <a:rPr lang="fr-FR" sz="1600" dirty="0">
                <a:latin typeface="+mn-lt"/>
              </a:rPr>
              <a:t> </a:t>
            </a:r>
            <a:r>
              <a:rPr lang="fr-FR" sz="1600" dirty="0" smtClean="0">
                <a:latin typeface="+mn-lt"/>
              </a:rPr>
              <a:t>Gérer les résistances au changement, les conflits</a:t>
            </a:r>
            <a:endParaRPr lang="fr-FR" sz="1600" dirty="0">
              <a:latin typeface="+mn-lt"/>
            </a:endParaRPr>
          </a:p>
          <a:p>
            <a:pPr lvl="0" algn="just"/>
            <a:r>
              <a:rPr lang="fr-FR" sz="1600" b="1" dirty="0">
                <a:solidFill>
                  <a:srgbClr val="C00000"/>
                </a:solidFill>
                <a:latin typeface="+mn-lt"/>
              </a:rPr>
              <a:t>-</a:t>
            </a:r>
            <a:r>
              <a:rPr lang="fr-FR" sz="2400" b="1" dirty="0">
                <a:latin typeface="+mn-lt"/>
              </a:rPr>
              <a:t> </a:t>
            </a:r>
            <a:r>
              <a:rPr lang="fr-FR" sz="1600" dirty="0">
                <a:latin typeface="+mn-lt"/>
              </a:rPr>
              <a:t>Concilier des intérêts différents, des cultures différentes </a:t>
            </a:r>
            <a:r>
              <a:rPr lang="fr-FR" sz="1200" dirty="0">
                <a:latin typeface="+mn-lt"/>
              </a:rPr>
              <a:t>(commerciale et technique par ex)</a:t>
            </a:r>
          </a:p>
          <a:p>
            <a:pPr algn="just"/>
            <a:endParaRPr lang="fr-FR" dirty="0"/>
          </a:p>
        </p:txBody>
      </p:sp>
      <p:sp>
        <p:nvSpPr>
          <p:cNvPr id="5" name="Flèche courbée vers le haut 4"/>
          <p:cNvSpPr/>
          <p:nvPr/>
        </p:nvSpPr>
        <p:spPr>
          <a:xfrm>
            <a:off x="4566164" y="4162633"/>
            <a:ext cx="1878043" cy="593112"/>
          </a:xfrm>
          <a:prstGeom prst="curvedUpArrow">
            <a:avLst>
              <a:gd name="adj1" fmla="val 53455"/>
              <a:gd name="adj2" fmla="val 95095"/>
              <a:gd name="adj3" fmla="val 25000"/>
            </a:avLst>
          </a:prstGeom>
          <a:gradFill flip="none" rotWithShape="1">
            <a:gsLst>
              <a:gs pos="0">
                <a:srgbClr val="C00000"/>
              </a:gs>
              <a:gs pos="54000">
                <a:schemeClr val="bg1"/>
              </a:gs>
              <a:gs pos="100000">
                <a:schemeClr val="accent3">
                  <a:shade val="94000"/>
                  <a:satMod val="135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schemeClr val="tx1"/>
              </a:solidFill>
            </a:endParaRPr>
          </a:p>
        </p:txBody>
      </p:sp>
      <p:sp>
        <p:nvSpPr>
          <p:cNvPr id="17" name="Text Box 4"/>
          <p:cNvSpPr txBox="1">
            <a:spLocks noChangeArrowheads="1"/>
          </p:cNvSpPr>
          <p:nvPr/>
        </p:nvSpPr>
        <p:spPr bwMode="auto">
          <a:xfrm>
            <a:off x="3620561" y="337220"/>
            <a:ext cx="4285835" cy="870111"/>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Le management</a:t>
            </a:r>
          </a:p>
          <a:p>
            <a:pPr algn="ctr">
              <a:lnSpc>
                <a:spcPct val="90000"/>
              </a:lnSpc>
            </a:pPr>
            <a:r>
              <a:rPr lang="fr-FR" sz="2800" b="1" dirty="0" smtClean="0">
                <a:solidFill>
                  <a:srgbClr val="007A37"/>
                </a:solidFill>
                <a:effectLst/>
                <a:latin typeface="Calibri" pitchFamily="34" charset="0"/>
              </a:rPr>
              <a:t>transversal</a:t>
            </a:r>
            <a:endParaRPr lang="en-GB" sz="2800" b="1" dirty="0">
              <a:solidFill>
                <a:srgbClr val="007A37"/>
              </a:solidFill>
              <a:effectLst/>
              <a:latin typeface="Calibri" pitchFamily="34" charset="0"/>
            </a:endParaRPr>
          </a:p>
        </p:txBody>
      </p:sp>
      <p:sp>
        <p:nvSpPr>
          <p:cNvPr id="18" name="ZoneTexte 17"/>
          <p:cNvSpPr txBox="1"/>
          <p:nvPr/>
        </p:nvSpPr>
        <p:spPr>
          <a:xfrm>
            <a:off x="2747358" y="1405036"/>
            <a:ext cx="2900603"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solidFill>
                  <a:schemeClr val="accent2">
                    <a:lumMod val="50000"/>
                  </a:schemeClr>
                </a:solidFill>
                <a:latin typeface="+mn-lt"/>
                <a:cs typeface="Aharoni" panose="02010803020104030203" pitchFamily="2" charset="-79"/>
              </a:rPr>
              <a:t>Difficultés</a:t>
            </a:r>
            <a:endParaRPr lang="fr-FR" sz="2000" b="1" dirty="0">
              <a:solidFill>
                <a:schemeClr val="accent2">
                  <a:lumMod val="50000"/>
                </a:schemeClr>
              </a:solidFill>
              <a:latin typeface="+mn-lt"/>
              <a:cs typeface="Aharoni" panose="02010803020104030203" pitchFamily="2" charset="-79"/>
            </a:endParaRPr>
          </a:p>
        </p:txBody>
      </p:sp>
      <p:sp>
        <p:nvSpPr>
          <p:cNvPr id="12"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14</a:t>
            </a:fld>
            <a:endParaRPr lang="fr-FR"/>
          </a:p>
        </p:txBody>
      </p:sp>
    </p:spTree>
    <p:custDataLst>
      <p:tags r:id="rId1"/>
    </p:custDataLst>
    <p:extLst>
      <p:ext uri="{BB962C8B-B14F-4D97-AF65-F5344CB8AC3E}">
        <p14:creationId xmlns:p14="http://schemas.microsoft.com/office/powerpoint/2010/main" val="163623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animBg="1"/>
      <p:bldP spid="11" grpId="0"/>
      <p:bldP spid="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txBox="1">
            <a:spLocks noChangeArrowheads="1"/>
          </p:cNvSpPr>
          <p:nvPr/>
        </p:nvSpPr>
        <p:spPr>
          <a:xfrm>
            <a:off x="2572887" y="224895"/>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007A37"/>
                </a:solidFill>
                <a:effectLst/>
                <a:uLnTx/>
                <a:uFillTx/>
                <a:latin typeface="Calibri" pitchFamily="34" charset="0"/>
                <a:ea typeface="+mj-ea"/>
                <a:cs typeface="+mj-cs"/>
              </a:rPr>
              <a:t>Conclusion</a:t>
            </a:r>
          </a:p>
        </p:txBody>
      </p:sp>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lvl="0" indent="-285750" fontAlgn="auto">
              <a:spcBef>
                <a:spcPts val="1200"/>
              </a:spcBef>
              <a:spcAft>
                <a:spcPts val="0"/>
              </a:spcAft>
              <a:buFont typeface="Wingdings" panose="05000000000000000000" pitchFamily="2" charset="2"/>
              <a:buChar char="q"/>
              <a:defRPr/>
            </a:pPr>
            <a:r>
              <a:rPr lang="fr-FR" sz="1100" dirty="0">
                <a:latin typeface="+mn-lt"/>
              </a:rPr>
              <a:t>La position </a:t>
            </a:r>
            <a:r>
              <a:rPr lang="fr-FR" sz="1100" dirty="0" smtClean="0">
                <a:latin typeface="+mn-lt"/>
              </a:rPr>
              <a:t>dans l’organisation</a:t>
            </a:r>
            <a:endParaRPr lang="fr-FR" sz="1100" dirty="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graphicFrame>
        <p:nvGraphicFramePr>
          <p:cNvPr id="12" name="Diagramme 11"/>
          <p:cNvGraphicFramePr/>
          <p:nvPr>
            <p:extLst>
              <p:ext uri="{D42A27DB-BD31-4B8C-83A1-F6EECF244321}">
                <p14:modId xmlns:p14="http://schemas.microsoft.com/office/powerpoint/2010/main" val="3082557139"/>
              </p:ext>
            </p:extLst>
          </p:nvPr>
        </p:nvGraphicFramePr>
        <p:xfrm>
          <a:off x="2699792" y="1186460"/>
          <a:ext cx="2342417" cy="1905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oneTexte 3"/>
          <p:cNvSpPr txBox="1"/>
          <p:nvPr/>
        </p:nvSpPr>
        <p:spPr>
          <a:xfrm>
            <a:off x="2572887" y="776790"/>
            <a:ext cx="4419166" cy="338554"/>
          </a:xfrm>
          <a:prstGeom prst="rect">
            <a:avLst/>
          </a:prstGeom>
          <a:noFill/>
        </p:spPr>
        <p:txBody>
          <a:bodyPr wrap="square" rtlCol="0">
            <a:spAutoFit/>
          </a:bodyPr>
          <a:lstStyle/>
          <a:p>
            <a:r>
              <a:rPr lang="fr-FR" sz="1600" b="1" dirty="0" smtClean="0">
                <a:latin typeface="+mj-lt"/>
              </a:rPr>
              <a:t>Chef de projet : un rôle multifacette</a:t>
            </a:r>
            <a:endParaRPr lang="fr-FR" sz="1600" b="1" dirty="0">
              <a:latin typeface="+mj-lt"/>
            </a:endParaRPr>
          </a:p>
        </p:txBody>
      </p:sp>
      <p:sp>
        <p:nvSpPr>
          <p:cNvPr id="29" name="ZoneTexte 28"/>
          <p:cNvSpPr txBox="1"/>
          <p:nvPr/>
        </p:nvSpPr>
        <p:spPr>
          <a:xfrm>
            <a:off x="4872267" y="3217930"/>
            <a:ext cx="4020211" cy="338554"/>
          </a:xfrm>
          <a:prstGeom prst="rect">
            <a:avLst/>
          </a:prstGeom>
          <a:noFill/>
        </p:spPr>
        <p:txBody>
          <a:bodyPr wrap="square" rtlCol="0">
            <a:spAutoFit/>
          </a:bodyPr>
          <a:lstStyle/>
          <a:p>
            <a:r>
              <a:rPr lang="fr-FR" sz="1600" b="1" dirty="0" smtClean="0">
                <a:latin typeface="+mj-lt"/>
              </a:rPr>
              <a:t>Une position particulière dans l’organisation</a:t>
            </a:r>
            <a:endParaRPr lang="fr-FR" sz="1600" b="1" dirty="0">
              <a:latin typeface="+mj-lt"/>
            </a:endParaRPr>
          </a:p>
        </p:txBody>
      </p:sp>
      <p:sp>
        <p:nvSpPr>
          <p:cNvPr id="30" name="ZoneTexte 29"/>
          <p:cNvSpPr txBox="1"/>
          <p:nvPr/>
        </p:nvSpPr>
        <p:spPr>
          <a:xfrm>
            <a:off x="2673802" y="3860384"/>
            <a:ext cx="4396934" cy="1323439"/>
          </a:xfrm>
          <a:prstGeom prst="rect">
            <a:avLst/>
          </a:prstGeom>
          <a:noFill/>
        </p:spPr>
        <p:txBody>
          <a:bodyPr wrap="square" rtlCol="0">
            <a:spAutoFit/>
          </a:bodyPr>
          <a:lstStyle/>
          <a:p>
            <a:r>
              <a:rPr lang="fr-FR" sz="1600" b="1" dirty="0" smtClean="0">
                <a:latin typeface="+mj-lt"/>
              </a:rPr>
              <a:t>Un bon chef de projet est </a:t>
            </a:r>
          </a:p>
          <a:p>
            <a:r>
              <a:rPr lang="fr-FR" sz="1600" b="1" dirty="0" smtClean="0">
                <a:latin typeface="+mj-lt"/>
              </a:rPr>
              <a:t>un bon manageur d’équipe.</a:t>
            </a:r>
          </a:p>
          <a:p>
            <a:endParaRPr lang="fr-FR" sz="1600" b="1" dirty="0" smtClean="0">
              <a:latin typeface="+mj-lt"/>
            </a:endParaRPr>
          </a:p>
          <a:p>
            <a:r>
              <a:rPr lang="fr-FR" sz="1600" b="1" dirty="0" smtClean="0">
                <a:latin typeface="+mj-lt"/>
              </a:rPr>
              <a:t>La dimension humaine est essentielle  pour réussir un projet.</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2269" y="1357147"/>
            <a:ext cx="1279996" cy="180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1182" y="1324030"/>
            <a:ext cx="3002818" cy="182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upload.wikimedia.org/wikipedia/commons/9/98/Pascal_verrot.jpg?uselang=f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7683" y="3865612"/>
            <a:ext cx="1301075" cy="142749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5857868" y="5443881"/>
            <a:ext cx="3286132" cy="215444"/>
          </a:xfrm>
          <a:prstGeom prst="rect">
            <a:avLst/>
          </a:prstGeom>
          <a:noFill/>
        </p:spPr>
        <p:txBody>
          <a:bodyPr wrap="square" rtlCol="0">
            <a:spAutoFit/>
          </a:bodyPr>
          <a:lstStyle/>
          <a:p>
            <a:r>
              <a:rPr lang="fr-FR" sz="800" dirty="0" smtClean="0"/>
              <a:t>Image : Pascal </a:t>
            </a:r>
            <a:r>
              <a:rPr lang="fr-FR" sz="800" dirty="0" err="1" smtClean="0"/>
              <a:t>Verrot</a:t>
            </a:r>
            <a:r>
              <a:rPr lang="fr-FR" sz="800" dirty="0" smtClean="0"/>
              <a:t> , chef d’orchestre français – </a:t>
            </a:r>
            <a:r>
              <a:rPr lang="fr-FR" sz="800" dirty="0" err="1" smtClean="0">
                <a:hlinkClick r:id="rId12"/>
              </a:rPr>
              <a:t>Wikimedia</a:t>
            </a:r>
            <a:r>
              <a:rPr lang="fr-FR" sz="800" dirty="0" smtClean="0">
                <a:hlinkClick r:id="rId12"/>
              </a:rPr>
              <a:t> </a:t>
            </a:r>
            <a:r>
              <a:rPr lang="fr-FR" sz="800" dirty="0" err="1" smtClean="0">
                <a:hlinkClick r:id="rId12"/>
              </a:rPr>
              <a:t>commons</a:t>
            </a:r>
            <a:r>
              <a:rPr lang="fr-FR" sz="800" dirty="0" smtClean="0">
                <a:hlinkClick r:id="rId12"/>
              </a:rPr>
              <a:t> </a:t>
            </a:r>
            <a:endParaRPr lang="fr-FR" sz="800" dirty="0"/>
          </a:p>
        </p:txBody>
      </p:sp>
      <p:sp>
        <p:nvSpPr>
          <p:cNvPr id="14"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15</a:t>
            </a:fld>
            <a:endParaRPr lang="fr-FR"/>
          </a:p>
        </p:txBody>
      </p:sp>
    </p:spTree>
    <p:custDataLst>
      <p:tags r:id="rId1"/>
    </p:custDataLst>
    <p:extLst>
      <p:ext uri="{BB962C8B-B14F-4D97-AF65-F5344CB8AC3E}">
        <p14:creationId xmlns:p14="http://schemas.microsoft.com/office/powerpoint/2010/main" val="1557488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843810" y="839354"/>
            <a:ext cx="6173195" cy="2841392"/>
          </a:xfrm>
        </p:spPr>
        <p:txBody>
          <a:bodyPr>
            <a:noAutofit/>
          </a:bodyPr>
          <a:lstStyle/>
          <a:p>
            <a:pPr marL="0" indent="0" algn="just">
              <a:buNone/>
            </a:pPr>
            <a:r>
              <a:rPr lang="fr-FR" sz="1800" b="1" dirty="0" smtClean="0"/>
              <a:t>Les missions du chef de projet</a:t>
            </a:r>
          </a:p>
          <a:p>
            <a:pPr algn="just"/>
            <a:r>
              <a:rPr lang="fr-FR" sz="1800" dirty="0" smtClean="0"/>
              <a:t>Parmi les 4 dimensions du rôle de chef de projet, identifiez celle qui vous est la plus facile et celle(s) sur laquelle (lesquelles) vous devez travaillez.</a:t>
            </a:r>
          </a:p>
          <a:p>
            <a:pPr marL="0" indent="0" algn="just">
              <a:buNone/>
            </a:pPr>
            <a:endParaRPr lang="fr-FR" sz="1800" dirty="0" smtClean="0"/>
          </a:p>
          <a:p>
            <a:pPr marL="0" indent="0" algn="just">
              <a:buNone/>
            </a:pPr>
            <a:r>
              <a:rPr lang="fr-FR" sz="1800" b="1" dirty="0" smtClean="0"/>
              <a:t>Le management d’équipe projet</a:t>
            </a:r>
          </a:p>
          <a:p>
            <a:pPr marL="0" indent="0" algn="just">
              <a:buNone/>
            </a:pPr>
            <a:r>
              <a:rPr lang="fr-FR" sz="1800" dirty="0" smtClean="0"/>
              <a:t>Prenez un projet sur lequel vous travaillez en équipe.</a:t>
            </a:r>
          </a:p>
          <a:p>
            <a:pPr algn="just"/>
            <a:r>
              <a:rPr lang="fr-FR" sz="1800" dirty="0" smtClean="0"/>
              <a:t>Quels sont les avantages en inconvénients du mode de management de ce projet (hiérarchique ou transversal) ? </a:t>
            </a:r>
          </a:p>
        </p:txBody>
      </p:sp>
      <p:sp>
        <p:nvSpPr>
          <p:cNvPr id="4" name="Espace réservé du numéro de diapositive 3"/>
          <p:cNvSpPr>
            <a:spLocks noGrp="1"/>
          </p:cNvSpPr>
          <p:nvPr>
            <p:ph type="sldNum" sz="quarter" idx="12"/>
          </p:nvPr>
        </p:nvSpPr>
        <p:spPr>
          <a:xfrm>
            <a:off x="8460431" y="4637640"/>
            <a:ext cx="581973" cy="308091"/>
          </a:xfrm>
        </p:spPr>
        <p:txBody>
          <a:bodyPr/>
          <a:lstStyle/>
          <a:p>
            <a:fld id="{2722FC09-669E-4303-9395-F1086211962F}" type="slidenum">
              <a:rPr lang="fr-FR" smtClean="0"/>
              <a:pPr/>
              <a:t>16</a:t>
            </a:fld>
            <a:endParaRPr lang="fr-FR" dirty="0"/>
          </a:p>
        </p:txBody>
      </p:sp>
      <p:sp>
        <p:nvSpPr>
          <p:cNvPr id="5" name="Title 1"/>
          <p:cNvSpPr txBox="1">
            <a:spLocks/>
          </p:cNvSpPr>
          <p:nvPr/>
        </p:nvSpPr>
        <p:spPr>
          <a:xfrm>
            <a:off x="2699792"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smtClean="0"/>
              <a:t>Réflexion et questions</a:t>
            </a:r>
            <a:endParaRPr lang="fr-FR" dirty="0"/>
          </a:p>
        </p:txBody>
      </p:sp>
      <p:sp>
        <p:nvSpPr>
          <p:cNvPr id="9" name="TextBox 5"/>
          <p:cNvSpPr txBox="1"/>
          <p:nvPr/>
        </p:nvSpPr>
        <p:spPr>
          <a:xfrm>
            <a:off x="5057334" y="4345467"/>
            <a:ext cx="2755026" cy="430887"/>
          </a:xfrm>
          <a:prstGeom prst="rect">
            <a:avLst/>
          </a:prstGeom>
          <a:noFill/>
        </p:spPr>
        <p:txBody>
          <a:bodyPr wrap="square" rtlCol="0">
            <a:spAutoFit/>
          </a:bodyPr>
          <a:lstStyle/>
          <a:p>
            <a:r>
              <a:rPr lang="fr-FR" sz="2200" b="1" dirty="0" smtClean="0">
                <a:solidFill>
                  <a:schemeClr val="accent6">
                    <a:lumMod val="75000"/>
                  </a:schemeClr>
                </a:solidFill>
                <a:latin typeface="Calibri" panose="020F0502020204030204" pitchFamily="34" charset="0"/>
              </a:rPr>
              <a:t>Quiz sous cette vidéo</a:t>
            </a:r>
            <a:endParaRPr lang="fr-FR" sz="2200" b="1" dirty="0">
              <a:solidFill>
                <a:schemeClr val="accent6">
                  <a:lumMod val="75000"/>
                </a:schemeClr>
              </a:solidFill>
              <a:latin typeface="Calibri" panose="020F0502020204030204" pitchFamily="34" charset="0"/>
            </a:endParaRPr>
          </a:p>
        </p:txBody>
      </p:sp>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3995936" y="3893594"/>
            <a:ext cx="1061398" cy="807714"/>
          </a:xfrm>
          <a:prstGeom prst="rect">
            <a:avLst/>
          </a:prstGeom>
        </p:spPr>
      </p:pic>
      <p:sp>
        <p:nvSpPr>
          <p:cNvPr id="11" name="Text Box 179"/>
          <p:cNvSpPr txBox="1">
            <a:spLocks noChangeArrowheads="1"/>
          </p:cNvSpPr>
          <p:nvPr/>
        </p:nvSpPr>
        <p:spPr bwMode="auto">
          <a:xfrm>
            <a:off x="7428280" y="5049862"/>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5"/>
              </a:rPr>
              <a:t>Image : Source</a:t>
            </a:r>
            <a:endParaRPr lang="fr-FR" sz="1000" dirty="0">
              <a:solidFill>
                <a:srgbClr val="000099"/>
              </a:solidFill>
            </a:endParaRPr>
          </a:p>
        </p:txBody>
      </p:sp>
      <p:sp>
        <p:nvSpPr>
          <p:cNvPr id="12" name="Rectangle 1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lvl="0" indent="-285750" fontAlgn="auto">
              <a:spcBef>
                <a:spcPts val="1200"/>
              </a:spcBef>
              <a:spcAft>
                <a:spcPts val="0"/>
              </a:spcAft>
              <a:buFont typeface="Wingdings" panose="05000000000000000000" pitchFamily="2" charset="2"/>
              <a:buChar char="q"/>
              <a:defRPr/>
            </a:pPr>
            <a:r>
              <a:rPr lang="fr-FR" sz="1100" dirty="0">
                <a:latin typeface="+mn-lt"/>
              </a:rPr>
              <a:t>La position </a:t>
            </a:r>
            <a:r>
              <a:rPr lang="fr-FR" sz="1100" dirty="0" smtClean="0">
                <a:latin typeface="+mn-lt"/>
              </a:rPr>
              <a:t>dans l’organisation</a:t>
            </a:r>
            <a:endParaRPr lang="fr-FR" sz="1100" dirty="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13" name="ZoneTexte 1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Tree>
    <p:custDataLst>
      <p:tags r:id="rId1"/>
    </p:custDataLst>
    <p:extLst>
      <p:ext uri="{BB962C8B-B14F-4D97-AF65-F5344CB8AC3E}">
        <p14:creationId xmlns:p14="http://schemas.microsoft.com/office/powerpoint/2010/main" val="217947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lvl="0" indent="-285750" fontAlgn="auto">
              <a:spcBef>
                <a:spcPts val="1200"/>
              </a:spcBef>
              <a:spcAft>
                <a:spcPts val="0"/>
              </a:spcAft>
              <a:buFont typeface="Wingdings" panose="05000000000000000000" pitchFamily="2" charset="2"/>
              <a:buChar char="q"/>
              <a:defRPr/>
            </a:pPr>
            <a:r>
              <a:rPr lang="fr-FR" sz="1100" dirty="0">
                <a:latin typeface="+mn-lt"/>
              </a:rPr>
              <a:t>S</a:t>
            </a:r>
            <a:r>
              <a:rPr lang="fr-FR" sz="1100" dirty="0" smtClean="0">
                <a:latin typeface="+mn-lt"/>
              </a:rPr>
              <a:t>a </a:t>
            </a:r>
            <a:r>
              <a:rPr lang="fr-FR" sz="1100" dirty="0">
                <a:latin typeface="+mn-lt"/>
              </a:rPr>
              <a:t>position </a:t>
            </a:r>
            <a:r>
              <a:rPr lang="fr-FR" sz="1100" dirty="0" smtClean="0">
                <a:latin typeface="+mn-lt"/>
              </a:rPr>
              <a:t>dans l’organisation</a:t>
            </a:r>
            <a:endParaRPr lang="fr-FR" sz="1100" dirty="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12" name="Text Box 4"/>
          <p:cNvSpPr txBox="1">
            <a:spLocks noChangeArrowheads="1"/>
          </p:cNvSpPr>
          <p:nvPr/>
        </p:nvSpPr>
        <p:spPr bwMode="auto">
          <a:xfrm>
            <a:off x="2771800" y="4121191"/>
            <a:ext cx="63593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Etre chef de projet</a:t>
            </a:r>
            <a:endParaRPr lang="en-GB" sz="2800" b="1" dirty="0">
              <a:solidFill>
                <a:srgbClr val="007A37"/>
              </a:solidFill>
              <a:effectLst/>
              <a:latin typeface="Calibri" pitchFamily="34" charset="0"/>
            </a:endParaRPr>
          </a:p>
        </p:txBody>
      </p:sp>
      <p:sp>
        <p:nvSpPr>
          <p:cNvPr id="13" name="Rectangle 3"/>
          <p:cNvSpPr txBox="1">
            <a:spLocks noChangeArrowheads="1"/>
          </p:cNvSpPr>
          <p:nvPr/>
        </p:nvSpPr>
        <p:spPr>
          <a:xfrm>
            <a:off x="2568568" y="706438"/>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007A37"/>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rgbClr val="007A37"/>
                </a:solidFill>
                <a:effectLst/>
                <a:uLnTx/>
                <a:uFillTx/>
                <a:latin typeface="Calibri" pitchFamily="34" charset="0"/>
                <a:ea typeface="+mj-ea"/>
                <a:cs typeface="+mj-cs"/>
              </a:rPr>
              <a:t> </a:t>
            </a:r>
            <a:r>
              <a:rPr kumimoji="0" lang="fr-FR" sz="2800" b="1" i="0" u="none" strike="noStrike" kern="0" cap="none" spc="0" normalizeH="0" dirty="0" smtClean="0">
                <a:ln>
                  <a:noFill/>
                </a:ln>
                <a:solidFill>
                  <a:srgbClr val="007A37"/>
                </a:solidFill>
                <a:effectLst/>
                <a:uLnTx/>
                <a:uFillTx/>
                <a:latin typeface="Calibri" pitchFamily="34" charset="0"/>
                <a:ea typeface="+mj-ea"/>
                <a:cs typeface="+mj-cs"/>
              </a:rPr>
              <a:t>1</a:t>
            </a:r>
            <a:endParaRPr kumimoji="0" lang="fr-FR" sz="2800" b="1" i="0" u="none" strike="noStrike" kern="0" cap="none" spc="0" normalizeH="0" baseline="0" noProof="0" dirty="0" smtClean="0">
              <a:ln>
                <a:noFill/>
              </a:ln>
              <a:solidFill>
                <a:srgbClr val="007A37"/>
              </a:solidFill>
              <a:effectLst/>
              <a:uLnTx/>
              <a:uFillTx/>
              <a:latin typeface="Calibri" pitchFamily="34" charset="0"/>
              <a:ea typeface="+mj-ea"/>
              <a:cs typeface="+mj-cs"/>
            </a:endParaRPr>
          </a:p>
        </p:txBody>
      </p:sp>
      <p:pic>
        <p:nvPicPr>
          <p:cNvPr id="14" name="Picture 2" descr="http://upload.wikimedia.org/wikipedia/commons/9/98/Pascal_verrot.jpg?uselang=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36" y="1308366"/>
            <a:ext cx="2386263" cy="2618128"/>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5857868" y="5443881"/>
            <a:ext cx="3286132" cy="215444"/>
          </a:xfrm>
          <a:prstGeom prst="rect">
            <a:avLst/>
          </a:prstGeom>
          <a:noFill/>
        </p:spPr>
        <p:txBody>
          <a:bodyPr wrap="square" rtlCol="0">
            <a:spAutoFit/>
          </a:bodyPr>
          <a:lstStyle/>
          <a:p>
            <a:r>
              <a:rPr lang="fr-FR" sz="800" dirty="0" smtClean="0"/>
              <a:t>Image : Pascal </a:t>
            </a:r>
            <a:r>
              <a:rPr lang="fr-FR" sz="800" dirty="0" err="1" smtClean="0"/>
              <a:t>Verrot</a:t>
            </a:r>
            <a:r>
              <a:rPr lang="fr-FR" sz="800" dirty="0" smtClean="0"/>
              <a:t> , chef d’orchestre français – </a:t>
            </a:r>
            <a:r>
              <a:rPr lang="fr-FR" sz="800" dirty="0" err="1" smtClean="0">
                <a:hlinkClick r:id="rId5"/>
              </a:rPr>
              <a:t>Wikimedia</a:t>
            </a:r>
            <a:r>
              <a:rPr lang="fr-FR" sz="800" dirty="0" smtClean="0">
                <a:hlinkClick r:id="rId5"/>
              </a:rPr>
              <a:t> </a:t>
            </a:r>
            <a:r>
              <a:rPr lang="fr-FR" sz="800" dirty="0" err="1" smtClean="0">
                <a:hlinkClick r:id="rId5"/>
              </a:rPr>
              <a:t>commons</a:t>
            </a:r>
            <a:r>
              <a:rPr lang="fr-FR" sz="800" dirty="0" smtClean="0">
                <a:hlinkClick r:id="rId5"/>
              </a:rPr>
              <a:t> </a:t>
            </a:r>
            <a:endParaRPr lang="fr-FR" sz="800" dirty="0"/>
          </a:p>
        </p:txBody>
      </p:sp>
      <p:sp>
        <p:nvSpPr>
          <p:cNvPr id="9" name="Titre 3"/>
          <p:cNvSpPr>
            <a:spLocks noGrp="1"/>
          </p:cNvSpPr>
          <p:nvPr>
            <p:ph type="title"/>
          </p:nvPr>
        </p:nvSpPr>
        <p:spPr>
          <a:xfrm>
            <a:off x="2699792" y="134938"/>
            <a:ext cx="6313582" cy="571500"/>
          </a:xfrm>
        </p:spPr>
        <p:txBody>
          <a:bodyPr/>
          <a:lstStyle/>
          <a:p>
            <a:r>
              <a:rPr lang="fr-FR" dirty="0" smtClean="0"/>
              <a:t>Management d’Equipe Projet</a:t>
            </a:r>
            <a:endParaRPr lang="fr-FR" dirty="0"/>
          </a:p>
        </p:txBody>
      </p:sp>
      <p:sp>
        <p:nvSpPr>
          <p:cNvPr id="10" name="ZoneTexte 14"/>
          <p:cNvSpPr txBox="1"/>
          <p:nvPr/>
        </p:nvSpPr>
        <p:spPr>
          <a:xfrm>
            <a:off x="489736" y="2856780"/>
            <a:ext cx="360000" cy="430887"/>
          </a:xfrm>
          <a:prstGeom prst="rect">
            <a:avLst/>
          </a:prstGeom>
          <a:noFill/>
        </p:spPr>
        <p:txBody>
          <a:bodyPr wrap="square" rtlCol="0">
            <a:spAutoFit/>
          </a:bodyPr>
          <a:lstStyle/>
          <a:p>
            <a:r>
              <a:rPr lang="fr-FR" dirty="0">
                <a:solidFill>
                  <a:srgbClr val="00B050"/>
                </a:solidFill>
                <a:sym typeface="Wingdings" panose="05000000000000000000" pitchFamily="2" charset="2"/>
              </a:rPr>
              <a:t></a:t>
            </a:r>
            <a:endParaRPr lang="fr-FR" dirty="0">
              <a:solidFill>
                <a:srgbClr val="00B050"/>
              </a:solidFill>
            </a:endParaRPr>
          </a:p>
        </p:txBody>
      </p:sp>
      <p:sp>
        <p:nvSpPr>
          <p:cNvPr id="11" name="Espace réservé du numéro de diapositive 3"/>
          <p:cNvSpPr>
            <a:spLocks noGrp="1"/>
          </p:cNvSpPr>
          <p:nvPr>
            <p:ph type="sldNum" sz="quarter" idx="4294967295"/>
          </p:nvPr>
        </p:nvSpPr>
        <p:spPr>
          <a:xfrm>
            <a:off x="8730817" y="5166145"/>
            <a:ext cx="381000" cy="216959"/>
          </a:xfrm>
          <a:prstGeom prst="rect">
            <a:avLst/>
          </a:prstGeom>
        </p:spPr>
        <p:txBody>
          <a:bodyPr/>
          <a:lstStyle/>
          <a:p>
            <a:pPr>
              <a:defRPr/>
            </a:pPr>
            <a:fld id="{7F07B8DE-9430-46E8-A38B-5DA0DE501445}" type="slidenum">
              <a:rPr lang="fr-FR" smtClean="0"/>
              <a:pPr>
                <a:defRPr/>
              </a:pPr>
              <a:t>17</a:t>
            </a:fld>
            <a:endParaRPr lang="fr-FR"/>
          </a:p>
        </p:txBody>
      </p:sp>
    </p:spTree>
    <p:custDataLst>
      <p:tags r:id="rId1"/>
    </p:custDataLst>
    <p:extLst>
      <p:ext uri="{BB962C8B-B14F-4D97-AF65-F5344CB8AC3E}">
        <p14:creationId xmlns:p14="http://schemas.microsoft.com/office/powerpoint/2010/main" val="3133384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538752" y="5453410"/>
            <a:ext cx="1605280" cy="261610"/>
          </a:xfrm>
          <a:prstGeom prst="rect">
            <a:avLst/>
          </a:prstGeom>
          <a:solidFill>
            <a:schemeClr val="bg1"/>
          </a:solidFill>
        </p:spPr>
        <p:txBody>
          <a:bodyPr wrap="square" rtlCol="0">
            <a:spAutoFit/>
          </a:bodyPr>
          <a:lstStyle/>
          <a:p>
            <a:pPr algn="r"/>
            <a:r>
              <a:rPr lang="fr-FR" sz="1100" dirty="0" smtClean="0">
                <a:hlinkClick r:id="rId4"/>
              </a:rPr>
              <a:t>photo : domaine public</a:t>
            </a:r>
            <a:endParaRPr lang="fr-FR" sz="1100" dirty="0"/>
          </a:p>
        </p:txBody>
      </p:sp>
      <p:sp>
        <p:nvSpPr>
          <p:cNvPr id="18" name="Titre 3"/>
          <p:cNvSpPr>
            <a:spLocks noGrp="1"/>
          </p:cNvSpPr>
          <p:nvPr>
            <p:ph type="title"/>
          </p:nvPr>
        </p:nvSpPr>
        <p:spPr/>
        <p:txBody>
          <a:bodyPr/>
          <a:lstStyle/>
          <a:p>
            <a:r>
              <a:rPr lang="fr-FR" dirty="0" smtClean="0"/>
              <a:t>Management d’Equipe Projet</a:t>
            </a:r>
            <a:endParaRPr lang="fr-FR" dirty="0"/>
          </a:p>
        </p:txBody>
      </p:sp>
      <p:sp>
        <p:nvSpPr>
          <p:cNvPr id="19" name="Rectangle 18"/>
          <p:cNvSpPr/>
          <p:nvPr/>
        </p:nvSpPr>
        <p:spPr>
          <a:xfrm>
            <a:off x="7559041" y="5443885"/>
            <a:ext cx="1549378" cy="253916"/>
          </a:xfrm>
          <a:prstGeom prst="rect">
            <a:avLst/>
          </a:prstGeom>
          <a:solidFill>
            <a:schemeClr val="bg1"/>
          </a:solidFill>
        </p:spPr>
        <p:txBody>
          <a:bodyPr wrap="square">
            <a:spAutoFit/>
          </a:bodyPr>
          <a:lstStyle/>
          <a:p>
            <a:pPr algn="r"/>
            <a:r>
              <a:rPr lang="fr-FR" sz="1050" dirty="0" smtClean="0">
                <a:solidFill>
                  <a:srgbClr val="000000"/>
                </a:solidFill>
              </a:rPr>
              <a:t>Image : domaine public</a:t>
            </a:r>
            <a:endParaRPr lang="fr-FR" sz="1000" dirty="0">
              <a:solidFill>
                <a:srgbClr val="000000"/>
              </a:solidFill>
            </a:endParaRPr>
          </a:p>
        </p:txBody>
      </p:sp>
      <p:sp>
        <p:nvSpPr>
          <p:cNvPr id="20" name="Text Box 4"/>
          <p:cNvSpPr txBox="1">
            <a:spLocks noChangeArrowheads="1"/>
          </p:cNvSpPr>
          <p:nvPr/>
        </p:nvSpPr>
        <p:spPr bwMode="auto">
          <a:xfrm>
            <a:off x="2571736" y="4107559"/>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Faire preuve de leadership</a:t>
            </a:r>
            <a:endParaRPr lang="en-GB" sz="2800" b="1" dirty="0">
              <a:solidFill>
                <a:schemeClr val="accent6">
                  <a:lumMod val="75000"/>
                </a:schemeClr>
              </a:solidFill>
              <a:effectLst/>
              <a:latin typeface="Calibri" pitchFamily="34" charset="0"/>
            </a:endParaRPr>
          </a:p>
        </p:txBody>
      </p:sp>
      <p:sp>
        <p:nvSpPr>
          <p:cNvPr id="21"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accent6">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accent6">
                    <a:lumMod val="75000"/>
                  </a:schemeClr>
                </a:solidFill>
                <a:effectLst/>
                <a:uLnTx/>
                <a:uFillTx/>
                <a:latin typeface="Calibri" pitchFamily="34" charset="0"/>
                <a:ea typeface="+mj-ea"/>
                <a:cs typeface="+mj-cs"/>
              </a:rPr>
              <a:t>2</a:t>
            </a:r>
            <a:endPar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endParaRP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293" y="1582548"/>
            <a:ext cx="2720814" cy="240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18</a:t>
            </a:fld>
            <a:endParaRPr lang="fr-FR"/>
          </a:p>
        </p:txBody>
      </p:sp>
    </p:spTree>
    <p:custDataLst>
      <p:tags r:id="rId1"/>
    </p:custDataLst>
    <p:extLst>
      <p:ext uri="{BB962C8B-B14F-4D97-AF65-F5344CB8AC3E}">
        <p14:creationId xmlns:p14="http://schemas.microsoft.com/office/powerpoint/2010/main" val="40781731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82859" y="288037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7" name="Rectangle 6"/>
          <p:cNvSpPr/>
          <p:nvPr/>
        </p:nvSpPr>
        <p:spPr>
          <a:xfrm>
            <a:off x="2901445" y="1180704"/>
            <a:ext cx="5832648" cy="1077218"/>
          </a:xfrm>
          <a:prstGeom prst="rect">
            <a:avLst/>
          </a:prstGeom>
        </p:spPr>
        <p:txBody>
          <a:bodyPr wrap="square">
            <a:spAutoFit/>
          </a:bodyPr>
          <a:lstStyle/>
          <a:p>
            <a:pPr lvl="0"/>
            <a:r>
              <a:rPr lang="fr-FR" sz="1600" b="1" dirty="0" smtClean="0">
                <a:latin typeface="+mj-lt"/>
              </a:rPr>
              <a:t>Définition</a:t>
            </a:r>
          </a:p>
          <a:p>
            <a:pPr lvl="0"/>
            <a:endParaRPr lang="fr-FR" sz="1600" dirty="0">
              <a:latin typeface="+mj-lt"/>
            </a:endParaRPr>
          </a:p>
          <a:p>
            <a:r>
              <a:rPr lang="fr-FR" sz="1600" dirty="0">
                <a:latin typeface="+mj-lt"/>
              </a:rPr>
              <a:t>Le </a:t>
            </a:r>
            <a:r>
              <a:rPr lang="fr-FR" sz="1600" b="1" dirty="0" smtClean="0">
                <a:latin typeface="+mj-lt"/>
              </a:rPr>
              <a:t>leadership</a:t>
            </a:r>
            <a:r>
              <a:rPr lang="fr-FR" sz="1600" dirty="0">
                <a:latin typeface="+mj-lt"/>
              </a:rPr>
              <a:t> est </a:t>
            </a:r>
            <a:r>
              <a:rPr lang="fr-FR" sz="1600" dirty="0" smtClean="0">
                <a:latin typeface="+mj-lt"/>
              </a:rPr>
              <a:t>la capacité d’un individu à exercer une influence sur </a:t>
            </a:r>
            <a:r>
              <a:rPr lang="fr-FR" sz="1600" dirty="0">
                <a:latin typeface="+mj-lt"/>
              </a:rPr>
              <a:t>un groupe. </a:t>
            </a:r>
          </a:p>
        </p:txBody>
      </p:sp>
      <p:sp>
        <p:nvSpPr>
          <p:cNvPr id="8" name="Rectangle 7"/>
          <p:cNvSpPr/>
          <p:nvPr/>
        </p:nvSpPr>
        <p:spPr>
          <a:xfrm>
            <a:off x="2901445" y="2257922"/>
            <a:ext cx="5803909" cy="2062103"/>
          </a:xfrm>
          <a:prstGeom prst="rect">
            <a:avLst/>
          </a:prstGeom>
        </p:spPr>
        <p:txBody>
          <a:bodyPr wrap="square">
            <a:spAutoFit/>
          </a:bodyPr>
          <a:lstStyle/>
          <a:p>
            <a:pPr lvl="0"/>
            <a:endParaRPr lang="fr-FR" sz="1600" b="1" dirty="0" smtClean="0">
              <a:solidFill>
                <a:prstClr val="black"/>
              </a:solidFill>
              <a:latin typeface="Calibri"/>
            </a:endParaRPr>
          </a:p>
          <a:p>
            <a:pPr lvl="0"/>
            <a:r>
              <a:rPr lang="fr-FR" sz="1600" b="1" dirty="0" smtClean="0">
                <a:solidFill>
                  <a:prstClr val="black"/>
                </a:solidFill>
                <a:latin typeface="Calibri"/>
              </a:rPr>
              <a:t>Le chef de projet ayant du leadership est capable de :</a:t>
            </a:r>
          </a:p>
          <a:p>
            <a:pPr lvl="0"/>
            <a:r>
              <a:rPr lang="fr-FR" sz="1600" dirty="0">
                <a:solidFill>
                  <a:prstClr val="black"/>
                </a:solidFill>
                <a:latin typeface="Calibri"/>
              </a:rPr>
              <a:t> </a:t>
            </a:r>
          </a:p>
          <a:p>
            <a:pPr marL="285750" lvl="0" indent="-285750">
              <a:buFont typeface="Arial" panose="020B0604020202020204" pitchFamily="34" charset="0"/>
              <a:buChar char="•"/>
            </a:pPr>
            <a:r>
              <a:rPr lang="fr-FR" sz="1600" dirty="0" smtClean="0">
                <a:solidFill>
                  <a:prstClr val="black"/>
                </a:solidFill>
                <a:latin typeface="Calibri"/>
              </a:rPr>
              <a:t>Donner du sens au </a:t>
            </a:r>
            <a:r>
              <a:rPr lang="fr-FR" sz="1600" dirty="0">
                <a:solidFill>
                  <a:prstClr val="black"/>
                </a:solidFill>
                <a:latin typeface="Calibri"/>
              </a:rPr>
              <a:t>travail de </a:t>
            </a:r>
            <a:r>
              <a:rPr lang="fr-FR" sz="1600" dirty="0" smtClean="0">
                <a:solidFill>
                  <a:prstClr val="black"/>
                </a:solidFill>
                <a:latin typeface="Calibri"/>
              </a:rPr>
              <a:t>son groupe,</a:t>
            </a:r>
          </a:p>
          <a:p>
            <a:pPr marL="285750" lvl="0" indent="-285750">
              <a:buFont typeface="Arial" panose="020B0604020202020204" pitchFamily="34" charset="0"/>
              <a:buChar char="•"/>
            </a:pPr>
            <a:r>
              <a:rPr lang="fr-FR" sz="1600" dirty="0" smtClean="0">
                <a:solidFill>
                  <a:prstClr val="black"/>
                </a:solidFill>
                <a:latin typeface="Calibri"/>
              </a:rPr>
              <a:t>Motiver par son attitude et sa communication</a:t>
            </a:r>
            <a:endParaRPr lang="fr-FR" sz="1600" dirty="0">
              <a:solidFill>
                <a:prstClr val="black"/>
              </a:solidFill>
              <a:latin typeface="Calibri"/>
            </a:endParaRPr>
          </a:p>
          <a:p>
            <a:pPr marL="285750" lvl="0" indent="-285750">
              <a:buFont typeface="Arial" panose="020B0604020202020204" pitchFamily="34" charset="0"/>
              <a:buChar char="•"/>
            </a:pPr>
            <a:r>
              <a:rPr lang="fr-FR" sz="1600" dirty="0" smtClean="0">
                <a:solidFill>
                  <a:prstClr val="black"/>
                </a:solidFill>
                <a:latin typeface="Calibri"/>
              </a:rPr>
              <a:t>Faire </a:t>
            </a:r>
            <a:r>
              <a:rPr lang="fr-FR" sz="1600" dirty="0">
                <a:solidFill>
                  <a:prstClr val="black"/>
                </a:solidFill>
                <a:latin typeface="Calibri"/>
              </a:rPr>
              <a:t>les </a:t>
            </a:r>
            <a:r>
              <a:rPr lang="fr-FR" sz="1600" dirty="0" smtClean="0">
                <a:solidFill>
                  <a:prstClr val="black"/>
                </a:solidFill>
                <a:latin typeface="Calibri"/>
              </a:rPr>
              <a:t>arbitrages ou prendre des décisions acceptées par le groupe</a:t>
            </a:r>
            <a:endParaRPr lang="fr-FR" sz="1600" dirty="0">
              <a:solidFill>
                <a:prstClr val="black"/>
              </a:solidFill>
              <a:latin typeface="Calibri"/>
            </a:endParaRPr>
          </a:p>
          <a:p>
            <a:pPr marL="285750" lvl="0" indent="-285750">
              <a:buFont typeface="Arial" panose="020B0604020202020204" pitchFamily="34" charset="0"/>
              <a:buChar char="•"/>
            </a:pPr>
            <a:r>
              <a:rPr lang="fr-FR" sz="1600" dirty="0" smtClean="0">
                <a:solidFill>
                  <a:prstClr val="black"/>
                </a:solidFill>
                <a:latin typeface="Calibri"/>
              </a:rPr>
              <a:t>Représenter et défendre </a:t>
            </a:r>
            <a:r>
              <a:rPr lang="fr-FR" sz="1600" dirty="0">
                <a:solidFill>
                  <a:prstClr val="black"/>
                </a:solidFill>
                <a:latin typeface="Calibri"/>
              </a:rPr>
              <a:t>le groupe auprès </a:t>
            </a:r>
            <a:r>
              <a:rPr lang="fr-FR" sz="1600" dirty="0" smtClean="0">
                <a:solidFill>
                  <a:prstClr val="black"/>
                </a:solidFill>
                <a:latin typeface="Calibri"/>
              </a:rPr>
              <a:t>des parties prenantes</a:t>
            </a:r>
            <a:endParaRPr lang="fr-FR" sz="1600" dirty="0">
              <a:solidFill>
                <a:prstClr val="black"/>
              </a:solidFill>
              <a:latin typeface="Calibri"/>
            </a:endParaRPr>
          </a:p>
        </p:txBody>
      </p:sp>
      <p:sp>
        <p:nvSpPr>
          <p:cNvPr id="9" name="Text Box 4"/>
          <p:cNvSpPr txBox="1">
            <a:spLocks noChangeArrowheads="1"/>
          </p:cNvSpPr>
          <p:nvPr/>
        </p:nvSpPr>
        <p:spPr bwMode="auto">
          <a:xfrm>
            <a:off x="2737170" y="96063"/>
            <a:ext cx="5708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effectLst/>
                <a:latin typeface="Calibri" pitchFamily="34" charset="0"/>
              </a:rPr>
              <a:t>Qu’est-</a:t>
            </a:r>
            <a:r>
              <a:rPr lang="fr-FR" sz="2800" b="1" dirty="0" smtClean="0">
                <a:solidFill>
                  <a:schemeClr val="accent6">
                    <a:lumMod val="75000"/>
                  </a:schemeClr>
                </a:solidFill>
                <a:latin typeface="Calibri" pitchFamily="34" charset="0"/>
              </a:rPr>
              <a:t>ce que le </a:t>
            </a:r>
            <a:r>
              <a:rPr lang="fr-FR" sz="2800" b="1" dirty="0" smtClean="0">
                <a:solidFill>
                  <a:schemeClr val="accent6">
                    <a:lumMod val="75000"/>
                  </a:schemeClr>
                </a:solidFill>
                <a:effectLst/>
                <a:latin typeface="Calibri" pitchFamily="34" charset="0"/>
              </a:rPr>
              <a:t>leadership ?</a:t>
            </a:r>
            <a:endParaRPr lang="en-GB" sz="2800" b="1" dirty="0">
              <a:solidFill>
                <a:schemeClr val="accent6">
                  <a:lumMod val="75000"/>
                </a:schemeClr>
              </a:solidFill>
              <a:effectLst/>
              <a:latin typeface="Calibri" pitchFamily="34" charset="0"/>
            </a:endParaRPr>
          </a:p>
        </p:txBody>
      </p:sp>
      <p:sp>
        <p:nvSpPr>
          <p:cNvPr id="10"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19</a:t>
            </a:fld>
            <a:endParaRPr lang="fr-FR"/>
          </a:p>
        </p:txBody>
      </p:sp>
    </p:spTree>
    <p:custDataLst>
      <p:tags r:id="rId1"/>
    </p:custDataLst>
    <p:extLst>
      <p:ext uri="{BB962C8B-B14F-4D97-AF65-F5344CB8AC3E}">
        <p14:creationId xmlns:p14="http://schemas.microsoft.com/office/powerpoint/2010/main" val="2420655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500"/>
                                        <p:tgtEl>
                                          <p:spTgt spid="8">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sp>
        <p:nvSpPr>
          <p:cNvPr id="6" name="Rectangle 2"/>
          <p:cNvSpPr txBox="1">
            <a:spLocks noChangeArrowheads="1"/>
          </p:cNvSpPr>
          <p:nvPr/>
        </p:nvSpPr>
        <p:spPr>
          <a:xfrm>
            <a:off x="2694039" y="348630"/>
            <a:ext cx="6332718" cy="457233"/>
          </a:xfrm>
          <a:prstGeom prst="rect">
            <a:avLst/>
          </a:prstGeom>
        </p:spPr>
        <p:txBody>
          <a:bodyPr/>
          <a:lstStyle/>
          <a:p>
            <a:pPr algn="ctr">
              <a:spcBef>
                <a:spcPct val="0"/>
              </a:spcBef>
              <a:defRPr/>
            </a:pPr>
            <a:r>
              <a:rPr lang="fr-FR" sz="2800" b="1" dirty="0" smtClean="0">
                <a:solidFill>
                  <a:schemeClr val="accent2">
                    <a:lumMod val="75000"/>
                  </a:schemeClr>
                </a:solidFill>
                <a:latin typeface="Calibri" pitchFamily="34" charset="0"/>
                <a:cs typeface="Calibri" pitchFamily="34" charset="0"/>
              </a:rPr>
              <a:t>Avant de commencer </a:t>
            </a:r>
            <a:endParaRPr lang="fr-FR" sz="2800" b="1" dirty="0">
              <a:solidFill>
                <a:schemeClr val="accent2">
                  <a:lumMod val="75000"/>
                </a:schemeClr>
              </a:solidFill>
              <a:latin typeface="Calibri" pitchFamily="34" charset="0"/>
              <a:cs typeface="Calibri" pitchFamily="34" charset="0"/>
            </a:endParaRPr>
          </a:p>
        </p:txBody>
      </p:sp>
      <p:sp>
        <p:nvSpPr>
          <p:cNvPr id="7" name="TextBox 2"/>
          <p:cNvSpPr txBox="1"/>
          <p:nvPr/>
        </p:nvSpPr>
        <p:spPr>
          <a:xfrm>
            <a:off x="2843808" y="1112465"/>
            <a:ext cx="6169564" cy="1200329"/>
          </a:xfrm>
          <a:prstGeom prst="rect">
            <a:avLst/>
          </a:prstGeom>
          <a:noFill/>
        </p:spPr>
        <p:txBody>
          <a:bodyPr wrap="square" rtlCol="0">
            <a:spAutoFit/>
          </a:bodyPr>
          <a:lstStyle/>
          <a:p>
            <a:pPr fontAlgn="auto">
              <a:spcAft>
                <a:spcPts val="0"/>
              </a:spcAft>
              <a:defRPr/>
            </a:pPr>
            <a:r>
              <a:rPr lang="fr-FR" sz="1800" b="0" dirty="0">
                <a:solidFill>
                  <a:prstClr val="black"/>
                </a:solidFill>
                <a:latin typeface="Calibri" panose="020F0502020204030204" pitchFamily="34" charset="0"/>
              </a:rPr>
              <a:t>Confort de lecture ? </a:t>
            </a:r>
          </a:p>
          <a:p>
            <a:pPr marL="699502" lvl="1" indent="-342900" fontAlgn="auto">
              <a:spcAft>
                <a:spcPts val="0"/>
              </a:spcAft>
              <a:buFont typeface="Wingdings" panose="05000000000000000000" pitchFamily="2" charset="2"/>
              <a:buChar char="ü"/>
              <a:defRPr/>
            </a:pPr>
            <a:r>
              <a:rPr lang="fr-FR" sz="1800" b="0" dirty="0">
                <a:solidFill>
                  <a:prstClr val="black"/>
                </a:solidFill>
                <a:latin typeface="Calibri" panose="020F0502020204030204" pitchFamily="34" charset="0"/>
              </a:rPr>
              <a:t>1080p/haute </a:t>
            </a:r>
            <a:r>
              <a:rPr lang="fr-FR" sz="1800" b="0" dirty="0" smtClean="0">
                <a:solidFill>
                  <a:prstClr val="black"/>
                </a:solidFill>
                <a:latin typeface="Calibri" panose="020F0502020204030204" pitchFamily="34" charset="0"/>
              </a:rPr>
              <a:t>définition</a:t>
            </a:r>
          </a:p>
          <a:p>
            <a:pPr marL="699502" lvl="1" indent="-342900" fontAlgn="auto">
              <a:spcAft>
                <a:spcPts val="0"/>
              </a:spcAft>
              <a:buFont typeface="Wingdings" panose="05000000000000000000" pitchFamily="2" charset="2"/>
              <a:buChar char="ü"/>
              <a:defRPr/>
            </a:pPr>
            <a:r>
              <a:rPr lang="fr-FR" sz="1800" b="0" dirty="0" smtClean="0">
                <a:solidFill>
                  <a:prstClr val="black"/>
                </a:solidFill>
                <a:latin typeface="Calibri" panose="020F0502020204030204" pitchFamily="34" charset="0"/>
              </a:rPr>
              <a:t>mode </a:t>
            </a:r>
            <a:r>
              <a:rPr lang="fr-FR" sz="1800" b="0" dirty="0">
                <a:solidFill>
                  <a:prstClr val="black"/>
                </a:solidFill>
                <a:latin typeface="Calibri" panose="020F0502020204030204" pitchFamily="34" charset="0"/>
              </a:rPr>
              <a:t>« plein écran </a:t>
            </a:r>
            <a:r>
              <a:rPr lang="fr-FR" sz="1800" b="0" dirty="0" smtClean="0">
                <a:solidFill>
                  <a:prstClr val="black"/>
                </a:solidFill>
                <a:latin typeface="Calibri" panose="020F0502020204030204" pitchFamily="34" charset="0"/>
              </a:rPr>
              <a:t>»</a:t>
            </a:r>
          </a:p>
          <a:p>
            <a:pPr marL="699502" lvl="1" indent="-342900" fontAlgn="auto">
              <a:spcAft>
                <a:spcPts val="0"/>
              </a:spcAft>
              <a:buFont typeface="Wingdings" panose="05000000000000000000" pitchFamily="2" charset="2"/>
              <a:buChar char="ü"/>
              <a:defRPr/>
            </a:pPr>
            <a:r>
              <a:rPr lang="fr-FR" sz="1800" b="0" dirty="0">
                <a:solidFill>
                  <a:prstClr val="black"/>
                </a:solidFill>
                <a:latin typeface="Calibri" panose="020F0502020204030204" pitchFamily="34" charset="0"/>
              </a:rPr>
              <a:t>m</a:t>
            </a:r>
            <a:r>
              <a:rPr lang="fr-FR" sz="1800" b="0" dirty="0" smtClean="0">
                <a:solidFill>
                  <a:prstClr val="black"/>
                </a:solidFill>
                <a:latin typeface="Calibri" panose="020F0502020204030204" pitchFamily="34" charset="0"/>
              </a:rPr>
              <a:t>ettre </a:t>
            </a:r>
            <a:r>
              <a:rPr lang="fr-FR" sz="1800" b="0" dirty="0">
                <a:solidFill>
                  <a:prstClr val="black"/>
                </a:solidFill>
                <a:latin typeface="Calibri" panose="020F0502020204030204" pitchFamily="34" charset="0"/>
              </a:rPr>
              <a:t>en pause, varier la vitesse </a:t>
            </a:r>
            <a:r>
              <a:rPr lang="fr-FR" sz="1800" b="0" dirty="0">
                <a:latin typeface="Calibri" panose="020F0502020204030204" pitchFamily="34" charset="0"/>
                <a:hlinkClick r:id="rId4"/>
              </a:rPr>
              <a:t>youtube.com/html5</a:t>
            </a:r>
            <a:endParaRPr lang="fr-FR" sz="1800" b="0" dirty="0">
              <a:solidFill>
                <a:prstClr val="black"/>
              </a:solidFill>
              <a:latin typeface="Calibri" panose="020F0502020204030204" pitchFamily="34" charset="0"/>
            </a:endParaRPr>
          </a:p>
        </p:txBody>
      </p:sp>
      <p:sp>
        <p:nvSpPr>
          <p:cNvPr id="9" name="TextBox 4"/>
          <p:cNvSpPr txBox="1"/>
          <p:nvPr/>
        </p:nvSpPr>
        <p:spPr>
          <a:xfrm>
            <a:off x="2843808" y="2497460"/>
            <a:ext cx="5976664" cy="1477328"/>
          </a:xfrm>
          <a:prstGeom prst="rect">
            <a:avLst/>
          </a:prstGeom>
          <a:noFill/>
        </p:spPr>
        <p:txBody>
          <a:bodyPr wrap="square" rtlCol="0">
            <a:spAutoFit/>
          </a:bodyPr>
          <a:lstStyle/>
          <a:p>
            <a:pPr fontAlgn="auto">
              <a:spcAft>
                <a:spcPts val="0"/>
              </a:spcAft>
              <a:defRPr/>
            </a:pPr>
            <a:r>
              <a:rPr lang="fr-FR" sz="1800" b="0" dirty="0">
                <a:solidFill>
                  <a:prstClr val="black"/>
                </a:solidFill>
                <a:latin typeface="Calibri" panose="020F0502020204030204" pitchFamily="34" charset="0"/>
                <a:hlinkClick r:id="rId5"/>
              </a:rPr>
              <a:t>gestiondeprojet.pm</a:t>
            </a:r>
            <a:r>
              <a:rPr lang="fr-FR" sz="1800" b="0" dirty="0">
                <a:solidFill>
                  <a:prstClr val="black"/>
                </a:solidFill>
                <a:latin typeface="Calibri" panose="020F0502020204030204" pitchFamily="34" charset="0"/>
              </a:rPr>
              <a:t> </a:t>
            </a:r>
          </a:p>
          <a:p>
            <a:pPr marL="699502" lvl="1" indent="-342900" fontAlgn="auto">
              <a:spcAft>
                <a:spcPts val="0"/>
              </a:spcAft>
              <a:buFont typeface="Wingdings" panose="05000000000000000000" pitchFamily="2" charset="2"/>
              <a:buChar char="ü"/>
              <a:defRPr/>
            </a:pPr>
            <a:r>
              <a:rPr lang="fr-FR" sz="1800" dirty="0">
                <a:solidFill>
                  <a:prstClr val="black"/>
                </a:solidFill>
                <a:latin typeface="Calibri" panose="020F0502020204030204" pitchFamily="34" charset="0"/>
              </a:rPr>
              <a:t>Originaux des diapositives, vidéos HD en téléchargement </a:t>
            </a:r>
          </a:p>
          <a:p>
            <a:pPr marL="699502" lvl="1" indent="-342900" fontAlgn="auto">
              <a:spcAft>
                <a:spcPts val="0"/>
              </a:spcAft>
              <a:buFont typeface="Wingdings" panose="05000000000000000000" pitchFamily="2" charset="2"/>
              <a:buChar char="ü"/>
              <a:defRPr/>
            </a:pPr>
            <a:r>
              <a:rPr lang="fr-FR" sz="1800" dirty="0">
                <a:solidFill>
                  <a:prstClr val="black"/>
                </a:solidFill>
                <a:latin typeface="Calibri" panose="020F0502020204030204" pitchFamily="34" charset="0"/>
              </a:rPr>
              <a:t>Quiz, modèles, exercices, prise de notes partagées</a:t>
            </a:r>
          </a:p>
          <a:p>
            <a:pPr marL="699502" lvl="1" indent="-342900" fontAlgn="auto">
              <a:spcAft>
                <a:spcPts val="0"/>
              </a:spcAft>
              <a:buFont typeface="Wingdings" panose="05000000000000000000" pitchFamily="2" charset="2"/>
              <a:buChar char="ü"/>
              <a:defRPr/>
            </a:pPr>
            <a:r>
              <a:rPr lang="fr-FR" sz="1800" dirty="0">
                <a:solidFill>
                  <a:prstClr val="black"/>
                </a:solidFill>
                <a:latin typeface="Calibri" panose="020F0502020204030204" pitchFamily="34" charset="0"/>
              </a:rPr>
              <a:t>Valider vos compétences : MOOC </a:t>
            </a:r>
            <a:r>
              <a:rPr lang="fr-FR" sz="1800" dirty="0" err="1">
                <a:solidFill>
                  <a:prstClr val="black"/>
                </a:solidFill>
                <a:latin typeface="Calibri" panose="020F0502020204030204" pitchFamily="34" charset="0"/>
              </a:rPr>
              <a:t>GdP</a:t>
            </a:r>
            <a:endParaRPr lang="fr-FR" sz="1800" dirty="0">
              <a:solidFill>
                <a:prstClr val="black"/>
              </a:solidFill>
              <a:latin typeface="Calibri" panose="020F0502020204030204" pitchFamily="34" charset="0"/>
            </a:endParaRPr>
          </a:p>
        </p:txBody>
      </p:sp>
      <p:sp>
        <p:nvSpPr>
          <p:cNvPr id="13" name="ZoneTexte 14"/>
          <p:cNvSpPr txBox="1"/>
          <p:nvPr/>
        </p:nvSpPr>
        <p:spPr>
          <a:xfrm>
            <a:off x="352334" y="3097624"/>
            <a:ext cx="360000" cy="430887"/>
          </a:xfrm>
          <a:prstGeom prst="rect">
            <a:avLst/>
          </a:prstGeom>
          <a:noFill/>
        </p:spPr>
        <p:txBody>
          <a:bodyPr wrap="square" rtlCol="0">
            <a:spAutoFit/>
          </a:bodyPr>
          <a:lstStyle/>
          <a:p>
            <a:r>
              <a:rPr lang="fr-FR" b="0" dirty="0">
                <a:solidFill>
                  <a:srgbClr val="00B050"/>
                </a:solidFill>
                <a:sym typeface="Wingdings" panose="05000000000000000000" pitchFamily="2" charset="2"/>
              </a:rPr>
              <a:t></a:t>
            </a:r>
            <a:endParaRPr lang="fr-FR" b="0" dirty="0">
              <a:solidFill>
                <a:srgbClr val="00B050"/>
              </a:solidFill>
            </a:endParaRPr>
          </a:p>
        </p:txBody>
      </p:sp>
      <p:sp>
        <p:nvSpPr>
          <p:cNvPr id="10"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2</a:t>
            </a:fld>
            <a:endParaRPr lang="fr-FR"/>
          </a:p>
        </p:txBody>
      </p:sp>
    </p:spTree>
    <p:custDataLst>
      <p:tags r:id="rId1"/>
    </p:custDataLst>
    <p:extLst>
      <p:ext uri="{BB962C8B-B14F-4D97-AF65-F5344CB8AC3E}">
        <p14:creationId xmlns:p14="http://schemas.microsoft.com/office/powerpoint/2010/main" val="108902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82859" y="288037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24" name="Text Box 4"/>
          <p:cNvSpPr txBox="1">
            <a:spLocks noChangeArrowheads="1"/>
          </p:cNvSpPr>
          <p:nvPr/>
        </p:nvSpPr>
        <p:spPr bwMode="auto">
          <a:xfrm>
            <a:off x="2598666" y="846410"/>
            <a:ext cx="2672690" cy="3715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000" b="1" dirty="0" smtClean="0">
                <a:solidFill>
                  <a:schemeClr val="accent6">
                    <a:lumMod val="75000"/>
                  </a:schemeClr>
                </a:solidFill>
                <a:effectLst/>
                <a:latin typeface="Calibri" pitchFamily="34" charset="0"/>
              </a:rPr>
              <a:t>Quelques Questions ?</a:t>
            </a:r>
            <a:endParaRPr lang="en-GB" sz="2000" b="1" dirty="0">
              <a:solidFill>
                <a:schemeClr val="accent6">
                  <a:lumMod val="75000"/>
                </a:schemeClr>
              </a:solidFill>
              <a:effectLst/>
              <a:latin typeface="Calibri" pitchFamily="34" charset="0"/>
            </a:endParaRPr>
          </a:p>
        </p:txBody>
      </p:sp>
      <p:graphicFrame>
        <p:nvGraphicFramePr>
          <p:cNvPr id="5" name="Diagramme 4"/>
          <p:cNvGraphicFramePr/>
          <p:nvPr>
            <p:extLst>
              <p:ext uri="{D42A27DB-BD31-4B8C-83A1-F6EECF244321}">
                <p14:modId xmlns:p14="http://schemas.microsoft.com/office/powerpoint/2010/main" val="2785474048"/>
              </p:ext>
            </p:extLst>
          </p:nvPr>
        </p:nvGraphicFramePr>
        <p:xfrm>
          <a:off x="2601548" y="1273324"/>
          <a:ext cx="6434948"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2528708" y="4294757"/>
            <a:ext cx="6624736" cy="584775"/>
          </a:xfrm>
          <a:prstGeom prst="rect">
            <a:avLst/>
          </a:prstGeom>
        </p:spPr>
        <p:txBody>
          <a:bodyPr wrap="square">
            <a:spAutoFit/>
          </a:bodyPr>
          <a:lstStyle/>
          <a:p>
            <a:pPr lvl="0" algn="ctr"/>
            <a:r>
              <a:rPr lang="fr-FR" sz="1600" b="1" dirty="0" smtClean="0">
                <a:solidFill>
                  <a:prstClr val="black"/>
                </a:solidFill>
                <a:latin typeface="Calibri"/>
              </a:rPr>
              <a:t>Le leadership est exercé différemment en fonction des attitudes révélées par ces questions.</a:t>
            </a:r>
            <a:endParaRPr lang="fr-FR" sz="1600" dirty="0">
              <a:solidFill>
                <a:prstClr val="black"/>
              </a:solidFill>
              <a:latin typeface="Calibri"/>
            </a:endParaRPr>
          </a:p>
        </p:txBody>
      </p:sp>
      <p:sp>
        <p:nvSpPr>
          <p:cNvPr id="8" name="Text Box 4"/>
          <p:cNvSpPr txBox="1">
            <a:spLocks noChangeArrowheads="1"/>
          </p:cNvSpPr>
          <p:nvPr/>
        </p:nvSpPr>
        <p:spPr bwMode="auto">
          <a:xfrm>
            <a:off x="2737170" y="96063"/>
            <a:ext cx="5708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effectLst/>
                <a:latin typeface="Calibri" pitchFamily="34" charset="0"/>
              </a:rPr>
              <a:t>Les styles de leadership</a:t>
            </a:r>
            <a:endParaRPr lang="en-GB" sz="2800" b="1" dirty="0">
              <a:solidFill>
                <a:schemeClr val="accent6">
                  <a:lumMod val="75000"/>
                </a:schemeClr>
              </a:solidFill>
              <a:effectLst/>
              <a:latin typeface="Calibri" pitchFamily="34" charset="0"/>
            </a:endParaRPr>
          </a:p>
        </p:txBody>
      </p:sp>
      <p:sp>
        <p:nvSpPr>
          <p:cNvPr id="9"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20</a:t>
            </a:fld>
            <a:endParaRPr lang="fr-FR"/>
          </a:p>
        </p:txBody>
      </p:sp>
    </p:spTree>
    <p:custDataLst>
      <p:tags r:id="rId1"/>
    </p:custDataLst>
    <p:extLst>
      <p:ext uri="{BB962C8B-B14F-4D97-AF65-F5344CB8AC3E}">
        <p14:creationId xmlns:p14="http://schemas.microsoft.com/office/powerpoint/2010/main" val="3053541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82859" y="288037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3" name="Rectangle 2"/>
          <p:cNvSpPr/>
          <p:nvPr/>
        </p:nvSpPr>
        <p:spPr>
          <a:xfrm>
            <a:off x="2701872" y="1354282"/>
            <a:ext cx="1985275" cy="52322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fr-FR" sz="1400" dirty="0" smtClean="0">
                <a:latin typeface="+mn-lt"/>
              </a:rPr>
              <a:t>1A </a:t>
            </a:r>
            <a:r>
              <a:rPr lang="fr-FR" sz="1400" b="1" dirty="0">
                <a:latin typeface="+mn-lt"/>
              </a:rPr>
              <a:t>Sur les personnes </a:t>
            </a:r>
            <a:r>
              <a:rPr lang="fr-FR" sz="1400" b="1" dirty="0" smtClean="0">
                <a:latin typeface="+mn-lt"/>
              </a:rPr>
              <a:t> de l’équipe</a:t>
            </a:r>
            <a:endParaRPr lang="fr-FR" sz="1400" b="1" dirty="0">
              <a:latin typeface="+mn-lt"/>
            </a:endParaRPr>
          </a:p>
        </p:txBody>
      </p:sp>
      <p:sp>
        <p:nvSpPr>
          <p:cNvPr id="11" name="Rectangle 10"/>
          <p:cNvSpPr/>
          <p:nvPr/>
        </p:nvSpPr>
        <p:spPr>
          <a:xfrm>
            <a:off x="7153620" y="4809655"/>
            <a:ext cx="1990380" cy="30777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fr-FR" sz="1400" dirty="0" smtClean="0">
                <a:latin typeface="+mn-lt"/>
              </a:rPr>
              <a:t>1B </a:t>
            </a:r>
            <a:r>
              <a:rPr lang="fr-FR" sz="1400" b="1" dirty="0">
                <a:latin typeface="+mn-lt"/>
              </a:rPr>
              <a:t>Sur </a:t>
            </a:r>
            <a:r>
              <a:rPr lang="fr-FR" sz="1400" b="1" dirty="0" smtClean="0">
                <a:latin typeface="+mn-lt"/>
              </a:rPr>
              <a:t>le résultat </a:t>
            </a:r>
            <a:endParaRPr lang="fr-FR" sz="1400" b="1" dirty="0">
              <a:latin typeface="+mn-lt"/>
            </a:endParaRPr>
          </a:p>
        </p:txBody>
      </p:sp>
      <p:sp>
        <p:nvSpPr>
          <p:cNvPr id="4" name="Rectangle 3"/>
          <p:cNvSpPr/>
          <p:nvPr/>
        </p:nvSpPr>
        <p:spPr>
          <a:xfrm>
            <a:off x="5272325" y="4104614"/>
            <a:ext cx="1694295" cy="830997"/>
          </a:xfrm>
          <a:prstGeom prst="rect">
            <a:avLst/>
          </a:prstGeom>
          <a:gradFill>
            <a:gsLst>
              <a:gs pos="0">
                <a:schemeClr val="bg1"/>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sz="1200" b="1" dirty="0"/>
              <a:t>Le style autocratique </a:t>
            </a:r>
            <a:endParaRPr lang="fr-FR" sz="1200" b="1" dirty="0" smtClean="0"/>
          </a:p>
          <a:p>
            <a:pPr algn="just"/>
            <a:r>
              <a:rPr lang="fr-FR" sz="1200" dirty="0" smtClean="0"/>
              <a:t>Commande</a:t>
            </a:r>
            <a:r>
              <a:rPr lang="fr-FR" sz="1200" dirty="0"/>
              <a:t>, prend </a:t>
            </a:r>
            <a:r>
              <a:rPr lang="fr-FR" sz="1200" dirty="0" smtClean="0"/>
              <a:t>les décisions.</a:t>
            </a:r>
          </a:p>
          <a:p>
            <a:pPr algn="just"/>
            <a:endParaRPr lang="fr-FR" sz="1200" b="1" dirty="0"/>
          </a:p>
        </p:txBody>
      </p:sp>
      <p:grpSp>
        <p:nvGrpSpPr>
          <p:cNvPr id="14" name="Groupe 13"/>
          <p:cNvGrpSpPr/>
          <p:nvPr/>
        </p:nvGrpSpPr>
        <p:grpSpPr>
          <a:xfrm>
            <a:off x="2805175" y="585049"/>
            <a:ext cx="4843291" cy="714448"/>
            <a:chOff x="0" y="951644"/>
            <a:chExt cx="2316581" cy="905022"/>
          </a:xfrm>
          <a:solidFill>
            <a:schemeClr val="accent5"/>
          </a:solidFill>
        </p:grpSpPr>
        <p:sp>
          <p:nvSpPr>
            <p:cNvPr id="15" name="Rectangle à coins arrondis 14"/>
            <p:cNvSpPr/>
            <p:nvPr/>
          </p:nvSpPr>
          <p:spPr>
            <a:xfrm>
              <a:off x="0" y="951644"/>
              <a:ext cx="2316581" cy="905022"/>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a:endParaRPr lang="fr-FR"/>
            </a:p>
          </p:txBody>
        </p:sp>
        <p:sp>
          <p:nvSpPr>
            <p:cNvPr id="16" name="Rectangle 15"/>
            <p:cNvSpPr/>
            <p:nvPr/>
          </p:nvSpPr>
          <p:spPr>
            <a:xfrm>
              <a:off x="44180" y="995824"/>
              <a:ext cx="2228221" cy="8166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800" b="1" kern="1200" dirty="0" smtClean="0">
                  <a:solidFill>
                    <a:schemeClr val="bg1"/>
                  </a:solidFill>
                </a:rPr>
                <a:t>1 Le plus important pour réussir est de se concentrer</a:t>
              </a:r>
              <a:endParaRPr lang="fr-FR" sz="1800" b="1" kern="1200" dirty="0">
                <a:solidFill>
                  <a:schemeClr val="bg1"/>
                </a:solidFill>
              </a:endParaRPr>
            </a:p>
          </p:txBody>
        </p:sp>
      </p:grpSp>
      <p:sp>
        <p:nvSpPr>
          <p:cNvPr id="5" name="Rectangle 4"/>
          <p:cNvSpPr/>
          <p:nvPr/>
        </p:nvSpPr>
        <p:spPr>
          <a:xfrm>
            <a:off x="2743392" y="1933198"/>
            <a:ext cx="2421645" cy="830997"/>
          </a:xfrm>
          <a:prstGeom prst="rect">
            <a:avLst/>
          </a:prstGeom>
          <a:gradFill>
            <a:gsLst>
              <a:gs pos="0">
                <a:schemeClr val="bg1"/>
              </a:gs>
              <a:gs pos="55000">
                <a:schemeClr val="accent5">
                  <a:lumMod val="20000"/>
                  <a:lumOff val="80000"/>
                </a:schemeClr>
              </a:gs>
              <a:gs pos="100000">
                <a:schemeClr val="bg1"/>
              </a:gs>
            </a:gsLst>
          </a:gradFill>
          <a:ln>
            <a:solidFill>
              <a:srgbClr val="2EA095"/>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fr-FR" sz="1200" b="1" dirty="0">
                <a:latin typeface="+mn-lt"/>
              </a:rPr>
              <a:t>Le style </a:t>
            </a:r>
            <a:r>
              <a:rPr lang="fr-FR" sz="1200" b="1" dirty="0" smtClean="0">
                <a:latin typeface="+mn-lt"/>
              </a:rPr>
              <a:t>« country</a:t>
            </a:r>
            <a:r>
              <a:rPr lang="fr-FR" sz="1200" b="1" dirty="0" smtClean="0"/>
              <a:t>-</a:t>
            </a:r>
            <a:r>
              <a:rPr lang="fr-FR" sz="1200" b="1" dirty="0" smtClean="0">
                <a:latin typeface="+mn-lt"/>
              </a:rPr>
              <a:t>club » (social)</a:t>
            </a:r>
            <a:endParaRPr lang="fr-FR" sz="1200" dirty="0">
              <a:latin typeface="+mn-lt"/>
            </a:endParaRPr>
          </a:p>
          <a:p>
            <a:r>
              <a:rPr lang="fr-FR" sz="1200" dirty="0" smtClean="0">
                <a:latin typeface="+mn-lt"/>
              </a:rPr>
              <a:t>Cherche à développer l’autonomie, loyauté et esprit d’équipe pour plus de motivation.</a:t>
            </a:r>
            <a:endParaRPr lang="fr-FR" sz="1200" dirty="0">
              <a:latin typeface="+mn-lt"/>
            </a:endParaRPr>
          </a:p>
        </p:txBody>
      </p:sp>
      <p:sp>
        <p:nvSpPr>
          <p:cNvPr id="6" name="Rectangle 5"/>
          <p:cNvSpPr/>
          <p:nvPr/>
        </p:nvSpPr>
        <p:spPr>
          <a:xfrm>
            <a:off x="2715192" y="4104613"/>
            <a:ext cx="2449845" cy="830997"/>
          </a:xfrm>
          <a:prstGeom prst="rect">
            <a:avLst/>
          </a:prstGeom>
          <a:gradFill>
            <a:gsLst>
              <a:gs pos="0">
                <a:schemeClr val="bg1"/>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lvl="0"/>
            <a:r>
              <a:rPr lang="fr-FR" sz="1200" b="1" dirty="0">
                <a:solidFill>
                  <a:prstClr val="black"/>
                </a:solidFill>
                <a:latin typeface="Calibri"/>
              </a:rPr>
              <a:t>Le style </a:t>
            </a:r>
            <a:r>
              <a:rPr lang="fr-FR" sz="1200" b="1" dirty="0" smtClean="0">
                <a:solidFill>
                  <a:prstClr val="black"/>
                </a:solidFill>
                <a:latin typeface="Calibri"/>
              </a:rPr>
              <a:t>laisser-faire</a:t>
            </a:r>
            <a:r>
              <a:rPr lang="fr-FR" sz="1200" b="1" dirty="0">
                <a:solidFill>
                  <a:prstClr val="black"/>
                </a:solidFill>
                <a:latin typeface="Calibri"/>
              </a:rPr>
              <a:t>. </a:t>
            </a:r>
            <a:endParaRPr lang="fr-FR" sz="1200" b="1" dirty="0" smtClean="0">
              <a:solidFill>
                <a:prstClr val="black"/>
              </a:solidFill>
              <a:latin typeface="Calibri"/>
            </a:endParaRPr>
          </a:p>
          <a:p>
            <a:pPr lvl="0"/>
            <a:r>
              <a:rPr lang="fr-FR" sz="1200" dirty="0" smtClean="0">
                <a:solidFill>
                  <a:prstClr val="black"/>
                </a:solidFill>
                <a:latin typeface="Calibri"/>
              </a:rPr>
              <a:t>Ne dirige pas  </a:t>
            </a:r>
            <a:r>
              <a:rPr lang="fr-FR" sz="1200" dirty="0">
                <a:solidFill>
                  <a:prstClr val="black"/>
                </a:solidFill>
                <a:latin typeface="Calibri"/>
              </a:rPr>
              <a:t>le </a:t>
            </a:r>
            <a:r>
              <a:rPr lang="fr-FR" sz="1200" dirty="0" smtClean="0">
                <a:solidFill>
                  <a:prstClr val="black"/>
                </a:solidFill>
                <a:latin typeface="Calibri"/>
              </a:rPr>
              <a:t>travail, évite les conflits .S’appuie sur des routines</a:t>
            </a:r>
          </a:p>
          <a:p>
            <a:pPr lvl="0"/>
            <a:endParaRPr lang="fr-FR" sz="1200" dirty="0"/>
          </a:p>
        </p:txBody>
      </p:sp>
      <p:sp>
        <p:nvSpPr>
          <p:cNvPr id="13" name="Rectangle 12"/>
          <p:cNvSpPr/>
          <p:nvPr/>
        </p:nvSpPr>
        <p:spPr>
          <a:xfrm>
            <a:off x="3973711" y="3011302"/>
            <a:ext cx="2448271" cy="830997"/>
          </a:xfrm>
          <a:prstGeom prst="rect">
            <a:avLst/>
          </a:prstGeom>
          <a:gradFill>
            <a:gsLst>
              <a:gs pos="0">
                <a:schemeClr val="bg1"/>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1200" b="1" dirty="0"/>
              <a:t>Le style </a:t>
            </a:r>
            <a:r>
              <a:rPr lang="fr-FR" sz="1200" b="1" dirty="0" smtClean="0"/>
              <a:t>compromis</a:t>
            </a:r>
          </a:p>
          <a:p>
            <a:pPr algn="just"/>
            <a:r>
              <a:rPr lang="fr-FR" sz="1200" dirty="0" smtClean="0"/>
              <a:t>Cherche un équilibre entre l’intérêt pour les personnes et pour le résultat. </a:t>
            </a:r>
            <a:endParaRPr lang="fr-FR" sz="1200" dirty="0"/>
          </a:p>
        </p:txBody>
      </p:sp>
      <p:sp>
        <p:nvSpPr>
          <p:cNvPr id="10" name="Rectangle 9"/>
          <p:cNvSpPr/>
          <p:nvPr/>
        </p:nvSpPr>
        <p:spPr>
          <a:xfrm>
            <a:off x="5293096" y="1933198"/>
            <a:ext cx="2293587" cy="830997"/>
          </a:xfrm>
          <a:prstGeom prst="rect">
            <a:avLst/>
          </a:prstGeom>
          <a:gradFill>
            <a:gsLst>
              <a:gs pos="0">
                <a:schemeClr val="bg1"/>
              </a:gs>
              <a:gs pos="51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fr-FR" sz="1200" b="1" dirty="0">
                <a:solidFill>
                  <a:prstClr val="black"/>
                </a:solidFill>
                <a:latin typeface="Calibri"/>
              </a:rPr>
              <a:t>Le style </a:t>
            </a:r>
            <a:r>
              <a:rPr lang="fr-FR" sz="1200" b="1" dirty="0" smtClean="0">
                <a:solidFill>
                  <a:prstClr val="black"/>
                </a:solidFill>
                <a:latin typeface="Calibri"/>
              </a:rPr>
              <a:t>« catalyseur »</a:t>
            </a:r>
          </a:p>
          <a:p>
            <a:pPr lvl="0" algn="just"/>
            <a:r>
              <a:rPr lang="fr-FR" sz="1200" dirty="0" smtClean="0"/>
              <a:t>S’appuie sur la confiance et le respect mutuel, tout en ayant une exigence élevée pour les résultats</a:t>
            </a:r>
            <a:endParaRPr lang="fr-FR" sz="1200" dirty="0">
              <a:solidFill>
                <a:prstClr val="black"/>
              </a:solidFill>
              <a:latin typeface="Calibri"/>
            </a:endParaRPr>
          </a:p>
        </p:txBody>
      </p:sp>
      <p:sp>
        <p:nvSpPr>
          <p:cNvPr id="26" name="ZoneTexte 25"/>
          <p:cNvSpPr txBox="1"/>
          <p:nvPr/>
        </p:nvSpPr>
        <p:spPr>
          <a:xfrm>
            <a:off x="7045697" y="3190740"/>
            <a:ext cx="2177380" cy="338554"/>
          </a:xfrm>
          <a:prstGeom prst="rect">
            <a:avLst/>
          </a:prstGeom>
          <a:noFill/>
        </p:spPr>
        <p:txBody>
          <a:bodyPr wrap="square" rtlCol="0">
            <a:spAutoFit/>
          </a:bodyPr>
          <a:lstStyle/>
          <a:p>
            <a:r>
              <a:rPr lang="fr-FR" sz="1600" i="1" dirty="0" smtClean="0">
                <a:latin typeface="+mn-lt"/>
              </a:rPr>
              <a:t>Selon Blake et Mouton</a:t>
            </a:r>
            <a:endParaRPr lang="fr-FR" sz="1600" i="1" dirty="0">
              <a:latin typeface="+mn-lt"/>
            </a:endParaRPr>
          </a:p>
        </p:txBody>
      </p:sp>
      <p:sp>
        <p:nvSpPr>
          <p:cNvPr id="20" name="Text Box 4"/>
          <p:cNvSpPr txBox="1">
            <a:spLocks noChangeArrowheads="1"/>
          </p:cNvSpPr>
          <p:nvPr/>
        </p:nvSpPr>
        <p:spPr bwMode="auto">
          <a:xfrm>
            <a:off x="2737170" y="96063"/>
            <a:ext cx="5708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effectLst/>
                <a:latin typeface="Calibri" pitchFamily="34" charset="0"/>
              </a:rPr>
              <a:t>Les styles de leadership</a:t>
            </a:r>
            <a:endParaRPr lang="en-GB" sz="2800" b="1" dirty="0">
              <a:solidFill>
                <a:schemeClr val="accent6">
                  <a:lumMod val="75000"/>
                </a:schemeClr>
              </a:solidFill>
              <a:effectLst/>
              <a:latin typeface="Calibri" pitchFamily="34" charset="0"/>
            </a:endParaRPr>
          </a:p>
        </p:txBody>
      </p:sp>
      <p:cxnSp>
        <p:nvCxnSpPr>
          <p:cNvPr id="8" name="Connecteur droit avec flèche 7"/>
          <p:cNvCxnSpPr/>
          <p:nvPr/>
        </p:nvCxnSpPr>
        <p:spPr>
          <a:xfrm flipV="1">
            <a:off x="2715193" y="1766189"/>
            <a:ext cx="0" cy="31876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a:endCxn id="11" idx="1"/>
          </p:cNvCxnSpPr>
          <p:nvPr/>
        </p:nvCxnSpPr>
        <p:spPr>
          <a:xfrm>
            <a:off x="2729616" y="4963544"/>
            <a:ext cx="44240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350" y="3577136"/>
            <a:ext cx="1323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space réservé du numéro de diapositive 3"/>
          <p:cNvSpPr>
            <a:spLocks noGrp="1"/>
          </p:cNvSpPr>
          <p:nvPr>
            <p:ph type="sldNum" sz="quarter" idx="4294967295"/>
          </p:nvPr>
        </p:nvSpPr>
        <p:spPr>
          <a:xfrm>
            <a:off x="8726325" y="5268786"/>
            <a:ext cx="381000" cy="216959"/>
          </a:xfrm>
          <a:prstGeom prst="rect">
            <a:avLst/>
          </a:prstGeom>
        </p:spPr>
        <p:txBody>
          <a:bodyPr/>
          <a:lstStyle/>
          <a:p>
            <a:pPr>
              <a:defRPr/>
            </a:pPr>
            <a:fld id="{7F07B8DE-9430-46E8-A38B-5DA0DE501445}" type="slidenum">
              <a:rPr lang="fr-FR" smtClean="0"/>
              <a:pPr>
                <a:defRPr/>
              </a:pPr>
              <a:t>21</a:t>
            </a:fld>
            <a:endParaRPr lang="fr-FR" dirty="0"/>
          </a:p>
        </p:txBody>
      </p:sp>
      <p:sp>
        <p:nvSpPr>
          <p:cNvPr id="7" name="ZoneTexte 6">
            <a:hlinkClick r:id="rId5"/>
          </p:cNvPr>
          <p:cNvSpPr txBox="1"/>
          <p:nvPr/>
        </p:nvSpPr>
        <p:spPr>
          <a:xfrm>
            <a:off x="8134387" y="5468779"/>
            <a:ext cx="966910" cy="246221"/>
          </a:xfrm>
          <a:prstGeom prst="rect">
            <a:avLst/>
          </a:prstGeom>
          <a:noFill/>
        </p:spPr>
        <p:txBody>
          <a:bodyPr wrap="square" rtlCol="0">
            <a:spAutoFit/>
          </a:bodyPr>
          <a:lstStyle/>
          <a:p>
            <a:r>
              <a:rPr lang="fr-FR" sz="1000" dirty="0" smtClean="0">
                <a:latin typeface="+mn-lt"/>
                <a:hlinkClick r:id="rId5"/>
              </a:rPr>
              <a:t>Image : source</a:t>
            </a:r>
            <a:endParaRPr lang="fr-FR" sz="1000" dirty="0">
              <a:latin typeface="+mn-lt"/>
            </a:endParaRPr>
          </a:p>
        </p:txBody>
      </p:sp>
      <p:sp>
        <p:nvSpPr>
          <p:cNvPr id="9" name="Ellipse 8"/>
          <p:cNvSpPr/>
          <p:nvPr/>
        </p:nvSpPr>
        <p:spPr>
          <a:xfrm>
            <a:off x="4983855" y="1810442"/>
            <a:ext cx="2912067" cy="1076508"/>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563130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 grpId="0" animBg="1"/>
      <p:bldP spid="5" grpId="0" animBg="1"/>
      <p:bldP spid="6" grpId="0" animBg="1"/>
      <p:bldP spid="13" grpId="0" animBg="1"/>
      <p:bldP spid="10" grpId="0"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92458" y="3349875"/>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7" name="Text Box 4"/>
          <p:cNvSpPr txBox="1">
            <a:spLocks noChangeArrowheads="1"/>
          </p:cNvSpPr>
          <p:nvPr/>
        </p:nvSpPr>
        <p:spPr bwMode="auto">
          <a:xfrm>
            <a:off x="3141086" y="254922"/>
            <a:ext cx="5010419"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Le leadership transformationnel</a:t>
            </a:r>
            <a:endParaRPr lang="en-GB" sz="2800" b="1" dirty="0">
              <a:solidFill>
                <a:schemeClr val="accent6">
                  <a:lumMod val="75000"/>
                </a:schemeClr>
              </a:solidFill>
              <a:effectLst/>
              <a:latin typeface="Calibri" pitchFamily="34" charset="0"/>
            </a:endParaRPr>
          </a:p>
        </p:txBody>
      </p:sp>
      <p:grpSp>
        <p:nvGrpSpPr>
          <p:cNvPr id="18" name="Groupe 17"/>
          <p:cNvGrpSpPr/>
          <p:nvPr/>
        </p:nvGrpSpPr>
        <p:grpSpPr>
          <a:xfrm>
            <a:off x="3203848" y="768887"/>
            <a:ext cx="5047477" cy="565036"/>
            <a:chOff x="0" y="1901918"/>
            <a:chExt cx="2316581" cy="905022"/>
          </a:xfrm>
        </p:grpSpPr>
        <p:sp>
          <p:nvSpPr>
            <p:cNvPr id="19" name="Rectangle à coins arrondis 18"/>
            <p:cNvSpPr/>
            <p:nvPr/>
          </p:nvSpPr>
          <p:spPr>
            <a:xfrm>
              <a:off x="0" y="1901918"/>
              <a:ext cx="2316581" cy="905022"/>
            </a:xfrm>
            <a:prstGeom prst="roundRect">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fr-FR"/>
            </a:p>
          </p:txBody>
        </p:sp>
        <p:sp>
          <p:nvSpPr>
            <p:cNvPr id="20" name="Rectangle 19"/>
            <p:cNvSpPr/>
            <p:nvPr/>
          </p:nvSpPr>
          <p:spPr>
            <a:xfrm>
              <a:off x="44180" y="1946098"/>
              <a:ext cx="2228221" cy="816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800" b="1" dirty="0"/>
                <a:t>2</a:t>
              </a:r>
              <a:r>
                <a:rPr lang="fr-FR" sz="1800" b="1" kern="1200" dirty="0" smtClean="0"/>
                <a:t> Vous considérez que le groupe projet est motivé</a:t>
              </a:r>
              <a:endParaRPr lang="fr-FR" sz="1800" b="1" kern="1200" dirty="0"/>
            </a:p>
          </p:txBody>
        </p:sp>
      </p:grpSp>
      <p:sp>
        <p:nvSpPr>
          <p:cNvPr id="15" name="Rectangle 14"/>
          <p:cNvSpPr/>
          <p:nvPr/>
        </p:nvSpPr>
        <p:spPr>
          <a:xfrm>
            <a:off x="6008477" y="1530441"/>
            <a:ext cx="3024337"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fr-FR" sz="1400" dirty="0">
                <a:solidFill>
                  <a:prstClr val="black"/>
                </a:solidFill>
              </a:rPr>
              <a:t>2</a:t>
            </a:r>
            <a:r>
              <a:rPr lang="fr-FR" sz="1400" dirty="0" smtClean="0">
                <a:solidFill>
                  <a:prstClr val="black"/>
                </a:solidFill>
              </a:rPr>
              <a:t>B </a:t>
            </a:r>
            <a:r>
              <a:rPr lang="fr-FR" sz="1400" b="1" dirty="0">
                <a:solidFill>
                  <a:prstClr val="black"/>
                </a:solidFill>
              </a:rPr>
              <a:t>Par le partage d’une vision commune</a:t>
            </a:r>
          </a:p>
        </p:txBody>
      </p:sp>
      <p:sp>
        <p:nvSpPr>
          <p:cNvPr id="16" name="Rectangle 15"/>
          <p:cNvSpPr/>
          <p:nvPr/>
        </p:nvSpPr>
        <p:spPr>
          <a:xfrm>
            <a:off x="2774192" y="1530441"/>
            <a:ext cx="309395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fr-FR" sz="1400" dirty="0"/>
              <a:t>2</a:t>
            </a:r>
            <a:r>
              <a:rPr lang="fr-FR" sz="1400" dirty="0" smtClean="0"/>
              <a:t>A </a:t>
            </a:r>
            <a:r>
              <a:rPr lang="fr-FR" sz="1400" b="1" dirty="0"/>
              <a:t>Par les perspectives de récompenses et les intérêts personnels</a:t>
            </a:r>
          </a:p>
        </p:txBody>
      </p:sp>
      <p:sp>
        <p:nvSpPr>
          <p:cNvPr id="21" name="Rectangle 20"/>
          <p:cNvSpPr/>
          <p:nvPr/>
        </p:nvSpPr>
        <p:spPr>
          <a:xfrm>
            <a:off x="2765039" y="2053661"/>
            <a:ext cx="3103104"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800" b="1" dirty="0" smtClean="0">
                <a:latin typeface="+mn-lt"/>
              </a:rPr>
              <a:t>Leadership Transactionnel</a:t>
            </a:r>
          </a:p>
          <a:p>
            <a:endParaRPr lang="fr-FR" sz="1200" dirty="0" smtClean="0">
              <a:latin typeface="+mn-lt"/>
            </a:endParaRPr>
          </a:p>
          <a:p>
            <a:pPr marL="171450" indent="-171450" algn="just">
              <a:buFont typeface="Arial" panose="020B0604020202020204" pitchFamily="34" charset="0"/>
              <a:buChar char="•"/>
            </a:pPr>
            <a:r>
              <a:rPr lang="fr-FR" sz="1400" dirty="0" smtClean="0"/>
              <a:t>Motive par </a:t>
            </a:r>
            <a:r>
              <a:rPr lang="fr-FR" sz="1400" dirty="0"/>
              <a:t>des récompenses, qui répondent </a:t>
            </a:r>
            <a:r>
              <a:rPr lang="fr-FR" sz="1400" dirty="0" smtClean="0"/>
              <a:t> </a:t>
            </a:r>
            <a:r>
              <a:rPr lang="fr-FR" sz="1400" dirty="0"/>
              <a:t>à l'intérêt </a:t>
            </a:r>
            <a:r>
              <a:rPr lang="fr-FR" sz="1400" dirty="0" smtClean="0"/>
              <a:t>personnel.</a:t>
            </a:r>
          </a:p>
          <a:p>
            <a:pPr marL="171450" indent="-171450" algn="just">
              <a:buFont typeface="Arial" panose="020B0604020202020204" pitchFamily="34" charset="0"/>
              <a:buChar char="•"/>
            </a:pPr>
            <a:r>
              <a:rPr lang="fr-FR" sz="1400" dirty="0" smtClean="0"/>
              <a:t>Echange , négociation </a:t>
            </a:r>
          </a:p>
          <a:p>
            <a:pPr marL="171450" indent="-171450" algn="just">
              <a:buFont typeface="Arial" panose="020B0604020202020204" pitchFamily="34" charset="0"/>
              <a:buChar char="•"/>
            </a:pPr>
            <a:r>
              <a:rPr lang="fr-FR" sz="1400" dirty="0" smtClean="0"/>
              <a:t>Objectifs  clairs ,  </a:t>
            </a:r>
          </a:p>
          <a:p>
            <a:pPr marL="171450" indent="-171450" algn="just">
              <a:buFont typeface="Arial" panose="020B0604020202020204" pitchFamily="34" charset="0"/>
              <a:buChar char="•"/>
            </a:pPr>
            <a:r>
              <a:rPr lang="fr-FR" sz="1400" dirty="0"/>
              <a:t>C</a:t>
            </a:r>
            <a:r>
              <a:rPr lang="fr-FR" sz="1400" dirty="0" smtClean="0"/>
              <a:t>haîne </a:t>
            </a:r>
            <a:r>
              <a:rPr lang="fr-FR" sz="1400" dirty="0"/>
              <a:t>de commandement </a:t>
            </a:r>
            <a:r>
              <a:rPr lang="fr-FR" sz="1400" dirty="0" smtClean="0"/>
              <a:t>directe.</a:t>
            </a:r>
          </a:p>
        </p:txBody>
      </p:sp>
      <p:sp>
        <p:nvSpPr>
          <p:cNvPr id="22" name="Rectangle 21"/>
          <p:cNvSpPr/>
          <p:nvPr/>
        </p:nvSpPr>
        <p:spPr>
          <a:xfrm>
            <a:off x="6008477" y="2046199"/>
            <a:ext cx="3020656" cy="249299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1800" b="1" dirty="0"/>
              <a:t>L</a:t>
            </a:r>
            <a:r>
              <a:rPr lang="fr-FR" sz="1800" b="1" dirty="0" smtClean="0">
                <a:latin typeface="+mn-lt"/>
              </a:rPr>
              <a:t>eadership Transformationnel</a:t>
            </a:r>
          </a:p>
          <a:p>
            <a:endParaRPr lang="fr-FR" sz="1200" dirty="0" smtClean="0">
              <a:latin typeface="+mn-lt"/>
            </a:endParaRPr>
          </a:p>
          <a:p>
            <a:pPr marL="171450" indent="-171450" algn="just">
              <a:buFont typeface="Arial" panose="020B0604020202020204" pitchFamily="34" charset="0"/>
              <a:buChar char="•"/>
            </a:pPr>
            <a:r>
              <a:rPr lang="fr-FR" sz="1400" dirty="0" smtClean="0"/>
              <a:t>Motive par sa vision, son enthousiasme, </a:t>
            </a:r>
          </a:p>
          <a:p>
            <a:pPr marL="171450" indent="-171450" algn="just">
              <a:buFont typeface="Arial" panose="020B0604020202020204" pitchFamily="34" charset="0"/>
              <a:buChar char="•"/>
            </a:pPr>
            <a:r>
              <a:rPr lang="fr-FR" sz="1400" dirty="0" smtClean="0"/>
              <a:t>Est une source d'inspiration en faisant  appel </a:t>
            </a:r>
            <a:r>
              <a:rPr lang="fr-FR" sz="1400" dirty="0"/>
              <a:t>à des idéaux plus élevés </a:t>
            </a:r>
            <a:endParaRPr lang="fr-FR" sz="1400" dirty="0" smtClean="0"/>
          </a:p>
          <a:p>
            <a:pPr marL="171450" indent="-171450" algn="just">
              <a:buFont typeface="Arial" panose="020B0604020202020204" pitchFamily="34" charset="0"/>
              <a:buChar char="•"/>
            </a:pPr>
            <a:r>
              <a:rPr lang="fr-FR" sz="1400" dirty="0" smtClean="0"/>
              <a:t>Provoque le </a:t>
            </a:r>
            <a:r>
              <a:rPr lang="fr-FR" sz="1400" dirty="0"/>
              <a:t>changement </a:t>
            </a:r>
            <a:r>
              <a:rPr lang="fr-FR" sz="1400" dirty="0" smtClean="0"/>
              <a:t>par la qualité de ses relations humaines, par </a:t>
            </a:r>
            <a:r>
              <a:rPr lang="fr-FR" sz="1400" dirty="0"/>
              <a:t>sa capacité </a:t>
            </a:r>
            <a:r>
              <a:rPr lang="fr-FR" sz="1400" dirty="0" smtClean="0"/>
              <a:t>d'influence  et son charisme.</a:t>
            </a:r>
            <a:endParaRPr lang="fr-FR" sz="1400" dirty="0"/>
          </a:p>
        </p:txBody>
      </p:sp>
      <p:sp>
        <p:nvSpPr>
          <p:cNvPr id="25" name="Flèche vers le bas 24"/>
          <p:cNvSpPr/>
          <p:nvPr/>
        </p:nvSpPr>
        <p:spPr>
          <a:xfrm>
            <a:off x="4640326" y="1314417"/>
            <a:ext cx="144016" cy="21602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Flèche vers le bas 25"/>
          <p:cNvSpPr/>
          <p:nvPr/>
        </p:nvSpPr>
        <p:spPr>
          <a:xfrm>
            <a:off x="6656550" y="1314417"/>
            <a:ext cx="144016" cy="21602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8" name="ZoneTexte 27"/>
          <p:cNvSpPr txBox="1"/>
          <p:nvPr/>
        </p:nvSpPr>
        <p:spPr>
          <a:xfrm>
            <a:off x="2581513" y="3855959"/>
            <a:ext cx="2411760" cy="307777"/>
          </a:xfrm>
          <a:prstGeom prst="rect">
            <a:avLst/>
          </a:prstGeom>
          <a:noFill/>
        </p:spPr>
        <p:txBody>
          <a:bodyPr wrap="square" rtlCol="0">
            <a:spAutoFit/>
          </a:bodyPr>
          <a:lstStyle/>
          <a:p>
            <a:r>
              <a:rPr lang="fr-FR" sz="1400" i="1" dirty="0" smtClean="0">
                <a:latin typeface="+mn-lt"/>
              </a:rPr>
              <a:t>Selon James Mc Gregor Burns</a:t>
            </a:r>
            <a:endParaRPr lang="fr-FR" sz="1400" i="1" dirty="0">
              <a:latin typeface="+mn-lt"/>
            </a:endParaRPr>
          </a:p>
        </p:txBody>
      </p:sp>
      <p:pic>
        <p:nvPicPr>
          <p:cNvPr id="29" name="Picture 2" descr="http://www.s9.com/images/portraits/4428_Burns-James-MacGreg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273" y="3775206"/>
            <a:ext cx="915169" cy="1246842"/>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u numéro de diapositive 3"/>
          <p:cNvSpPr>
            <a:spLocks noGrp="1"/>
          </p:cNvSpPr>
          <p:nvPr>
            <p:ph type="sldNum" sz="quarter" idx="4294967295"/>
          </p:nvPr>
        </p:nvSpPr>
        <p:spPr>
          <a:xfrm>
            <a:off x="8637533" y="5400119"/>
            <a:ext cx="381000" cy="216959"/>
          </a:xfrm>
          <a:prstGeom prst="rect">
            <a:avLst/>
          </a:prstGeom>
        </p:spPr>
        <p:txBody>
          <a:bodyPr/>
          <a:lstStyle/>
          <a:p>
            <a:pPr>
              <a:defRPr/>
            </a:pPr>
            <a:fld id="{7F07B8DE-9430-46E8-A38B-5DA0DE501445}" type="slidenum">
              <a:rPr lang="fr-FR" smtClean="0"/>
              <a:pPr>
                <a:defRPr/>
              </a:pPr>
              <a:t>22</a:t>
            </a:fld>
            <a:endParaRPr lang="fr-FR"/>
          </a:p>
        </p:txBody>
      </p:sp>
      <p:sp>
        <p:nvSpPr>
          <p:cNvPr id="3" name="ZoneTexte 2"/>
          <p:cNvSpPr txBox="1"/>
          <p:nvPr/>
        </p:nvSpPr>
        <p:spPr>
          <a:xfrm>
            <a:off x="7683332" y="5370857"/>
            <a:ext cx="964941" cy="246221"/>
          </a:xfrm>
          <a:prstGeom prst="rect">
            <a:avLst/>
          </a:prstGeom>
          <a:noFill/>
        </p:spPr>
        <p:txBody>
          <a:bodyPr wrap="square" rtlCol="0">
            <a:spAutoFit/>
          </a:bodyPr>
          <a:lstStyle/>
          <a:p>
            <a:r>
              <a:rPr lang="fr-FR" sz="1000" dirty="0" smtClean="0">
                <a:latin typeface="+mn-lt"/>
              </a:rPr>
              <a:t>Image : </a:t>
            </a:r>
            <a:r>
              <a:rPr lang="fr-FR" sz="1000" dirty="0" smtClean="0">
                <a:latin typeface="+mn-lt"/>
                <a:hlinkClick r:id="rId5"/>
              </a:rPr>
              <a:t>Source</a:t>
            </a:r>
            <a:endParaRPr lang="fr-FR" sz="1000" dirty="0">
              <a:latin typeface="+mn-lt"/>
            </a:endParaRPr>
          </a:p>
        </p:txBody>
      </p:sp>
    </p:spTree>
    <p:custDataLst>
      <p:tags r:id="rId1"/>
    </p:custDataLst>
    <p:extLst>
      <p:ext uri="{BB962C8B-B14F-4D97-AF65-F5344CB8AC3E}">
        <p14:creationId xmlns:p14="http://schemas.microsoft.com/office/powerpoint/2010/main" val="2092624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2" grpId="0" animBg="1"/>
      <p:bldP spid="25" grpId="0" animBg="1"/>
      <p:bldP spid="26"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p:nvPr/>
        </p:nvPicPr>
        <p:blipFill>
          <a:blip r:embed="rId4">
            <a:extLst>
              <a:ext uri="{28A0092B-C50C-407E-A947-70E740481C1C}">
                <a14:useLocalDpi xmlns:a14="http://schemas.microsoft.com/office/drawing/2010/main" val="0"/>
              </a:ext>
            </a:extLst>
          </a:blip>
          <a:stretch>
            <a:fillRect/>
          </a:stretch>
        </p:blipFill>
        <p:spPr>
          <a:xfrm>
            <a:off x="6660232" y="3433565"/>
            <a:ext cx="2069976" cy="2281436"/>
          </a:xfrm>
          <a:prstGeom prst="rect">
            <a:avLst/>
          </a:prstGeom>
        </p:spPr>
      </p:pic>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92458" y="3358228"/>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7" name="Text Box 4"/>
          <p:cNvSpPr txBox="1">
            <a:spLocks noChangeArrowheads="1"/>
          </p:cNvSpPr>
          <p:nvPr/>
        </p:nvSpPr>
        <p:spPr bwMode="auto">
          <a:xfrm>
            <a:off x="3141086" y="254922"/>
            <a:ext cx="5010419"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Le leadership transformationnel</a:t>
            </a:r>
            <a:endParaRPr lang="en-GB" sz="2800" b="1" dirty="0">
              <a:solidFill>
                <a:schemeClr val="accent6">
                  <a:lumMod val="75000"/>
                </a:schemeClr>
              </a:solidFill>
              <a:effectLst/>
              <a:latin typeface="Calibri" pitchFamily="34" charset="0"/>
            </a:endParaRPr>
          </a:p>
        </p:txBody>
      </p:sp>
      <p:sp>
        <p:nvSpPr>
          <p:cNvPr id="24" name="Rectangle 23"/>
          <p:cNvSpPr/>
          <p:nvPr/>
        </p:nvSpPr>
        <p:spPr>
          <a:xfrm>
            <a:off x="4402838" y="1215966"/>
            <a:ext cx="4283453" cy="523220"/>
          </a:xfrm>
          <a:prstGeom prst="rect">
            <a:avLst/>
          </a:prstGeom>
        </p:spPr>
        <p:txBody>
          <a:bodyPr wrap="square">
            <a:spAutoFit/>
          </a:bodyPr>
          <a:lstStyle/>
          <a:p>
            <a:pPr algn="just"/>
            <a:r>
              <a:rPr lang="fr-FR" sz="1400" dirty="0">
                <a:latin typeface="+mn-lt"/>
              </a:rPr>
              <a:t>C</a:t>
            </a:r>
            <a:r>
              <a:rPr lang="fr-FR" sz="1400" dirty="0" smtClean="0">
                <a:latin typeface="+mn-lt"/>
              </a:rPr>
              <a:t>apacité </a:t>
            </a:r>
            <a:r>
              <a:rPr lang="fr-FR" sz="1400" dirty="0">
                <a:latin typeface="+mn-lt"/>
              </a:rPr>
              <a:t>du leader à déclencher des comportements d’identification et </a:t>
            </a:r>
            <a:r>
              <a:rPr lang="fr-FR" sz="1400" dirty="0" smtClean="0">
                <a:latin typeface="+mn-lt"/>
              </a:rPr>
              <a:t>d’imitation</a:t>
            </a:r>
          </a:p>
        </p:txBody>
      </p:sp>
      <p:sp>
        <p:nvSpPr>
          <p:cNvPr id="7" name="ZoneTexte 6"/>
          <p:cNvSpPr txBox="1"/>
          <p:nvPr/>
        </p:nvSpPr>
        <p:spPr>
          <a:xfrm>
            <a:off x="6609575" y="606153"/>
            <a:ext cx="2041217" cy="338554"/>
          </a:xfrm>
          <a:prstGeom prst="rect">
            <a:avLst/>
          </a:prstGeom>
          <a:noFill/>
        </p:spPr>
        <p:txBody>
          <a:bodyPr wrap="square" rtlCol="0">
            <a:spAutoFit/>
          </a:bodyPr>
          <a:lstStyle/>
          <a:p>
            <a:r>
              <a:rPr lang="fr-FR" sz="1600" b="1" i="1" dirty="0" smtClean="0">
                <a:latin typeface="+mn-lt"/>
              </a:rPr>
              <a:t>Selon Bernard Bass</a:t>
            </a:r>
            <a:endParaRPr lang="fr-FR" sz="1600" b="1" i="1" dirty="0">
              <a:latin typeface="+mn-lt"/>
            </a:endParaRPr>
          </a:p>
        </p:txBody>
      </p:sp>
      <p:sp>
        <p:nvSpPr>
          <p:cNvPr id="3" name="Rectangle 2"/>
          <p:cNvSpPr/>
          <p:nvPr/>
        </p:nvSpPr>
        <p:spPr>
          <a:xfrm>
            <a:off x="2550431" y="1280261"/>
            <a:ext cx="1841273"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smtClean="0">
                <a:solidFill>
                  <a:prstClr val="black"/>
                </a:solidFill>
                <a:latin typeface="Calibri"/>
              </a:rPr>
              <a:t>Charisme</a:t>
            </a:r>
            <a:endParaRPr lang="fr-FR" dirty="0"/>
          </a:p>
        </p:txBody>
      </p:sp>
      <p:sp>
        <p:nvSpPr>
          <p:cNvPr id="4" name="Rectangle 3"/>
          <p:cNvSpPr/>
          <p:nvPr/>
        </p:nvSpPr>
        <p:spPr>
          <a:xfrm>
            <a:off x="2550431" y="1825709"/>
            <a:ext cx="1841273" cy="30777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fr-FR" sz="1400" b="1" dirty="0">
                <a:solidFill>
                  <a:prstClr val="black"/>
                </a:solidFill>
                <a:latin typeface="Calibri"/>
              </a:rPr>
              <a:t>Motivation inspirante</a:t>
            </a:r>
            <a:r>
              <a:rPr lang="fr-FR" sz="1400" dirty="0">
                <a:solidFill>
                  <a:prstClr val="black"/>
                </a:solidFill>
                <a:latin typeface="Calibri"/>
              </a:rPr>
              <a:t> </a:t>
            </a:r>
            <a:endParaRPr lang="fr-FR" dirty="0"/>
          </a:p>
        </p:txBody>
      </p:sp>
      <p:sp>
        <p:nvSpPr>
          <p:cNvPr id="5" name="Rectangle 4"/>
          <p:cNvSpPr/>
          <p:nvPr/>
        </p:nvSpPr>
        <p:spPr>
          <a:xfrm>
            <a:off x="2550431" y="2552407"/>
            <a:ext cx="184127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dirty="0">
                <a:solidFill>
                  <a:prstClr val="black"/>
                </a:solidFill>
                <a:latin typeface="Calibri"/>
              </a:rPr>
              <a:t>Stimulation intellectuelle </a:t>
            </a:r>
            <a:endParaRPr lang="fr-FR" dirty="0"/>
          </a:p>
        </p:txBody>
      </p:sp>
      <p:sp>
        <p:nvSpPr>
          <p:cNvPr id="6" name="Rectangle 5"/>
          <p:cNvSpPr/>
          <p:nvPr/>
        </p:nvSpPr>
        <p:spPr>
          <a:xfrm>
            <a:off x="2550431" y="3302272"/>
            <a:ext cx="1841273"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1400" b="1" dirty="0">
                <a:solidFill>
                  <a:prstClr val="black"/>
                </a:solidFill>
                <a:latin typeface="Calibri"/>
              </a:rPr>
              <a:t>Considération </a:t>
            </a:r>
            <a:r>
              <a:rPr lang="fr-FR" sz="1400" b="1" dirty="0" smtClean="0">
                <a:solidFill>
                  <a:prstClr val="black"/>
                </a:solidFill>
                <a:latin typeface="Calibri"/>
              </a:rPr>
              <a:t>individualisée</a:t>
            </a:r>
            <a:endParaRPr lang="fr-FR" dirty="0"/>
          </a:p>
        </p:txBody>
      </p:sp>
      <p:sp>
        <p:nvSpPr>
          <p:cNvPr id="8" name="Rectangle 7"/>
          <p:cNvSpPr/>
          <p:nvPr/>
        </p:nvSpPr>
        <p:spPr>
          <a:xfrm>
            <a:off x="3114176" y="4369668"/>
            <a:ext cx="3491331" cy="707886"/>
          </a:xfrm>
          <a:prstGeom prst="rect">
            <a:avLst/>
          </a:prstGeom>
          <a:gradFill>
            <a:gsLst>
              <a:gs pos="0">
                <a:schemeClr val="lt1">
                  <a:tint val="80000"/>
                  <a:satMod val="300000"/>
                </a:schemeClr>
              </a:gs>
              <a:gs pos="100000">
                <a:srgbClr val="FFFF66"/>
              </a:gs>
            </a:gsLst>
          </a:gradFill>
        </p:spPr>
        <p:style>
          <a:lnRef idx="0">
            <a:scrgbClr r="0" g="0" b="0"/>
          </a:lnRef>
          <a:fillRef idx="1003">
            <a:schemeClr val="lt1"/>
          </a:fillRef>
          <a:effectRef idx="0">
            <a:scrgbClr r="0" g="0" b="0"/>
          </a:effectRef>
          <a:fontRef idx="major"/>
        </p:style>
        <p:txBody>
          <a:bodyPr wrap="square">
            <a:spAutoFit/>
          </a:bodyPr>
          <a:lstStyle/>
          <a:p>
            <a:pPr marL="285750" lvl="0" indent="-285750">
              <a:buFont typeface="Symbol"/>
              <a:buChar char="Þ"/>
            </a:pPr>
            <a:r>
              <a:rPr lang="fr-FR" sz="2000" dirty="0" smtClean="0">
                <a:solidFill>
                  <a:prstClr val="black"/>
                </a:solidFill>
                <a:latin typeface="Calibri"/>
              </a:rPr>
              <a:t>motiver </a:t>
            </a:r>
            <a:r>
              <a:rPr lang="fr-FR" sz="2000" dirty="0">
                <a:solidFill>
                  <a:prstClr val="black"/>
                </a:solidFill>
                <a:latin typeface="Calibri"/>
              </a:rPr>
              <a:t>le groupe à aller </a:t>
            </a:r>
            <a:endParaRPr lang="fr-FR" sz="2000" dirty="0" smtClean="0">
              <a:solidFill>
                <a:prstClr val="black"/>
              </a:solidFill>
              <a:latin typeface="Calibri"/>
            </a:endParaRPr>
          </a:p>
          <a:p>
            <a:pPr lvl="0" algn="ctr"/>
            <a:r>
              <a:rPr lang="fr-FR" sz="2000" b="1" dirty="0" smtClean="0">
                <a:solidFill>
                  <a:prstClr val="black"/>
                </a:solidFill>
                <a:latin typeface="Calibri"/>
              </a:rPr>
              <a:t>au </a:t>
            </a:r>
            <a:r>
              <a:rPr lang="fr-FR" sz="2000" b="1" dirty="0">
                <a:solidFill>
                  <a:prstClr val="black"/>
                </a:solidFill>
                <a:latin typeface="Calibri"/>
              </a:rPr>
              <a:t>delà </a:t>
            </a:r>
            <a:r>
              <a:rPr lang="fr-FR" sz="2000" b="1" dirty="0" smtClean="0">
                <a:solidFill>
                  <a:prstClr val="black"/>
                </a:solidFill>
                <a:latin typeface="Calibri"/>
              </a:rPr>
              <a:t>de ses </a:t>
            </a:r>
            <a:r>
              <a:rPr lang="fr-FR" sz="2000" b="1" dirty="0">
                <a:solidFill>
                  <a:prstClr val="black"/>
                </a:solidFill>
                <a:latin typeface="Calibri"/>
              </a:rPr>
              <a:t>espérances </a:t>
            </a:r>
            <a:endParaRPr lang="fr-FR" sz="2000" b="1" dirty="0" smtClean="0">
              <a:solidFill>
                <a:prstClr val="black"/>
              </a:solidFill>
              <a:latin typeface="Calibri"/>
            </a:endParaRPr>
          </a:p>
        </p:txBody>
      </p:sp>
      <p:sp>
        <p:nvSpPr>
          <p:cNvPr id="9" name="Rectangle 8"/>
          <p:cNvSpPr/>
          <p:nvPr/>
        </p:nvSpPr>
        <p:spPr>
          <a:xfrm>
            <a:off x="4391704" y="3323260"/>
            <a:ext cx="4373717" cy="523220"/>
          </a:xfrm>
          <a:prstGeom prst="rect">
            <a:avLst/>
          </a:prstGeom>
        </p:spPr>
        <p:txBody>
          <a:bodyPr wrap="square">
            <a:spAutoFit/>
          </a:bodyPr>
          <a:lstStyle/>
          <a:p>
            <a:pPr lvl="0" algn="just"/>
            <a:r>
              <a:rPr lang="fr-FR" sz="1400" dirty="0" smtClean="0">
                <a:solidFill>
                  <a:prstClr val="black"/>
                </a:solidFill>
                <a:latin typeface="Calibri"/>
              </a:rPr>
              <a:t>Le </a:t>
            </a:r>
            <a:r>
              <a:rPr lang="fr-FR" sz="1400" dirty="0">
                <a:solidFill>
                  <a:prstClr val="black"/>
                </a:solidFill>
                <a:latin typeface="Calibri"/>
              </a:rPr>
              <a:t>leader montre une attention particulière aux  </a:t>
            </a:r>
            <a:r>
              <a:rPr lang="fr-FR" sz="1400" dirty="0" smtClean="0">
                <a:solidFill>
                  <a:prstClr val="black"/>
                </a:solidFill>
                <a:latin typeface="Calibri"/>
              </a:rPr>
              <a:t>personnes. </a:t>
            </a:r>
            <a:r>
              <a:rPr lang="fr-FR" sz="1400" dirty="0">
                <a:solidFill>
                  <a:prstClr val="black"/>
                </a:solidFill>
                <a:latin typeface="Calibri"/>
              </a:rPr>
              <a:t>Il est à l’écoute des besoins de  chacun.</a:t>
            </a:r>
          </a:p>
        </p:txBody>
      </p:sp>
      <p:sp>
        <p:nvSpPr>
          <p:cNvPr id="10" name="Rectangle 9"/>
          <p:cNvSpPr/>
          <p:nvPr/>
        </p:nvSpPr>
        <p:spPr>
          <a:xfrm>
            <a:off x="4402838" y="2552407"/>
            <a:ext cx="4417634" cy="523220"/>
          </a:xfrm>
          <a:prstGeom prst="rect">
            <a:avLst/>
          </a:prstGeom>
        </p:spPr>
        <p:txBody>
          <a:bodyPr wrap="square">
            <a:spAutoFit/>
          </a:bodyPr>
          <a:lstStyle/>
          <a:p>
            <a:pPr lvl="0" algn="just"/>
            <a:r>
              <a:rPr lang="fr-FR" sz="1400" dirty="0" smtClean="0">
                <a:solidFill>
                  <a:prstClr val="black"/>
                </a:solidFill>
                <a:latin typeface="Calibri"/>
              </a:rPr>
              <a:t>Prise </a:t>
            </a:r>
            <a:r>
              <a:rPr lang="fr-FR" sz="1400" dirty="0">
                <a:solidFill>
                  <a:prstClr val="black"/>
                </a:solidFill>
                <a:latin typeface="Calibri"/>
              </a:rPr>
              <a:t>de conscience </a:t>
            </a:r>
            <a:r>
              <a:rPr lang="fr-FR" sz="1400" dirty="0" smtClean="0">
                <a:solidFill>
                  <a:prstClr val="black"/>
                </a:solidFill>
                <a:latin typeface="Calibri"/>
              </a:rPr>
              <a:t>des </a:t>
            </a:r>
            <a:r>
              <a:rPr lang="fr-FR" sz="1400" dirty="0">
                <a:solidFill>
                  <a:prstClr val="black"/>
                </a:solidFill>
                <a:latin typeface="Calibri"/>
              </a:rPr>
              <a:t>problèmes et </a:t>
            </a:r>
            <a:r>
              <a:rPr lang="fr-FR" sz="1400" dirty="0" smtClean="0">
                <a:solidFill>
                  <a:prstClr val="black"/>
                </a:solidFill>
                <a:latin typeface="Calibri"/>
              </a:rPr>
              <a:t>capacité </a:t>
            </a:r>
            <a:r>
              <a:rPr lang="fr-FR" sz="1400" dirty="0">
                <a:solidFill>
                  <a:prstClr val="black"/>
                </a:solidFill>
                <a:latin typeface="Calibri"/>
              </a:rPr>
              <a:t>à </a:t>
            </a:r>
            <a:r>
              <a:rPr lang="fr-FR" sz="1400" dirty="0" smtClean="0">
                <a:solidFill>
                  <a:prstClr val="black"/>
                </a:solidFill>
                <a:latin typeface="Calibri"/>
              </a:rPr>
              <a:t>les résoudre adoptant </a:t>
            </a:r>
            <a:r>
              <a:rPr lang="fr-FR" sz="1400" dirty="0">
                <a:solidFill>
                  <a:prstClr val="black"/>
                </a:solidFill>
                <a:latin typeface="Calibri"/>
              </a:rPr>
              <a:t>de nouvelles </a:t>
            </a:r>
            <a:r>
              <a:rPr lang="fr-FR" sz="1400" b="1" u="sng" dirty="0">
                <a:solidFill>
                  <a:prstClr val="black"/>
                </a:solidFill>
                <a:latin typeface="Calibri"/>
              </a:rPr>
              <a:t>approches innovantes </a:t>
            </a:r>
          </a:p>
        </p:txBody>
      </p:sp>
      <p:sp>
        <p:nvSpPr>
          <p:cNvPr id="11" name="Rectangle 10"/>
          <p:cNvSpPr/>
          <p:nvPr/>
        </p:nvSpPr>
        <p:spPr>
          <a:xfrm>
            <a:off x="4402838" y="1801023"/>
            <a:ext cx="4561650" cy="523220"/>
          </a:xfrm>
          <a:prstGeom prst="rect">
            <a:avLst/>
          </a:prstGeom>
        </p:spPr>
        <p:txBody>
          <a:bodyPr wrap="square">
            <a:spAutoFit/>
          </a:bodyPr>
          <a:lstStyle/>
          <a:p>
            <a:pPr lvl="0" algn="just"/>
            <a:r>
              <a:rPr lang="fr-FR" sz="1400" dirty="0" smtClean="0">
                <a:solidFill>
                  <a:prstClr val="black"/>
                </a:solidFill>
                <a:latin typeface="Calibri"/>
              </a:rPr>
              <a:t>Le </a:t>
            </a:r>
            <a:r>
              <a:rPr lang="fr-FR" sz="1400" dirty="0">
                <a:solidFill>
                  <a:prstClr val="black"/>
                </a:solidFill>
                <a:latin typeface="Calibri"/>
              </a:rPr>
              <a:t>leader emploie des qualités émotionnelles au processus d'influence</a:t>
            </a:r>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4131" y="291704"/>
            <a:ext cx="425172" cy="62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Espace réservé du numéro de diapositive 3"/>
          <p:cNvSpPr>
            <a:spLocks noGrp="1"/>
          </p:cNvSpPr>
          <p:nvPr>
            <p:ph type="sldNum" sz="quarter" idx="4294967295"/>
          </p:nvPr>
        </p:nvSpPr>
        <p:spPr>
          <a:xfrm>
            <a:off x="8730208" y="5304548"/>
            <a:ext cx="381000" cy="216959"/>
          </a:xfrm>
          <a:prstGeom prst="rect">
            <a:avLst/>
          </a:prstGeom>
        </p:spPr>
        <p:txBody>
          <a:bodyPr/>
          <a:lstStyle/>
          <a:p>
            <a:pPr>
              <a:defRPr/>
            </a:pPr>
            <a:fld id="{7F07B8DE-9430-46E8-A38B-5DA0DE501445}" type="slidenum">
              <a:rPr lang="fr-FR" smtClean="0"/>
              <a:pPr>
                <a:defRPr/>
              </a:pPr>
              <a:t>23</a:t>
            </a:fld>
            <a:endParaRPr lang="fr-FR"/>
          </a:p>
        </p:txBody>
      </p:sp>
      <p:sp>
        <p:nvSpPr>
          <p:cNvPr id="19" name="Rectangle 18"/>
          <p:cNvSpPr/>
          <p:nvPr/>
        </p:nvSpPr>
        <p:spPr>
          <a:xfrm>
            <a:off x="7216043" y="5304548"/>
            <a:ext cx="1549378" cy="253916"/>
          </a:xfrm>
          <a:prstGeom prst="rect">
            <a:avLst/>
          </a:prstGeom>
          <a:solidFill>
            <a:schemeClr val="bg1"/>
          </a:solidFill>
        </p:spPr>
        <p:txBody>
          <a:bodyPr wrap="square">
            <a:spAutoFit/>
          </a:bodyPr>
          <a:lstStyle/>
          <a:p>
            <a:pPr algn="r"/>
            <a:r>
              <a:rPr lang="fr-FR" sz="1050" dirty="0" smtClean="0">
                <a:solidFill>
                  <a:srgbClr val="000000"/>
                </a:solidFill>
              </a:rPr>
              <a:t>image : Source</a:t>
            </a:r>
            <a:endParaRPr lang="fr-FR" sz="1000" dirty="0">
              <a:solidFill>
                <a:srgbClr val="000000"/>
              </a:solidFill>
            </a:endParaRPr>
          </a:p>
        </p:txBody>
      </p:sp>
    </p:spTree>
    <p:custDataLst>
      <p:tags r:id="rId1"/>
    </p:custDataLst>
    <p:extLst>
      <p:ext uri="{BB962C8B-B14F-4D97-AF65-F5344CB8AC3E}">
        <p14:creationId xmlns:p14="http://schemas.microsoft.com/office/powerpoint/2010/main" val="2746022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0" grpId="0"/>
      <p:bldP spid="11" grpId="0"/>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97717" y="3855670"/>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7" name="Text Box 4"/>
          <p:cNvSpPr txBox="1">
            <a:spLocks noChangeArrowheads="1"/>
          </p:cNvSpPr>
          <p:nvPr/>
        </p:nvSpPr>
        <p:spPr bwMode="auto">
          <a:xfrm>
            <a:off x="3516922" y="453175"/>
            <a:ext cx="4285835"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Conseils</a:t>
            </a:r>
            <a:endParaRPr lang="en-GB" sz="2800" b="1" dirty="0">
              <a:solidFill>
                <a:schemeClr val="accent6">
                  <a:lumMod val="75000"/>
                </a:schemeClr>
              </a:solidFill>
              <a:effectLst/>
              <a:latin typeface="Calibri" pitchFamily="34" charset="0"/>
            </a:endParaRPr>
          </a:p>
        </p:txBody>
      </p:sp>
      <p:sp>
        <p:nvSpPr>
          <p:cNvPr id="12" name="ZoneTexte 11"/>
          <p:cNvSpPr txBox="1"/>
          <p:nvPr/>
        </p:nvSpPr>
        <p:spPr>
          <a:xfrm>
            <a:off x="4481667" y="965260"/>
            <a:ext cx="4493278" cy="3754874"/>
          </a:xfrm>
          <a:prstGeom prst="rect">
            <a:avLst/>
          </a:prstGeom>
          <a:noFill/>
        </p:spPr>
        <p:txBody>
          <a:bodyPr wrap="square" rtlCol="0">
            <a:spAutoFit/>
          </a:bodyPr>
          <a:lstStyle/>
          <a:p>
            <a:pPr marL="342900" lvl="0" indent="-342900" algn="just">
              <a:buFont typeface="+mj-lt"/>
              <a:buAutoNum type="arabicPeriod"/>
            </a:pPr>
            <a:r>
              <a:rPr lang="fr-FR" sz="1400" dirty="0" smtClean="0">
                <a:latin typeface="+mn-lt"/>
              </a:rPr>
              <a:t>Parlez un peu plus fort, soyez concis</a:t>
            </a:r>
          </a:p>
          <a:p>
            <a:pPr marL="342900" lvl="0" indent="-342900" algn="just">
              <a:buFont typeface="+mj-lt"/>
              <a:buAutoNum type="arabicPeriod"/>
            </a:pPr>
            <a:r>
              <a:rPr lang="fr-FR" sz="1400" dirty="0" smtClean="0">
                <a:latin typeface="+mn-lt"/>
              </a:rPr>
              <a:t>Ayez une posture droite, soignez votre apparence</a:t>
            </a:r>
            <a:endParaRPr lang="fr-FR" sz="1400" dirty="0">
              <a:latin typeface="+mn-lt"/>
            </a:endParaRPr>
          </a:p>
          <a:p>
            <a:pPr marL="342900" lvl="0" indent="-342900" algn="just">
              <a:buFont typeface="+mj-lt"/>
              <a:buAutoNum type="arabicPeriod"/>
            </a:pPr>
            <a:r>
              <a:rPr lang="fr-FR" sz="1400" dirty="0" smtClean="0">
                <a:latin typeface="+mn-lt"/>
              </a:rPr>
              <a:t>Souriez, faites preuve d’enthousiasme</a:t>
            </a:r>
          </a:p>
          <a:p>
            <a:pPr marL="342900" lvl="0" indent="-342900" algn="just">
              <a:buFont typeface="+mj-lt"/>
              <a:buAutoNum type="arabicPeriod"/>
            </a:pPr>
            <a:endParaRPr lang="fr-FR" sz="1400" dirty="0" smtClean="0">
              <a:latin typeface="+mn-lt"/>
            </a:endParaRPr>
          </a:p>
          <a:p>
            <a:pPr marL="342900" indent="-342900" algn="just">
              <a:buFont typeface="+mj-lt"/>
              <a:buAutoNum type="arabicPeriod"/>
            </a:pPr>
            <a:r>
              <a:rPr lang="fr-FR" sz="1400" dirty="0">
                <a:latin typeface="+mn-lt"/>
              </a:rPr>
              <a:t>Partagez une vision motivante de l’avenir</a:t>
            </a:r>
          </a:p>
          <a:p>
            <a:pPr marL="342900" lvl="0" indent="-342900" algn="just">
              <a:buFont typeface="+mj-lt"/>
              <a:buAutoNum type="arabicPeriod"/>
            </a:pPr>
            <a:r>
              <a:rPr lang="fr-FR" sz="1400" dirty="0" smtClean="0">
                <a:latin typeface="+mn-lt"/>
              </a:rPr>
              <a:t>Soyez aussi exigeant </a:t>
            </a:r>
            <a:r>
              <a:rPr lang="fr-FR" sz="1400" dirty="0">
                <a:latin typeface="+mn-lt"/>
              </a:rPr>
              <a:t>envers vous-même </a:t>
            </a:r>
            <a:r>
              <a:rPr lang="fr-FR" sz="1400" dirty="0" smtClean="0">
                <a:latin typeface="+mn-lt"/>
              </a:rPr>
              <a:t>qu’envers votre équipe</a:t>
            </a:r>
            <a:endParaRPr lang="fr-FR" sz="1400" dirty="0">
              <a:latin typeface="+mn-lt"/>
            </a:endParaRPr>
          </a:p>
          <a:p>
            <a:pPr marL="342900" lvl="0" indent="-342900" algn="just">
              <a:buFont typeface="+mj-lt"/>
              <a:buAutoNum type="arabicPeriod"/>
            </a:pPr>
            <a:r>
              <a:rPr lang="fr-FR" sz="1400" dirty="0" smtClean="0">
                <a:latin typeface="+mn-lt"/>
              </a:rPr>
              <a:t>Faites </a:t>
            </a:r>
            <a:r>
              <a:rPr lang="fr-FR" sz="1400" dirty="0">
                <a:latin typeface="+mn-lt"/>
              </a:rPr>
              <a:t>réussir les autres</a:t>
            </a:r>
          </a:p>
          <a:p>
            <a:pPr marL="342900" lvl="0" indent="-342900" algn="just">
              <a:buFont typeface="+mj-lt"/>
              <a:buAutoNum type="arabicPeriod"/>
            </a:pPr>
            <a:endParaRPr lang="fr-FR" sz="1400" dirty="0" smtClean="0">
              <a:latin typeface="+mn-lt"/>
            </a:endParaRPr>
          </a:p>
          <a:p>
            <a:pPr marL="342900" lvl="0" indent="-342900" algn="just">
              <a:buFont typeface="+mj-lt"/>
              <a:buAutoNum type="arabicPeriod"/>
            </a:pPr>
            <a:r>
              <a:rPr lang="fr-FR" sz="1400" dirty="0" smtClean="0">
                <a:latin typeface="+mn-lt"/>
              </a:rPr>
              <a:t>Cherchez les solutions plutôt que les coupables</a:t>
            </a:r>
          </a:p>
          <a:p>
            <a:pPr marL="342900" indent="-342900" algn="just">
              <a:buFont typeface="+mj-lt"/>
              <a:buAutoNum type="arabicPeriod"/>
            </a:pPr>
            <a:r>
              <a:rPr lang="fr-FR" sz="1400" dirty="0" smtClean="0">
                <a:latin typeface="+mn-lt"/>
              </a:rPr>
              <a:t>Poser des questions au lieu de donner les solutions</a:t>
            </a:r>
            <a:endParaRPr lang="fr-FR" sz="1400" dirty="0">
              <a:latin typeface="+mn-lt"/>
            </a:endParaRPr>
          </a:p>
          <a:p>
            <a:pPr marL="342900" indent="-342900" algn="just">
              <a:buFont typeface="+mj-lt"/>
              <a:buAutoNum type="arabicPeriod"/>
            </a:pPr>
            <a:r>
              <a:rPr lang="fr-FR" sz="1400" dirty="0" smtClean="0">
                <a:latin typeface="+mn-lt"/>
              </a:rPr>
              <a:t>Innovez, sortez </a:t>
            </a:r>
            <a:r>
              <a:rPr lang="fr-FR" sz="1400" dirty="0">
                <a:latin typeface="+mn-lt"/>
              </a:rPr>
              <a:t>du cadre</a:t>
            </a:r>
          </a:p>
          <a:p>
            <a:pPr marL="342900" indent="-342900" algn="just">
              <a:buFont typeface="+mj-lt"/>
              <a:buAutoNum type="arabicPeriod"/>
            </a:pPr>
            <a:endParaRPr lang="fr-FR" sz="1400" dirty="0">
              <a:latin typeface="+mn-lt"/>
            </a:endParaRPr>
          </a:p>
          <a:p>
            <a:pPr marL="342900" indent="-342900" algn="just">
              <a:buFont typeface="+mj-lt"/>
              <a:buAutoNum type="arabicPeriod"/>
            </a:pPr>
            <a:r>
              <a:rPr lang="fr-FR" sz="1400" dirty="0" smtClean="0">
                <a:latin typeface="+mn-lt"/>
              </a:rPr>
              <a:t>Ecoutez le dit et le non dit</a:t>
            </a:r>
          </a:p>
          <a:p>
            <a:pPr marL="342900" indent="-342900" algn="just">
              <a:buFont typeface="+mj-lt"/>
              <a:buAutoNum type="arabicPeriod"/>
            </a:pPr>
            <a:r>
              <a:rPr lang="fr-FR" sz="1400" dirty="0">
                <a:latin typeface="+mn-lt"/>
              </a:rPr>
              <a:t>Acceptez l’erreur</a:t>
            </a:r>
          </a:p>
          <a:p>
            <a:pPr marL="342900" lvl="0" indent="-342900" algn="just">
              <a:buFont typeface="+mj-lt"/>
              <a:buAutoNum type="arabicPeriod"/>
            </a:pPr>
            <a:r>
              <a:rPr lang="fr-FR" sz="1400" dirty="0" smtClean="0">
                <a:latin typeface="+mn-lt"/>
              </a:rPr>
              <a:t>Observez </a:t>
            </a:r>
            <a:r>
              <a:rPr lang="fr-FR" sz="1400" dirty="0">
                <a:latin typeface="+mn-lt"/>
              </a:rPr>
              <a:t>les progrès</a:t>
            </a:r>
            <a:r>
              <a:rPr lang="fr-FR" sz="1400" dirty="0" smtClean="0">
                <a:latin typeface="+mn-lt"/>
              </a:rPr>
              <a:t>, faites les remarquer,  complimentez</a:t>
            </a:r>
            <a:endParaRPr lang="fr-FR" sz="1400" dirty="0">
              <a:latin typeface="+mn-lt"/>
            </a:endParaRPr>
          </a:p>
        </p:txBody>
      </p:sp>
      <p:sp>
        <p:nvSpPr>
          <p:cNvPr id="7" name="Rectangle 6"/>
          <p:cNvSpPr/>
          <p:nvPr/>
        </p:nvSpPr>
        <p:spPr>
          <a:xfrm>
            <a:off x="2640391" y="1144216"/>
            <a:ext cx="184127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smtClean="0">
                <a:solidFill>
                  <a:prstClr val="black"/>
                </a:solidFill>
                <a:latin typeface="Calibri"/>
              </a:rPr>
              <a:t>Charisme</a:t>
            </a:r>
          </a:p>
          <a:p>
            <a:pPr algn="ctr"/>
            <a:endParaRPr lang="fr-FR" sz="1400" b="1" dirty="0" smtClean="0">
              <a:solidFill>
                <a:prstClr val="black"/>
              </a:solidFill>
              <a:latin typeface="Calibri"/>
            </a:endParaRPr>
          </a:p>
        </p:txBody>
      </p:sp>
      <p:sp>
        <p:nvSpPr>
          <p:cNvPr id="8" name="Rectangle 7"/>
          <p:cNvSpPr/>
          <p:nvPr/>
        </p:nvSpPr>
        <p:spPr>
          <a:xfrm>
            <a:off x="2640395" y="2099866"/>
            <a:ext cx="182294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a:solidFill>
                  <a:prstClr val="black"/>
                </a:solidFill>
                <a:latin typeface="Calibri"/>
              </a:rPr>
              <a:t>Motivation </a:t>
            </a:r>
            <a:endParaRPr lang="fr-FR" sz="1400" b="1" dirty="0" smtClean="0">
              <a:solidFill>
                <a:prstClr val="black"/>
              </a:solidFill>
              <a:latin typeface="Calibri"/>
            </a:endParaRPr>
          </a:p>
          <a:p>
            <a:pPr algn="ctr"/>
            <a:r>
              <a:rPr lang="fr-FR" sz="1400" b="1" dirty="0" smtClean="0">
                <a:solidFill>
                  <a:prstClr val="black"/>
                </a:solidFill>
                <a:latin typeface="Calibri"/>
              </a:rPr>
              <a:t>inspirante</a:t>
            </a:r>
          </a:p>
        </p:txBody>
      </p:sp>
      <p:sp>
        <p:nvSpPr>
          <p:cNvPr id="9" name="Rectangle 8"/>
          <p:cNvSpPr/>
          <p:nvPr/>
        </p:nvSpPr>
        <p:spPr>
          <a:xfrm>
            <a:off x="2622069" y="3020781"/>
            <a:ext cx="184127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dirty="0">
                <a:solidFill>
                  <a:prstClr val="black"/>
                </a:solidFill>
                <a:latin typeface="Calibri"/>
              </a:rPr>
              <a:t>Stimulation intellectuelle </a:t>
            </a:r>
            <a:endParaRPr lang="fr-FR" dirty="0"/>
          </a:p>
        </p:txBody>
      </p:sp>
      <p:sp>
        <p:nvSpPr>
          <p:cNvPr id="10" name="Rectangle 9"/>
          <p:cNvSpPr/>
          <p:nvPr/>
        </p:nvSpPr>
        <p:spPr>
          <a:xfrm>
            <a:off x="2640394" y="3855670"/>
            <a:ext cx="18412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1400" b="1" dirty="0">
                <a:solidFill>
                  <a:prstClr val="black"/>
                </a:solidFill>
                <a:latin typeface="Calibri"/>
              </a:rPr>
              <a:t>Considération </a:t>
            </a:r>
            <a:r>
              <a:rPr lang="fr-FR" sz="1400" b="1" dirty="0" smtClean="0">
                <a:solidFill>
                  <a:prstClr val="black"/>
                </a:solidFill>
                <a:latin typeface="Calibri"/>
              </a:rPr>
              <a:t>individualisée</a:t>
            </a:r>
            <a:endParaRPr lang="fr-FR" dirty="0"/>
          </a:p>
        </p:txBody>
      </p:sp>
      <p:sp>
        <p:nvSpPr>
          <p:cNvPr id="11"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24</a:t>
            </a:fld>
            <a:endParaRPr lang="fr-FR"/>
          </a:p>
        </p:txBody>
      </p:sp>
    </p:spTree>
    <p:custDataLst>
      <p:tags r:id="rId1"/>
    </p:custDataLst>
    <p:extLst>
      <p:ext uri="{BB962C8B-B14F-4D97-AF65-F5344CB8AC3E}">
        <p14:creationId xmlns:p14="http://schemas.microsoft.com/office/powerpoint/2010/main" val="475032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fade">
                                      <p:cBhvr>
                                        <p:cTn id="10" dur="500"/>
                                        <p:tgtEl>
                                          <p:spTgt spid="1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fade">
                                      <p:cBhvr>
                                        <p:cTn id="16" dur="500"/>
                                        <p:tgtEl>
                                          <p:spTgt spid="1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8" end="8"/>
                                            </p:txEl>
                                          </p:spTgt>
                                        </p:tgtEl>
                                        <p:attrNameLst>
                                          <p:attrName>style.visibility</p:attrName>
                                        </p:attrNameLst>
                                      </p:cBhvr>
                                      <p:to>
                                        <p:strVal val="visible"/>
                                      </p:to>
                                    </p:set>
                                    <p:animEffect transition="in" filter="fade">
                                      <p:cBhvr>
                                        <p:cTn id="24" dur="500"/>
                                        <p:tgtEl>
                                          <p:spTgt spid="1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animEffect transition="in" filter="fade">
                                      <p:cBhvr>
                                        <p:cTn id="27" dur="500"/>
                                        <p:tgtEl>
                                          <p:spTgt spid="1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10" end="10"/>
                                            </p:txEl>
                                          </p:spTgt>
                                        </p:tgtEl>
                                        <p:attrNameLst>
                                          <p:attrName>style.visibility</p:attrName>
                                        </p:attrNameLst>
                                      </p:cBhvr>
                                      <p:to>
                                        <p:strVal val="visible"/>
                                      </p:to>
                                    </p:set>
                                    <p:animEffect transition="in" filter="fade">
                                      <p:cBhvr>
                                        <p:cTn id="30" dur="500"/>
                                        <p:tgtEl>
                                          <p:spTgt spid="1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12" end="12"/>
                                            </p:txEl>
                                          </p:spTgt>
                                        </p:tgtEl>
                                        <p:attrNameLst>
                                          <p:attrName>style.visibility</p:attrName>
                                        </p:attrNameLst>
                                      </p:cBhvr>
                                      <p:to>
                                        <p:strVal val="visible"/>
                                      </p:to>
                                    </p:set>
                                    <p:animEffect transition="in" filter="fade">
                                      <p:cBhvr>
                                        <p:cTn id="38" dur="500"/>
                                        <p:tgtEl>
                                          <p:spTgt spid="1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13" end="13"/>
                                            </p:txEl>
                                          </p:spTgt>
                                        </p:tgtEl>
                                        <p:attrNameLst>
                                          <p:attrName>style.visibility</p:attrName>
                                        </p:attrNameLst>
                                      </p:cBhvr>
                                      <p:to>
                                        <p:strVal val="visible"/>
                                      </p:to>
                                    </p:set>
                                    <p:animEffect transition="in" filter="fade">
                                      <p:cBhvr>
                                        <p:cTn id="41" dur="500"/>
                                        <p:tgtEl>
                                          <p:spTgt spid="12">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xEl>
                                              <p:pRg st="14" end="14"/>
                                            </p:txEl>
                                          </p:spTgt>
                                        </p:tgtEl>
                                        <p:attrNameLst>
                                          <p:attrName>style.visibility</p:attrName>
                                        </p:attrNameLst>
                                      </p:cBhvr>
                                      <p:to>
                                        <p:strVal val="visible"/>
                                      </p:to>
                                    </p:set>
                                    <p:animEffect transition="in" filter="fade">
                                      <p:cBhvr>
                                        <p:cTn id="44"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15" name="Rectangle 14"/>
          <p:cNvSpPr/>
          <p:nvPr/>
        </p:nvSpPr>
        <p:spPr>
          <a:xfrm>
            <a:off x="3516922" y="1785797"/>
            <a:ext cx="2116993" cy="30777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fr-FR" sz="1400" b="1" dirty="0" smtClean="0">
                <a:latin typeface="+mn-lt"/>
              </a:rPr>
              <a:t>sur </a:t>
            </a:r>
            <a:r>
              <a:rPr lang="fr-FR" sz="1400" b="1" dirty="0">
                <a:latin typeface="+mn-lt"/>
              </a:rPr>
              <a:t>les </a:t>
            </a:r>
            <a:r>
              <a:rPr lang="fr-FR" sz="1400" b="1" dirty="0" smtClean="0">
                <a:latin typeface="+mn-lt"/>
              </a:rPr>
              <a:t>personnes</a:t>
            </a:r>
            <a:endParaRPr lang="fr-FR" sz="1400" b="1" dirty="0">
              <a:latin typeface="+mn-lt"/>
            </a:endParaRPr>
          </a:p>
        </p:txBody>
      </p:sp>
      <p:sp>
        <p:nvSpPr>
          <p:cNvPr id="16" name="Rectangle 15"/>
          <p:cNvSpPr/>
          <p:nvPr/>
        </p:nvSpPr>
        <p:spPr>
          <a:xfrm>
            <a:off x="7406764" y="3294956"/>
            <a:ext cx="1460455" cy="30777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fr-FR" sz="1400" b="1" dirty="0" smtClean="0">
                <a:latin typeface="+mn-lt"/>
              </a:rPr>
              <a:t>Sur les résultats</a:t>
            </a:r>
            <a:endParaRPr lang="fr-FR" sz="1400" b="1" dirty="0">
              <a:latin typeface="+mn-lt"/>
            </a:endParaRPr>
          </a:p>
        </p:txBody>
      </p:sp>
      <p:sp>
        <p:nvSpPr>
          <p:cNvPr id="17" name="Rectangle 16"/>
          <p:cNvSpPr/>
          <p:nvPr/>
        </p:nvSpPr>
        <p:spPr>
          <a:xfrm>
            <a:off x="5180386" y="3110842"/>
            <a:ext cx="1694295" cy="461665"/>
          </a:xfrm>
          <a:prstGeom prst="rect">
            <a:avLst/>
          </a:prstGeom>
          <a:gradFill>
            <a:gsLst>
              <a:gs pos="0">
                <a:schemeClr val="bg1"/>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1200" b="1" dirty="0"/>
              <a:t>Le style autocratique </a:t>
            </a:r>
            <a:endParaRPr lang="fr-FR" sz="1200" b="1" dirty="0" smtClean="0"/>
          </a:p>
          <a:p>
            <a:pPr algn="ctr"/>
            <a:endParaRPr lang="fr-FR" sz="1200" b="1" dirty="0"/>
          </a:p>
        </p:txBody>
      </p:sp>
      <p:grpSp>
        <p:nvGrpSpPr>
          <p:cNvPr id="18" name="Groupe 17"/>
          <p:cNvGrpSpPr/>
          <p:nvPr/>
        </p:nvGrpSpPr>
        <p:grpSpPr>
          <a:xfrm>
            <a:off x="3863601" y="822094"/>
            <a:ext cx="3618071" cy="714448"/>
            <a:chOff x="0" y="951644"/>
            <a:chExt cx="2316581" cy="905022"/>
          </a:xfrm>
        </p:grpSpPr>
        <p:sp>
          <p:nvSpPr>
            <p:cNvPr id="19" name="Rectangle à coins arrondis 18"/>
            <p:cNvSpPr/>
            <p:nvPr/>
          </p:nvSpPr>
          <p:spPr>
            <a:xfrm>
              <a:off x="0" y="951644"/>
              <a:ext cx="2316581" cy="905022"/>
            </a:xfrm>
            <a:prstGeom prst="roundRect">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a:endParaRPr lang="fr-FR"/>
            </a:p>
          </p:txBody>
        </p:sp>
        <p:sp>
          <p:nvSpPr>
            <p:cNvPr id="20" name="Rectangle 19"/>
            <p:cNvSpPr/>
            <p:nvPr/>
          </p:nvSpPr>
          <p:spPr>
            <a:xfrm>
              <a:off x="44180" y="995824"/>
              <a:ext cx="2228221" cy="816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bg1"/>
                  </a:solidFill>
                </a:rPr>
                <a:t>1Le plus important pour réussir est de se concentrer</a:t>
              </a:r>
              <a:endParaRPr lang="fr-FR" sz="1400" b="1" kern="1200" dirty="0">
                <a:solidFill>
                  <a:schemeClr val="bg1"/>
                </a:solidFill>
              </a:endParaRPr>
            </a:p>
          </p:txBody>
        </p:sp>
      </p:grpSp>
      <p:sp>
        <p:nvSpPr>
          <p:cNvPr id="21" name="Rectangle 20"/>
          <p:cNvSpPr/>
          <p:nvPr/>
        </p:nvSpPr>
        <p:spPr>
          <a:xfrm>
            <a:off x="3365145" y="2213588"/>
            <a:ext cx="1705161" cy="461665"/>
          </a:xfrm>
          <a:prstGeom prst="rect">
            <a:avLst/>
          </a:prstGeom>
          <a:gradFill>
            <a:gsLst>
              <a:gs pos="0">
                <a:schemeClr val="bg1"/>
              </a:gs>
              <a:gs pos="55000">
                <a:schemeClr val="accent5">
                  <a:lumMod val="20000"/>
                  <a:lumOff val="80000"/>
                </a:schemeClr>
              </a:gs>
              <a:gs pos="100000">
                <a:schemeClr val="bg1"/>
              </a:gs>
            </a:gsLst>
          </a:gradFill>
          <a:ln>
            <a:solidFill>
              <a:srgbClr val="2EA095"/>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200" b="1" dirty="0">
                <a:latin typeface="+mn-lt"/>
              </a:rPr>
              <a:t>Le style </a:t>
            </a:r>
            <a:r>
              <a:rPr lang="fr-FR" sz="1200" b="1" dirty="0" smtClean="0">
                <a:latin typeface="+mn-lt"/>
              </a:rPr>
              <a:t>« country</a:t>
            </a:r>
            <a:r>
              <a:rPr lang="fr-FR" sz="1200" b="1" dirty="0" smtClean="0"/>
              <a:t>-</a:t>
            </a:r>
            <a:r>
              <a:rPr lang="fr-FR" sz="1200" b="1" dirty="0" smtClean="0">
                <a:latin typeface="+mn-lt"/>
              </a:rPr>
              <a:t>club » (social)</a:t>
            </a:r>
            <a:endParaRPr lang="fr-FR" sz="1200" dirty="0">
              <a:latin typeface="+mn-lt"/>
            </a:endParaRPr>
          </a:p>
        </p:txBody>
      </p:sp>
      <p:sp>
        <p:nvSpPr>
          <p:cNvPr id="25" name="Rectangle 24"/>
          <p:cNvSpPr/>
          <p:nvPr/>
        </p:nvSpPr>
        <p:spPr>
          <a:xfrm>
            <a:off x="3323616" y="3131368"/>
            <a:ext cx="1746689" cy="461665"/>
          </a:xfrm>
          <a:prstGeom prst="rect">
            <a:avLst/>
          </a:prstGeom>
          <a:gradFill>
            <a:gsLst>
              <a:gs pos="0">
                <a:schemeClr val="bg1"/>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1200" b="1" dirty="0">
                <a:solidFill>
                  <a:prstClr val="black"/>
                </a:solidFill>
                <a:latin typeface="Calibri"/>
              </a:rPr>
              <a:t>Le style </a:t>
            </a:r>
            <a:r>
              <a:rPr lang="fr-FR" sz="1200" b="1" dirty="0" smtClean="0">
                <a:solidFill>
                  <a:prstClr val="black"/>
                </a:solidFill>
                <a:latin typeface="Calibri"/>
              </a:rPr>
              <a:t>laisser-faire</a:t>
            </a:r>
            <a:r>
              <a:rPr lang="fr-FR" sz="1200" b="1" dirty="0">
                <a:solidFill>
                  <a:prstClr val="black"/>
                </a:solidFill>
                <a:latin typeface="Calibri"/>
              </a:rPr>
              <a:t>. </a:t>
            </a:r>
            <a:endParaRPr lang="fr-FR" sz="1200" b="1" dirty="0" smtClean="0">
              <a:solidFill>
                <a:prstClr val="black"/>
              </a:solidFill>
              <a:latin typeface="Calibri"/>
            </a:endParaRPr>
          </a:p>
          <a:p>
            <a:pPr lvl="0"/>
            <a:endParaRPr lang="fr-FR" sz="1200" dirty="0"/>
          </a:p>
        </p:txBody>
      </p:sp>
      <p:sp>
        <p:nvSpPr>
          <p:cNvPr id="26" name="Rectangle 25"/>
          <p:cNvSpPr/>
          <p:nvPr/>
        </p:nvSpPr>
        <p:spPr>
          <a:xfrm>
            <a:off x="4395224" y="2736808"/>
            <a:ext cx="1696482" cy="276999"/>
          </a:xfrm>
          <a:prstGeom prst="rect">
            <a:avLst/>
          </a:prstGeom>
          <a:gradFill>
            <a:gsLst>
              <a:gs pos="0">
                <a:schemeClr val="bg1"/>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200" b="1" dirty="0"/>
              <a:t>Le style </a:t>
            </a:r>
            <a:r>
              <a:rPr lang="fr-FR" sz="1200" b="1" dirty="0" smtClean="0"/>
              <a:t>compromis</a:t>
            </a:r>
          </a:p>
        </p:txBody>
      </p:sp>
      <p:sp>
        <p:nvSpPr>
          <p:cNvPr id="27" name="Rectangle 26"/>
          <p:cNvSpPr/>
          <p:nvPr/>
        </p:nvSpPr>
        <p:spPr>
          <a:xfrm>
            <a:off x="5204775" y="2227019"/>
            <a:ext cx="1645516" cy="276999"/>
          </a:xfrm>
          <a:prstGeom prst="rect">
            <a:avLst/>
          </a:prstGeom>
          <a:gradFill>
            <a:gsLst>
              <a:gs pos="0">
                <a:schemeClr val="bg1"/>
              </a:gs>
              <a:gs pos="51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fr-FR" sz="1200" b="1" dirty="0">
                <a:solidFill>
                  <a:prstClr val="black"/>
                </a:solidFill>
                <a:latin typeface="Calibri"/>
              </a:rPr>
              <a:t>Le style </a:t>
            </a:r>
            <a:r>
              <a:rPr lang="fr-FR" sz="1200" b="1" dirty="0" smtClean="0">
                <a:solidFill>
                  <a:prstClr val="black"/>
                </a:solidFill>
                <a:latin typeface="Calibri"/>
              </a:rPr>
              <a:t>« catalyseur »</a:t>
            </a:r>
          </a:p>
        </p:txBody>
      </p:sp>
      <p:cxnSp>
        <p:nvCxnSpPr>
          <p:cNvPr id="29" name="Connecteur droit avec flèche 28"/>
          <p:cNvCxnSpPr/>
          <p:nvPr/>
        </p:nvCxnSpPr>
        <p:spPr>
          <a:xfrm flipH="1" flipV="1">
            <a:off x="3323616" y="1813770"/>
            <a:ext cx="1" cy="17792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Connecteur droit avec flèche 29"/>
          <p:cNvCxnSpPr/>
          <p:nvPr/>
        </p:nvCxnSpPr>
        <p:spPr>
          <a:xfrm flipV="1">
            <a:off x="3323617" y="3556565"/>
            <a:ext cx="4089054" cy="3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Text Box 4"/>
          <p:cNvSpPr txBox="1">
            <a:spLocks noChangeArrowheads="1"/>
          </p:cNvSpPr>
          <p:nvPr/>
        </p:nvSpPr>
        <p:spPr bwMode="auto">
          <a:xfrm>
            <a:off x="3516922" y="54354"/>
            <a:ext cx="4285835"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Conclusion</a:t>
            </a:r>
            <a:endParaRPr lang="en-GB" sz="2800" b="1" dirty="0">
              <a:solidFill>
                <a:schemeClr val="accent6">
                  <a:lumMod val="75000"/>
                </a:schemeClr>
              </a:solidFill>
              <a:effectLst/>
              <a:latin typeface="Calibri" pitchFamily="34" charset="0"/>
            </a:endParaRPr>
          </a:p>
        </p:txBody>
      </p:sp>
    </p:spTree>
    <p:custDataLst>
      <p:tags r:id="rId1"/>
    </p:custDataLst>
    <p:extLst>
      <p:ext uri="{BB962C8B-B14F-4D97-AF65-F5344CB8AC3E}">
        <p14:creationId xmlns:p14="http://schemas.microsoft.com/office/powerpoint/2010/main" val="42201393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722FC09-669E-4303-9395-F1086211962F}" type="slidenum">
              <a:rPr lang="fr-FR" smtClean="0"/>
              <a:pPr/>
              <a:t>26</a:t>
            </a:fld>
            <a:endParaRPr lang="fr-FR" dirty="0"/>
          </a:p>
        </p:txBody>
      </p:sp>
      <p:grpSp>
        <p:nvGrpSpPr>
          <p:cNvPr id="5" name="Groupe 4"/>
          <p:cNvGrpSpPr/>
          <p:nvPr/>
        </p:nvGrpSpPr>
        <p:grpSpPr>
          <a:xfrm>
            <a:off x="3203848" y="768887"/>
            <a:ext cx="5047477" cy="565036"/>
            <a:chOff x="0" y="1901918"/>
            <a:chExt cx="2316581" cy="905022"/>
          </a:xfrm>
        </p:grpSpPr>
        <p:sp>
          <p:nvSpPr>
            <p:cNvPr id="6" name="Rectangle à coins arrondis 5"/>
            <p:cNvSpPr/>
            <p:nvPr/>
          </p:nvSpPr>
          <p:spPr>
            <a:xfrm>
              <a:off x="0" y="1901918"/>
              <a:ext cx="2316581" cy="905022"/>
            </a:xfrm>
            <a:prstGeom prst="roundRect">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fr-FR"/>
            </a:p>
          </p:txBody>
        </p:sp>
        <p:sp>
          <p:nvSpPr>
            <p:cNvPr id="7" name="Rectangle 6"/>
            <p:cNvSpPr/>
            <p:nvPr/>
          </p:nvSpPr>
          <p:spPr>
            <a:xfrm>
              <a:off x="44180" y="1946098"/>
              <a:ext cx="2228221" cy="816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800" b="1" kern="1200" dirty="0" smtClean="0"/>
                <a:t>2 Vous considérez que le groupe projet est motivé</a:t>
              </a:r>
              <a:endParaRPr lang="fr-FR" sz="1800" b="1" kern="1200" dirty="0"/>
            </a:p>
          </p:txBody>
        </p:sp>
      </p:grpSp>
      <p:sp>
        <p:nvSpPr>
          <p:cNvPr id="8" name="Rectangle 7"/>
          <p:cNvSpPr/>
          <p:nvPr/>
        </p:nvSpPr>
        <p:spPr>
          <a:xfrm>
            <a:off x="6008477" y="1530441"/>
            <a:ext cx="3024337"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fr-FR" sz="1400" dirty="0" smtClean="0">
                <a:solidFill>
                  <a:prstClr val="black"/>
                </a:solidFill>
              </a:rPr>
              <a:t>2B </a:t>
            </a:r>
            <a:r>
              <a:rPr lang="fr-FR" sz="1400" b="1" dirty="0">
                <a:solidFill>
                  <a:prstClr val="black"/>
                </a:solidFill>
              </a:rPr>
              <a:t>Par le partage d’une vision commune</a:t>
            </a:r>
          </a:p>
        </p:txBody>
      </p:sp>
      <p:sp>
        <p:nvSpPr>
          <p:cNvPr id="9" name="Rectangle 8"/>
          <p:cNvSpPr/>
          <p:nvPr/>
        </p:nvSpPr>
        <p:spPr>
          <a:xfrm>
            <a:off x="2774192" y="1530441"/>
            <a:ext cx="3093951"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fr-FR" sz="1400" dirty="0" smtClean="0"/>
              <a:t>2A </a:t>
            </a:r>
            <a:r>
              <a:rPr lang="fr-FR" sz="1400" b="1" dirty="0"/>
              <a:t>Par les perspectives de récompenses et les intérêts personnels</a:t>
            </a:r>
          </a:p>
        </p:txBody>
      </p:sp>
      <p:sp>
        <p:nvSpPr>
          <p:cNvPr id="10" name="Rectangle 9"/>
          <p:cNvSpPr/>
          <p:nvPr/>
        </p:nvSpPr>
        <p:spPr>
          <a:xfrm>
            <a:off x="2765039" y="2053661"/>
            <a:ext cx="3103104" cy="553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1800" b="1" dirty="0" smtClean="0">
                <a:latin typeface="+mn-lt"/>
              </a:rPr>
              <a:t>Leadership Transactionnel</a:t>
            </a:r>
          </a:p>
          <a:p>
            <a:endParaRPr lang="fr-FR" sz="1200" dirty="0" smtClean="0">
              <a:latin typeface="+mn-lt"/>
            </a:endParaRPr>
          </a:p>
        </p:txBody>
      </p:sp>
      <p:sp>
        <p:nvSpPr>
          <p:cNvPr id="11" name="Rectangle 10"/>
          <p:cNvSpPr/>
          <p:nvPr/>
        </p:nvSpPr>
        <p:spPr>
          <a:xfrm>
            <a:off x="6008477" y="2046199"/>
            <a:ext cx="3020656" cy="5539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1800" b="1" dirty="0"/>
              <a:t>L</a:t>
            </a:r>
            <a:r>
              <a:rPr lang="fr-FR" sz="1800" b="1" dirty="0" smtClean="0">
                <a:latin typeface="+mn-lt"/>
              </a:rPr>
              <a:t>eadership Transformationnel</a:t>
            </a:r>
          </a:p>
          <a:p>
            <a:endParaRPr lang="fr-FR" sz="1200" dirty="0" smtClean="0">
              <a:latin typeface="+mn-lt"/>
            </a:endParaRPr>
          </a:p>
        </p:txBody>
      </p:sp>
      <p:sp>
        <p:nvSpPr>
          <p:cNvPr id="12" name="Flèche vers le bas 11"/>
          <p:cNvSpPr/>
          <p:nvPr/>
        </p:nvSpPr>
        <p:spPr>
          <a:xfrm>
            <a:off x="4640326" y="1314417"/>
            <a:ext cx="144016" cy="21602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3" name="Flèche vers le bas 12"/>
          <p:cNvSpPr/>
          <p:nvPr/>
        </p:nvSpPr>
        <p:spPr>
          <a:xfrm>
            <a:off x="6656550" y="1314417"/>
            <a:ext cx="144016" cy="21602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5" name="Rectangle 24"/>
          <p:cNvSpPr/>
          <p:nvPr/>
        </p:nvSpPr>
        <p:spPr>
          <a:xfrm>
            <a:off x="6545943" y="3216668"/>
            <a:ext cx="1841273"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smtClean="0">
                <a:solidFill>
                  <a:prstClr val="black"/>
                </a:solidFill>
                <a:latin typeface="Calibri"/>
              </a:rPr>
              <a:t>Charisme</a:t>
            </a:r>
          </a:p>
        </p:txBody>
      </p:sp>
      <p:sp>
        <p:nvSpPr>
          <p:cNvPr id="26" name="Rectangle 25"/>
          <p:cNvSpPr/>
          <p:nvPr/>
        </p:nvSpPr>
        <p:spPr>
          <a:xfrm>
            <a:off x="6545944" y="3598842"/>
            <a:ext cx="1841273" cy="30777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fr-FR" sz="1400" b="1" dirty="0">
                <a:solidFill>
                  <a:prstClr val="black"/>
                </a:solidFill>
                <a:latin typeface="Calibri"/>
              </a:rPr>
              <a:t>Motivation inspirante</a:t>
            </a:r>
            <a:r>
              <a:rPr lang="fr-FR" sz="1400" dirty="0">
                <a:solidFill>
                  <a:prstClr val="black"/>
                </a:solidFill>
                <a:latin typeface="Calibri"/>
              </a:rPr>
              <a:t> </a:t>
            </a:r>
            <a:endParaRPr lang="fr-FR" dirty="0"/>
          </a:p>
        </p:txBody>
      </p:sp>
      <p:sp>
        <p:nvSpPr>
          <p:cNvPr id="27" name="Rectangle 26"/>
          <p:cNvSpPr/>
          <p:nvPr/>
        </p:nvSpPr>
        <p:spPr>
          <a:xfrm>
            <a:off x="6545944" y="4032140"/>
            <a:ext cx="184127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dirty="0">
                <a:solidFill>
                  <a:prstClr val="black"/>
                </a:solidFill>
                <a:latin typeface="Calibri"/>
              </a:rPr>
              <a:t>Stimulation intellectuelle </a:t>
            </a:r>
            <a:endParaRPr lang="fr-FR" dirty="0"/>
          </a:p>
        </p:txBody>
      </p:sp>
      <p:sp>
        <p:nvSpPr>
          <p:cNvPr id="28" name="Rectangle 27"/>
          <p:cNvSpPr/>
          <p:nvPr/>
        </p:nvSpPr>
        <p:spPr>
          <a:xfrm>
            <a:off x="6545942" y="4728836"/>
            <a:ext cx="18412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1400" b="1" dirty="0">
                <a:solidFill>
                  <a:prstClr val="black"/>
                </a:solidFill>
                <a:latin typeface="Calibri"/>
              </a:rPr>
              <a:t>Considération </a:t>
            </a:r>
            <a:r>
              <a:rPr lang="fr-FR" sz="1400" b="1" dirty="0" smtClean="0">
                <a:solidFill>
                  <a:prstClr val="black"/>
                </a:solidFill>
                <a:latin typeface="Calibri"/>
              </a:rPr>
              <a:t>individualisée</a:t>
            </a:r>
            <a:endParaRPr lang="fr-FR" dirty="0"/>
          </a:p>
        </p:txBody>
      </p:sp>
      <p:sp>
        <p:nvSpPr>
          <p:cNvPr id="29" name="Flèche vers le bas 28"/>
          <p:cNvSpPr/>
          <p:nvPr/>
        </p:nvSpPr>
        <p:spPr>
          <a:xfrm>
            <a:off x="7164288" y="2607659"/>
            <a:ext cx="648072" cy="537193"/>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0" name="Text Box 4"/>
          <p:cNvSpPr txBox="1">
            <a:spLocks noChangeArrowheads="1"/>
          </p:cNvSpPr>
          <p:nvPr/>
        </p:nvSpPr>
        <p:spPr bwMode="auto">
          <a:xfrm>
            <a:off x="3516922" y="54354"/>
            <a:ext cx="4285835"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Conclusion</a:t>
            </a:r>
            <a:endParaRPr lang="en-GB" sz="2800" b="1" dirty="0">
              <a:solidFill>
                <a:schemeClr val="accent6">
                  <a:lumMod val="75000"/>
                </a:schemeClr>
              </a:solidFill>
              <a:effectLst/>
              <a:latin typeface="Calibri" pitchFamily="34" charset="0"/>
            </a:endParaRPr>
          </a:p>
        </p:txBody>
      </p:sp>
    </p:spTree>
    <p:custDataLst>
      <p:tags r:id="rId1"/>
    </p:custDataLst>
    <p:extLst>
      <p:ext uri="{BB962C8B-B14F-4D97-AF65-F5344CB8AC3E}">
        <p14:creationId xmlns:p14="http://schemas.microsoft.com/office/powerpoint/2010/main" val="3020173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769985" y="774778"/>
            <a:ext cx="6173195" cy="3937000"/>
          </a:xfrm>
        </p:spPr>
        <p:txBody>
          <a:bodyPr>
            <a:noAutofit/>
          </a:bodyPr>
          <a:lstStyle/>
          <a:p>
            <a:pPr marL="0" indent="0" algn="just">
              <a:buNone/>
            </a:pPr>
            <a:r>
              <a:rPr lang="fr-FR" sz="1800" b="1" dirty="0" smtClean="0"/>
              <a:t>Les styles de leadership</a:t>
            </a:r>
          </a:p>
          <a:p>
            <a:pPr algn="just"/>
            <a:r>
              <a:rPr lang="fr-FR" sz="1800" dirty="0" smtClean="0"/>
              <a:t>Identifiez le style des leaders qui vous entourent</a:t>
            </a:r>
          </a:p>
          <a:p>
            <a:pPr algn="just"/>
            <a:r>
              <a:rPr lang="fr-FR" sz="1800" dirty="0" smtClean="0"/>
              <a:t>Quel style préférez-vous ? Pourquoi ?</a:t>
            </a:r>
          </a:p>
          <a:p>
            <a:pPr algn="just"/>
            <a:endParaRPr lang="fr-FR" sz="1800" dirty="0" smtClean="0"/>
          </a:p>
          <a:p>
            <a:pPr marL="0" indent="0" algn="just">
              <a:buNone/>
            </a:pPr>
            <a:r>
              <a:rPr lang="fr-FR" sz="1800" b="1" dirty="0" smtClean="0"/>
              <a:t>Développer son leadership</a:t>
            </a:r>
          </a:p>
          <a:p>
            <a:pPr algn="just"/>
            <a:r>
              <a:rPr lang="fr-FR" sz="1800" dirty="0" smtClean="0"/>
              <a:t>A titre personnel, quels sont les 3 éléments qui vous aideraient à développer votre leadership.</a:t>
            </a:r>
          </a:p>
          <a:p>
            <a:pPr algn="just"/>
            <a:r>
              <a:rPr lang="fr-FR" sz="1800" dirty="0" smtClean="0"/>
              <a:t>Quelles actions concrètes pouvez-vous mener, dans les 2 prochaines semaines pour développer votre leadership.</a:t>
            </a:r>
          </a:p>
        </p:txBody>
      </p:sp>
      <p:sp>
        <p:nvSpPr>
          <p:cNvPr id="4" name="Espace réservé du numéro de diapositive 3"/>
          <p:cNvSpPr>
            <a:spLocks noGrp="1"/>
          </p:cNvSpPr>
          <p:nvPr>
            <p:ph type="sldNum" sz="quarter" idx="12"/>
          </p:nvPr>
        </p:nvSpPr>
        <p:spPr/>
        <p:txBody>
          <a:bodyPr/>
          <a:lstStyle/>
          <a:p>
            <a:fld id="{2722FC09-669E-4303-9395-F1086211962F}" type="slidenum">
              <a:rPr lang="fr-FR" smtClean="0"/>
              <a:pPr/>
              <a:t>27</a:t>
            </a:fld>
            <a:endParaRPr lang="fr-FR"/>
          </a:p>
        </p:txBody>
      </p:sp>
      <p:sp>
        <p:nvSpPr>
          <p:cNvPr id="5" name="Title 1"/>
          <p:cNvSpPr txBox="1">
            <a:spLocks/>
          </p:cNvSpPr>
          <p:nvPr/>
        </p:nvSpPr>
        <p:spPr>
          <a:xfrm>
            <a:off x="2699792"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smtClean="0"/>
              <a:t>Réflexion et questions</a:t>
            </a:r>
            <a:endParaRPr lang="fr-FR" dirty="0"/>
          </a:p>
        </p:txBody>
      </p:sp>
      <p:sp>
        <p:nvSpPr>
          <p:cNvPr id="9" name="TextBox 5"/>
          <p:cNvSpPr txBox="1"/>
          <p:nvPr/>
        </p:nvSpPr>
        <p:spPr>
          <a:xfrm>
            <a:off x="5057334" y="4345467"/>
            <a:ext cx="2755026" cy="430887"/>
          </a:xfrm>
          <a:prstGeom prst="rect">
            <a:avLst/>
          </a:prstGeom>
          <a:noFill/>
        </p:spPr>
        <p:txBody>
          <a:bodyPr wrap="square" rtlCol="0">
            <a:spAutoFit/>
          </a:bodyPr>
          <a:lstStyle/>
          <a:p>
            <a:r>
              <a:rPr lang="fr-FR" sz="2200" b="1" dirty="0" smtClean="0">
                <a:solidFill>
                  <a:schemeClr val="accent6">
                    <a:lumMod val="75000"/>
                  </a:schemeClr>
                </a:solidFill>
                <a:latin typeface="Calibri" panose="020F0502020204030204" pitchFamily="34" charset="0"/>
              </a:rPr>
              <a:t>Quiz sous cette vidéo</a:t>
            </a:r>
            <a:endParaRPr lang="fr-FR" sz="2200" b="1" dirty="0">
              <a:solidFill>
                <a:schemeClr val="accent6">
                  <a:lumMod val="75000"/>
                </a:schemeClr>
              </a:solidFill>
              <a:latin typeface="Calibri" panose="020F0502020204030204" pitchFamily="34" charset="0"/>
            </a:endParaRPr>
          </a:p>
        </p:txBody>
      </p:sp>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3995936" y="3893594"/>
            <a:ext cx="1061398" cy="807714"/>
          </a:xfrm>
          <a:prstGeom prst="rect">
            <a:avLst/>
          </a:prstGeom>
        </p:spPr>
      </p:pic>
      <p:sp>
        <p:nvSpPr>
          <p:cNvPr id="11" name="Text Box 179"/>
          <p:cNvSpPr txBox="1">
            <a:spLocks noChangeArrowheads="1"/>
          </p:cNvSpPr>
          <p:nvPr/>
        </p:nvSpPr>
        <p:spPr bwMode="auto">
          <a:xfrm>
            <a:off x="7428280" y="5049862"/>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5"/>
              </a:rPr>
              <a:t>Image : Source</a:t>
            </a:r>
            <a:endParaRPr lang="fr-FR" sz="1000" dirty="0">
              <a:solidFill>
                <a:srgbClr val="000099"/>
              </a:solidFill>
            </a:endParaRPr>
          </a:p>
        </p:txBody>
      </p:sp>
    </p:spTree>
    <p:custDataLst>
      <p:tags r:id="rId1"/>
    </p:custDataLst>
    <p:extLst>
      <p:ext uri="{BB962C8B-B14F-4D97-AF65-F5344CB8AC3E}">
        <p14:creationId xmlns:p14="http://schemas.microsoft.com/office/powerpoint/2010/main" val="7046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fade">
                                      <p:cBhvr>
                                        <p:cTn id="10" dur="500"/>
                                        <p:tgtEl>
                                          <p:spTgt spid="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fade">
                                      <p:cBhvr>
                                        <p:cTn id="13" dur="500"/>
                                        <p:tgtEl>
                                          <p:spTgt spid="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538752" y="5453410"/>
            <a:ext cx="1605280" cy="261610"/>
          </a:xfrm>
          <a:prstGeom prst="rect">
            <a:avLst/>
          </a:prstGeom>
          <a:solidFill>
            <a:schemeClr val="bg1"/>
          </a:solidFill>
        </p:spPr>
        <p:txBody>
          <a:bodyPr wrap="square" rtlCol="0">
            <a:spAutoFit/>
          </a:bodyPr>
          <a:lstStyle/>
          <a:p>
            <a:pPr algn="r"/>
            <a:r>
              <a:rPr lang="fr-FR" sz="1100" dirty="0" smtClean="0">
                <a:hlinkClick r:id="rId4"/>
              </a:rPr>
              <a:t>photo : domaine public</a:t>
            </a:r>
            <a:endParaRPr lang="fr-FR" sz="1100" dirty="0"/>
          </a:p>
        </p:txBody>
      </p:sp>
      <p:sp>
        <p:nvSpPr>
          <p:cNvPr id="18" name="Titre 3"/>
          <p:cNvSpPr>
            <a:spLocks noGrp="1"/>
          </p:cNvSpPr>
          <p:nvPr>
            <p:ph type="title"/>
          </p:nvPr>
        </p:nvSpPr>
        <p:spPr/>
        <p:txBody>
          <a:bodyPr/>
          <a:lstStyle/>
          <a:p>
            <a:r>
              <a:rPr lang="fr-FR" dirty="0" smtClean="0"/>
              <a:t>Management d’Equipe Projet</a:t>
            </a:r>
            <a:endParaRPr lang="fr-FR" dirty="0"/>
          </a:p>
        </p:txBody>
      </p:sp>
      <p:sp>
        <p:nvSpPr>
          <p:cNvPr id="19" name="Rectangle 18"/>
          <p:cNvSpPr/>
          <p:nvPr/>
        </p:nvSpPr>
        <p:spPr>
          <a:xfrm>
            <a:off x="7559041" y="5443885"/>
            <a:ext cx="1549378" cy="253916"/>
          </a:xfrm>
          <a:prstGeom prst="rect">
            <a:avLst/>
          </a:prstGeom>
          <a:solidFill>
            <a:schemeClr val="bg1"/>
          </a:solidFill>
        </p:spPr>
        <p:txBody>
          <a:bodyPr wrap="square">
            <a:spAutoFit/>
          </a:bodyPr>
          <a:lstStyle/>
          <a:p>
            <a:pPr algn="r"/>
            <a:r>
              <a:rPr lang="fr-FR" sz="1050" dirty="0" smtClean="0">
                <a:solidFill>
                  <a:srgbClr val="000000"/>
                </a:solidFill>
              </a:rPr>
              <a:t>Image : domaine public</a:t>
            </a:r>
            <a:endParaRPr lang="fr-FR" sz="1000" dirty="0">
              <a:solidFill>
                <a:srgbClr val="000000"/>
              </a:solidFill>
            </a:endParaRPr>
          </a:p>
        </p:txBody>
      </p:sp>
      <p:sp>
        <p:nvSpPr>
          <p:cNvPr id="20" name="Text Box 4"/>
          <p:cNvSpPr txBox="1">
            <a:spLocks noChangeArrowheads="1"/>
          </p:cNvSpPr>
          <p:nvPr/>
        </p:nvSpPr>
        <p:spPr bwMode="auto">
          <a:xfrm>
            <a:off x="2571736" y="4107559"/>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Faire preuve de leadership</a:t>
            </a:r>
            <a:endParaRPr lang="en-GB" sz="2800" b="1" dirty="0">
              <a:solidFill>
                <a:schemeClr val="accent6">
                  <a:lumMod val="75000"/>
                </a:schemeClr>
              </a:solidFill>
              <a:effectLst/>
              <a:latin typeface="Calibri" pitchFamily="34" charset="0"/>
            </a:endParaRPr>
          </a:p>
        </p:txBody>
      </p:sp>
      <p:sp>
        <p:nvSpPr>
          <p:cNvPr id="21"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accent6">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accent6">
                    <a:lumMod val="75000"/>
                  </a:schemeClr>
                </a:solidFill>
                <a:effectLst/>
                <a:uLnTx/>
                <a:uFillTx/>
                <a:latin typeface="Calibri" pitchFamily="34" charset="0"/>
                <a:ea typeface="+mj-ea"/>
                <a:cs typeface="+mj-cs"/>
              </a:rPr>
              <a:t>2</a:t>
            </a:r>
            <a:endPar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endParaRP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293" y="1582548"/>
            <a:ext cx="2720814" cy="240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28</a:t>
            </a:fld>
            <a:endParaRPr lang="fr-FR"/>
          </a:p>
        </p:txBody>
      </p:sp>
    </p:spTree>
    <p:custDataLst>
      <p:tags r:id="rId1"/>
    </p:custDataLst>
    <p:extLst>
      <p:ext uri="{BB962C8B-B14F-4D97-AF65-F5344CB8AC3E}">
        <p14:creationId xmlns:p14="http://schemas.microsoft.com/office/powerpoint/2010/main" val="17730289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722FC09-669E-4303-9395-F1086211962F}" type="slidenum">
              <a:rPr lang="fr-FR" smtClean="0"/>
              <a:pPr/>
              <a:t>29</a:t>
            </a:fld>
            <a:endParaRPr lang="fr-FR" dirty="0"/>
          </a:p>
        </p:txBody>
      </p:sp>
      <p:sp>
        <p:nvSpPr>
          <p:cNvPr id="6" name="Titre 3"/>
          <p:cNvSpPr txBox="1">
            <a:spLocks/>
          </p:cNvSpPr>
          <p:nvPr/>
        </p:nvSpPr>
        <p:spPr>
          <a:xfrm>
            <a:off x="2699792"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smtClean="0"/>
              <a:t>Management d’Equipe Projet</a:t>
            </a:r>
            <a:endParaRPr lang="fr-FR" dirty="0"/>
          </a:p>
        </p:txBody>
      </p:sp>
      <p:sp>
        <p:nvSpPr>
          <p:cNvPr id="7" name="Rectangle 6"/>
          <p:cNvSpPr/>
          <p:nvPr/>
        </p:nvSpPr>
        <p:spPr>
          <a:xfrm>
            <a:off x="7568770" y="4923674"/>
            <a:ext cx="1549378" cy="253916"/>
          </a:xfrm>
          <a:prstGeom prst="rect">
            <a:avLst/>
          </a:prstGeom>
          <a:solidFill>
            <a:schemeClr val="bg1"/>
          </a:solidFill>
        </p:spPr>
        <p:txBody>
          <a:bodyPr wrap="square">
            <a:spAutoFit/>
          </a:bodyPr>
          <a:lstStyle/>
          <a:p>
            <a:pPr algn="r"/>
            <a:r>
              <a:rPr lang="fr-FR" sz="1050" dirty="0" smtClean="0">
                <a:solidFill>
                  <a:srgbClr val="000000"/>
                </a:solidFill>
              </a:rPr>
              <a:t>photo : domaine public</a:t>
            </a:r>
            <a:endParaRPr lang="fr-FR" sz="1000" dirty="0">
              <a:solidFill>
                <a:srgbClr val="000000"/>
              </a:solidFill>
            </a:endParaRPr>
          </a:p>
        </p:txBody>
      </p:sp>
      <p:sp>
        <p:nvSpPr>
          <p:cNvPr id="8" name="Text Box 4"/>
          <p:cNvSpPr txBox="1">
            <a:spLocks noChangeArrowheads="1"/>
          </p:cNvSpPr>
          <p:nvPr/>
        </p:nvSpPr>
        <p:spPr bwMode="auto">
          <a:xfrm>
            <a:off x="2674540" y="3978933"/>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solidFill>
                <a:latin typeface="Calibri" pitchFamily="34" charset="0"/>
              </a:rPr>
              <a:t>Animer l’équipe</a:t>
            </a:r>
            <a:endParaRPr lang="en-GB" sz="2800" b="1" dirty="0">
              <a:solidFill>
                <a:schemeClr val="accent6"/>
              </a:solidFill>
              <a:effectLst/>
              <a:latin typeface="Calibri"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662" y="706438"/>
            <a:ext cx="4013842" cy="301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accent6">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accent6">
                    <a:lumMod val="75000"/>
                  </a:schemeClr>
                </a:solidFill>
                <a:effectLst/>
                <a:uLnTx/>
                <a:uFillTx/>
                <a:latin typeface="Calibri" pitchFamily="34" charset="0"/>
                <a:ea typeface="+mj-ea"/>
                <a:cs typeface="+mj-cs"/>
              </a:rPr>
              <a:t>3</a:t>
            </a:r>
            <a:endPar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endParaRPr>
          </a:p>
        </p:txBody>
      </p:sp>
    </p:spTree>
    <p:custDataLst>
      <p:tags r:id="rId1"/>
    </p:custDataLst>
    <p:extLst>
      <p:ext uri="{BB962C8B-B14F-4D97-AF65-F5344CB8AC3E}">
        <p14:creationId xmlns:p14="http://schemas.microsoft.com/office/powerpoint/2010/main" val="176973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60837" y="134938"/>
            <a:ext cx="6071513" cy="571500"/>
          </a:xfrm>
        </p:spPr>
        <p:txBody>
          <a:bodyPr>
            <a:normAutofit/>
          </a:bodyPr>
          <a:lstStyle/>
          <a:p>
            <a:r>
              <a:rPr lang="fr-FR" sz="2800" dirty="0">
                <a:solidFill>
                  <a:srgbClr val="C00000"/>
                </a:solidFill>
                <a:latin typeface="Calibri" panose="020F0502020204030204" pitchFamily="34" charset="0"/>
              </a:rPr>
              <a:t>Cours </a:t>
            </a:r>
            <a:r>
              <a:rPr lang="fr-FR" sz="2800" dirty="0" smtClean="0">
                <a:solidFill>
                  <a:srgbClr val="C00000"/>
                </a:solidFill>
                <a:latin typeface="Calibri" panose="020F0502020204030204" pitchFamily="34" charset="0"/>
              </a:rPr>
              <a:t>sous </a:t>
            </a:r>
            <a:r>
              <a:rPr lang="fr-FR" sz="2800" dirty="0">
                <a:solidFill>
                  <a:srgbClr val="C00000"/>
                </a:solidFill>
                <a:latin typeface="Calibri" panose="020F0502020204030204" pitchFamily="34" charset="0"/>
              </a:rPr>
              <a:t>licence </a:t>
            </a:r>
            <a:r>
              <a:rPr lang="fr-FR" sz="2800" dirty="0" err="1">
                <a:solidFill>
                  <a:srgbClr val="C00000"/>
                </a:solidFill>
                <a:latin typeface="Calibri" panose="020F0502020204030204" pitchFamily="34" charset="0"/>
              </a:rPr>
              <a:t>Creative</a:t>
            </a:r>
            <a:r>
              <a:rPr lang="fr-FR" sz="2800" dirty="0">
                <a:solidFill>
                  <a:srgbClr val="C00000"/>
                </a:solidFill>
                <a:latin typeface="Calibri" panose="020F0502020204030204" pitchFamily="34" charset="0"/>
              </a:rPr>
              <a:t> Commons </a:t>
            </a:r>
            <a:endParaRPr lang="fr-FR" dirty="0"/>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a:t>
            </a:fld>
            <a:endParaRPr lang="fr-FR" dirty="0"/>
          </a:p>
        </p:txBody>
      </p:sp>
      <p:sp>
        <p:nvSpPr>
          <p:cNvPr id="17"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pic>
        <p:nvPicPr>
          <p:cNvPr id="13" name="Shape 87"/>
          <p:cNvPicPr preferRelativeResize="0">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202013" y="769411"/>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bwMode="auto">
          <a:xfrm>
            <a:off x="2830824" y="1375471"/>
            <a:ext cx="6059148" cy="3642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8138" indent="-338138" algn="l" defTabSz="449263" rtl="0" eaLnBrk="0" fontAlgn="base" hangingPunct="0">
              <a:lnSpc>
                <a:spcPct val="86000"/>
              </a:lnSpc>
              <a:spcBef>
                <a:spcPts val="600"/>
              </a:spcBef>
              <a:spcAft>
                <a:spcPct val="0"/>
              </a:spcAft>
              <a:buClr>
                <a:srgbClr val="FF0000"/>
              </a:buClr>
              <a:buSzPct val="100000"/>
              <a:buFont typeface="Times New Roman" pitchFamily="18" charset="0"/>
              <a:buChar char="•"/>
              <a:defRPr sz="2400">
                <a:solidFill>
                  <a:srgbClr val="000000"/>
                </a:solidFill>
                <a:latin typeface="+mn-lt"/>
                <a:ea typeface="+mn-ea"/>
                <a:cs typeface="+mn-cs"/>
              </a:defRPr>
            </a:lvl1pPr>
            <a:lvl2pPr marL="738188" indent="-280988" algn="l" defTabSz="449263" rtl="0" eaLnBrk="0" fontAlgn="base" hangingPunct="0">
              <a:lnSpc>
                <a:spcPct val="86000"/>
              </a:lnSpc>
              <a:spcBef>
                <a:spcPts val="500"/>
              </a:spcBef>
              <a:spcAft>
                <a:spcPct val="0"/>
              </a:spcAft>
              <a:buClr>
                <a:srgbClr val="FF0000"/>
              </a:buClr>
              <a:buSzPct val="100000"/>
              <a:buFont typeface="Times New Roman" pitchFamily="18" charset="0"/>
              <a:buChar char="–"/>
              <a:defRPr sz="2000">
                <a:solidFill>
                  <a:srgbClr val="000099"/>
                </a:solidFill>
                <a:latin typeface="+mn-lt"/>
                <a:cs typeface="+mn-cs"/>
              </a:defRPr>
            </a:lvl2pPr>
            <a:lvl3pPr marL="1143000" indent="-228600" algn="l" defTabSz="449263" rtl="0" eaLnBrk="0" fontAlgn="base" hangingPunct="0">
              <a:lnSpc>
                <a:spcPct val="86000"/>
              </a:lnSpc>
              <a:spcBef>
                <a:spcPts val="450"/>
              </a:spcBef>
              <a:spcAft>
                <a:spcPct val="0"/>
              </a:spcAft>
              <a:buClr>
                <a:srgbClr val="03059F"/>
              </a:buClr>
              <a:buSzPct val="100000"/>
              <a:buFont typeface="Times New Roman" pitchFamily="18" charset="0"/>
              <a:buChar char="•"/>
              <a:defRPr>
                <a:solidFill>
                  <a:srgbClr val="339933"/>
                </a:solidFill>
                <a:latin typeface="+mn-lt"/>
                <a:cs typeface="+mn-cs"/>
              </a:defRPr>
            </a:lvl3pPr>
            <a:lvl4pPr marL="1600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00"/>
                </a:solidFill>
                <a:latin typeface="+mn-lt"/>
                <a:cs typeface="+mn-cs"/>
              </a:defRPr>
            </a:lvl4pPr>
            <a:lvl5pPr marL="20574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5pPr>
            <a:lvl6pPr marL="25146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6pPr>
            <a:lvl7pPr marL="29718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7pPr>
            <a:lvl8pPr marL="34290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8pPr>
            <a:lvl9pPr marL="3886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9pPr>
          </a:lstStyle>
          <a:p>
            <a:pPr>
              <a:lnSpc>
                <a:spcPct val="150000"/>
              </a:lnSpc>
            </a:pPr>
            <a:r>
              <a:rPr lang="fr-FR" sz="2000" dirty="0">
                <a:solidFill>
                  <a:schemeClr val="tx1"/>
                </a:solidFill>
                <a:latin typeface="Calibri" pitchFamily="34" charset="0"/>
                <a:cs typeface="Calibri" pitchFamily="34" charset="0"/>
              </a:rPr>
              <a:t>Paternité : </a:t>
            </a:r>
            <a:r>
              <a:rPr lang="fr-FR" sz="2000" dirty="0" smtClean="0">
                <a:solidFill>
                  <a:schemeClr val="tx1"/>
                </a:solidFill>
                <a:latin typeface="Calibri" pitchFamily="34" charset="0"/>
                <a:cs typeface="Calibri" pitchFamily="34" charset="0"/>
              </a:rPr>
              <a:t>citer l’auteur</a:t>
            </a:r>
          </a:p>
          <a:p>
            <a:pPr>
              <a:lnSpc>
                <a:spcPct val="150000"/>
              </a:lnSpc>
            </a:pPr>
            <a:r>
              <a:rPr lang="fr-FR" sz="2000" dirty="0">
                <a:solidFill>
                  <a:schemeClr val="tx1"/>
                </a:solidFill>
                <a:latin typeface="Calibri" pitchFamily="34" charset="0"/>
                <a:cs typeface="Calibri" pitchFamily="34" charset="0"/>
              </a:rPr>
              <a:t>Partage sous licence </a:t>
            </a:r>
            <a:r>
              <a:rPr lang="fr-FR" sz="2000" dirty="0" smtClean="0">
                <a:solidFill>
                  <a:schemeClr val="tx1"/>
                </a:solidFill>
                <a:latin typeface="Calibri" pitchFamily="34" charset="0"/>
                <a:cs typeface="Calibri" pitchFamily="34" charset="0"/>
              </a:rPr>
              <a:t>identique</a:t>
            </a:r>
            <a:endParaRPr lang="fr-FR" sz="800" dirty="0">
              <a:solidFill>
                <a:schemeClr val="tx1"/>
              </a:solidFill>
              <a:latin typeface="Calibri" pitchFamily="34" charset="0"/>
              <a:cs typeface="Calibri" pitchFamily="34" charset="0"/>
            </a:endParaRPr>
          </a:p>
          <a:p>
            <a:pPr>
              <a:lnSpc>
                <a:spcPct val="150000"/>
              </a:lnSpc>
            </a:pPr>
            <a:r>
              <a:rPr lang="fr-FR" sz="2000" dirty="0" smtClean="0">
                <a:solidFill>
                  <a:schemeClr val="tx1"/>
                </a:solidFill>
                <a:latin typeface="Calibri" pitchFamily="34" charset="0"/>
                <a:cs typeface="Calibri" pitchFamily="34" charset="0"/>
              </a:rPr>
              <a:t>Pas d’utilisation commerciale</a:t>
            </a:r>
          </a:p>
          <a:p>
            <a:pPr lvl="1">
              <a:lnSpc>
                <a:spcPct val="100000"/>
              </a:lnSpc>
            </a:pPr>
            <a:r>
              <a:rPr lang="fr-FR" sz="1800" dirty="0" smtClean="0">
                <a:solidFill>
                  <a:schemeClr val="tx1"/>
                </a:solidFill>
                <a:latin typeface="Calibri" pitchFamily="34" charset="0"/>
                <a:cs typeface="Calibri" pitchFamily="34" charset="0"/>
              </a:rPr>
              <a:t>Gratuit pour un usage personnel ou dans un cadre bénévole</a:t>
            </a:r>
          </a:p>
          <a:p>
            <a:pPr lvl="1">
              <a:lnSpc>
                <a:spcPct val="100000"/>
              </a:lnSpc>
            </a:pPr>
            <a:r>
              <a:rPr lang="fr-FR" sz="1800" dirty="0" smtClean="0">
                <a:solidFill>
                  <a:schemeClr val="tx1"/>
                </a:solidFill>
                <a:latin typeface="Calibri" pitchFamily="34" charset="0"/>
                <a:cs typeface="Calibri" pitchFamily="34" charset="0"/>
              </a:rPr>
              <a:t>Entreprise ou cursus universitaire : Demander l’autorisation</a:t>
            </a:r>
          </a:p>
          <a:p>
            <a:pPr lvl="2">
              <a:lnSpc>
                <a:spcPct val="100000"/>
              </a:lnSpc>
            </a:pPr>
            <a:r>
              <a:rPr lang="fr-FR" sz="1600" dirty="0">
                <a:solidFill>
                  <a:schemeClr val="tx1"/>
                </a:solidFill>
                <a:latin typeface="Calibri" pitchFamily="34" charset="0"/>
                <a:cs typeface="Calibri" pitchFamily="34" charset="0"/>
              </a:rPr>
              <a:t>A</a:t>
            </a:r>
            <a:r>
              <a:rPr lang="fr-FR" sz="1600" dirty="0" smtClean="0">
                <a:solidFill>
                  <a:schemeClr val="tx1"/>
                </a:solidFill>
                <a:latin typeface="Calibri" pitchFamily="34" charset="0"/>
                <a:cs typeface="Calibri" pitchFamily="34" charset="0"/>
              </a:rPr>
              <a:t>vez-vous les droits ? </a:t>
            </a:r>
            <a:r>
              <a:rPr lang="fr-FR" sz="1600" dirty="0">
                <a:solidFill>
                  <a:schemeClr val="tx1"/>
                </a:solidFill>
                <a:latin typeface="Calibri" pitchFamily="34" charset="0"/>
                <a:cs typeface="Calibri" pitchFamily="34" charset="0"/>
              </a:rPr>
              <a:t>=&gt; </a:t>
            </a:r>
            <a:r>
              <a:rPr lang="fr-FR" sz="1600" dirty="0">
                <a:solidFill>
                  <a:schemeClr val="tx1"/>
                </a:solidFill>
                <a:latin typeface="Calibri" pitchFamily="34" charset="0"/>
                <a:cs typeface="Calibri" pitchFamily="34" charset="0"/>
                <a:hlinkClick r:id="rId5"/>
              </a:rPr>
              <a:t>http://</a:t>
            </a:r>
            <a:r>
              <a:rPr lang="fr-FR" sz="1600" dirty="0" smtClean="0">
                <a:solidFill>
                  <a:schemeClr val="tx1"/>
                </a:solidFill>
                <a:latin typeface="Calibri" pitchFamily="34" charset="0"/>
                <a:cs typeface="Calibri" pitchFamily="34" charset="0"/>
                <a:hlinkClick r:id="rId5"/>
              </a:rPr>
              <a:t>goo.gl/s2yRtv</a:t>
            </a:r>
            <a:endParaRPr lang="fr-FR" sz="1600" dirty="0" smtClean="0">
              <a:solidFill>
                <a:schemeClr val="tx1"/>
              </a:solidFill>
              <a:latin typeface="Calibri" pitchFamily="34" charset="0"/>
              <a:cs typeface="Calibri" pitchFamily="34" charset="0"/>
            </a:endParaRPr>
          </a:p>
          <a:p>
            <a:pPr lvl="2">
              <a:lnSpc>
                <a:spcPct val="100000"/>
              </a:lnSpc>
            </a:pPr>
            <a:r>
              <a:rPr lang="fr-FR" sz="1600" dirty="0" smtClean="0">
                <a:solidFill>
                  <a:schemeClr val="tx1"/>
                </a:solidFill>
                <a:latin typeface="Calibri" pitchFamily="34" charset="0"/>
                <a:cs typeface="Calibri" pitchFamily="34" charset="0"/>
              </a:rPr>
              <a:t>Prof </a:t>
            </a:r>
            <a:r>
              <a:rPr lang="fr-FR" sz="1600" dirty="0" smtClean="0">
                <a:solidFill>
                  <a:schemeClr val="tx1"/>
                </a:solidFill>
                <a:latin typeface="Calibri" pitchFamily="34" charset="0"/>
                <a:cs typeface="Calibri" pitchFamily="34" charset="0"/>
              </a:rPr>
              <a:t>ou formateur : Faire </a:t>
            </a:r>
            <a:r>
              <a:rPr lang="fr-FR" sz="1600" dirty="0">
                <a:solidFill>
                  <a:schemeClr val="tx1"/>
                </a:solidFill>
                <a:latin typeface="Calibri" pitchFamily="34" charset="0"/>
                <a:cs typeface="Calibri" pitchFamily="34" charset="0"/>
              </a:rPr>
              <a:t>une </a:t>
            </a:r>
            <a:r>
              <a:rPr lang="fr-FR" sz="1600" dirty="0" smtClean="0">
                <a:solidFill>
                  <a:schemeClr val="tx1"/>
                </a:solidFill>
                <a:latin typeface="Calibri" pitchFamily="34" charset="0"/>
                <a:cs typeface="Calibri" pitchFamily="34" charset="0"/>
              </a:rPr>
              <a:t>demande d’utilisation </a:t>
            </a:r>
            <a:r>
              <a:rPr lang="fr-FR" sz="1600" dirty="0">
                <a:solidFill>
                  <a:schemeClr val="tx1"/>
                </a:solidFill>
                <a:latin typeface="Calibri" pitchFamily="34" charset="0"/>
                <a:cs typeface="Calibri" pitchFamily="34" charset="0"/>
              </a:rPr>
              <a:t>=&gt; </a:t>
            </a:r>
            <a:r>
              <a:rPr lang="fr-FR" sz="1600" dirty="0">
                <a:solidFill>
                  <a:schemeClr val="tx1"/>
                </a:solidFill>
                <a:latin typeface="Calibri" pitchFamily="34" charset="0"/>
                <a:cs typeface="Calibri" pitchFamily="34" charset="0"/>
                <a:hlinkClick r:id="rId6"/>
              </a:rPr>
              <a:t>http://</a:t>
            </a:r>
            <a:r>
              <a:rPr lang="fr-FR" sz="1600" dirty="0" smtClean="0">
                <a:solidFill>
                  <a:schemeClr val="tx1"/>
                </a:solidFill>
                <a:latin typeface="Calibri" pitchFamily="34" charset="0"/>
                <a:cs typeface="Calibri" pitchFamily="34" charset="0"/>
                <a:hlinkClick r:id="rId6"/>
              </a:rPr>
              <a:t>goo.gl/2uGj8s</a:t>
            </a:r>
            <a:endParaRPr lang="fr-FR" sz="1600" dirty="0" smtClean="0">
              <a:solidFill>
                <a:schemeClr val="tx1"/>
              </a:solidFill>
              <a:latin typeface="Calibri" pitchFamily="34" charset="0"/>
              <a:cs typeface="Calibri" pitchFamily="34" charset="0"/>
            </a:endParaRPr>
          </a:p>
        </p:txBody>
      </p:sp>
      <p:pic>
        <p:nvPicPr>
          <p:cNvPr id="1028" name="Picture 4" descr="http://www.ccvb.ca/wp-content/uploads/2013/08/logo-cc-nc-creative-commo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5031" y="2364698"/>
            <a:ext cx="514858" cy="514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irrors.creativecommons.org/presskit/icons/by.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3807" y="1375471"/>
            <a:ext cx="493618" cy="4936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irrors.creativecommons.org/presskit/icons/sa.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2460" y="1777379"/>
            <a:ext cx="562929" cy="562929"/>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1"/>
          <p:cNvSpPr txBox="1"/>
          <p:nvPr/>
        </p:nvSpPr>
        <p:spPr>
          <a:xfrm>
            <a:off x="6883925" y="5478355"/>
            <a:ext cx="2019032" cy="261610"/>
          </a:xfrm>
          <a:prstGeom prst="rect">
            <a:avLst/>
          </a:prstGeom>
          <a:noFill/>
        </p:spPr>
        <p:txBody>
          <a:bodyPr wrap="square" rtlCol="0">
            <a:spAutoFit/>
          </a:bodyPr>
          <a:lstStyle/>
          <a:p>
            <a:pPr algn="r"/>
            <a:r>
              <a:rPr lang="fr-FR" sz="1100" dirty="0" smtClean="0">
                <a:latin typeface="+mn-lt"/>
              </a:rPr>
              <a:t>Images : cc-by </a:t>
            </a:r>
            <a:r>
              <a:rPr lang="fr-FR" sz="1100" dirty="0" smtClean="0">
                <a:latin typeface="+mn-lt"/>
                <a:hlinkClick r:id="rId10"/>
              </a:rPr>
              <a:t>source</a:t>
            </a:r>
            <a:endParaRPr lang="fr-FR" sz="1100" dirty="0">
              <a:latin typeface="+mn-lt"/>
            </a:endParaRPr>
          </a:p>
        </p:txBody>
      </p:sp>
      <p:sp>
        <p:nvSpPr>
          <p:cNvPr id="15" name="TextBox 3"/>
          <p:cNvSpPr txBox="1"/>
          <p:nvPr/>
        </p:nvSpPr>
        <p:spPr>
          <a:xfrm>
            <a:off x="2725812" y="637430"/>
            <a:ext cx="3926022" cy="646331"/>
          </a:xfrm>
          <a:prstGeom prst="rect">
            <a:avLst/>
          </a:prstGeom>
          <a:noFill/>
        </p:spPr>
        <p:txBody>
          <a:bodyPr wrap="square" rtlCol="0">
            <a:spAutoFit/>
          </a:bodyPr>
          <a:lstStyle/>
          <a:p>
            <a:pPr marL="457182" indent="-457182" defTabSz="449245"/>
            <a:r>
              <a:rPr lang="fr-FR" sz="1800" b="1" dirty="0" smtClean="0">
                <a:latin typeface="Calibri" panose="020F0502020204030204" pitchFamily="34" charset="0"/>
              </a:rPr>
              <a:t>Management d’Equipe Projet (2015)</a:t>
            </a:r>
          </a:p>
          <a:p>
            <a:pPr marL="457182" indent="-457182" defTabSz="449245"/>
            <a:r>
              <a:rPr lang="fr-FR" sz="1800" b="1" dirty="0" smtClean="0">
                <a:latin typeface="Calibri" panose="020F0502020204030204" pitchFamily="34" charset="0"/>
              </a:rPr>
              <a:t>Auteur : </a:t>
            </a:r>
            <a:r>
              <a:rPr lang="fr-FR" sz="1800" b="1" dirty="0" smtClean="0">
                <a:latin typeface="Calibri" panose="020F0502020204030204" pitchFamily="34" charset="0"/>
                <a:hlinkClick r:id="rId11"/>
              </a:rPr>
              <a:t>Stéphanie </a:t>
            </a:r>
            <a:r>
              <a:rPr lang="fr-FR" sz="1800" b="1" dirty="0" err="1" smtClean="0">
                <a:latin typeface="Calibri" panose="020F0502020204030204" pitchFamily="34" charset="0"/>
                <a:hlinkClick r:id="rId11"/>
              </a:rPr>
              <a:t>Delpeyroux</a:t>
            </a:r>
            <a:endParaRPr lang="fr-FR" sz="1800" b="1" dirty="0">
              <a:latin typeface="Calibri" panose="020F0502020204030204" pitchFamily="34" charset="0"/>
            </a:endParaRPr>
          </a:p>
        </p:txBody>
      </p:sp>
      <p:sp>
        <p:nvSpPr>
          <p:cNvPr id="18" name="ZoneTexte 14"/>
          <p:cNvSpPr txBox="1"/>
          <p:nvPr/>
        </p:nvSpPr>
        <p:spPr>
          <a:xfrm>
            <a:off x="352334" y="3097624"/>
            <a:ext cx="360000" cy="430887"/>
          </a:xfrm>
          <a:prstGeom prst="rect">
            <a:avLst/>
          </a:prstGeom>
          <a:noFill/>
        </p:spPr>
        <p:txBody>
          <a:bodyPr wrap="square" rtlCol="0">
            <a:spAutoFit/>
          </a:bodyPr>
          <a:lstStyle/>
          <a:p>
            <a:r>
              <a:rPr lang="fr-FR" b="0" dirty="0">
                <a:solidFill>
                  <a:srgbClr val="00B050"/>
                </a:solidFill>
                <a:sym typeface="Wingdings" panose="05000000000000000000" pitchFamily="2" charset="2"/>
              </a:rPr>
              <a:t></a:t>
            </a:r>
            <a:endParaRPr lang="fr-FR" b="0" dirty="0">
              <a:solidFill>
                <a:srgbClr val="00B050"/>
              </a:solidFill>
            </a:endParaRPr>
          </a:p>
        </p:txBody>
      </p:sp>
    </p:spTree>
    <p:custDataLst>
      <p:tags r:id="rId1"/>
    </p:custDataLst>
    <p:extLst>
      <p:ext uri="{BB962C8B-B14F-4D97-AF65-F5344CB8AC3E}">
        <p14:creationId xmlns:p14="http://schemas.microsoft.com/office/powerpoint/2010/main" val="38792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3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722FC09-669E-4303-9395-F1086211962F}" type="slidenum">
              <a:rPr lang="fr-FR" smtClean="0"/>
              <a:pPr/>
              <a:t>30</a:t>
            </a:fld>
            <a:endParaRPr lang="fr-FR" dirty="0"/>
          </a:p>
        </p:txBody>
      </p:sp>
      <p:sp>
        <p:nvSpPr>
          <p:cNvPr id="7" name="Rectangle 6"/>
          <p:cNvSpPr/>
          <p:nvPr/>
        </p:nvSpPr>
        <p:spPr>
          <a:xfrm>
            <a:off x="7568770" y="4923674"/>
            <a:ext cx="1549378" cy="253916"/>
          </a:xfrm>
          <a:prstGeom prst="rect">
            <a:avLst/>
          </a:prstGeom>
          <a:solidFill>
            <a:schemeClr val="bg1"/>
          </a:solidFill>
        </p:spPr>
        <p:txBody>
          <a:bodyPr wrap="square">
            <a:spAutoFit/>
          </a:bodyPr>
          <a:lstStyle/>
          <a:p>
            <a:pPr algn="r"/>
            <a:r>
              <a:rPr lang="fr-FR" sz="1050" dirty="0" smtClean="0">
                <a:solidFill>
                  <a:srgbClr val="000000"/>
                </a:solidFill>
              </a:rPr>
              <a:t>image : domaine public</a:t>
            </a:r>
            <a:endParaRPr lang="fr-FR" sz="1000" dirty="0">
              <a:solidFill>
                <a:srgbClr val="000000"/>
              </a:solidFill>
            </a:endParaRPr>
          </a:p>
        </p:txBody>
      </p:sp>
      <p:sp>
        <p:nvSpPr>
          <p:cNvPr id="8" name="Text Box 4"/>
          <p:cNvSpPr txBox="1">
            <a:spLocks noChangeArrowheads="1"/>
          </p:cNvSpPr>
          <p:nvPr/>
        </p:nvSpPr>
        <p:spPr bwMode="auto">
          <a:xfrm>
            <a:off x="3849662" y="167280"/>
            <a:ext cx="5268486"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solidFill>
                <a:latin typeface="Calibri" pitchFamily="34" charset="0"/>
              </a:rPr>
              <a:t>Animer l’équipe</a:t>
            </a:r>
            <a:endParaRPr lang="en-GB" sz="2800" b="1" dirty="0">
              <a:solidFill>
                <a:schemeClr val="accent6"/>
              </a:solidFill>
              <a:effectLst/>
              <a:latin typeface="Calibri"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662" y="1082204"/>
            <a:ext cx="4013842" cy="301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595473" y="626413"/>
            <a:ext cx="3888432" cy="430887"/>
          </a:xfrm>
          <a:prstGeom prst="rect">
            <a:avLst/>
          </a:prstGeom>
          <a:noFill/>
        </p:spPr>
        <p:txBody>
          <a:bodyPr wrap="square" rtlCol="0">
            <a:spAutoFit/>
          </a:bodyPr>
          <a:lstStyle/>
          <a:p>
            <a:r>
              <a:rPr lang="fr-FR" b="1" dirty="0" smtClean="0">
                <a:solidFill>
                  <a:schemeClr val="accent1"/>
                </a:solidFill>
                <a:latin typeface="+mn-lt"/>
              </a:rPr>
              <a:t>Ce qu’ils pensent vraiment…</a:t>
            </a:r>
            <a:endParaRPr lang="fr-FR" b="1" dirty="0">
              <a:solidFill>
                <a:schemeClr val="accent1"/>
              </a:solidFill>
              <a:latin typeface="+mn-lt"/>
            </a:endParaRPr>
          </a:p>
        </p:txBody>
      </p:sp>
      <p:sp>
        <p:nvSpPr>
          <p:cNvPr id="9" name="Bulle ronde 8"/>
          <p:cNvSpPr/>
          <p:nvPr/>
        </p:nvSpPr>
        <p:spPr>
          <a:xfrm>
            <a:off x="4355976" y="1145802"/>
            <a:ext cx="1656184" cy="1071037"/>
          </a:xfrm>
          <a:prstGeom prst="wedgeEllipseCallout">
            <a:avLst>
              <a:gd name="adj1" fmla="val 45395"/>
              <a:gd name="adj2" fmla="val 5663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600" dirty="0" smtClean="0"/>
              <a:t>Ensemble, nous allons réussir</a:t>
            </a:r>
            <a:endParaRPr lang="fr-FR" sz="1600" dirty="0"/>
          </a:p>
        </p:txBody>
      </p:sp>
      <p:sp>
        <p:nvSpPr>
          <p:cNvPr id="10" name="Pensées 9"/>
          <p:cNvSpPr/>
          <p:nvPr/>
        </p:nvSpPr>
        <p:spPr>
          <a:xfrm>
            <a:off x="7452320" y="1251124"/>
            <a:ext cx="1527632" cy="1183254"/>
          </a:xfrm>
          <a:prstGeom prst="cloudCallout">
            <a:avLst>
              <a:gd name="adj1" fmla="val -54436"/>
              <a:gd name="adj2" fmla="val 69779"/>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600" dirty="0"/>
              <a:t>On a déjà essayé…</a:t>
            </a:r>
          </a:p>
        </p:txBody>
      </p:sp>
      <p:sp>
        <p:nvSpPr>
          <p:cNvPr id="11" name="Pensées 10"/>
          <p:cNvSpPr/>
          <p:nvPr/>
        </p:nvSpPr>
        <p:spPr>
          <a:xfrm>
            <a:off x="6012160" y="1145802"/>
            <a:ext cx="1440160" cy="1031417"/>
          </a:xfrm>
          <a:prstGeom prst="cloudCallout">
            <a:avLst>
              <a:gd name="adj1" fmla="val 6999"/>
              <a:gd name="adj2" fmla="val 9246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Qu’est-ce qu’il y a ce midi à la cantine ?</a:t>
            </a:r>
            <a:endParaRPr lang="fr-FR" sz="1200" dirty="0"/>
          </a:p>
        </p:txBody>
      </p:sp>
      <p:sp>
        <p:nvSpPr>
          <p:cNvPr id="12" name="Pensées 11"/>
          <p:cNvSpPr/>
          <p:nvPr/>
        </p:nvSpPr>
        <p:spPr>
          <a:xfrm>
            <a:off x="2411759" y="2882404"/>
            <a:ext cx="1593293" cy="878050"/>
          </a:xfrm>
          <a:prstGeom prst="cloudCallout">
            <a:avLst>
              <a:gd name="adj1" fmla="val 63635"/>
              <a:gd name="adj2" fmla="val -6589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smtClean="0"/>
              <a:t>Il aura changé </a:t>
            </a:r>
            <a:r>
              <a:rPr lang="fr-FR" sz="1200" dirty="0"/>
              <a:t>d’avis dans </a:t>
            </a:r>
            <a:r>
              <a:rPr lang="fr-FR" sz="1200" dirty="0" smtClean="0"/>
              <a:t>1 </a:t>
            </a:r>
            <a:r>
              <a:rPr lang="fr-FR" sz="1200" dirty="0"/>
              <a:t>mois</a:t>
            </a:r>
          </a:p>
        </p:txBody>
      </p:sp>
      <p:sp>
        <p:nvSpPr>
          <p:cNvPr id="14" name="Pensées 13"/>
          <p:cNvSpPr/>
          <p:nvPr/>
        </p:nvSpPr>
        <p:spPr>
          <a:xfrm>
            <a:off x="2740948" y="1578547"/>
            <a:ext cx="1475184" cy="987100"/>
          </a:xfrm>
          <a:prstGeom prst="cloudCallout">
            <a:avLst>
              <a:gd name="adj1" fmla="val 78513"/>
              <a:gd name="adj2" fmla="val 6254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400" dirty="0" smtClean="0"/>
              <a:t>Je n’ai pas que cela à faire…</a:t>
            </a:r>
            <a:endParaRPr lang="fr-FR" sz="1400" dirty="0"/>
          </a:p>
        </p:txBody>
      </p:sp>
    </p:spTree>
    <p:custDataLst>
      <p:tags r:id="rId1"/>
    </p:custDataLst>
    <p:extLst>
      <p:ext uri="{BB962C8B-B14F-4D97-AF65-F5344CB8AC3E}">
        <p14:creationId xmlns:p14="http://schemas.microsoft.com/office/powerpoint/2010/main" val="7199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4971" y="3075161"/>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24" name="Text Box 4"/>
          <p:cNvSpPr txBox="1">
            <a:spLocks noChangeArrowheads="1"/>
          </p:cNvSpPr>
          <p:nvPr/>
        </p:nvSpPr>
        <p:spPr bwMode="auto">
          <a:xfrm>
            <a:off x="2771800" y="337219"/>
            <a:ext cx="5708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effectLst/>
                <a:latin typeface="Calibri" pitchFamily="34" charset="0"/>
              </a:rPr>
              <a:t>Le rôle de « facilitateur »</a:t>
            </a:r>
            <a:endParaRPr lang="en-GB" sz="2800" b="1" dirty="0">
              <a:solidFill>
                <a:schemeClr val="accent6">
                  <a:lumMod val="75000"/>
                </a:schemeClr>
              </a:solidFill>
              <a:effectLst/>
              <a:latin typeface="Calibri" pitchFamily="34" charset="0"/>
            </a:endParaRPr>
          </a:p>
        </p:txBody>
      </p:sp>
      <p:sp>
        <p:nvSpPr>
          <p:cNvPr id="5" name="Rectangle 4"/>
          <p:cNvSpPr/>
          <p:nvPr/>
        </p:nvSpPr>
        <p:spPr>
          <a:xfrm>
            <a:off x="2627784" y="705281"/>
            <a:ext cx="6264696" cy="4462760"/>
          </a:xfrm>
          <a:prstGeom prst="rect">
            <a:avLst/>
          </a:prstGeom>
        </p:spPr>
        <p:txBody>
          <a:bodyPr wrap="square">
            <a:spAutoFit/>
          </a:bodyPr>
          <a:lstStyle/>
          <a:p>
            <a:pPr lvl="0"/>
            <a:endParaRPr lang="fr-FR" sz="1600" dirty="0">
              <a:latin typeface="+mn-lt"/>
            </a:endParaRPr>
          </a:p>
          <a:p>
            <a:pPr marL="800100" lvl="1" indent="-342900">
              <a:buFont typeface="+mj-lt"/>
              <a:buAutoNum type="arabicPeriod"/>
            </a:pPr>
            <a:r>
              <a:rPr lang="fr-FR" sz="1800" dirty="0">
                <a:latin typeface="+mn-lt"/>
              </a:rPr>
              <a:t>Simplifier, aller à </a:t>
            </a:r>
            <a:r>
              <a:rPr lang="fr-FR" sz="1800" dirty="0" smtClean="0">
                <a:latin typeface="+mn-lt"/>
              </a:rPr>
              <a:t>l’essentiel</a:t>
            </a:r>
          </a:p>
          <a:p>
            <a:pPr marL="800100" lvl="1" indent="-342900">
              <a:buFont typeface="+mj-lt"/>
              <a:buAutoNum type="arabicPeriod"/>
            </a:pPr>
            <a:endParaRPr lang="fr-FR" sz="1800" dirty="0">
              <a:latin typeface="+mn-lt"/>
            </a:endParaRPr>
          </a:p>
          <a:p>
            <a:pPr marL="800100" lvl="1" indent="-342900">
              <a:buFont typeface="+mj-lt"/>
              <a:buAutoNum type="arabicPeriod"/>
            </a:pPr>
            <a:r>
              <a:rPr lang="fr-FR" sz="1800" dirty="0" smtClean="0">
                <a:latin typeface="+mn-lt"/>
              </a:rPr>
              <a:t>Poser </a:t>
            </a:r>
            <a:r>
              <a:rPr lang="fr-FR" sz="1800" dirty="0">
                <a:latin typeface="+mn-lt"/>
              </a:rPr>
              <a:t>des questions au lieu de donner les </a:t>
            </a:r>
            <a:r>
              <a:rPr lang="fr-FR" sz="1800" dirty="0" smtClean="0">
                <a:latin typeface="+mn-lt"/>
              </a:rPr>
              <a:t>solutions</a:t>
            </a:r>
          </a:p>
          <a:p>
            <a:pPr marL="800100" lvl="1" indent="-342900">
              <a:buFont typeface="+mj-lt"/>
              <a:buAutoNum type="arabicPeriod"/>
            </a:pPr>
            <a:endParaRPr lang="fr-FR" sz="1800" dirty="0">
              <a:latin typeface="+mn-lt"/>
            </a:endParaRPr>
          </a:p>
          <a:p>
            <a:pPr marL="800100" lvl="1" indent="-342900">
              <a:buFont typeface="+mj-lt"/>
              <a:buAutoNum type="arabicPeriod"/>
            </a:pPr>
            <a:r>
              <a:rPr lang="fr-FR" sz="1800" dirty="0" smtClean="0">
                <a:latin typeface="+mn-lt"/>
              </a:rPr>
              <a:t>Rester </a:t>
            </a:r>
            <a:r>
              <a:rPr lang="fr-FR" sz="1800" dirty="0">
                <a:latin typeface="+mn-lt"/>
              </a:rPr>
              <a:t>objectif, utiliser les faits dans </a:t>
            </a:r>
            <a:r>
              <a:rPr lang="fr-FR" sz="1800" dirty="0" smtClean="0">
                <a:latin typeface="+mn-lt"/>
              </a:rPr>
              <a:t>son argumentation</a:t>
            </a:r>
          </a:p>
          <a:p>
            <a:pPr marL="800100" lvl="1" indent="-342900">
              <a:buFont typeface="+mj-lt"/>
              <a:buAutoNum type="arabicPeriod"/>
            </a:pPr>
            <a:endParaRPr lang="fr-FR" sz="1800" dirty="0">
              <a:latin typeface="+mn-lt"/>
            </a:endParaRPr>
          </a:p>
          <a:p>
            <a:pPr marL="800100" lvl="1" indent="-342900">
              <a:buFont typeface="+mj-lt"/>
              <a:buAutoNum type="arabicPeriod"/>
            </a:pPr>
            <a:r>
              <a:rPr lang="fr-FR" sz="1800" dirty="0" smtClean="0">
                <a:latin typeface="+mn-lt"/>
              </a:rPr>
              <a:t>Accepter </a:t>
            </a:r>
            <a:r>
              <a:rPr lang="fr-FR" sz="1800" dirty="0">
                <a:latin typeface="+mn-lt"/>
              </a:rPr>
              <a:t>de ne pas avoir toutes les réponses et le faire accepter au groupe projet</a:t>
            </a:r>
            <a:r>
              <a:rPr lang="fr-FR" sz="1800" dirty="0" smtClean="0">
                <a:latin typeface="+mn-lt"/>
              </a:rPr>
              <a:t>.</a:t>
            </a:r>
          </a:p>
          <a:p>
            <a:pPr marL="800100" lvl="1" indent="-342900">
              <a:buFont typeface="+mj-lt"/>
              <a:buAutoNum type="arabicPeriod"/>
            </a:pPr>
            <a:endParaRPr lang="fr-FR" sz="1800" dirty="0">
              <a:latin typeface="+mn-lt"/>
            </a:endParaRPr>
          </a:p>
          <a:p>
            <a:pPr marL="800100" lvl="1" indent="-342900">
              <a:buFont typeface="+mj-lt"/>
              <a:buAutoNum type="arabicPeriod"/>
            </a:pPr>
            <a:r>
              <a:rPr lang="fr-FR" sz="1800" dirty="0" smtClean="0">
                <a:latin typeface="+mn-lt"/>
              </a:rPr>
              <a:t>S’assurer </a:t>
            </a:r>
            <a:r>
              <a:rPr lang="fr-FR" sz="1800" dirty="0">
                <a:latin typeface="+mn-lt"/>
              </a:rPr>
              <a:t>que tous participent, distribuer la </a:t>
            </a:r>
            <a:r>
              <a:rPr lang="fr-FR" sz="1800" dirty="0" smtClean="0">
                <a:latin typeface="+mn-lt"/>
              </a:rPr>
              <a:t>parole</a:t>
            </a:r>
          </a:p>
          <a:p>
            <a:pPr marL="800100" lvl="1" indent="-342900">
              <a:buFont typeface="+mj-lt"/>
              <a:buAutoNum type="arabicPeriod"/>
            </a:pPr>
            <a:endParaRPr lang="fr-FR" sz="1800" dirty="0" smtClean="0">
              <a:latin typeface="+mn-lt"/>
            </a:endParaRPr>
          </a:p>
          <a:p>
            <a:pPr marL="800100" lvl="1" indent="-342900">
              <a:buFont typeface="+mj-lt"/>
              <a:buAutoNum type="arabicPeriod"/>
            </a:pPr>
            <a:r>
              <a:rPr lang="fr-FR" sz="1800" dirty="0" smtClean="0">
                <a:latin typeface="+mn-lt"/>
              </a:rPr>
              <a:t>Rester </a:t>
            </a:r>
            <a:r>
              <a:rPr lang="fr-FR" sz="1800" dirty="0">
                <a:latin typeface="+mn-lt"/>
              </a:rPr>
              <a:t>maître </a:t>
            </a:r>
            <a:r>
              <a:rPr lang="fr-FR" sz="1800" dirty="0" smtClean="0">
                <a:latin typeface="+mn-lt"/>
              </a:rPr>
              <a:t>des réunions</a:t>
            </a:r>
            <a:r>
              <a:rPr lang="fr-FR" sz="1800" dirty="0">
                <a:latin typeface="+mn-lt"/>
              </a:rPr>
              <a:t> : fixer les objectifs, les « règles du jeu », gérer les digressions </a:t>
            </a:r>
            <a:endParaRPr lang="fr-FR" sz="1800" dirty="0" smtClean="0">
              <a:latin typeface="+mn-lt"/>
            </a:endParaRPr>
          </a:p>
          <a:p>
            <a:pPr marL="800100" lvl="1" indent="-342900">
              <a:buFont typeface="+mj-lt"/>
              <a:buAutoNum type="arabicPeriod"/>
            </a:pPr>
            <a:endParaRPr lang="fr-FR" sz="1800" dirty="0">
              <a:latin typeface="+mn-lt"/>
            </a:endParaRPr>
          </a:p>
          <a:p>
            <a:endParaRPr lang="fr-FR" sz="1600" dirty="0">
              <a:latin typeface="+mn-lt"/>
            </a:endParaRPr>
          </a:p>
        </p:txBody>
      </p:sp>
      <p:sp>
        <p:nvSpPr>
          <p:cNvPr id="6"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31</a:t>
            </a:fld>
            <a:endParaRPr lang="fr-FR"/>
          </a:p>
        </p:txBody>
      </p:sp>
    </p:spTree>
    <p:custDataLst>
      <p:tags r:id="rId1"/>
    </p:custDataLst>
    <p:extLst>
      <p:ext uri="{BB962C8B-B14F-4D97-AF65-F5344CB8AC3E}">
        <p14:creationId xmlns:p14="http://schemas.microsoft.com/office/powerpoint/2010/main" val="2234026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fade">
                                      <p:cBhvr>
                                        <p:cTn id="2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2445" y="3120263"/>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5" name="Rectangle 4"/>
          <p:cNvSpPr/>
          <p:nvPr/>
        </p:nvSpPr>
        <p:spPr>
          <a:xfrm>
            <a:off x="2755156" y="1535213"/>
            <a:ext cx="5976664" cy="3170099"/>
          </a:xfrm>
          <a:prstGeom prst="rect">
            <a:avLst/>
          </a:prstGeom>
        </p:spPr>
        <p:txBody>
          <a:bodyPr wrap="square">
            <a:spAutoFit/>
          </a:bodyPr>
          <a:lstStyle/>
          <a:p>
            <a:pPr lvl="0"/>
            <a:r>
              <a:rPr lang="fr-FR" sz="2000" dirty="0" smtClean="0">
                <a:latin typeface="+mn-lt"/>
              </a:rPr>
              <a:t>1. Travailler avec un respect </a:t>
            </a:r>
            <a:r>
              <a:rPr lang="fr-FR" sz="2000" dirty="0">
                <a:latin typeface="+mn-lt"/>
              </a:rPr>
              <a:t>mutuel</a:t>
            </a:r>
            <a:r>
              <a:rPr lang="fr-FR" sz="2000" dirty="0" smtClean="0">
                <a:latin typeface="+mn-lt"/>
              </a:rPr>
              <a:t>, de l’écoute, de l’humour.</a:t>
            </a:r>
          </a:p>
          <a:p>
            <a:pPr lvl="0"/>
            <a:endParaRPr lang="fr-FR" sz="2000" dirty="0">
              <a:latin typeface="+mn-lt"/>
            </a:endParaRPr>
          </a:p>
          <a:p>
            <a:pPr lvl="0"/>
            <a:r>
              <a:rPr lang="fr-FR" sz="2000" dirty="0" smtClean="0">
                <a:latin typeface="+mn-lt"/>
              </a:rPr>
              <a:t>2. Etre positif : souligner </a:t>
            </a:r>
            <a:r>
              <a:rPr lang="fr-FR" sz="2000" dirty="0">
                <a:latin typeface="+mn-lt"/>
              </a:rPr>
              <a:t>les bénéfices, les résultats, les </a:t>
            </a:r>
            <a:r>
              <a:rPr lang="fr-FR" sz="2000" dirty="0" smtClean="0">
                <a:latin typeface="+mn-lt"/>
              </a:rPr>
              <a:t>progrès</a:t>
            </a:r>
          </a:p>
          <a:p>
            <a:pPr marL="342900" lvl="0" indent="-342900">
              <a:buFont typeface="+mj-lt"/>
              <a:buAutoNum type="arabicPeriod"/>
            </a:pPr>
            <a:endParaRPr lang="fr-FR" sz="2000" dirty="0">
              <a:latin typeface="+mn-lt"/>
            </a:endParaRPr>
          </a:p>
          <a:p>
            <a:pPr lvl="0"/>
            <a:r>
              <a:rPr lang="fr-FR" sz="2000" dirty="0" smtClean="0">
                <a:latin typeface="+mn-lt"/>
              </a:rPr>
              <a:t>3. Chercher </a:t>
            </a:r>
            <a:r>
              <a:rPr lang="fr-FR" sz="2000" dirty="0">
                <a:latin typeface="+mn-lt"/>
              </a:rPr>
              <a:t>des solutions gagnant-gagnant </a:t>
            </a:r>
            <a:endParaRPr lang="fr-FR" sz="2000" dirty="0" smtClean="0">
              <a:latin typeface="+mn-lt"/>
            </a:endParaRPr>
          </a:p>
          <a:p>
            <a:pPr marL="342900" lvl="0" indent="-342900">
              <a:buFont typeface="+mj-lt"/>
              <a:buAutoNum type="arabicPeriod"/>
            </a:pPr>
            <a:endParaRPr lang="fr-FR" sz="2000" dirty="0" smtClean="0">
              <a:latin typeface="+mn-lt"/>
            </a:endParaRPr>
          </a:p>
          <a:p>
            <a:pPr lvl="0"/>
            <a:r>
              <a:rPr lang="fr-FR" sz="2000" dirty="0" smtClean="0">
                <a:latin typeface="+mn-lt"/>
              </a:rPr>
              <a:t>4. Anticiper </a:t>
            </a:r>
            <a:r>
              <a:rPr lang="fr-FR" sz="2000" dirty="0">
                <a:latin typeface="+mn-lt"/>
              </a:rPr>
              <a:t>les objections, </a:t>
            </a:r>
            <a:r>
              <a:rPr lang="fr-FR" sz="2000" dirty="0" smtClean="0">
                <a:latin typeface="+mn-lt"/>
              </a:rPr>
              <a:t>préparer </a:t>
            </a:r>
            <a:r>
              <a:rPr lang="fr-FR" sz="2000" dirty="0">
                <a:latin typeface="+mn-lt"/>
              </a:rPr>
              <a:t>des réponses </a:t>
            </a:r>
            <a:r>
              <a:rPr lang="fr-FR" sz="2000" dirty="0" smtClean="0">
                <a:latin typeface="+mn-lt"/>
              </a:rPr>
              <a:t>adaptées à l’avance.</a:t>
            </a:r>
            <a:endParaRPr lang="fr-FR" sz="2000" dirty="0">
              <a:latin typeface="+mn-lt"/>
            </a:endParaRPr>
          </a:p>
        </p:txBody>
      </p:sp>
      <p:sp>
        <p:nvSpPr>
          <p:cNvPr id="7" name="Text Box 4"/>
          <p:cNvSpPr txBox="1">
            <a:spLocks noChangeArrowheads="1"/>
          </p:cNvSpPr>
          <p:nvPr/>
        </p:nvSpPr>
        <p:spPr bwMode="auto">
          <a:xfrm>
            <a:off x="3347864" y="654337"/>
            <a:ext cx="462804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effectLst/>
                <a:latin typeface="Calibri" pitchFamily="34" charset="0"/>
              </a:rPr>
              <a:t>Ambiance de travail</a:t>
            </a:r>
            <a:endParaRPr lang="en-GB" sz="2800" b="1" dirty="0">
              <a:solidFill>
                <a:schemeClr val="accent6">
                  <a:lumMod val="75000"/>
                </a:schemeClr>
              </a:solidFill>
              <a:effectLst/>
              <a:latin typeface="Calibri" pitchFamily="34" charset="0"/>
            </a:endParaRPr>
          </a:p>
        </p:txBody>
      </p:sp>
      <p:sp>
        <p:nvSpPr>
          <p:cNvPr id="6"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32</a:t>
            </a:fld>
            <a:endParaRPr lang="fr-FR"/>
          </a:p>
        </p:txBody>
      </p:sp>
    </p:spTree>
    <p:custDataLst>
      <p:tags r:id="rId1"/>
    </p:custDataLst>
    <p:extLst>
      <p:ext uri="{BB962C8B-B14F-4D97-AF65-F5344CB8AC3E}">
        <p14:creationId xmlns:p14="http://schemas.microsoft.com/office/powerpoint/2010/main" val="1342860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3483" y="3598788"/>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5" name="Rectangle 4"/>
          <p:cNvSpPr/>
          <p:nvPr/>
        </p:nvSpPr>
        <p:spPr>
          <a:xfrm>
            <a:off x="2845049" y="819686"/>
            <a:ext cx="5976664" cy="1077218"/>
          </a:xfrm>
          <a:prstGeom prst="rect">
            <a:avLst/>
          </a:prstGeom>
        </p:spPr>
        <p:txBody>
          <a:bodyPr wrap="square">
            <a:spAutoFit/>
          </a:bodyPr>
          <a:lstStyle/>
          <a:p>
            <a:r>
              <a:rPr lang="fr-FR" sz="1600" b="1" dirty="0" smtClean="0">
                <a:latin typeface="+mn-lt"/>
              </a:rPr>
              <a:t>Le palmarès des entreprises où il fait bon travailler</a:t>
            </a:r>
          </a:p>
          <a:p>
            <a:endParaRPr lang="fr-FR" sz="1600" b="1" dirty="0">
              <a:latin typeface="+mn-lt"/>
            </a:endParaRPr>
          </a:p>
          <a:p>
            <a:endParaRPr lang="fr-FR" sz="1600" dirty="0">
              <a:latin typeface="+mn-lt"/>
            </a:endParaRPr>
          </a:p>
          <a:p>
            <a:r>
              <a:rPr lang="fr-FR" sz="1600" dirty="0" smtClean="0">
                <a:latin typeface="+mn-lt"/>
              </a:rPr>
              <a:t> </a:t>
            </a:r>
            <a:endParaRPr lang="fr-FR" sz="1600" dirty="0">
              <a:latin typeface="+mn-lt"/>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511" y="1466156"/>
            <a:ext cx="4269202" cy="400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World's Best 2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310" y="1481405"/>
            <a:ext cx="1580902" cy="158090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366005" y="4828312"/>
            <a:ext cx="1123634" cy="646331"/>
          </a:xfrm>
          <a:prstGeom prst="rect">
            <a:avLst/>
          </a:prstGeom>
          <a:noFill/>
        </p:spPr>
        <p:txBody>
          <a:bodyPr wrap="square" rtlCol="0">
            <a:spAutoFit/>
          </a:bodyPr>
          <a:lstStyle/>
          <a:p>
            <a:r>
              <a:rPr lang="fr-FR" sz="1200" dirty="0" smtClean="0">
                <a:latin typeface="+mn-lt"/>
              </a:rPr>
              <a:t>Source : E</a:t>
            </a:r>
            <a:r>
              <a:rPr lang="fr-FR" sz="1200" dirty="0" smtClean="0">
                <a:latin typeface="+mn-lt"/>
                <a:hlinkClick r:id="rId6"/>
              </a:rPr>
              <a:t>nquête Best Place to </a:t>
            </a:r>
            <a:r>
              <a:rPr lang="fr-FR" sz="1200" dirty="0" err="1">
                <a:latin typeface="+mn-lt"/>
                <a:hlinkClick r:id="rId6"/>
              </a:rPr>
              <a:t>W</a:t>
            </a:r>
            <a:r>
              <a:rPr lang="fr-FR" sz="1200" dirty="0" err="1" smtClean="0">
                <a:latin typeface="+mn-lt"/>
                <a:hlinkClick r:id="rId6"/>
              </a:rPr>
              <a:t>ork</a:t>
            </a:r>
            <a:r>
              <a:rPr lang="fr-FR" sz="1200" dirty="0" smtClean="0">
                <a:latin typeface="+mn-lt"/>
                <a:hlinkClick r:id="rId6"/>
              </a:rPr>
              <a:t> </a:t>
            </a:r>
            <a:endParaRPr lang="fr-FR" sz="1200" dirty="0">
              <a:latin typeface="+mn-lt"/>
            </a:endParaRPr>
          </a:p>
        </p:txBody>
      </p:sp>
      <p:sp>
        <p:nvSpPr>
          <p:cNvPr id="8" name="Rectangle 1"/>
          <p:cNvSpPr txBox="1">
            <a:spLocks noChangeArrowheads="1"/>
          </p:cNvSpPr>
          <p:nvPr/>
        </p:nvSpPr>
        <p:spPr>
          <a:xfrm>
            <a:off x="3411568" y="329890"/>
            <a:ext cx="5699020" cy="482313"/>
          </a:xfrm>
          <a:prstGeom prst="rect">
            <a:avLst/>
          </a:prstGeom>
        </p:spPr>
        <p:txBody>
          <a:bodyPr vert="horz" lIns="90000" tIns="46800" rIns="90000" bIns="46800" rtlCol="0" anchor="ctr">
            <a:sp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6600"/>
                </a:solidFill>
              </a:rPr>
              <a:t>La satisfaction au travail</a:t>
            </a:r>
          </a:p>
        </p:txBody>
      </p:sp>
    </p:spTree>
    <p:custDataLst>
      <p:tags r:id="rId1"/>
    </p:custDataLst>
    <p:extLst>
      <p:ext uri="{BB962C8B-B14F-4D97-AF65-F5344CB8AC3E}">
        <p14:creationId xmlns:p14="http://schemas.microsoft.com/office/powerpoint/2010/main" val="3775395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6947028" y="1228110"/>
            <a:ext cx="2017048" cy="896388"/>
          </a:xfrm>
          <a:prstGeom prst="round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b="1" dirty="0" smtClean="0">
                <a:solidFill>
                  <a:schemeClr val="accent5">
                    <a:lumMod val="75000"/>
                  </a:schemeClr>
                </a:solidFill>
              </a:rPr>
              <a:t>Satisfaction générale</a:t>
            </a:r>
          </a:p>
          <a:p>
            <a:pPr algn="ctr"/>
            <a:r>
              <a:rPr lang="fr-FR" sz="1600" b="1" dirty="0" smtClean="0">
                <a:solidFill>
                  <a:schemeClr val="accent5">
                    <a:lumMod val="75000"/>
                  </a:schemeClr>
                </a:solidFill>
              </a:rPr>
              <a:t>Evite la démotivation</a:t>
            </a:r>
            <a:endParaRPr lang="fr-FR" sz="1600" b="1" dirty="0">
              <a:solidFill>
                <a:schemeClr val="accent5">
                  <a:lumMod val="75000"/>
                </a:schemeClr>
              </a:solidFill>
            </a:endParaRPr>
          </a:p>
        </p:txBody>
      </p:sp>
      <p:sp>
        <p:nvSpPr>
          <p:cNvPr id="2" name="ZoneTexte 1"/>
          <p:cNvSpPr txBox="1"/>
          <p:nvPr/>
        </p:nvSpPr>
        <p:spPr>
          <a:xfrm>
            <a:off x="673483" y="3611410"/>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5" name="Rectangle 4"/>
          <p:cNvSpPr/>
          <p:nvPr/>
        </p:nvSpPr>
        <p:spPr>
          <a:xfrm>
            <a:off x="2845049" y="680466"/>
            <a:ext cx="5976664" cy="830997"/>
          </a:xfrm>
          <a:prstGeom prst="rect">
            <a:avLst/>
          </a:prstGeom>
        </p:spPr>
        <p:txBody>
          <a:bodyPr wrap="square">
            <a:spAutoFit/>
          </a:bodyPr>
          <a:lstStyle/>
          <a:p>
            <a:endParaRPr lang="fr-FR" sz="1600" b="1" dirty="0">
              <a:latin typeface="+mn-lt"/>
            </a:endParaRPr>
          </a:p>
          <a:p>
            <a:endParaRPr lang="fr-FR" sz="1600" dirty="0">
              <a:latin typeface="+mn-lt"/>
            </a:endParaRPr>
          </a:p>
          <a:p>
            <a:r>
              <a:rPr lang="fr-FR" sz="1600" dirty="0" smtClean="0">
                <a:latin typeface="+mn-lt"/>
              </a:rPr>
              <a:t> </a:t>
            </a:r>
            <a:endParaRPr lang="fr-FR" sz="1600" dirty="0">
              <a:latin typeface="+mn-lt"/>
            </a:endParaRPr>
          </a:p>
        </p:txBody>
      </p:sp>
      <p:sp>
        <p:nvSpPr>
          <p:cNvPr id="4" name="Rectangle à coins arrondis 3"/>
          <p:cNvSpPr/>
          <p:nvPr/>
        </p:nvSpPr>
        <p:spPr>
          <a:xfrm>
            <a:off x="2605880" y="1136674"/>
            <a:ext cx="2016224" cy="10792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800" b="1" dirty="0" smtClean="0"/>
              <a:t>Facteurs d’hygiène de vie et d’ambiance</a:t>
            </a:r>
            <a:endParaRPr lang="fr-FR" sz="1800" b="1" dirty="0"/>
          </a:p>
        </p:txBody>
      </p:sp>
      <p:sp>
        <p:nvSpPr>
          <p:cNvPr id="9" name="Flèche droite 8"/>
          <p:cNvSpPr/>
          <p:nvPr/>
        </p:nvSpPr>
        <p:spPr>
          <a:xfrm>
            <a:off x="4644008" y="810110"/>
            <a:ext cx="2664296" cy="173238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smtClean="0"/>
              <a:t>Salaire, ambiance  de travail, qualité de l’encadrement,  Conditions </a:t>
            </a:r>
            <a:r>
              <a:rPr lang="fr-FR" sz="1200" dirty="0"/>
              <a:t>de travail, </a:t>
            </a:r>
            <a:endParaRPr lang="fr-FR" sz="1200" dirty="0" smtClean="0"/>
          </a:p>
          <a:p>
            <a:pPr algn="ctr"/>
            <a:r>
              <a:rPr lang="fr-FR" sz="1200" dirty="0" smtClean="0"/>
              <a:t>de sécurité …</a:t>
            </a:r>
            <a:endParaRPr lang="fr-FR" sz="1200" dirty="0"/>
          </a:p>
        </p:txBody>
      </p:sp>
      <p:sp>
        <p:nvSpPr>
          <p:cNvPr id="14" name="Rectangle à coins arrondis 13"/>
          <p:cNvSpPr/>
          <p:nvPr/>
        </p:nvSpPr>
        <p:spPr>
          <a:xfrm>
            <a:off x="7019448" y="3163216"/>
            <a:ext cx="1872208" cy="896388"/>
          </a:xfrm>
          <a:prstGeom prst="round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b="1" dirty="0" smtClean="0">
                <a:solidFill>
                  <a:schemeClr val="accent6">
                    <a:lumMod val="75000"/>
                  </a:schemeClr>
                </a:solidFill>
              </a:rPr>
              <a:t>Satisfaction élevée, </a:t>
            </a:r>
          </a:p>
          <a:p>
            <a:pPr algn="ctr"/>
            <a:r>
              <a:rPr lang="fr-FR" sz="1600" b="1" dirty="0" smtClean="0">
                <a:solidFill>
                  <a:schemeClr val="accent6">
                    <a:lumMod val="75000"/>
                  </a:schemeClr>
                </a:solidFill>
              </a:rPr>
              <a:t>Motivation</a:t>
            </a:r>
          </a:p>
          <a:p>
            <a:pPr algn="ctr"/>
            <a:r>
              <a:rPr lang="fr-FR" sz="1600" b="1" dirty="0">
                <a:solidFill>
                  <a:schemeClr val="accent6">
                    <a:lumMod val="75000"/>
                  </a:schemeClr>
                </a:solidFill>
              </a:rPr>
              <a:t>I</a:t>
            </a:r>
            <a:r>
              <a:rPr lang="fr-FR" sz="1600" b="1" dirty="0" smtClean="0">
                <a:solidFill>
                  <a:schemeClr val="accent6">
                    <a:lumMod val="75000"/>
                  </a:schemeClr>
                </a:solidFill>
              </a:rPr>
              <a:t>mplication</a:t>
            </a:r>
            <a:endParaRPr lang="fr-FR" sz="1600" b="1" dirty="0">
              <a:solidFill>
                <a:schemeClr val="accent6">
                  <a:lumMod val="75000"/>
                </a:schemeClr>
              </a:solidFill>
            </a:endParaRPr>
          </a:p>
        </p:txBody>
      </p:sp>
      <p:sp>
        <p:nvSpPr>
          <p:cNvPr id="15" name="Rectangle à coins arrondis 14"/>
          <p:cNvSpPr/>
          <p:nvPr/>
        </p:nvSpPr>
        <p:spPr>
          <a:xfrm>
            <a:off x="2627784" y="2902282"/>
            <a:ext cx="2016224" cy="107926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800" b="1" dirty="0" smtClean="0"/>
              <a:t>Facteurs de motivation</a:t>
            </a:r>
            <a:endParaRPr lang="fr-FR" sz="1800" b="1" dirty="0"/>
          </a:p>
        </p:txBody>
      </p:sp>
      <p:sp>
        <p:nvSpPr>
          <p:cNvPr id="16" name="Flèche droite 15"/>
          <p:cNvSpPr/>
          <p:nvPr/>
        </p:nvSpPr>
        <p:spPr>
          <a:xfrm>
            <a:off x="4635871" y="2605175"/>
            <a:ext cx="2664296" cy="1738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Accomplissement personnel, statut, reconnaissance, travail stimulant, Responsabilités, progression de carrière …</a:t>
            </a:r>
            <a:endParaRPr lang="fr-FR" sz="1200" dirty="0"/>
          </a:p>
        </p:txBody>
      </p:sp>
      <p:sp>
        <p:nvSpPr>
          <p:cNvPr id="17" name="Text Box 4"/>
          <p:cNvSpPr txBox="1">
            <a:spLocks noChangeArrowheads="1"/>
          </p:cNvSpPr>
          <p:nvPr/>
        </p:nvSpPr>
        <p:spPr bwMode="auto">
          <a:xfrm>
            <a:off x="2605881" y="4324392"/>
            <a:ext cx="3622304" cy="3438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1800" b="1" dirty="0" smtClean="0">
                <a:solidFill>
                  <a:schemeClr val="tx2">
                    <a:lumMod val="75000"/>
                  </a:schemeClr>
                </a:solidFill>
                <a:effectLst/>
                <a:latin typeface="Calibri" pitchFamily="34" charset="0"/>
              </a:rPr>
              <a:t>La théorie des deux facteurs</a:t>
            </a:r>
            <a:endParaRPr lang="en-GB" sz="1800" b="1" dirty="0">
              <a:solidFill>
                <a:schemeClr val="tx2">
                  <a:lumMod val="75000"/>
                </a:schemeClr>
              </a:solidFill>
              <a:effectLst/>
              <a:latin typeface="Calibri" pitchFamily="34" charset="0"/>
            </a:endParaRPr>
          </a:p>
        </p:txBody>
      </p:sp>
      <p:sp>
        <p:nvSpPr>
          <p:cNvPr id="18" name="ZoneTexte 17"/>
          <p:cNvSpPr txBox="1"/>
          <p:nvPr/>
        </p:nvSpPr>
        <p:spPr>
          <a:xfrm>
            <a:off x="5385393" y="4655754"/>
            <a:ext cx="2664295" cy="338554"/>
          </a:xfrm>
          <a:prstGeom prst="rect">
            <a:avLst/>
          </a:prstGeom>
          <a:noFill/>
        </p:spPr>
        <p:txBody>
          <a:bodyPr wrap="square" rtlCol="0">
            <a:spAutoFit/>
          </a:bodyPr>
          <a:lstStyle/>
          <a:p>
            <a:r>
              <a:rPr lang="fr-FR" sz="1600" b="1" i="1" dirty="0" smtClean="0">
                <a:latin typeface="+mn-lt"/>
              </a:rPr>
              <a:t>Selon Frederick </a:t>
            </a:r>
            <a:r>
              <a:rPr lang="fr-FR" sz="1600" b="1" i="1" dirty="0" err="1" smtClean="0">
                <a:latin typeface="+mn-lt"/>
              </a:rPr>
              <a:t>Hertzberg</a:t>
            </a:r>
            <a:endParaRPr lang="fr-FR" sz="1600" b="1" i="1" dirty="0">
              <a:latin typeface="+mn-lt"/>
            </a:endParaRPr>
          </a:p>
        </p:txBody>
      </p:sp>
      <p:pic>
        <p:nvPicPr>
          <p:cNvPr id="10244" name="Picture 4" descr="https://sp.yimg.com/ib/th?id=HN.608034917059461659&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790518" y="4182986"/>
            <a:ext cx="689450" cy="94553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
          <p:cNvSpPr txBox="1">
            <a:spLocks noChangeArrowheads="1"/>
          </p:cNvSpPr>
          <p:nvPr/>
        </p:nvSpPr>
        <p:spPr>
          <a:xfrm>
            <a:off x="3411568" y="329890"/>
            <a:ext cx="5699020" cy="482313"/>
          </a:xfrm>
          <a:prstGeom prst="rect">
            <a:avLst/>
          </a:prstGeom>
        </p:spPr>
        <p:txBody>
          <a:bodyPr vert="horz" lIns="90000" tIns="46800" rIns="90000" bIns="46800" rtlCol="0" anchor="ctr">
            <a:sp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6600"/>
                </a:solidFill>
              </a:rPr>
              <a:t>Satisfaction et Motivation</a:t>
            </a:r>
          </a:p>
        </p:txBody>
      </p:sp>
      <p:sp>
        <p:nvSpPr>
          <p:cNvPr id="3" name="Rectangle 2"/>
          <p:cNvSpPr/>
          <p:nvPr/>
        </p:nvSpPr>
        <p:spPr>
          <a:xfrm>
            <a:off x="7149660" y="5166574"/>
            <a:ext cx="1611784" cy="276999"/>
          </a:xfrm>
          <a:prstGeom prst="rect">
            <a:avLst/>
          </a:prstGeom>
        </p:spPr>
        <p:txBody>
          <a:bodyPr wrap="square">
            <a:spAutoFit/>
          </a:bodyPr>
          <a:lstStyle/>
          <a:p>
            <a:pPr algn="r"/>
            <a:r>
              <a:rPr lang="fr-FR" sz="1200" dirty="0">
                <a:solidFill>
                  <a:srgbClr val="000000"/>
                </a:solidFill>
              </a:rPr>
              <a:t>image : </a:t>
            </a:r>
            <a:r>
              <a:rPr lang="fr-FR" sz="1200" dirty="0" smtClean="0">
                <a:solidFill>
                  <a:srgbClr val="000000"/>
                </a:solidFill>
              </a:rPr>
              <a:t>source</a:t>
            </a:r>
            <a:endParaRPr lang="fr-FR" sz="1200" dirty="0">
              <a:solidFill>
                <a:srgbClr val="000000"/>
              </a:solidFill>
            </a:endParaRPr>
          </a:p>
        </p:txBody>
      </p:sp>
    </p:spTree>
    <p:custDataLst>
      <p:tags r:id="rId1"/>
    </p:custDataLst>
    <p:extLst>
      <p:ext uri="{BB962C8B-B14F-4D97-AF65-F5344CB8AC3E}">
        <p14:creationId xmlns:p14="http://schemas.microsoft.com/office/powerpoint/2010/main" val="2914823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987780" y="1417340"/>
            <a:ext cx="6173195" cy="1910268"/>
          </a:xfrm>
          <a:prstGeom prst="rect">
            <a:avLst/>
          </a:prstGeom>
        </p:spPr>
        <p:txBody>
          <a:bodyPr vert="horz" wrap="square" lIns="90000" tIns="46800" rIns="90000" bIns="46800" rtlCol="0">
            <a:spAutoFit/>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1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600" b="1" dirty="0" smtClean="0"/>
              <a:t>Etat actuel</a:t>
            </a:r>
            <a:r>
              <a:rPr lang="fr-FR" sz="1600" dirty="0" smtClean="0"/>
              <a:t>	</a:t>
            </a:r>
          </a:p>
          <a:p>
            <a:pPr marL="0" indent="0" fontAlgn="auto">
              <a:lnSpc>
                <a:spcPct val="81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600" dirty="0" smtClean="0"/>
              <a:t>		</a:t>
            </a:r>
          </a:p>
          <a:p>
            <a:pPr marL="0" indent="0" fontAlgn="auto">
              <a:lnSpc>
                <a:spcPct val="81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1600" dirty="0"/>
          </a:p>
          <a:p>
            <a:pPr marL="0" indent="0" fontAlgn="auto">
              <a:lnSpc>
                <a:spcPct val="81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600" dirty="0" smtClean="0"/>
              <a:t>		</a:t>
            </a:r>
            <a:r>
              <a:rPr lang="fr-FR" sz="2400" b="1" dirty="0" smtClean="0"/>
              <a:t>Ecart			Tension		Action</a:t>
            </a:r>
          </a:p>
          <a:p>
            <a:pPr marL="0" indent="0" fontAlgn="auto">
              <a:lnSpc>
                <a:spcPct val="81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1600" dirty="0"/>
          </a:p>
          <a:p>
            <a:pPr marL="0" indent="0" fontAlgn="auto">
              <a:lnSpc>
                <a:spcPct val="81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1600" dirty="0"/>
          </a:p>
          <a:p>
            <a:pPr marL="0" indent="0" fontAlgn="auto">
              <a:lnSpc>
                <a:spcPct val="81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600" b="1" dirty="0" smtClean="0"/>
              <a:t>Etat désiré</a:t>
            </a:r>
          </a:p>
        </p:txBody>
      </p:sp>
      <p:sp>
        <p:nvSpPr>
          <p:cNvPr id="2" name="Flèche vers le bas 1"/>
          <p:cNvSpPr/>
          <p:nvPr/>
        </p:nvSpPr>
        <p:spPr>
          <a:xfrm>
            <a:off x="3276058" y="1763055"/>
            <a:ext cx="288032" cy="11521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a:off x="4644210" y="237247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6804450" y="237247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lèche courbée vers le haut 8"/>
          <p:cNvSpPr/>
          <p:nvPr/>
        </p:nvSpPr>
        <p:spPr>
          <a:xfrm>
            <a:off x="5940152" y="2555142"/>
            <a:ext cx="2304256" cy="590389"/>
          </a:xfrm>
          <a:prstGeom prst="curvedUpArrow">
            <a:avLst>
              <a:gd name="adj1" fmla="val 25000"/>
              <a:gd name="adj2" fmla="val 88162"/>
              <a:gd name="adj3" fmla="val 2752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a:off x="6261078" y="3290031"/>
            <a:ext cx="1636987" cy="461665"/>
          </a:xfrm>
          <a:prstGeom prst="rect">
            <a:avLst/>
          </a:prstGeom>
        </p:spPr>
        <p:txBody>
          <a:bodyPr wrap="none">
            <a:spAutoFit/>
          </a:bodyPr>
          <a:lstStyle/>
          <a:p>
            <a:r>
              <a:rPr lang="fr-FR" sz="2400" b="1" dirty="0" smtClean="0">
                <a:solidFill>
                  <a:srgbClr val="FF6600"/>
                </a:solidFill>
                <a:latin typeface="+mn-lt"/>
              </a:rPr>
              <a:t>Motivation</a:t>
            </a:r>
            <a:endParaRPr lang="fr-FR" sz="2400" dirty="0">
              <a:solidFill>
                <a:srgbClr val="FF6600"/>
              </a:solidFill>
              <a:latin typeface="+mn-lt"/>
            </a:endParaRPr>
          </a:p>
        </p:txBody>
      </p:sp>
      <p:sp>
        <p:nvSpPr>
          <p:cNvPr id="14" name="Rectangle 1"/>
          <p:cNvSpPr txBox="1">
            <a:spLocks noChangeArrowheads="1"/>
          </p:cNvSpPr>
          <p:nvPr/>
        </p:nvSpPr>
        <p:spPr>
          <a:xfrm>
            <a:off x="3411568" y="329890"/>
            <a:ext cx="5699020" cy="482313"/>
          </a:xfrm>
          <a:prstGeom prst="rect">
            <a:avLst/>
          </a:prstGeom>
        </p:spPr>
        <p:txBody>
          <a:bodyPr vert="horz" lIns="90000" tIns="46800" rIns="90000" bIns="46800" rtlCol="0" anchor="ctr">
            <a:sp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6600"/>
                </a:solidFill>
              </a:rPr>
              <a:t>Motiver à agir</a:t>
            </a:r>
          </a:p>
        </p:txBody>
      </p:sp>
      <p:sp>
        <p:nvSpPr>
          <p:cNvPr id="11" name="ZoneTexte 10"/>
          <p:cNvSpPr txBox="1"/>
          <p:nvPr/>
        </p:nvSpPr>
        <p:spPr>
          <a:xfrm>
            <a:off x="673483" y="404229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2"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35</a:t>
            </a:fld>
            <a:endParaRPr lang="fr-FR"/>
          </a:p>
        </p:txBody>
      </p:sp>
    </p:spTree>
    <p:custDataLst>
      <p:tags r:id="rId1"/>
    </p:custDataLst>
    <p:extLst>
      <p:ext uri="{BB962C8B-B14F-4D97-AF65-F5344CB8AC3E}">
        <p14:creationId xmlns:p14="http://schemas.microsoft.com/office/powerpoint/2010/main" val="20533525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2987781" y="1345332"/>
            <a:ext cx="5472652" cy="2612960"/>
          </a:xfrm>
          <a:ln>
            <a:solidFill>
              <a:schemeClr val="bg1"/>
            </a:solidFill>
          </a:ln>
        </p:spPr>
        <p:style>
          <a:lnRef idx="2">
            <a:schemeClr val="accent5"/>
          </a:lnRef>
          <a:fillRef idx="1">
            <a:schemeClr val="lt1"/>
          </a:fillRef>
          <a:effectRef idx="0">
            <a:schemeClr val="accent5"/>
          </a:effectRef>
          <a:fontRef idx="minor">
            <a:schemeClr val="dk1"/>
          </a:fontRef>
        </p:style>
        <p:txBody>
          <a:bodyPr wrap="square" lIns="90000" tIns="46800" rIns="90000" bIns="46800">
            <a:spAutoFit/>
          </a:bodyPr>
          <a:lstStyle/>
          <a:p>
            <a:pPr marL="0" indent="0" algn="ctr">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2000" b="1" dirty="0" smtClean="0">
                <a:solidFill>
                  <a:schemeClr val="accent5">
                    <a:lumMod val="75000"/>
                  </a:schemeClr>
                </a:solidFill>
              </a:rPr>
              <a:t>3 Approches pour générer la motivation</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2000" b="1" dirty="0" smtClean="0">
              <a:solidFill>
                <a:schemeClr val="accent5">
                  <a:lumMod val="75000"/>
                </a:schemeClr>
              </a:solidFill>
            </a:endParaRPr>
          </a:p>
          <a:p>
            <a:pPr marL="457200" indent="-457200">
              <a:lnSpc>
                <a:spcPct val="81000"/>
              </a:lnSpc>
              <a:buFont typeface="Times New Roman" pitchFamily="18" charset="0"/>
              <a:buAutoNum type="arabicPeriod"/>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Par la </a:t>
            </a:r>
            <a:r>
              <a:rPr lang="fr-FR" sz="1800" b="1" dirty="0" smtClean="0">
                <a:solidFill>
                  <a:srgbClr val="FF6600"/>
                </a:solidFill>
              </a:rPr>
              <a:t>stimulation :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t>	</a:t>
            </a:r>
            <a:r>
              <a:rPr lang="fr-FR" sz="1800" dirty="0" smtClean="0"/>
              <a:t> =&gt; approche </a:t>
            </a:r>
            <a:r>
              <a:rPr lang="fr-FR" sz="1800" u="sng" dirty="0" smtClean="0"/>
              <a:t>externe</a:t>
            </a:r>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Approche taylorienne : paiement aux pièces</a:t>
            </a:r>
            <a:endParaRPr lang="fr-FR" sz="1800" u="sng" dirty="0"/>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1800" u="sng" dirty="0" smtClean="0"/>
          </a:p>
          <a:p>
            <a:pPr>
              <a:lnSpc>
                <a:spcPct val="81000"/>
              </a:lnSpc>
              <a:buAutoNum type="arabicPeriod" startAt="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Par les </a:t>
            </a:r>
            <a:r>
              <a:rPr lang="fr-FR" sz="1800" b="1" dirty="0" smtClean="0">
                <a:solidFill>
                  <a:srgbClr val="FF6600"/>
                </a:solidFill>
              </a:rPr>
              <a:t>besoins :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t>	</a:t>
            </a:r>
            <a:r>
              <a:rPr lang="fr-FR" sz="1800" dirty="0" smtClean="0"/>
              <a:t>=&gt; processus </a:t>
            </a:r>
            <a:r>
              <a:rPr lang="fr-FR" sz="1800" u="sng" dirty="0" smtClean="0"/>
              <a:t>interne</a:t>
            </a:r>
            <a:r>
              <a:rPr lang="fr-FR" sz="1800" dirty="0" smtClean="0"/>
              <a:t> de satisfaction </a:t>
            </a:r>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c’est la fameuse </a:t>
            </a:r>
            <a:r>
              <a:rPr lang="fr-FR" sz="1800" dirty="0" smtClean="0">
                <a:hlinkClick r:id="rId4"/>
              </a:rPr>
              <a:t>pyramide de Maslow</a:t>
            </a:r>
            <a:r>
              <a:rPr lang="fr-FR" sz="1800" dirty="0" smtClean="0"/>
              <a:t>.</a:t>
            </a:r>
          </a:p>
        </p:txBody>
      </p:sp>
      <p:sp>
        <p:nvSpPr>
          <p:cNvPr id="11" name="Rectangle 1"/>
          <p:cNvSpPr txBox="1">
            <a:spLocks noChangeArrowheads="1"/>
          </p:cNvSpPr>
          <p:nvPr/>
        </p:nvSpPr>
        <p:spPr>
          <a:xfrm>
            <a:off x="3411568" y="329890"/>
            <a:ext cx="5699020" cy="482313"/>
          </a:xfrm>
          <a:prstGeom prst="rect">
            <a:avLst/>
          </a:prstGeom>
        </p:spPr>
        <p:txBody>
          <a:bodyPr vert="horz" lIns="90000" tIns="46800" rIns="90000" bIns="46800" rtlCol="0" anchor="ctr">
            <a:sp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6600"/>
                </a:solidFill>
              </a:rPr>
              <a:t>Motiver à agir</a:t>
            </a:r>
          </a:p>
        </p:txBody>
      </p:sp>
      <p:sp>
        <p:nvSpPr>
          <p:cNvPr id="4" name="ZoneTexte 3"/>
          <p:cNvSpPr txBox="1"/>
          <p:nvPr/>
        </p:nvSpPr>
        <p:spPr>
          <a:xfrm>
            <a:off x="590533" y="404229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5"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36</a:t>
            </a:fld>
            <a:endParaRPr lang="fr-FR"/>
          </a:p>
        </p:txBody>
      </p:sp>
    </p:spTree>
    <p:custDataLst>
      <p:tags r:id="rId1"/>
    </p:custDataLst>
    <p:extLst>
      <p:ext uri="{BB962C8B-B14F-4D97-AF65-F5344CB8AC3E}">
        <p14:creationId xmlns:p14="http://schemas.microsoft.com/office/powerpoint/2010/main" val="3900012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xEl>
                                              <p:pRg st="6" end="6"/>
                                            </p:txEl>
                                          </p:spTgt>
                                        </p:tgtEl>
                                        <p:attrNameLst>
                                          <p:attrName>style.visibility</p:attrName>
                                        </p:attrNameLst>
                                      </p:cBhvr>
                                      <p:to>
                                        <p:strVal val="visible"/>
                                      </p:to>
                                    </p:set>
                                    <p:animEffect transition="in" filter="fade">
                                      <p:cBhvr>
                                        <p:cTn id="7" dur="500"/>
                                        <p:tgtEl>
                                          <p:spTgt spid="3891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4">
                                            <p:txEl>
                                              <p:pRg st="7" end="7"/>
                                            </p:txEl>
                                          </p:spTgt>
                                        </p:tgtEl>
                                        <p:attrNameLst>
                                          <p:attrName>style.visibility</p:attrName>
                                        </p:attrNameLst>
                                      </p:cBhvr>
                                      <p:to>
                                        <p:strVal val="visible"/>
                                      </p:to>
                                    </p:set>
                                    <p:animEffect transition="in" filter="fade">
                                      <p:cBhvr>
                                        <p:cTn id="10" dur="500"/>
                                        <p:tgtEl>
                                          <p:spTgt spid="3891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914">
                                            <p:txEl>
                                              <p:pRg st="8" end="8"/>
                                            </p:txEl>
                                          </p:spTgt>
                                        </p:tgtEl>
                                        <p:attrNameLst>
                                          <p:attrName>style.visibility</p:attrName>
                                        </p:attrNameLst>
                                      </p:cBhvr>
                                      <p:to>
                                        <p:strVal val="visible"/>
                                      </p:to>
                                    </p:set>
                                    <p:animEffect transition="in" filter="fade">
                                      <p:cBhvr>
                                        <p:cTn id="13" dur="500"/>
                                        <p:tgtEl>
                                          <p:spTgt spid="389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4215744" y="1136565"/>
            <a:ext cx="2088232" cy="1511059"/>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dirty="0" smtClean="0"/>
              <a:t>Réalisation de soi</a:t>
            </a:r>
            <a:endParaRPr lang="fr-FR" sz="1400" b="1" dirty="0"/>
          </a:p>
        </p:txBody>
      </p:sp>
      <p:sp>
        <p:nvSpPr>
          <p:cNvPr id="6" name="Trapèze 5"/>
          <p:cNvSpPr/>
          <p:nvPr/>
        </p:nvSpPr>
        <p:spPr>
          <a:xfrm>
            <a:off x="3855704" y="2647623"/>
            <a:ext cx="2808312" cy="573844"/>
          </a:xfrm>
          <a:prstGeom prst="trapezoid">
            <a:avLst>
              <a:gd name="adj" fmla="val 6106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a:t>E</a:t>
            </a:r>
            <a:r>
              <a:rPr lang="fr-FR" sz="2000" dirty="0" smtClean="0"/>
              <a:t>stime</a:t>
            </a:r>
            <a:endParaRPr lang="fr-FR" sz="2000" dirty="0"/>
          </a:p>
        </p:txBody>
      </p:sp>
      <p:sp>
        <p:nvSpPr>
          <p:cNvPr id="9" name="Trapèze 8"/>
          <p:cNvSpPr/>
          <p:nvPr/>
        </p:nvSpPr>
        <p:spPr>
          <a:xfrm>
            <a:off x="3495664" y="3221467"/>
            <a:ext cx="3528392" cy="573844"/>
          </a:xfrm>
          <a:prstGeom prst="trapezoid">
            <a:avLst>
              <a:gd name="adj" fmla="val 65488"/>
            </a:avLst>
          </a:prstGeom>
          <a:gradFill>
            <a:gsLst>
              <a:gs pos="0">
                <a:srgbClr val="FF6600"/>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dirty="0" smtClean="0"/>
              <a:t>Appartenance </a:t>
            </a:r>
            <a:endParaRPr lang="fr-FR" sz="2000" dirty="0"/>
          </a:p>
        </p:txBody>
      </p:sp>
      <p:sp>
        <p:nvSpPr>
          <p:cNvPr id="10" name="Trapèze 9"/>
          <p:cNvSpPr/>
          <p:nvPr/>
        </p:nvSpPr>
        <p:spPr>
          <a:xfrm>
            <a:off x="3135624" y="3795311"/>
            <a:ext cx="4248472" cy="573844"/>
          </a:xfrm>
          <a:prstGeom prst="trapezoid">
            <a:avLst>
              <a:gd name="adj" fmla="val 63275"/>
            </a:avLst>
          </a:prstGeom>
          <a:gradFill>
            <a:gsLst>
              <a:gs pos="0">
                <a:srgbClr val="FF6699"/>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smtClean="0"/>
              <a:t>Sécurité</a:t>
            </a:r>
            <a:endParaRPr lang="fr-FR" sz="2000" dirty="0"/>
          </a:p>
        </p:txBody>
      </p:sp>
      <p:sp>
        <p:nvSpPr>
          <p:cNvPr id="11" name="Trapèze 10"/>
          <p:cNvSpPr/>
          <p:nvPr/>
        </p:nvSpPr>
        <p:spPr>
          <a:xfrm>
            <a:off x="2739580" y="4369155"/>
            <a:ext cx="5040560" cy="573844"/>
          </a:xfrm>
          <a:prstGeom prst="trapezoid">
            <a:avLst>
              <a:gd name="adj" fmla="val 69914"/>
            </a:avLst>
          </a:prstGeom>
          <a:gradFill>
            <a:gsLst>
              <a:gs pos="0">
                <a:srgbClr val="FFFF66"/>
              </a:gs>
              <a:gs pos="35000">
                <a:srgbClr val="FFFF99"/>
              </a:gs>
              <a:gs pos="100000">
                <a:schemeClr val="bg1"/>
              </a:gs>
            </a:gsLst>
          </a:gradFill>
          <a:ln>
            <a:solidFill>
              <a:srgbClr val="FFFF66"/>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smtClean="0"/>
              <a:t>Besoins physiologiques</a:t>
            </a:r>
            <a:endParaRPr lang="fr-FR" sz="2000" dirty="0"/>
          </a:p>
        </p:txBody>
      </p:sp>
      <p:cxnSp>
        <p:nvCxnSpPr>
          <p:cNvPr id="12" name="Connecteur droit 11"/>
          <p:cNvCxnSpPr/>
          <p:nvPr/>
        </p:nvCxnSpPr>
        <p:spPr>
          <a:xfrm>
            <a:off x="2739580" y="3795311"/>
            <a:ext cx="5220580" cy="0"/>
          </a:xfrm>
          <a:prstGeom prst="line">
            <a:avLst/>
          </a:prstGeom>
        </p:spPr>
        <p:style>
          <a:lnRef idx="2">
            <a:schemeClr val="dk1"/>
          </a:lnRef>
          <a:fillRef idx="0">
            <a:schemeClr val="dk1"/>
          </a:fillRef>
          <a:effectRef idx="1">
            <a:schemeClr val="dk1"/>
          </a:effectRef>
          <a:fontRef idx="minor">
            <a:schemeClr val="tx1"/>
          </a:fontRef>
        </p:style>
      </p:cxnSp>
      <p:cxnSp>
        <p:nvCxnSpPr>
          <p:cNvPr id="16" name="Connecteur droit 15"/>
          <p:cNvCxnSpPr/>
          <p:nvPr/>
        </p:nvCxnSpPr>
        <p:spPr>
          <a:xfrm flipV="1">
            <a:off x="2739580" y="2647623"/>
            <a:ext cx="5220580" cy="1"/>
          </a:xfrm>
          <a:prstGeom prst="line">
            <a:avLst/>
          </a:prstGeom>
        </p:spPr>
        <p:style>
          <a:lnRef idx="2">
            <a:schemeClr val="dk1"/>
          </a:lnRef>
          <a:fillRef idx="0">
            <a:schemeClr val="dk1"/>
          </a:fillRef>
          <a:effectRef idx="1">
            <a:schemeClr val="dk1"/>
          </a:effectRef>
          <a:fontRef idx="minor">
            <a:schemeClr val="tx1"/>
          </a:fontRef>
        </p:style>
      </p:cxnSp>
      <p:sp>
        <p:nvSpPr>
          <p:cNvPr id="14" name="Rectangle 13"/>
          <p:cNvSpPr/>
          <p:nvPr/>
        </p:nvSpPr>
        <p:spPr>
          <a:xfrm>
            <a:off x="7678786" y="3913023"/>
            <a:ext cx="1431802" cy="461665"/>
          </a:xfrm>
          <a:prstGeom prst="rect">
            <a:avLst/>
          </a:prstGeom>
        </p:spPr>
        <p:txBody>
          <a:bodyPr wrap="none">
            <a:spAutoFit/>
          </a:bodyPr>
          <a:lstStyle/>
          <a:p>
            <a:r>
              <a:rPr lang="fr-FR" sz="2400" b="1" dirty="0">
                <a:solidFill>
                  <a:schemeClr val="tx2">
                    <a:lumMod val="75000"/>
                  </a:schemeClr>
                </a:solidFill>
                <a:latin typeface="+mn-lt"/>
              </a:rPr>
              <a:t>Existence</a:t>
            </a:r>
          </a:p>
        </p:txBody>
      </p:sp>
      <p:sp>
        <p:nvSpPr>
          <p:cNvPr id="15" name="Rectangle 14"/>
          <p:cNvSpPr/>
          <p:nvPr/>
        </p:nvSpPr>
        <p:spPr>
          <a:xfrm>
            <a:off x="7184948" y="2952667"/>
            <a:ext cx="1550424" cy="461665"/>
          </a:xfrm>
          <a:prstGeom prst="rect">
            <a:avLst/>
          </a:prstGeom>
        </p:spPr>
        <p:txBody>
          <a:bodyPr wrap="none">
            <a:spAutoFit/>
          </a:bodyPr>
          <a:lstStyle/>
          <a:p>
            <a:r>
              <a:rPr lang="fr-FR" sz="2400" b="1" dirty="0">
                <a:solidFill>
                  <a:schemeClr val="tx2">
                    <a:lumMod val="75000"/>
                  </a:schemeClr>
                </a:solidFill>
                <a:latin typeface="+mn-lt"/>
              </a:rPr>
              <a:t>Sociabilité</a:t>
            </a:r>
          </a:p>
        </p:txBody>
      </p:sp>
      <p:sp>
        <p:nvSpPr>
          <p:cNvPr id="17" name="Rectangle 16"/>
          <p:cNvSpPr/>
          <p:nvPr/>
        </p:nvSpPr>
        <p:spPr>
          <a:xfrm>
            <a:off x="6790496" y="2065412"/>
            <a:ext cx="1541832" cy="461665"/>
          </a:xfrm>
          <a:prstGeom prst="rect">
            <a:avLst/>
          </a:prstGeom>
        </p:spPr>
        <p:txBody>
          <a:bodyPr wrap="none">
            <a:spAutoFit/>
          </a:bodyPr>
          <a:lstStyle/>
          <a:p>
            <a:r>
              <a:rPr lang="fr-FR" sz="2400" b="1" dirty="0">
                <a:solidFill>
                  <a:schemeClr val="tx2">
                    <a:lumMod val="75000"/>
                  </a:schemeClr>
                </a:solidFill>
                <a:latin typeface="+mn-lt"/>
              </a:rPr>
              <a:t>Croissance</a:t>
            </a:r>
          </a:p>
        </p:txBody>
      </p:sp>
      <p:sp>
        <p:nvSpPr>
          <p:cNvPr id="19" name="ZoneTexte 18"/>
          <p:cNvSpPr txBox="1"/>
          <p:nvPr/>
        </p:nvSpPr>
        <p:spPr>
          <a:xfrm>
            <a:off x="2627909" y="1109157"/>
            <a:ext cx="2455590" cy="369332"/>
          </a:xfrm>
          <a:prstGeom prst="rect">
            <a:avLst/>
          </a:prstGeom>
          <a:noFill/>
        </p:spPr>
        <p:txBody>
          <a:bodyPr wrap="square" rtlCol="0">
            <a:spAutoFit/>
          </a:bodyPr>
          <a:lstStyle/>
          <a:p>
            <a:r>
              <a:rPr lang="fr-FR" sz="1800" b="1" dirty="0" smtClean="0">
                <a:latin typeface="+mn-lt"/>
              </a:rPr>
              <a:t>Selon Abraham Maslow</a:t>
            </a:r>
            <a:endParaRPr lang="fr-FR" sz="1800" b="1" dirty="0">
              <a:latin typeface="+mn-lt"/>
            </a:endParaRPr>
          </a:p>
        </p:txBody>
      </p:sp>
      <p:sp>
        <p:nvSpPr>
          <p:cNvPr id="22" name="Text Box 4"/>
          <p:cNvSpPr txBox="1">
            <a:spLocks noChangeArrowheads="1"/>
          </p:cNvSpPr>
          <p:nvPr/>
        </p:nvSpPr>
        <p:spPr bwMode="auto">
          <a:xfrm>
            <a:off x="3348319" y="170931"/>
            <a:ext cx="3823082" cy="870111"/>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FF6600"/>
                </a:solidFill>
                <a:effectLst/>
                <a:latin typeface="Calibri" pitchFamily="34" charset="0"/>
              </a:rPr>
              <a:t>Les facteurs de motivation</a:t>
            </a:r>
            <a:endParaRPr lang="en-GB" sz="2800" b="1" dirty="0">
              <a:solidFill>
                <a:srgbClr val="FF6600"/>
              </a:solidFill>
              <a:effectLst/>
              <a:latin typeface="Calibri" pitchFamily="34" charset="0"/>
            </a:endParaRPr>
          </a:p>
        </p:txBody>
      </p:sp>
      <p:sp>
        <p:nvSpPr>
          <p:cNvPr id="23" name="ZoneTexte 22"/>
          <p:cNvSpPr txBox="1"/>
          <p:nvPr/>
        </p:nvSpPr>
        <p:spPr>
          <a:xfrm>
            <a:off x="6359108" y="1109157"/>
            <a:ext cx="2376264" cy="369332"/>
          </a:xfrm>
          <a:prstGeom prst="rect">
            <a:avLst/>
          </a:prstGeom>
          <a:noFill/>
        </p:spPr>
        <p:txBody>
          <a:bodyPr wrap="square" rtlCol="0">
            <a:spAutoFit/>
          </a:bodyPr>
          <a:lstStyle/>
          <a:p>
            <a:r>
              <a:rPr lang="fr-FR" sz="1800" b="1" dirty="0" smtClean="0">
                <a:solidFill>
                  <a:schemeClr val="tx2">
                    <a:lumMod val="75000"/>
                  </a:schemeClr>
                </a:solidFill>
                <a:latin typeface="+mn-lt"/>
              </a:rPr>
              <a:t>Selon Clayton </a:t>
            </a:r>
            <a:r>
              <a:rPr lang="fr-FR" sz="1800" b="1" dirty="0" err="1" smtClean="0">
                <a:solidFill>
                  <a:schemeClr val="tx2">
                    <a:lumMod val="75000"/>
                  </a:schemeClr>
                </a:solidFill>
                <a:latin typeface="+mn-lt"/>
              </a:rPr>
              <a:t>Alderfer</a:t>
            </a:r>
            <a:endParaRPr lang="fr-FR" sz="1800" b="1" dirty="0">
              <a:solidFill>
                <a:schemeClr val="tx2">
                  <a:lumMod val="75000"/>
                </a:schemeClr>
              </a:solidFill>
              <a:latin typeface="+mn-lt"/>
            </a:endParaRPr>
          </a:p>
        </p:txBody>
      </p:sp>
      <p:sp>
        <p:nvSpPr>
          <p:cNvPr id="18" name="ZoneTexte 17"/>
          <p:cNvSpPr txBox="1"/>
          <p:nvPr/>
        </p:nvSpPr>
        <p:spPr>
          <a:xfrm>
            <a:off x="673483" y="4049623"/>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Tree>
    <p:custDataLst>
      <p:tags r:id="rId1"/>
    </p:custDataLst>
    <p:extLst>
      <p:ext uri="{BB962C8B-B14F-4D97-AF65-F5344CB8AC3E}">
        <p14:creationId xmlns:p14="http://schemas.microsoft.com/office/powerpoint/2010/main" val="3963990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p:bldP spid="15" grpId="0"/>
      <p:bldP spid="17"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2987780" y="985292"/>
            <a:ext cx="5616667" cy="4099713"/>
          </a:xfrm>
          <a:ln>
            <a:solidFill>
              <a:schemeClr val="bg1"/>
            </a:solidFill>
          </a:ln>
        </p:spPr>
        <p:style>
          <a:lnRef idx="2">
            <a:schemeClr val="accent5"/>
          </a:lnRef>
          <a:fillRef idx="1">
            <a:schemeClr val="lt1"/>
          </a:fillRef>
          <a:effectRef idx="0">
            <a:schemeClr val="accent5"/>
          </a:effectRef>
          <a:fontRef idx="minor">
            <a:schemeClr val="dk1"/>
          </a:fontRef>
        </p:style>
        <p:txBody>
          <a:bodyPr wrap="square" lIns="90000" tIns="46800" rIns="90000" bIns="46800">
            <a:spAutoFit/>
          </a:bodyPr>
          <a:lstStyle/>
          <a:p>
            <a:pPr marL="0" indent="0" algn="ctr">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2000" b="1" dirty="0" smtClean="0">
                <a:solidFill>
                  <a:schemeClr val="accent5">
                    <a:lumMod val="75000"/>
                  </a:schemeClr>
                </a:solidFill>
              </a:rPr>
              <a:t>3 Approches pour générer la motivation</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2000" b="1" dirty="0" smtClean="0">
              <a:solidFill>
                <a:schemeClr val="accent5">
                  <a:lumMod val="75000"/>
                </a:schemeClr>
              </a:solidFill>
            </a:endParaRPr>
          </a:p>
          <a:p>
            <a:pPr marL="457200" indent="-457200">
              <a:lnSpc>
                <a:spcPct val="81000"/>
              </a:lnSpc>
              <a:buFont typeface="Times New Roman" pitchFamily="18" charset="0"/>
              <a:buAutoNum type="arabicPeriod"/>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Par la </a:t>
            </a:r>
            <a:r>
              <a:rPr lang="fr-FR" sz="1800" b="1" dirty="0" smtClean="0">
                <a:solidFill>
                  <a:srgbClr val="FF6600"/>
                </a:solidFill>
              </a:rPr>
              <a:t>stimulation :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t>	</a:t>
            </a:r>
            <a:r>
              <a:rPr lang="fr-FR" sz="1800" dirty="0" smtClean="0"/>
              <a:t> =&gt; approche </a:t>
            </a:r>
            <a:r>
              <a:rPr lang="fr-FR" sz="1800" u="sng" dirty="0" smtClean="0"/>
              <a:t>externe</a:t>
            </a:r>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Approche taylorienne : paiement aux pièces</a:t>
            </a:r>
            <a:endParaRPr lang="fr-FR" sz="1800" u="sng" dirty="0"/>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1800" u="sng" dirty="0" smtClean="0"/>
          </a:p>
          <a:p>
            <a:pPr>
              <a:lnSpc>
                <a:spcPct val="81000"/>
              </a:lnSpc>
              <a:buAutoNum type="arabicPeriod" startAt="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Par les </a:t>
            </a:r>
            <a:r>
              <a:rPr lang="fr-FR" sz="1800" b="1" dirty="0" smtClean="0">
                <a:solidFill>
                  <a:srgbClr val="FF6600"/>
                </a:solidFill>
              </a:rPr>
              <a:t>besoins :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t>	</a:t>
            </a:r>
            <a:r>
              <a:rPr lang="fr-FR" sz="1800" dirty="0" smtClean="0"/>
              <a:t>=&gt; processus </a:t>
            </a:r>
            <a:r>
              <a:rPr lang="fr-FR" sz="1800" u="sng" dirty="0" smtClean="0"/>
              <a:t>interne</a:t>
            </a:r>
            <a:r>
              <a:rPr lang="fr-FR" sz="1800" dirty="0" smtClean="0"/>
              <a:t> de satisfaction </a:t>
            </a:r>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c’est la fameuse </a:t>
            </a:r>
            <a:r>
              <a:rPr lang="fr-FR" sz="1800" dirty="0" smtClean="0">
                <a:hlinkClick r:id="rId4"/>
              </a:rPr>
              <a:t>pyramide de Maslow</a:t>
            </a:r>
            <a:r>
              <a:rPr lang="fr-FR" sz="1800" dirty="0" smtClean="0"/>
              <a:t>.</a:t>
            </a:r>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1800" dirty="0"/>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3. 	Par </a:t>
            </a:r>
            <a:r>
              <a:rPr lang="fr-FR" sz="1800" dirty="0"/>
              <a:t>les </a:t>
            </a:r>
            <a:r>
              <a:rPr lang="fr-FR" sz="1800" b="1" dirty="0" smtClean="0">
                <a:solidFill>
                  <a:srgbClr val="FF6600"/>
                </a:solidFill>
              </a:rPr>
              <a:t>critères :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t>	=&gt; </a:t>
            </a:r>
            <a:r>
              <a:rPr lang="fr-FR" sz="1600" dirty="0"/>
              <a:t>Critère (sens donné à l'engagement) </a:t>
            </a:r>
            <a:r>
              <a:rPr lang="fr-FR" sz="1600" dirty="0" smtClean="0"/>
              <a:t>+ Contexte</a:t>
            </a:r>
            <a:endParaRPr lang="fr-FR" sz="1600" dirty="0"/>
          </a:p>
          <a:p>
            <a:pPr marL="838200" lvl="1" indent="-381000">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600" dirty="0"/>
              <a:t>Penser non pas en termes de </a:t>
            </a:r>
            <a:r>
              <a:rPr lang="fr-FR" sz="1600" b="1" dirty="0"/>
              <a:t>causes</a:t>
            </a:r>
            <a:r>
              <a:rPr lang="fr-FR" sz="1600" dirty="0"/>
              <a:t> ("pourquoi"), mais de </a:t>
            </a:r>
            <a:r>
              <a:rPr lang="fr-FR" sz="1600" b="1" dirty="0"/>
              <a:t>buts</a:t>
            </a:r>
            <a:r>
              <a:rPr lang="fr-FR" sz="1600" dirty="0"/>
              <a:t> ("pour quoi") sur la bases des </a:t>
            </a:r>
            <a:r>
              <a:rPr lang="fr-FR" sz="1600" b="1" dirty="0"/>
              <a:t>critères</a:t>
            </a:r>
            <a:r>
              <a:rPr lang="fr-FR" sz="1600" dirty="0"/>
              <a:t> adoptés par l’individu</a:t>
            </a:r>
          </a:p>
        </p:txBody>
      </p:sp>
      <p:sp>
        <p:nvSpPr>
          <p:cNvPr id="11" name="Rectangle 1"/>
          <p:cNvSpPr txBox="1">
            <a:spLocks noChangeArrowheads="1"/>
          </p:cNvSpPr>
          <p:nvPr/>
        </p:nvSpPr>
        <p:spPr>
          <a:xfrm>
            <a:off x="3411568" y="329890"/>
            <a:ext cx="5699020" cy="482313"/>
          </a:xfrm>
          <a:prstGeom prst="rect">
            <a:avLst/>
          </a:prstGeom>
        </p:spPr>
        <p:txBody>
          <a:bodyPr vert="horz" lIns="90000" tIns="46800" rIns="90000" bIns="46800" rtlCol="0" anchor="ctr">
            <a:sp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6600"/>
                </a:solidFill>
              </a:rPr>
              <a:t>Motiver à agir</a:t>
            </a:r>
          </a:p>
        </p:txBody>
      </p:sp>
      <p:sp>
        <p:nvSpPr>
          <p:cNvPr id="4" name="ZoneTexte 3"/>
          <p:cNvSpPr txBox="1"/>
          <p:nvPr/>
        </p:nvSpPr>
        <p:spPr>
          <a:xfrm>
            <a:off x="673483" y="404229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Tree>
    <p:custDataLst>
      <p:tags r:id="rId1"/>
    </p:custDataLst>
    <p:extLst>
      <p:ext uri="{BB962C8B-B14F-4D97-AF65-F5344CB8AC3E}">
        <p14:creationId xmlns:p14="http://schemas.microsoft.com/office/powerpoint/2010/main" val="537244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xEl>
                                              <p:pRg st="10" end="10"/>
                                            </p:txEl>
                                          </p:spTgt>
                                        </p:tgtEl>
                                        <p:attrNameLst>
                                          <p:attrName>style.visibility</p:attrName>
                                        </p:attrNameLst>
                                      </p:cBhvr>
                                      <p:to>
                                        <p:strVal val="visible"/>
                                      </p:to>
                                    </p:set>
                                    <p:animEffect transition="in" filter="fade">
                                      <p:cBhvr>
                                        <p:cTn id="7" dur="500"/>
                                        <p:tgtEl>
                                          <p:spTgt spid="38914">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4">
                                            <p:txEl>
                                              <p:pRg st="11" end="11"/>
                                            </p:txEl>
                                          </p:spTgt>
                                        </p:tgtEl>
                                        <p:attrNameLst>
                                          <p:attrName>style.visibility</p:attrName>
                                        </p:attrNameLst>
                                      </p:cBhvr>
                                      <p:to>
                                        <p:strVal val="visible"/>
                                      </p:to>
                                    </p:set>
                                    <p:animEffect transition="in" filter="fade">
                                      <p:cBhvr>
                                        <p:cTn id="10" dur="500"/>
                                        <p:tgtEl>
                                          <p:spTgt spid="38914">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914">
                                            <p:txEl>
                                              <p:pRg st="12" end="12"/>
                                            </p:txEl>
                                          </p:spTgt>
                                        </p:tgtEl>
                                        <p:attrNameLst>
                                          <p:attrName>style.visibility</p:attrName>
                                        </p:attrNameLst>
                                      </p:cBhvr>
                                      <p:to>
                                        <p:strVal val="visible"/>
                                      </p:to>
                                    </p:set>
                                    <p:animEffect transition="in" filter="fade">
                                      <p:cBhvr>
                                        <p:cTn id="13" dur="500"/>
                                        <p:tgtEl>
                                          <p:spTgt spid="389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2965243" y="769268"/>
            <a:ext cx="5616667" cy="1247458"/>
          </a:xfrm>
          <a:gradFill>
            <a:gsLst>
              <a:gs pos="0">
                <a:schemeClr val="bg1"/>
              </a:gs>
              <a:gs pos="78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lIns="90000" tIns="46800" rIns="90000" bIns="46800">
            <a:spAutoFit/>
          </a:bodyPr>
          <a:lstStyle/>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t>3. 	Par </a:t>
            </a:r>
            <a:r>
              <a:rPr lang="fr-FR" sz="1800" dirty="0"/>
              <a:t>les </a:t>
            </a:r>
            <a:r>
              <a:rPr lang="fr-FR" sz="1800" b="1" dirty="0" smtClean="0">
                <a:solidFill>
                  <a:srgbClr val="FF6600"/>
                </a:solidFill>
              </a:rPr>
              <a:t>critères :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1400" dirty="0"/>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400" dirty="0" smtClean="0">
                <a:solidFill>
                  <a:srgbClr val="996633"/>
                </a:solidFill>
              </a:rPr>
              <a:t>Identifier</a:t>
            </a:r>
            <a:r>
              <a:rPr lang="fr-FR" sz="1400" dirty="0"/>
              <a:t> </a:t>
            </a:r>
            <a:r>
              <a:rPr lang="fr-FR" sz="1400" dirty="0" smtClean="0"/>
              <a:t>le critère  (non pas </a:t>
            </a:r>
            <a:r>
              <a:rPr lang="fr-FR" sz="1400" dirty="0"/>
              <a:t> </a:t>
            </a:r>
            <a:r>
              <a:rPr lang="fr-FR" sz="1400" dirty="0" smtClean="0"/>
              <a:t>pourquoi mais pour quoi ?)</a:t>
            </a:r>
            <a:endParaRPr lang="fr-FR" sz="1400" dirty="0"/>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400" dirty="0" smtClean="0">
                <a:solidFill>
                  <a:srgbClr val="996633"/>
                </a:solidFill>
              </a:rPr>
              <a:t>créer</a:t>
            </a:r>
            <a:r>
              <a:rPr lang="fr-FR" sz="1400" dirty="0" smtClean="0"/>
              <a:t> </a:t>
            </a:r>
            <a:r>
              <a:rPr lang="fr-FR" sz="1400" dirty="0"/>
              <a:t>les conditions de la </a:t>
            </a:r>
            <a:r>
              <a:rPr lang="fr-FR" sz="1400" dirty="0" smtClean="0"/>
              <a:t>motivation, le contexte adapté</a:t>
            </a:r>
            <a:endParaRPr lang="fr-FR" sz="1400" dirty="0"/>
          </a:p>
          <a:p>
            <a:pPr lvl="2">
              <a:lnSpc>
                <a:spcPct val="90000"/>
              </a:lnSpc>
              <a:buFont typeface="Symbol" pitchFamily="18"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400" i="1" dirty="0" smtClean="0"/>
              <a:t>=&gt; Critères </a:t>
            </a:r>
            <a:r>
              <a:rPr lang="fr-FR" sz="1400" i="1" dirty="0"/>
              <a:t>+ contexte = motivation</a:t>
            </a:r>
          </a:p>
        </p:txBody>
      </p:sp>
      <p:sp>
        <p:nvSpPr>
          <p:cNvPr id="7" name="Rectangle 1"/>
          <p:cNvSpPr txBox="1">
            <a:spLocks noGrp="1" noChangeArrowheads="1"/>
          </p:cNvSpPr>
          <p:nvPr>
            <p:ph type="title"/>
          </p:nvPr>
        </p:nvSpPr>
        <p:spPr>
          <a:prstGeom prst="rect">
            <a:avLst/>
          </a:prstGeom>
        </p:spPr>
        <p:txBody>
          <a:bodyPr vert="horz" lIns="90000" tIns="46800" rIns="90000" bIns="46800" rtlCol="0" anchor="ctr">
            <a:sp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6600"/>
                </a:solidFill>
              </a:rPr>
              <a:t>Motiver à agir</a:t>
            </a:r>
          </a:p>
        </p:txBody>
      </p:sp>
      <p:graphicFrame>
        <p:nvGraphicFramePr>
          <p:cNvPr id="4" name="Tableau 3"/>
          <p:cNvGraphicFramePr>
            <a:graphicFrameLocks noGrp="1"/>
          </p:cNvGraphicFramePr>
          <p:nvPr>
            <p:extLst>
              <p:ext uri="{D42A27DB-BD31-4B8C-83A1-F6EECF244321}">
                <p14:modId xmlns:p14="http://schemas.microsoft.com/office/powerpoint/2010/main" val="3571760131"/>
              </p:ext>
            </p:extLst>
          </p:nvPr>
        </p:nvGraphicFramePr>
        <p:xfrm>
          <a:off x="4189423" y="2281436"/>
          <a:ext cx="4392487" cy="2818950"/>
        </p:xfrm>
        <a:graphic>
          <a:graphicData uri="http://schemas.openxmlformats.org/drawingml/2006/table">
            <a:tbl>
              <a:tblPr firstRow="1" firstCol="1" lastRow="1" lastCol="1" bandRow="1" bandCol="1">
                <a:tableStyleId>{5C22544A-7EE6-4342-B048-85BDC9FD1C3A}</a:tableStyleId>
              </a:tblPr>
              <a:tblGrid>
                <a:gridCol w="1741110"/>
                <a:gridCol w="1138726"/>
                <a:gridCol w="1512651"/>
              </a:tblGrid>
              <a:tr h="2818950">
                <a:tc>
                  <a:txBody>
                    <a:bodyPr/>
                    <a:lstStyle/>
                    <a:p>
                      <a:pPr>
                        <a:lnSpc>
                          <a:spcPts val="1425"/>
                        </a:lnSpc>
                        <a:spcAft>
                          <a:spcPts val="0"/>
                        </a:spcAft>
                      </a:pPr>
                      <a:r>
                        <a:rPr lang="fr-FR" sz="1200" b="0" spc="-20" dirty="0">
                          <a:solidFill>
                            <a:schemeClr val="tx1"/>
                          </a:solidFill>
                          <a:effectLst/>
                        </a:rPr>
                        <a:t>Ambition</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Appartenance</a:t>
                      </a:r>
                      <a:endParaRPr lang="fr-FR" sz="1200" b="0" dirty="0">
                        <a:solidFill>
                          <a:schemeClr val="tx1"/>
                        </a:solidFill>
                        <a:effectLst/>
                      </a:endParaRPr>
                    </a:p>
                    <a:p>
                      <a:pPr>
                        <a:lnSpc>
                          <a:spcPts val="1425"/>
                        </a:lnSpc>
                        <a:spcAft>
                          <a:spcPts val="0"/>
                        </a:spcAft>
                      </a:pPr>
                      <a:r>
                        <a:rPr lang="fr-FR" sz="1200" b="0" spc="-20" dirty="0" smtClean="0">
                          <a:solidFill>
                            <a:schemeClr val="tx1"/>
                          </a:solidFill>
                          <a:effectLst/>
                        </a:rPr>
                        <a:t>Clarté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Confiance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Conformisme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Confort</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Créativité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Curiosité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Défi</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Désintéressement</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Développement de soi</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Difficulté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Ecoute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Efficacité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Entente</a:t>
                      </a:r>
                      <a:endParaRPr lang="fr-FR" sz="1200" b="0" dirty="0">
                        <a:solidFill>
                          <a:schemeClr val="tx1"/>
                        </a:solidFill>
                        <a:effectLst/>
                        <a:latin typeface="Calibri"/>
                        <a:ea typeface="Calibri"/>
                        <a:cs typeface="Times New Roman"/>
                      </a:endParaRPr>
                    </a:p>
                  </a:txBody>
                  <a:tcPr marL="68580" marR="68580" marT="0" marB="0">
                    <a:noFill/>
                  </a:tcPr>
                </a:tc>
                <a:tc>
                  <a:txBody>
                    <a:bodyPr/>
                    <a:lstStyle/>
                    <a:p>
                      <a:pPr>
                        <a:lnSpc>
                          <a:spcPts val="1425"/>
                        </a:lnSpc>
                        <a:spcAft>
                          <a:spcPts val="0"/>
                        </a:spcAft>
                      </a:pPr>
                      <a:r>
                        <a:rPr lang="fr-FR" sz="1200" b="0" spc="-20" dirty="0" smtClean="0">
                          <a:solidFill>
                            <a:schemeClr val="tx1"/>
                          </a:solidFill>
                          <a:effectLst/>
                        </a:rPr>
                        <a:t>Générosité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Harmonie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Honnêteté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Honneur</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Indépendance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Initiative</a:t>
                      </a:r>
                      <a:endParaRPr lang="fr-FR" sz="1200" b="0" dirty="0">
                        <a:solidFill>
                          <a:schemeClr val="tx1"/>
                        </a:solidFill>
                        <a:effectLst/>
                      </a:endParaRPr>
                    </a:p>
                    <a:p>
                      <a:pPr>
                        <a:lnSpc>
                          <a:spcPts val="1425"/>
                        </a:lnSpc>
                        <a:spcAft>
                          <a:spcPts val="0"/>
                        </a:spcAft>
                      </a:pPr>
                      <a:r>
                        <a:rPr lang="fr-FR" sz="1200" b="0" spc="-20" dirty="0" smtClean="0">
                          <a:solidFill>
                            <a:schemeClr val="tx1"/>
                          </a:solidFill>
                          <a:effectLst/>
                        </a:rPr>
                        <a:t>Intégrité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Joie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Liberté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Loyauté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Nouveauté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Obéissance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Ordre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Organisation</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Originalité</a:t>
                      </a:r>
                      <a:endParaRPr lang="fr-FR" sz="1200" b="0" dirty="0">
                        <a:solidFill>
                          <a:schemeClr val="tx1"/>
                        </a:solidFill>
                        <a:effectLst/>
                        <a:latin typeface="Calibri"/>
                        <a:ea typeface="Calibri"/>
                        <a:cs typeface="Times New Roman"/>
                      </a:endParaRPr>
                    </a:p>
                  </a:txBody>
                  <a:tcPr marL="68580" marR="68580" marT="0" marB="0">
                    <a:noFill/>
                  </a:tcPr>
                </a:tc>
                <a:tc>
                  <a:txBody>
                    <a:bodyPr/>
                    <a:lstStyle/>
                    <a:p>
                      <a:pPr>
                        <a:lnSpc>
                          <a:spcPts val="1425"/>
                        </a:lnSpc>
                        <a:spcAft>
                          <a:spcPts val="0"/>
                        </a:spcAft>
                      </a:pPr>
                      <a:r>
                        <a:rPr lang="fr-FR" sz="1200" b="0" spc="-20" dirty="0">
                          <a:solidFill>
                            <a:schemeClr val="tx1"/>
                          </a:solidFill>
                          <a:effectLst/>
                        </a:rPr>
                        <a:t>Ouverture aux autres</a:t>
                      </a:r>
                      <a:endParaRPr lang="fr-FR" sz="1200" b="0" dirty="0">
                        <a:solidFill>
                          <a:schemeClr val="tx1"/>
                        </a:solidFill>
                        <a:effectLst/>
                      </a:endParaRPr>
                    </a:p>
                    <a:p>
                      <a:pPr>
                        <a:lnSpc>
                          <a:spcPts val="1425"/>
                        </a:lnSpc>
                        <a:spcAft>
                          <a:spcPts val="0"/>
                        </a:spcAft>
                      </a:pPr>
                      <a:r>
                        <a:rPr lang="fr-FR" sz="1200" b="0" spc="-20" dirty="0" smtClean="0">
                          <a:solidFill>
                            <a:schemeClr val="tx1"/>
                          </a:solidFill>
                          <a:effectLst/>
                        </a:rPr>
                        <a:t>Passion</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Persévérance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Pouvoir</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Professionnalisme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Progression</a:t>
                      </a:r>
                      <a:endParaRPr lang="fr-FR" sz="1200" b="0" dirty="0">
                        <a:solidFill>
                          <a:schemeClr val="tx1"/>
                        </a:solidFill>
                        <a:effectLst/>
                      </a:endParaRPr>
                    </a:p>
                    <a:p>
                      <a:pPr>
                        <a:lnSpc>
                          <a:spcPts val="1425"/>
                        </a:lnSpc>
                        <a:spcAft>
                          <a:spcPts val="0"/>
                        </a:spcAft>
                      </a:pPr>
                      <a:r>
                        <a:rPr lang="fr-FR" sz="1200" b="0" spc="-20" dirty="0" smtClean="0">
                          <a:solidFill>
                            <a:schemeClr val="tx1"/>
                          </a:solidFill>
                          <a:effectLst/>
                        </a:rPr>
                        <a:t>Réalisation </a:t>
                      </a:r>
                      <a:r>
                        <a:rPr lang="fr-FR" sz="1200" b="0" spc="-20" dirty="0">
                          <a:solidFill>
                            <a:schemeClr val="tx1"/>
                          </a:solidFill>
                          <a:effectLst/>
                        </a:rPr>
                        <a:t>de soi</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Reconnaissance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Respect</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Responsabilité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Réussite</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Rigueur</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Sécurité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Solidarité</a:t>
                      </a:r>
                      <a:endParaRPr lang="fr-FR" sz="1200" b="0" dirty="0">
                        <a:solidFill>
                          <a:schemeClr val="tx1"/>
                        </a:solidFill>
                        <a:effectLst/>
                      </a:endParaRPr>
                    </a:p>
                    <a:p>
                      <a:pPr>
                        <a:lnSpc>
                          <a:spcPts val="1425"/>
                        </a:lnSpc>
                        <a:spcAft>
                          <a:spcPts val="0"/>
                        </a:spcAft>
                      </a:pPr>
                      <a:r>
                        <a:rPr lang="fr-FR" sz="1200" b="0" spc="-20" dirty="0">
                          <a:solidFill>
                            <a:schemeClr val="tx1"/>
                          </a:solidFill>
                          <a:effectLst/>
                        </a:rPr>
                        <a:t>Utilité</a:t>
                      </a:r>
                      <a:endParaRPr lang="fr-FR" sz="1200" b="0" dirty="0">
                        <a:solidFill>
                          <a:schemeClr val="tx1"/>
                        </a:solidFill>
                        <a:effectLst/>
                        <a:latin typeface="Calibri"/>
                        <a:ea typeface="Calibri"/>
                        <a:cs typeface="Times New Roman"/>
                      </a:endParaRPr>
                    </a:p>
                  </a:txBody>
                  <a:tcPr marL="68580" marR="68580" marT="0" marB="0">
                    <a:noFill/>
                  </a:tcPr>
                </a:tc>
              </a:tr>
            </a:tbl>
          </a:graphicData>
        </a:graphic>
      </p:graphicFrame>
      <p:sp>
        <p:nvSpPr>
          <p:cNvPr id="2" name="ZoneTexte 1"/>
          <p:cNvSpPr txBox="1"/>
          <p:nvPr/>
        </p:nvSpPr>
        <p:spPr>
          <a:xfrm>
            <a:off x="2699792" y="2929508"/>
            <a:ext cx="1368152"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b="1" dirty="0" smtClean="0">
                <a:latin typeface="+mn-lt"/>
              </a:rPr>
              <a:t>Exemples de critères</a:t>
            </a:r>
            <a:endParaRPr lang="fr-FR" b="1" dirty="0">
              <a:latin typeface="+mn-lt"/>
            </a:endParaRPr>
          </a:p>
        </p:txBody>
      </p:sp>
      <p:sp>
        <p:nvSpPr>
          <p:cNvPr id="6" name="ZoneTexte 5"/>
          <p:cNvSpPr txBox="1"/>
          <p:nvPr/>
        </p:nvSpPr>
        <p:spPr>
          <a:xfrm>
            <a:off x="673483" y="4075604"/>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8"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39</a:t>
            </a:fld>
            <a:endParaRPr lang="fr-FR"/>
          </a:p>
        </p:txBody>
      </p:sp>
    </p:spTree>
    <p:custDataLst>
      <p:tags r:id="rId1"/>
    </p:custDataLst>
    <p:extLst>
      <p:ext uri="{BB962C8B-B14F-4D97-AF65-F5344CB8AC3E}">
        <p14:creationId xmlns:p14="http://schemas.microsoft.com/office/powerpoint/2010/main" val="9213576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2800" dirty="0" smtClean="0">
                <a:solidFill>
                  <a:schemeClr val="accent2">
                    <a:lumMod val="75000"/>
                  </a:schemeClr>
                </a:solidFill>
                <a:latin typeface="Calibri" pitchFamily="34" charset="0"/>
                <a:cs typeface="Calibri" pitchFamily="34" charset="0"/>
              </a:rPr>
              <a:t>Objectifs</a:t>
            </a:r>
            <a:endParaRPr lang="fr-FR" sz="2800" dirty="0">
              <a:solidFill>
                <a:schemeClr val="accent2">
                  <a:lumMod val="75000"/>
                </a:schemeClr>
              </a:solidFill>
              <a:latin typeface="Calibri" pitchFamily="34" charset="0"/>
              <a:cs typeface="Calibri" pitchFamily="34" charset="0"/>
            </a:endParaRPr>
          </a:p>
        </p:txBody>
      </p:sp>
      <p:sp>
        <p:nvSpPr>
          <p:cNvPr id="4" name="Forme libre 3"/>
          <p:cNvSpPr/>
          <p:nvPr/>
        </p:nvSpPr>
        <p:spPr>
          <a:xfrm>
            <a:off x="2893497" y="1044910"/>
            <a:ext cx="6192687" cy="576063"/>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defTabSz="889000">
              <a:lnSpc>
                <a:spcPct val="90000"/>
              </a:lnSpc>
              <a:spcBef>
                <a:spcPct val="0"/>
              </a:spcBef>
              <a:spcAft>
                <a:spcPct val="15000"/>
              </a:spcAft>
            </a:pPr>
            <a:r>
              <a:rPr lang="fr-FR" sz="1800" b="1" kern="1200" dirty="0" smtClean="0"/>
              <a:t>Prendre en compte la dimension humaine des projets</a:t>
            </a:r>
            <a:endParaRPr lang="fr-FR" sz="1800" b="1" kern="1200" dirty="0"/>
          </a:p>
        </p:txBody>
      </p:sp>
      <p:sp>
        <p:nvSpPr>
          <p:cNvPr id="7" name="Forme libre 6"/>
          <p:cNvSpPr/>
          <p:nvPr/>
        </p:nvSpPr>
        <p:spPr>
          <a:xfrm>
            <a:off x="2957192" y="2183039"/>
            <a:ext cx="5722169"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1">
              <a:alpha val="90000"/>
            </a:schemeClr>
          </a:solidFill>
          <a:ln>
            <a:solidFill>
              <a:schemeClr val="bg1"/>
            </a:solidFill>
          </a:ln>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Etre reconnu dans le rôle de chef de projet</a:t>
            </a:r>
            <a:endParaRPr lang="fr-FR" sz="1800" b="1" kern="1200" dirty="0"/>
          </a:p>
        </p:txBody>
      </p:sp>
      <p:sp>
        <p:nvSpPr>
          <p:cNvPr id="9" name="Forme libre 8"/>
          <p:cNvSpPr/>
          <p:nvPr/>
        </p:nvSpPr>
        <p:spPr>
          <a:xfrm>
            <a:off x="2893497" y="1620973"/>
            <a:ext cx="6192686"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Adapter son style de management</a:t>
            </a:r>
            <a:endParaRPr lang="fr-FR" sz="1800" b="1" kern="1200" dirty="0"/>
          </a:p>
        </p:txBody>
      </p:sp>
      <p:sp>
        <p:nvSpPr>
          <p:cNvPr id="12" name="Forme libre 11"/>
          <p:cNvSpPr/>
          <p:nvPr/>
        </p:nvSpPr>
        <p:spPr>
          <a:xfrm>
            <a:off x="2893497" y="3387373"/>
            <a:ext cx="6192687"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chemeClr val="bg1"/>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Motiver à agir</a:t>
            </a:r>
            <a:endParaRPr lang="fr-FR" sz="1800" b="1" kern="1200" dirty="0"/>
          </a:p>
        </p:txBody>
      </p:sp>
      <p:sp>
        <p:nvSpPr>
          <p:cNvPr id="3" name="Espace réservé du numéro de diapositive 2"/>
          <p:cNvSpPr>
            <a:spLocks noGrp="1"/>
          </p:cNvSpPr>
          <p:nvPr>
            <p:ph type="sldNum" sz="quarter" idx="10"/>
          </p:nvPr>
        </p:nvSpPr>
        <p:spPr>
          <a:xfrm>
            <a:off x="8679361" y="5305772"/>
            <a:ext cx="381000" cy="216959"/>
          </a:xfrm>
        </p:spPr>
        <p:txBody>
          <a:bodyPr/>
          <a:lstStyle/>
          <a:p>
            <a:pPr>
              <a:defRPr/>
            </a:pPr>
            <a:fld id="{7F07B8DE-9430-46E8-A38B-5DA0DE501445}" type="slidenum">
              <a:rPr lang="fr-FR" smtClean="0"/>
              <a:pPr>
                <a:defRPr/>
              </a:pPr>
              <a:t>4</a:t>
            </a:fld>
            <a:endParaRPr lang="fr-FR"/>
          </a:p>
        </p:txBody>
      </p:sp>
      <p:sp>
        <p:nvSpPr>
          <p:cNvPr id="14" name="Forme libre 13"/>
          <p:cNvSpPr/>
          <p:nvPr/>
        </p:nvSpPr>
        <p:spPr>
          <a:xfrm>
            <a:off x="2896701" y="2749656"/>
            <a:ext cx="6192686"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Faciliter le travail du groupe</a:t>
            </a:r>
            <a:endParaRPr lang="fr-FR" sz="1800" b="1" kern="1200" dirty="0"/>
          </a:p>
        </p:txBody>
      </p:sp>
      <p:sp>
        <p:nvSpPr>
          <p:cNvPr id="15" name="Forme libre 14"/>
          <p:cNvSpPr/>
          <p:nvPr/>
        </p:nvSpPr>
        <p:spPr>
          <a:xfrm>
            <a:off x="2893495" y="4056513"/>
            <a:ext cx="6192687"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chemeClr val="bg1"/>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Gérer le changement et les conflits éventuels</a:t>
            </a:r>
            <a:endParaRPr lang="fr-FR" sz="1800" b="1" kern="1200" dirty="0"/>
          </a:p>
        </p:txBody>
      </p:sp>
      <p:sp>
        <p:nvSpPr>
          <p:cNvPr id="17" name="Octogone 16"/>
          <p:cNvSpPr/>
          <p:nvPr/>
        </p:nvSpPr>
        <p:spPr>
          <a:xfrm>
            <a:off x="2895280" y="1141723"/>
            <a:ext cx="396044" cy="407271"/>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1</a:t>
            </a:r>
            <a:endParaRPr lang="fr-FR" dirty="0"/>
          </a:p>
        </p:txBody>
      </p:sp>
      <p:sp>
        <p:nvSpPr>
          <p:cNvPr id="18" name="Octogone 17"/>
          <p:cNvSpPr/>
          <p:nvPr/>
        </p:nvSpPr>
        <p:spPr>
          <a:xfrm>
            <a:off x="2895279" y="1696301"/>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19" name="Octogone 18"/>
          <p:cNvSpPr/>
          <p:nvPr/>
        </p:nvSpPr>
        <p:spPr>
          <a:xfrm>
            <a:off x="2895279" y="2262723"/>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3</a:t>
            </a:r>
            <a:endParaRPr lang="fr-FR" dirty="0"/>
          </a:p>
        </p:txBody>
      </p:sp>
      <p:sp>
        <p:nvSpPr>
          <p:cNvPr id="20" name="Octogone 19"/>
          <p:cNvSpPr/>
          <p:nvPr/>
        </p:nvSpPr>
        <p:spPr>
          <a:xfrm>
            <a:off x="2893495" y="2850784"/>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4</a:t>
            </a:r>
            <a:endParaRPr lang="fr-FR" dirty="0"/>
          </a:p>
        </p:txBody>
      </p:sp>
      <p:sp>
        <p:nvSpPr>
          <p:cNvPr id="21" name="Octogone 20"/>
          <p:cNvSpPr/>
          <p:nvPr/>
        </p:nvSpPr>
        <p:spPr>
          <a:xfrm>
            <a:off x="2877800" y="3488501"/>
            <a:ext cx="396044" cy="407271"/>
          </a:xfrm>
          <a:prstGeom prst="oct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5</a:t>
            </a:r>
          </a:p>
        </p:txBody>
      </p:sp>
      <p:sp>
        <p:nvSpPr>
          <p:cNvPr id="22" name="Octogone 21"/>
          <p:cNvSpPr/>
          <p:nvPr/>
        </p:nvSpPr>
        <p:spPr>
          <a:xfrm>
            <a:off x="2877800" y="4157639"/>
            <a:ext cx="396044" cy="407271"/>
          </a:xfrm>
          <a:prstGeom prst="octagon">
            <a:avLst/>
          </a:prstGeom>
          <a:gradFill>
            <a:gsLst>
              <a:gs pos="0">
                <a:srgbClr val="FFFF66"/>
              </a:gs>
              <a:gs pos="35000">
                <a:srgbClr val="FFFF99"/>
              </a:gs>
              <a:gs pos="100000">
                <a:srgbClr val="FFFFCC"/>
              </a:gs>
            </a:gsLst>
          </a:gradFill>
          <a:ln>
            <a:solidFill>
              <a:srgbClr val="FFFF6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6</a:t>
            </a:r>
          </a:p>
        </p:txBody>
      </p:sp>
      <p:sp>
        <p:nvSpPr>
          <p:cNvPr id="23" name="ZoneTexte 14"/>
          <p:cNvSpPr txBox="1"/>
          <p:nvPr/>
        </p:nvSpPr>
        <p:spPr>
          <a:xfrm flipH="1">
            <a:off x="-3564904" y="3412773"/>
            <a:ext cx="3917238" cy="430887"/>
          </a:xfrm>
          <a:prstGeom prst="rect">
            <a:avLst/>
          </a:prstGeom>
          <a:noFill/>
        </p:spPr>
        <p:txBody>
          <a:bodyPr wrap="square" rtlCol="0">
            <a:spAutoFit/>
          </a:bodyPr>
          <a:lstStyle/>
          <a:p>
            <a:r>
              <a:rPr lang="fr-FR" b="0" dirty="0">
                <a:solidFill>
                  <a:srgbClr val="00B050"/>
                </a:solidFill>
                <a:sym typeface="Wingdings" panose="05000000000000000000" pitchFamily="2" charset="2"/>
              </a:rPr>
              <a:t></a:t>
            </a:r>
            <a:endParaRPr lang="fr-FR" b="0" dirty="0">
              <a:solidFill>
                <a:srgbClr val="00B050"/>
              </a:solidFill>
            </a:endParaRPr>
          </a:p>
        </p:txBody>
      </p:sp>
      <p:sp>
        <p:nvSpPr>
          <p:cNvPr id="24" name="ZoneTexte 14"/>
          <p:cNvSpPr txBox="1"/>
          <p:nvPr/>
        </p:nvSpPr>
        <p:spPr>
          <a:xfrm>
            <a:off x="341594" y="3412772"/>
            <a:ext cx="360000" cy="430887"/>
          </a:xfrm>
          <a:prstGeom prst="rect">
            <a:avLst/>
          </a:prstGeom>
          <a:noFill/>
        </p:spPr>
        <p:txBody>
          <a:bodyPr wrap="square" rtlCol="0">
            <a:spAutoFit/>
          </a:bodyPr>
          <a:lstStyle/>
          <a:p>
            <a:r>
              <a:rPr lang="fr-FR" b="0" dirty="0">
                <a:solidFill>
                  <a:srgbClr val="00B050"/>
                </a:solidFill>
                <a:sym typeface="Wingdings" panose="05000000000000000000" pitchFamily="2" charset="2"/>
              </a:rPr>
              <a:t></a:t>
            </a:r>
            <a:endParaRPr lang="fr-FR" b="0" dirty="0">
              <a:solidFill>
                <a:srgbClr val="00B050"/>
              </a:solidFill>
            </a:endParaRPr>
          </a:p>
        </p:txBody>
      </p:sp>
    </p:spTree>
    <p:custDataLst>
      <p:tags r:id="rId1"/>
    </p:custDataLst>
    <p:extLst>
      <p:ext uri="{BB962C8B-B14F-4D97-AF65-F5344CB8AC3E}">
        <p14:creationId xmlns:p14="http://schemas.microsoft.com/office/powerpoint/2010/main" val="6336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2" grpId="0" animBg="1"/>
      <p:bldP spid="14" grpId="0" animBg="1"/>
      <p:bldP spid="15" grpId="0" animBg="1"/>
      <p:bldP spid="17" grpId="0" animBg="1"/>
      <p:bldP spid="18" grpId="0" animBg="1"/>
      <p:bldP spid="19" grpId="0" animBg="1"/>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699792" y="841276"/>
            <a:ext cx="6313582" cy="3308850"/>
          </a:xfrm>
        </p:spPr>
        <p:txBody>
          <a:bodyPr>
            <a:noAutofit/>
          </a:bodyPr>
          <a:lstStyle/>
          <a:p>
            <a:pPr marL="0" indent="0" algn="just">
              <a:buNone/>
            </a:pPr>
            <a:r>
              <a:rPr lang="fr-FR" sz="1800" b="1" dirty="0" smtClean="0"/>
              <a:t>Faciliter le travail du groupe</a:t>
            </a:r>
          </a:p>
          <a:p>
            <a:pPr algn="just"/>
            <a:r>
              <a:rPr lang="fr-FR" sz="1800" dirty="0" smtClean="0"/>
              <a:t>Lors de la dernière réunion de travail à laquelle vous avez assisté, l’animateur </a:t>
            </a:r>
            <a:r>
              <a:rPr lang="fr-FR" sz="1800" dirty="0" err="1" smtClean="0"/>
              <a:t>a-t-il</a:t>
            </a:r>
            <a:r>
              <a:rPr lang="fr-FR" sz="1800" dirty="0" smtClean="0"/>
              <a:t> été facilitateur ? </a:t>
            </a:r>
          </a:p>
          <a:p>
            <a:pPr algn="just"/>
            <a:r>
              <a:rPr lang="fr-FR" sz="1800" dirty="0" smtClean="0"/>
              <a:t>Quels éléments peut-il améliorer pour obtenir  davantage d’engagement des participants ?</a:t>
            </a:r>
          </a:p>
          <a:p>
            <a:pPr marL="0" indent="0" algn="just">
              <a:buNone/>
            </a:pPr>
            <a:endParaRPr lang="fr-FR" sz="1800" dirty="0"/>
          </a:p>
          <a:p>
            <a:pPr marL="0" indent="0" algn="just">
              <a:buNone/>
            </a:pPr>
            <a:r>
              <a:rPr lang="fr-FR" sz="1800" b="1" dirty="0" smtClean="0"/>
              <a:t>Motiver à agir</a:t>
            </a:r>
          </a:p>
          <a:p>
            <a:pPr marL="0" indent="0" algn="just">
              <a:buNone/>
            </a:pPr>
            <a:r>
              <a:rPr lang="fr-FR" sz="1800" dirty="0" smtClean="0"/>
              <a:t>Reprenez la liste des critères. </a:t>
            </a:r>
          </a:p>
          <a:p>
            <a:pPr algn="just"/>
            <a:r>
              <a:rPr lang="fr-FR" sz="1800" dirty="0" smtClean="0"/>
              <a:t>Quels sont ceux qui vous motivent personnellement ? </a:t>
            </a:r>
          </a:p>
          <a:p>
            <a:pPr algn="just"/>
            <a:r>
              <a:rPr lang="fr-FR" sz="1800" dirty="0" smtClean="0"/>
              <a:t>En quoi votre contexte actuel répond-il ou non à ces critères ?</a:t>
            </a:r>
            <a:endParaRPr lang="fr-FR" sz="1800" dirty="0"/>
          </a:p>
        </p:txBody>
      </p:sp>
      <p:sp>
        <p:nvSpPr>
          <p:cNvPr id="4" name="Espace réservé du numéro de diapositive 3"/>
          <p:cNvSpPr>
            <a:spLocks noGrp="1"/>
          </p:cNvSpPr>
          <p:nvPr>
            <p:ph type="sldNum" sz="quarter" idx="12"/>
          </p:nvPr>
        </p:nvSpPr>
        <p:spPr>
          <a:xfrm>
            <a:off x="7812360" y="5296959"/>
            <a:ext cx="874440" cy="304271"/>
          </a:xfrm>
        </p:spPr>
        <p:txBody>
          <a:bodyPr/>
          <a:lstStyle/>
          <a:p>
            <a:fld id="{2722FC09-669E-4303-9395-F1086211962F}" type="slidenum">
              <a:rPr lang="fr-FR" smtClean="0"/>
              <a:pPr/>
              <a:t>40</a:t>
            </a:fld>
            <a:endParaRPr lang="fr-FR"/>
          </a:p>
        </p:txBody>
      </p:sp>
      <p:sp>
        <p:nvSpPr>
          <p:cNvPr id="5" name="Title 1"/>
          <p:cNvSpPr txBox="1">
            <a:spLocks/>
          </p:cNvSpPr>
          <p:nvPr/>
        </p:nvSpPr>
        <p:spPr>
          <a:xfrm>
            <a:off x="2699792"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smtClean="0"/>
              <a:t>Réflexion et questions</a:t>
            </a:r>
            <a:endParaRPr lang="fr-FR" dirty="0"/>
          </a:p>
        </p:txBody>
      </p:sp>
      <p:sp>
        <p:nvSpPr>
          <p:cNvPr id="9" name="TextBox 5"/>
          <p:cNvSpPr txBox="1"/>
          <p:nvPr/>
        </p:nvSpPr>
        <p:spPr>
          <a:xfrm>
            <a:off x="5057334" y="4345467"/>
            <a:ext cx="2755026" cy="430887"/>
          </a:xfrm>
          <a:prstGeom prst="rect">
            <a:avLst/>
          </a:prstGeom>
          <a:noFill/>
        </p:spPr>
        <p:txBody>
          <a:bodyPr wrap="square" rtlCol="0">
            <a:spAutoFit/>
          </a:bodyPr>
          <a:lstStyle/>
          <a:p>
            <a:r>
              <a:rPr lang="fr-FR" sz="2200" b="1" dirty="0" smtClean="0">
                <a:solidFill>
                  <a:schemeClr val="accent5">
                    <a:lumMod val="75000"/>
                  </a:schemeClr>
                </a:solidFill>
                <a:latin typeface="Calibri" panose="020F0502020204030204" pitchFamily="34" charset="0"/>
              </a:rPr>
              <a:t>Quiz sous cette vidéo</a:t>
            </a:r>
            <a:endParaRPr lang="fr-FR" sz="2200" b="1" dirty="0">
              <a:solidFill>
                <a:schemeClr val="accent5">
                  <a:lumMod val="75000"/>
                </a:schemeClr>
              </a:solidFill>
              <a:latin typeface="Calibri" panose="020F0502020204030204" pitchFamily="34" charset="0"/>
            </a:endParaRPr>
          </a:p>
        </p:txBody>
      </p:sp>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3995936" y="4150126"/>
            <a:ext cx="1061398" cy="807714"/>
          </a:xfrm>
          <a:prstGeom prst="rect">
            <a:avLst/>
          </a:prstGeom>
        </p:spPr>
      </p:pic>
      <p:sp>
        <p:nvSpPr>
          <p:cNvPr id="11" name="Text Box 179"/>
          <p:cNvSpPr txBox="1">
            <a:spLocks noChangeArrowheads="1"/>
          </p:cNvSpPr>
          <p:nvPr/>
        </p:nvSpPr>
        <p:spPr bwMode="auto">
          <a:xfrm>
            <a:off x="7428280" y="5049862"/>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4"/>
              </a:rPr>
              <a:t>Image : Source</a:t>
            </a:r>
            <a:endParaRPr lang="fr-FR" sz="1000" dirty="0">
              <a:solidFill>
                <a:srgbClr val="000099"/>
              </a:solidFill>
            </a:endParaRPr>
          </a:p>
        </p:txBody>
      </p:sp>
    </p:spTree>
    <p:custDataLst>
      <p:tags r:id="rId1"/>
    </p:custDataLst>
    <p:extLst>
      <p:ext uri="{BB962C8B-B14F-4D97-AF65-F5344CB8AC3E}">
        <p14:creationId xmlns:p14="http://schemas.microsoft.com/office/powerpoint/2010/main" val="16253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fade">
                                      <p:cBhvr>
                                        <p:cTn id="10" dur="500"/>
                                        <p:tgtEl>
                                          <p:spTgt spid="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fade">
                                      <p:cBhvr>
                                        <p:cTn id="13" dur="500"/>
                                        <p:tgtEl>
                                          <p:spTgt spid="8">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0382" y="4081912"/>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7" name="Text Box 4"/>
          <p:cNvSpPr txBox="1">
            <a:spLocks noChangeArrowheads="1"/>
          </p:cNvSpPr>
          <p:nvPr/>
        </p:nvSpPr>
        <p:spPr bwMode="auto">
          <a:xfrm>
            <a:off x="3516922" y="453175"/>
            <a:ext cx="4285835"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latin typeface="Calibri" pitchFamily="34" charset="0"/>
              </a:rPr>
              <a:t>Conseils</a:t>
            </a:r>
            <a:endParaRPr lang="en-GB" sz="2800" b="1" dirty="0">
              <a:solidFill>
                <a:schemeClr val="accent6">
                  <a:lumMod val="75000"/>
                </a:schemeClr>
              </a:solidFill>
              <a:effectLst/>
              <a:latin typeface="Calibri" pitchFamily="34" charset="0"/>
            </a:endParaRPr>
          </a:p>
        </p:txBody>
      </p:sp>
      <p:sp>
        <p:nvSpPr>
          <p:cNvPr id="12" name="ZoneTexte 11"/>
          <p:cNvSpPr txBox="1"/>
          <p:nvPr/>
        </p:nvSpPr>
        <p:spPr>
          <a:xfrm>
            <a:off x="4481667" y="1257648"/>
            <a:ext cx="4493278" cy="3754874"/>
          </a:xfrm>
          <a:prstGeom prst="rect">
            <a:avLst/>
          </a:prstGeom>
          <a:noFill/>
        </p:spPr>
        <p:txBody>
          <a:bodyPr wrap="square" rtlCol="0">
            <a:spAutoFit/>
          </a:bodyPr>
          <a:lstStyle/>
          <a:p>
            <a:pPr marL="342900" lvl="0" indent="-342900" algn="just">
              <a:buFont typeface="+mj-lt"/>
              <a:buAutoNum type="arabicPeriod"/>
            </a:pPr>
            <a:r>
              <a:rPr lang="fr-FR" sz="1400" dirty="0" smtClean="0">
                <a:latin typeface="+mn-lt"/>
              </a:rPr>
              <a:t>Refusez la complexité, simplifiez</a:t>
            </a:r>
          </a:p>
          <a:p>
            <a:pPr marL="342900" lvl="0" indent="-342900" algn="just">
              <a:buFont typeface="+mj-lt"/>
              <a:buAutoNum type="arabicPeriod"/>
            </a:pPr>
            <a:r>
              <a:rPr lang="fr-FR" sz="1400" dirty="0" smtClean="0">
                <a:latin typeface="+mn-lt"/>
              </a:rPr>
              <a:t>Posez des questions au lieu de donner les solutions</a:t>
            </a:r>
            <a:endParaRPr lang="fr-FR" sz="1400" dirty="0">
              <a:latin typeface="+mn-lt"/>
            </a:endParaRPr>
          </a:p>
          <a:p>
            <a:pPr marL="342900" lvl="0" indent="-342900" algn="just">
              <a:buFont typeface="+mj-lt"/>
              <a:buAutoNum type="arabicPeriod"/>
            </a:pPr>
            <a:r>
              <a:rPr lang="fr-FR" sz="1400" dirty="0" smtClean="0">
                <a:latin typeface="+mn-lt"/>
              </a:rPr>
              <a:t>Assurez-vous que tous puissent s’exprimer librement</a:t>
            </a:r>
          </a:p>
          <a:p>
            <a:pPr marL="342900" lvl="0" indent="-342900" algn="just">
              <a:buFont typeface="+mj-lt"/>
              <a:buAutoNum type="arabicPeriod"/>
            </a:pPr>
            <a:endParaRPr lang="fr-FR" sz="1400" dirty="0" smtClean="0">
              <a:latin typeface="+mn-lt"/>
            </a:endParaRPr>
          </a:p>
          <a:p>
            <a:pPr marL="342900" lvl="0" indent="-342900" algn="just">
              <a:buFont typeface="+mj-lt"/>
              <a:buAutoNum type="arabicPeriod"/>
            </a:pPr>
            <a:endParaRPr lang="fr-FR" sz="1400" dirty="0" smtClean="0">
              <a:latin typeface="+mn-lt"/>
            </a:endParaRPr>
          </a:p>
          <a:p>
            <a:pPr marL="342900" indent="-342900" algn="just">
              <a:buFont typeface="+mj-lt"/>
              <a:buAutoNum type="arabicPeriod"/>
            </a:pPr>
            <a:r>
              <a:rPr lang="fr-FR" sz="1400" dirty="0" smtClean="0">
                <a:latin typeface="+mn-lt"/>
              </a:rPr>
              <a:t>Favoriser l’esprit d’équipe</a:t>
            </a:r>
          </a:p>
          <a:p>
            <a:pPr marL="342900" indent="-342900" algn="just">
              <a:buFont typeface="+mj-lt"/>
              <a:buAutoNum type="arabicPeriod"/>
            </a:pPr>
            <a:r>
              <a:rPr lang="fr-FR" sz="1400" dirty="0" smtClean="0">
                <a:latin typeface="+mn-lt"/>
              </a:rPr>
              <a:t>Maintenez de bonnes conditions de travail</a:t>
            </a:r>
            <a:endParaRPr lang="fr-FR" sz="1400" dirty="0">
              <a:latin typeface="+mn-lt"/>
            </a:endParaRPr>
          </a:p>
          <a:p>
            <a:pPr marL="342900" lvl="0" indent="-342900" algn="just">
              <a:buFont typeface="+mj-lt"/>
              <a:buAutoNum type="arabicPeriod"/>
            </a:pPr>
            <a:r>
              <a:rPr lang="fr-FR" sz="1400" dirty="0" smtClean="0">
                <a:latin typeface="+mn-lt"/>
              </a:rPr>
              <a:t>Viser l’efficacité, l’utilité, les solutions gagnant-gagnant</a:t>
            </a:r>
            <a:endParaRPr lang="fr-FR" sz="1400" dirty="0">
              <a:latin typeface="+mn-lt"/>
            </a:endParaRPr>
          </a:p>
          <a:p>
            <a:pPr marL="342900" lvl="0" indent="-342900" algn="just">
              <a:buFont typeface="+mj-lt"/>
              <a:buAutoNum type="arabicPeriod"/>
            </a:pPr>
            <a:endParaRPr lang="fr-FR" sz="1400" dirty="0" smtClean="0">
              <a:latin typeface="+mn-lt"/>
            </a:endParaRPr>
          </a:p>
          <a:p>
            <a:pPr marL="342900" lvl="0" indent="-342900" algn="just">
              <a:buFont typeface="+mj-lt"/>
              <a:buAutoNum type="arabicPeriod"/>
            </a:pPr>
            <a:endParaRPr lang="fr-FR" sz="1400" dirty="0" smtClean="0">
              <a:latin typeface="+mn-lt"/>
            </a:endParaRPr>
          </a:p>
          <a:p>
            <a:pPr marL="342900" lvl="0" indent="-342900" algn="just">
              <a:buFont typeface="+mj-lt"/>
              <a:buAutoNum type="arabicPeriod"/>
            </a:pPr>
            <a:r>
              <a:rPr lang="fr-FR" sz="1400" dirty="0" smtClean="0">
                <a:latin typeface="+mn-lt"/>
              </a:rPr>
              <a:t>Responsabiliser les personnes, demandez les solutions</a:t>
            </a:r>
          </a:p>
          <a:p>
            <a:pPr marL="342900" lvl="0" indent="-342900" algn="just">
              <a:buFont typeface="+mj-lt"/>
              <a:buAutoNum type="arabicPeriod"/>
            </a:pPr>
            <a:r>
              <a:rPr lang="fr-FR" sz="1400" dirty="0" smtClean="0">
                <a:latin typeface="+mn-lt"/>
              </a:rPr>
              <a:t>Prêtez attention aux 3 dimensions : existence / sociabilité / croissance</a:t>
            </a:r>
          </a:p>
          <a:p>
            <a:pPr marL="342900" lvl="0" indent="-342900" algn="just">
              <a:buFont typeface="+mj-lt"/>
              <a:buAutoNum type="arabicPeriod"/>
            </a:pPr>
            <a:r>
              <a:rPr lang="fr-FR" sz="1400" dirty="0" smtClean="0">
                <a:latin typeface="+mn-lt"/>
              </a:rPr>
              <a:t>Identifiez les critères individuels et créez le contexte approprié</a:t>
            </a:r>
          </a:p>
          <a:p>
            <a:pPr marL="342900" lvl="0" indent="-342900" algn="just">
              <a:buFont typeface="+mj-lt"/>
              <a:buAutoNum type="arabicPeriod"/>
            </a:pPr>
            <a:r>
              <a:rPr lang="fr-FR" sz="1400" dirty="0" smtClean="0">
                <a:latin typeface="+mn-lt"/>
              </a:rPr>
              <a:t>Récompensez !</a:t>
            </a:r>
          </a:p>
          <a:p>
            <a:pPr marL="342900" indent="-342900" algn="just">
              <a:buFont typeface="+mj-lt"/>
              <a:buAutoNum type="arabicPeriod"/>
            </a:pPr>
            <a:endParaRPr lang="fr-FR" sz="1400" dirty="0">
              <a:latin typeface="+mn-lt"/>
            </a:endParaRPr>
          </a:p>
        </p:txBody>
      </p:sp>
      <p:sp>
        <p:nvSpPr>
          <p:cNvPr id="7" name="Rectangle 6"/>
          <p:cNvSpPr/>
          <p:nvPr/>
        </p:nvSpPr>
        <p:spPr>
          <a:xfrm>
            <a:off x="2622068" y="1345332"/>
            <a:ext cx="184127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smtClean="0">
                <a:solidFill>
                  <a:prstClr val="black"/>
                </a:solidFill>
                <a:latin typeface="Calibri"/>
              </a:rPr>
              <a:t>Faciliter le travail du groupe</a:t>
            </a:r>
          </a:p>
        </p:txBody>
      </p:sp>
      <p:sp>
        <p:nvSpPr>
          <p:cNvPr id="8" name="Rectangle 7"/>
          <p:cNvSpPr/>
          <p:nvPr/>
        </p:nvSpPr>
        <p:spPr>
          <a:xfrm>
            <a:off x="2640392" y="2457977"/>
            <a:ext cx="182295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prstClr val="black"/>
                </a:solidFill>
                <a:latin typeface="Calibri"/>
              </a:rPr>
              <a:t>Améliorer</a:t>
            </a:r>
          </a:p>
          <a:p>
            <a:pPr algn="ctr"/>
            <a:r>
              <a:rPr lang="fr-FR" sz="1400" b="1" dirty="0" smtClean="0">
                <a:solidFill>
                  <a:prstClr val="black"/>
                </a:solidFill>
                <a:latin typeface="Calibri"/>
              </a:rPr>
              <a:t> la satisfaction</a:t>
            </a:r>
            <a:endParaRPr lang="fr-FR" dirty="0"/>
          </a:p>
        </p:txBody>
      </p:sp>
      <p:sp>
        <p:nvSpPr>
          <p:cNvPr id="9" name="Rectangle 8"/>
          <p:cNvSpPr/>
          <p:nvPr/>
        </p:nvSpPr>
        <p:spPr>
          <a:xfrm>
            <a:off x="2622069" y="3467057"/>
            <a:ext cx="1841273" cy="4924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dirty="0" smtClean="0">
                <a:solidFill>
                  <a:prstClr val="black"/>
                </a:solidFill>
                <a:latin typeface="Calibri"/>
              </a:rPr>
              <a:t>Motiver à agir</a:t>
            </a:r>
          </a:p>
          <a:p>
            <a:pPr algn="ctr"/>
            <a:endParaRPr lang="fr-FR" sz="1200" dirty="0"/>
          </a:p>
        </p:txBody>
      </p:sp>
      <p:sp>
        <p:nvSpPr>
          <p:cNvPr id="10"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41</a:t>
            </a:fld>
            <a:endParaRPr lang="fr-FR"/>
          </a:p>
        </p:txBody>
      </p:sp>
    </p:spTree>
    <p:custDataLst>
      <p:tags r:id="rId1"/>
    </p:custDataLst>
    <p:extLst>
      <p:ext uri="{BB962C8B-B14F-4D97-AF65-F5344CB8AC3E}">
        <p14:creationId xmlns:p14="http://schemas.microsoft.com/office/powerpoint/2010/main" val="388580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500"/>
                                        <p:tgtEl>
                                          <p:spTgt spid="1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6" end="6"/>
                                            </p:txEl>
                                          </p:spTgt>
                                        </p:tgtEl>
                                        <p:attrNameLst>
                                          <p:attrName>style.visibility</p:attrName>
                                        </p:attrNameLst>
                                      </p:cBhvr>
                                      <p:to>
                                        <p:strVal val="visible"/>
                                      </p:to>
                                    </p:set>
                                    <p:animEffect transition="in" filter="fade">
                                      <p:cBhvr>
                                        <p:cTn id="10" dur="500"/>
                                        <p:tgtEl>
                                          <p:spTgt spid="1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animEffect transition="in" filter="fade">
                                      <p:cBhvr>
                                        <p:cTn id="13" dur="500"/>
                                        <p:tgtEl>
                                          <p:spTgt spid="12">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10" end="10"/>
                                            </p:txEl>
                                          </p:spTgt>
                                        </p:tgtEl>
                                        <p:attrNameLst>
                                          <p:attrName>style.visibility</p:attrName>
                                        </p:attrNameLst>
                                      </p:cBhvr>
                                      <p:to>
                                        <p:strVal val="visible"/>
                                      </p:to>
                                    </p:set>
                                    <p:animEffect transition="in" filter="fade">
                                      <p:cBhvr>
                                        <p:cTn id="21" dur="500"/>
                                        <p:tgtEl>
                                          <p:spTgt spid="1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11" end="11"/>
                                            </p:txEl>
                                          </p:spTgt>
                                        </p:tgtEl>
                                        <p:attrNameLst>
                                          <p:attrName>style.visibility</p:attrName>
                                        </p:attrNameLst>
                                      </p:cBhvr>
                                      <p:to>
                                        <p:strVal val="visible"/>
                                      </p:to>
                                    </p:set>
                                    <p:animEffect transition="in" filter="fade">
                                      <p:cBhvr>
                                        <p:cTn id="24" dur="500"/>
                                        <p:tgtEl>
                                          <p:spTgt spid="1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12" end="12"/>
                                            </p:txEl>
                                          </p:spTgt>
                                        </p:tgtEl>
                                        <p:attrNameLst>
                                          <p:attrName>style.visibility</p:attrName>
                                        </p:attrNameLst>
                                      </p:cBhvr>
                                      <p:to>
                                        <p:strVal val="visible"/>
                                      </p:to>
                                    </p:set>
                                    <p:animEffect transition="in" filter="fade">
                                      <p:cBhvr>
                                        <p:cTn id="27" dur="500"/>
                                        <p:tgtEl>
                                          <p:spTgt spid="1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13" end="13"/>
                                            </p:txEl>
                                          </p:spTgt>
                                        </p:tgtEl>
                                        <p:attrNameLst>
                                          <p:attrName>style.visibility</p:attrName>
                                        </p:attrNameLst>
                                      </p:cBhvr>
                                      <p:to>
                                        <p:strVal val="visible"/>
                                      </p:to>
                                    </p:set>
                                    <p:animEffect transition="in" filter="fade">
                                      <p:cBhvr>
                                        <p:cTn id="30" dur="500"/>
                                        <p:tgtEl>
                                          <p:spTgt spid="12">
                                            <p:txEl>
                                              <p:pRg st="13" end="1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2771800" y="268529"/>
            <a:ext cx="5708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lumMod val="75000"/>
                  </a:schemeClr>
                </a:solidFill>
                <a:effectLst/>
                <a:latin typeface="Calibri" pitchFamily="34" charset="0"/>
              </a:rPr>
              <a:t>Conclusion</a:t>
            </a:r>
            <a:endParaRPr lang="en-GB" sz="2800" b="1" dirty="0">
              <a:solidFill>
                <a:schemeClr val="accent6">
                  <a:lumMod val="75000"/>
                </a:schemeClr>
              </a:solidFill>
              <a:effectLst/>
              <a:latin typeface="Calibri" pitchFamily="34" charset="0"/>
            </a:endParaRPr>
          </a:p>
        </p:txBody>
      </p:sp>
      <p:sp>
        <p:nvSpPr>
          <p:cNvPr id="3" name="ZoneTexte 2"/>
          <p:cNvSpPr txBox="1"/>
          <p:nvPr/>
        </p:nvSpPr>
        <p:spPr>
          <a:xfrm>
            <a:off x="6607948" y="1424377"/>
            <a:ext cx="2195736" cy="646331"/>
          </a:xfrm>
          <a:prstGeom prst="rect">
            <a:avLst/>
          </a:prstGeom>
          <a:noFill/>
        </p:spPr>
        <p:txBody>
          <a:bodyPr wrap="square" rtlCol="0">
            <a:spAutoFit/>
          </a:bodyPr>
          <a:lstStyle/>
          <a:p>
            <a:r>
              <a:rPr lang="fr-FR" sz="1800" b="1" dirty="0" smtClean="0">
                <a:latin typeface="+mn-lt"/>
              </a:rPr>
              <a:t>Faciliter le travail du groupe</a:t>
            </a:r>
            <a:endParaRPr lang="fr-FR" sz="1800" b="1"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376" y="779696"/>
            <a:ext cx="3684438" cy="197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830535" y="399473"/>
            <a:ext cx="5976664" cy="830997"/>
          </a:xfrm>
          <a:prstGeom prst="rect">
            <a:avLst/>
          </a:prstGeom>
        </p:spPr>
        <p:txBody>
          <a:bodyPr wrap="square">
            <a:spAutoFit/>
          </a:bodyPr>
          <a:lstStyle/>
          <a:p>
            <a:endParaRPr lang="fr-FR" sz="1600" b="1" dirty="0">
              <a:latin typeface="+mn-lt"/>
            </a:endParaRPr>
          </a:p>
          <a:p>
            <a:endParaRPr lang="fr-FR" sz="1600" dirty="0">
              <a:latin typeface="+mn-lt"/>
            </a:endParaRPr>
          </a:p>
          <a:p>
            <a:r>
              <a:rPr lang="fr-FR" sz="1600" dirty="0" smtClean="0">
                <a:latin typeface="+mn-lt"/>
              </a:rPr>
              <a:t> </a:t>
            </a:r>
            <a:endParaRPr lang="fr-FR" sz="1600" dirty="0">
              <a:latin typeface="+mn-lt"/>
            </a:endParaRPr>
          </a:p>
        </p:txBody>
      </p:sp>
      <p:sp>
        <p:nvSpPr>
          <p:cNvPr id="9" name="Rectangle à coins arrondis 8"/>
          <p:cNvSpPr/>
          <p:nvPr/>
        </p:nvSpPr>
        <p:spPr>
          <a:xfrm>
            <a:off x="2592129" y="2743236"/>
            <a:ext cx="1864520" cy="64162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400" b="1" dirty="0" smtClean="0"/>
              <a:t>Facteurs d’hygiène de vie et d’ambiance</a:t>
            </a:r>
            <a:endParaRPr lang="fr-FR" sz="1400" b="1" dirty="0"/>
          </a:p>
        </p:txBody>
      </p:sp>
      <p:sp>
        <p:nvSpPr>
          <p:cNvPr id="12" name="Rectangle à coins arrondis 11"/>
          <p:cNvSpPr/>
          <p:nvPr/>
        </p:nvSpPr>
        <p:spPr>
          <a:xfrm>
            <a:off x="2627784" y="3506436"/>
            <a:ext cx="1368152" cy="70973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b="1" dirty="0" smtClean="0"/>
              <a:t>Facteurs de motivation</a:t>
            </a:r>
            <a:endParaRPr lang="fr-FR" sz="1400" b="1" dirty="0"/>
          </a:p>
        </p:txBody>
      </p:sp>
      <p:sp>
        <p:nvSpPr>
          <p:cNvPr id="13" name="Flèche droite 12"/>
          <p:cNvSpPr/>
          <p:nvPr/>
        </p:nvSpPr>
        <p:spPr>
          <a:xfrm>
            <a:off x="3995937" y="3649588"/>
            <a:ext cx="1296144" cy="66285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dirty="0"/>
          </a:p>
        </p:txBody>
      </p:sp>
      <p:sp>
        <p:nvSpPr>
          <p:cNvPr id="10" name="Flèche droite 9"/>
          <p:cNvSpPr/>
          <p:nvPr/>
        </p:nvSpPr>
        <p:spPr>
          <a:xfrm>
            <a:off x="4456650" y="2751413"/>
            <a:ext cx="835432" cy="7457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1200" dirty="0"/>
          </a:p>
        </p:txBody>
      </p:sp>
      <p:sp>
        <p:nvSpPr>
          <p:cNvPr id="4" name="Rectangle 3"/>
          <p:cNvSpPr/>
          <p:nvPr/>
        </p:nvSpPr>
        <p:spPr>
          <a:xfrm>
            <a:off x="6678371" y="4143248"/>
            <a:ext cx="2483768" cy="1214115"/>
          </a:xfrm>
          <a:prstGeom prst="rect">
            <a:avLst/>
          </a:prstGeom>
        </p:spPr>
        <p:txBody>
          <a:bodyPr wrap="square">
            <a:spAutoFit/>
          </a:bodyPr>
          <a:lstStyle/>
          <a:p>
            <a:pPr marL="457200" indent="-457200">
              <a:lnSpc>
                <a:spcPct val="81000"/>
              </a:lnSpc>
              <a:buFont typeface="Times New Roman" pitchFamily="18" charset="0"/>
              <a:buAutoNum type="arabicPeriod"/>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latin typeface="+mn-lt"/>
              </a:rPr>
              <a:t>Par </a:t>
            </a:r>
            <a:r>
              <a:rPr lang="fr-FR" sz="1800" dirty="0">
                <a:latin typeface="+mn-lt"/>
              </a:rPr>
              <a:t>la </a:t>
            </a:r>
            <a:r>
              <a:rPr lang="fr-FR" sz="1800" b="1" dirty="0" smtClean="0">
                <a:solidFill>
                  <a:srgbClr val="FF6600"/>
                </a:solidFill>
                <a:latin typeface="+mn-lt"/>
              </a:rPr>
              <a:t>stimulation </a:t>
            </a:r>
            <a:endParaRPr lang="fr-FR" sz="1800" b="1" dirty="0">
              <a:solidFill>
                <a:srgbClr val="FF6600"/>
              </a:solidFill>
              <a:latin typeface="+mn-lt"/>
            </a:endParaRP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latin typeface="+mn-lt"/>
              </a:rPr>
              <a:t>	</a:t>
            </a:r>
            <a:endParaRPr lang="fr-FR" sz="1800" u="sng" dirty="0">
              <a:latin typeface="+mn-lt"/>
            </a:endParaRPr>
          </a:p>
          <a:p>
            <a:pPr>
              <a:lnSpc>
                <a:spcPct val="81000"/>
              </a:lnSpc>
              <a:buAutoNum type="arabicPeriod" startAt="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smtClean="0">
                <a:latin typeface="+mn-lt"/>
              </a:rPr>
              <a:t>     Par </a:t>
            </a:r>
            <a:r>
              <a:rPr lang="fr-FR" sz="1800" dirty="0">
                <a:latin typeface="+mn-lt"/>
              </a:rPr>
              <a:t>les </a:t>
            </a:r>
            <a:r>
              <a:rPr lang="fr-FR" sz="1800" b="1" dirty="0">
                <a:solidFill>
                  <a:srgbClr val="FF6600"/>
                </a:solidFill>
                <a:latin typeface="+mn-lt"/>
              </a:rPr>
              <a:t>besoins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latin typeface="+mn-lt"/>
              </a:rPr>
              <a:t>	</a:t>
            </a:r>
          </a:p>
          <a:p>
            <a:pPr marL="0" indent="0">
              <a:lnSpc>
                <a:spcPct val="81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1800" dirty="0">
                <a:latin typeface="+mn-lt"/>
              </a:rPr>
              <a:t>3. 	Par les </a:t>
            </a:r>
            <a:r>
              <a:rPr lang="fr-FR" sz="1800" b="1" dirty="0" smtClean="0">
                <a:solidFill>
                  <a:srgbClr val="FF6600"/>
                </a:solidFill>
                <a:latin typeface="+mn-lt"/>
              </a:rPr>
              <a:t>critères</a:t>
            </a:r>
            <a:endParaRPr lang="fr-FR" sz="1800" b="1" dirty="0">
              <a:solidFill>
                <a:srgbClr val="FF6600"/>
              </a:solidFill>
              <a:latin typeface="+mn-lt"/>
            </a:endParaRPr>
          </a:p>
        </p:txBody>
      </p:sp>
      <p:sp>
        <p:nvSpPr>
          <p:cNvPr id="15" name="ZoneTexte 14"/>
          <p:cNvSpPr txBox="1"/>
          <p:nvPr/>
        </p:nvSpPr>
        <p:spPr>
          <a:xfrm>
            <a:off x="5292081" y="2850814"/>
            <a:ext cx="2195736" cy="646331"/>
          </a:xfrm>
          <a:prstGeom prst="rect">
            <a:avLst/>
          </a:prstGeom>
          <a:noFill/>
        </p:spPr>
        <p:txBody>
          <a:bodyPr wrap="square" rtlCol="0">
            <a:spAutoFit/>
          </a:bodyPr>
          <a:lstStyle/>
          <a:p>
            <a:r>
              <a:rPr lang="fr-FR" sz="1800" b="1" dirty="0" smtClean="0">
                <a:latin typeface="+mn-lt"/>
              </a:rPr>
              <a:t>Améliorer la satisfaction</a:t>
            </a:r>
            <a:endParaRPr lang="fr-FR" sz="1800" b="1" dirty="0">
              <a:latin typeface="+mn-lt"/>
            </a:endParaRPr>
          </a:p>
        </p:txBody>
      </p:sp>
      <p:sp>
        <p:nvSpPr>
          <p:cNvPr id="16" name="ZoneTexte 15"/>
          <p:cNvSpPr txBox="1"/>
          <p:nvPr/>
        </p:nvSpPr>
        <p:spPr>
          <a:xfrm>
            <a:off x="5303644" y="3796348"/>
            <a:ext cx="2195736" cy="369332"/>
          </a:xfrm>
          <a:prstGeom prst="rect">
            <a:avLst/>
          </a:prstGeom>
          <a:noFill/>
        </p:spPr>
        <p:txBody>
          <a:bodyPr wrap="square" rtlCol="0">
            <a:spAutoFit/>
          </a:bodyPr>
          <a:lstStyle/>
          <a:p>
            <a:r>
              <a:rPr lang="fr-FR" sz="1800" b="1" dirty="0" smtClean="0">
                <a:latin typeface="+mn-lt"/>
              </a:rPr>
              <a:t>Motiver à agir</a:t>
            </a:r>
            <a:endParaRPr lang="fr-FR" sz="1800" b="1" dirty="0">
              <a:latin typeface="+mn-lt"/>
            </a:endParaRPr>
          </a:p>
        </p:txBody>
      </p:sp>
      <p:sp>
        <p:nvSpPr>
          <p:cNvPr id="14" name="Espace réservé du numéro de diapositive 3"/>
          <p:cNvSpPr>
            <a:spLocks noGrp="1"/>
          </p:cNvSpPr>
          <p:nvPr>
            <p:ph type="sldNum" sz="quarter" idx="4294967295"/>
          </p:nvPr>
        </p:nvSpPr>
        <p:spPr>
          <a:xfrm>
            <a:off x="8540317" y="5362865"/>
            <a:ext cx="381000" cy="216959"/>
          </a:xfrm>
          <a:prstGeom prst="rect">
            <a:avLst/>
          </a:prstGeom>
        </p:spPr>
        <p:txBody>
          <a:bodyPr/>
          <a:lstStyle/>
          <a:p>
            <a:pPr>
              <a:defRPr/>
            </a:pPr>
            <a:fld id="{7F07B8DE-9430-46E8-A38B-5DA0DE501445}" type="slidenum">
              <a:rPr lang="fr-FR" smtClean="0"/>
              <a:pPr>
                <a:defRPr/>
              </a:pPr>
              <a:t>42</a:t>
            </a:fld>
            <a:endParaRPr lang="fr-FR"/>
          </a:p>
        </p:txBody>
      </p:sp>
    </p:spTree>
    <p:custDataLst>
      <p:tags r:id="rId1"/>
    </p:custDataLst>
    <p:extLst>
      <p:ext uri="{BB962C8B-B14F-4D97-AF65-F5344CB8AC3E}">
        <p14:creationId xmlns:p14="http://schemas.microsoft.com/office/powerpoint/2010/main" val="690954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0" grpId="0" animBg="1"/>
      <p:bldP spid="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722FC09-669E-4303-9395-F1086211962F}" type="slidenum">
              <a:rPr lang="fr-FR" smtClean="0"/>
              <a:pPr/>
              <a:t>43</a:t>
            </a:fld>
            <a:endParaRPr lang="fr-FR" dirty="0"/>
          </a:p>
        </p:txBody>
      </p:sp>
      <p:sp>
        <p:nvSpPr>
          <p:cNvPr id="6" name="Titre 3"/>
          <p:cNvSpPr txBox="1">
            <a:spLocks/>
          </p:cNvSpPr>
          <p:nvPr/>
        </p:nvSpPr>
        <p:spPr>
          <a:xfrm>
            <a:off x="2699792"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smtClean="0"/>
              <a:t>Management d’Equipe Projet</a:t>
            </a:r>
            <a:endParaRPr lang="fr-FR" dirty="0"/>
          </a:p>
        </p:txBody>
      </p:sp>
      <p:sp>
        <p:nvSpPr>
          <p:cNvPr id="7" name="Rectangle 6"/>
          <p:cNvSpPr/>
          <p:nvPr/>
        </p:nvSpPr>
        <p:spPr>
          <a:xfrm>
            <a:off x="7568770" y="4923674"/>
            <a:ext cx="1549378" cy="253916"/>
          </a:xfrm>
          <a:prstGeom prst="rect">
            <a:avLst/>
          </a:prstGeom>
          <a:solidFill>
            <a:schemeClr val="bg1"/>
          </a:solidFill>
        </p:spPr>
        <p:txBody>
          <a:bodyPr wrap="square">
            <a:spAutoFit/>
          </a:bodyPr>
          <a:lstStyle/>
          <a:p>
            <a:pPr algn="r"/>
            <a:r>
              <a:rPr lang="fr-FR" sz="1050" dirty="0" smtClean="0">
                <a:solidFill>
                  <a:srgbClr val="000000"/>
                </a:solidFill>
              </a:rPr>
              <a:t>image: </a:t>
            </a:r>
            <a:r>
              <a:rPr lang="fr-FR" sz="1050" dirty="0" smtClean="0">
                <a:solidFill>
                  <a:srgbClr val="000000"/>
                </a:solidFill>
              </a:rPr>
              <a:t>domaine public</a:t>
            </a:r>
            <a:endParaRPr lang="fr-FR" sz="1000" dirty="0">
              <a:solidFill>
                <a:srgbClr val="000000"/>
              </a:solidFill>
            </a:endParaRPr>
          </a:p>
        </p:txBody>
      </p:sp>
      <p:sp>
        <p:nvSpPr>
          <p:cNvPr id="8" name="Text Box 4"/>
          <p:cNvSpPr txBox="1">
            <a:spLocks noChangeArrowheads="1"/>
          </p:cNvSpPr>
          <p:nvPr/>
        </p:nvSpPr>
        <p:spPr bwMode="auto">
          <a:xfrm>
            <a:off x="2674540" y="3978933"/>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6"/>
                </a:solidFill>
                <a:latin typeface="Calibri" pitchFamily="34" charset="0"/>
              </a:rPr>
              <a:t>Animer l’équipe</a:t>
            </a:r>
            <a:endParaRPr lang="en-GB" sz="2800" b="1" dirty="0">
              <a:solidFill>
                <a:schemeClr val="accent6"/>
              </a:solidFill>
              <a:effectLst/>
              <a:latin typeface="Calibri"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662" y="706438"/>
            <a:ext cx="4013842" cy="301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accent6">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accent6">
                    <a:lumMod val="75000"/>
                  </a:schemeClr>
                </a:solidFill>
                <a:effectLst/>
                <a:uLnTx/>
                <a:uFillTx/>
                <a:latin typeface="Calibri" pitchFamily="34" charset="0"/>
                <a:ea typeface="+mj-ea"/>
                <a:cs typeface="+mj-cs"/>
              </a:rPr>
              <a:t>3</a:t>
            </a:r>
            <a:endParaRPr kumimoji="0" lang="fr-FR" sz="2800" b="1" i="0" u="none" strike="noStrike" kern="0" cap="none" spc="0" normalizeH="0" baseline="0" noProof="0" dirty="0" smtClean="0">
              <a:ln>
                <a:noFill/>
              </a:ln>
              <a:solidFill>
                <a:schemeClr val="accent6">
                  <a:lumMod val="75000"/>
                </a:schemeClr>
              </a:solidFill>
              <a:effectLst/>
              <a:uLnTx/>
              <a:uFillTx/>
              <a:latin typeface="Calibri" pitchFamily="34" charset="0"/>
              <a:ea typeface="+mj-ea"/>
              <a:cs typeface="+mj-cs"/>
            </a:endParaRPr>
          </a:p>
        </p:txBody>
      </p:sp>
    </p:spTree>
    <p:custDataLst>
      <p:tags r:id="rId1"/>
    </p:custDataLst>
    <p:extLst>
      <p:ext uri="{BB962C8B-B14F-4D97-AF65-F5344CB8AC3E}">
        <p14:creationId xmlns:p14="http://schemas.microsoft.com/office/powerpoint/2010/main" val="216270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4">
            <a:extLst>
              <a:ext uri="{28A0092B-C50C-407E-A947-70E740481C1C}">
                <a14:useLocalDpi xmlns:a14="http://schemas.microsoft.com/office/drawing/2010/main" val="0"/>
              </a:ext>
            </a:extLst>
          </a:blip>
          <a:stretch>
            <a:fillRect/>
          </a:stretch>
        </p:blipFill>
        <p:spPr>
          <a:xfrm>
            <a:off x="4284464" y="1127787"/>
            <a:ext cx="3284306" cy="3325077"/>
          </a:xfrm>
          <a:prstGeom prst="rect">
            <a:avLst/>
          </a:prstGeom>
        </p:spPr>
      </p:pic>
      <p:sp>
        <p:nvSpPr>
          <p:cNvPr id="3" name="Espace réservé du numéro de diapositive 2"/>
          <p:cNvSpPr>
            <a:spLocks noGrp="1"/>
          </p:cNvSpPr>
          <p:nvPr>
            <p:ph type="sldNum" sz="quarter" idx="10"/>
          </p:nvPr>
        </p:nvSpPr>
        <p:spPr/>
        <p:txBody>
          <a:bodyPr/>
          <a:lstStyle/>
          <a:p>
            <a:fld id="{2722FC09-669E-4303-9395-F1086211962F}" type="slidenum">
              <a:rPr lang="fr-FR" smtClean="0"/>
              <a:pPr/>
              <a:t>44</a:t>
            </a:fld>
            <a:endParaRPr lang="fr-FR" dirty="0"/>
          </a:p>
        </p:txBody>
      </p:sp>
      <p:sp>
        <p:nvSpPr>
          <p:cNvPr id="6" name="Titre 3"/>
          <p:cNvSpPr txBox="1">
            <a:spLocks/>
          </p:cNvSpPr>
          <p:nvPr/>
        </p:nvSpPr>
        <p:spPr>
          <a:xfrm>
            <a:off x="2699792"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smtClean="0"/>
              <a:t>Management d’Equipe Projet</a:t>
            </a:r>
            <a:endParaRPr lang="fr-FR" dirty="0"/>
          </a:p>
        </p:txBody>
      </p:sp>
      <p:sp>
        <p:nvSpPr>
          <p:cNvPr id="7" name="Rectangle 6"/>
          <p:cNvSpPr/>
          <p:nvPr/>
        </p:nvSpPr>
        <p:spPr>
          <a:xfrm>
            <a:off x="7308304" y="5371088"/>
            <a:ext cx="1549378" cy="253916"/>
          </a:xfrm>
          <a:prstGeom prst="rect">
            <a:avLst/>
          </a:prstGeom>
          <a:solidFill>
            <a:schemeClr val="bg1"/>
          </a:solidFill>
        </p:spPr>
        <p:txBody>
          <a:bodyPr wrap="square">
            <a:spAutoFit/>
          </a:bodyPr>
          <a:lstStyle/>
          <a:p>
            <a:pPr algn="r"/>
            <a:r>
              <a:rPr lang="fr-FR" sz="1050" dirty="0" smtClean="0">
                <a:solidFill>
                  <a:srgbClr val="000000"/>
                </a:solidFill>
              </a:rPr>
              <a:t>image : </a:t>
            </a:r>
            <a:r>
              <a:rPr lang="fr-FR" sz="1050" dirty="0" smtClean="0">
                <a:solidFill>
                  <a:srgbClr val="000000"/>
                </a:solidFill>
              </a:rPr>
              <a:t>source</a:t>
            </a:r>
            <a:endParaRPr lang="fr-FR" sz="1000" dirty="0">
              <a:solidFill>
                <a:srgbClr val="000000"/>
              </a:solidFill>
            </a:endParaRPr>
          </a:p>
        </p:txBody>
      </p:sp>
      <p:sp>
        <p:nvSpPr>
          <p:cNvPr id="8" name="Text Box 4"/>
          <p:cNvSpPr txBox="1">
            <a:spLocks noChangeArrowheads="1"/>
          </p:cNvSpPr>
          <p:nvPr/>
        </p:nvSpPr>
        <p:spPr bwMode="auto">
          <a:xfrm>
            <a:off x="2674540" y="3978933"/>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Gérer le changement</a:t>
            </a:r>
            <a:endParaRPr lang="en-GB" sz="2800" b="1" dirty="0">
              <a:solidFill>
                <a:srgbClr val="7030A0"/>
              </a:solidFill>
              <a:effectLst/>
              <a:latin typeface="Calibri" pitchFamily="34" charset="0"/>
            </a:endParaRPr>
          </a:p>
        </p:txBody>
      </p:sp>
      <p:sp>
        <p:nvSpPr>
          <p:cNvPr id="9"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7030A0"/>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rgbClr val="7030A0"/>
                </a:solidFill>
                <a:effectLst/>
                <a:uLnTx/>
                <a:uFillTx/>
                <a:latin typeface="Calibri" pitchFamily="34" charset="0"/>
                <a:ea typeface="+mj-ea"/>
                <a:cs typeface="+mj-cs"/>
              </a:rPr>
              <a:t> </a:t>
            </a:r>
            <a:r>
              <a:rPr kumimoji="0" lang="fr-FR" sz="2800" b="1" i="0" u="none" strike="noStrike" kern="0" cap="none" spc="0" normalizeH="0" dirty="0" smtClean="0">
                <a:ln>
                  <a:noFill/>
                </a:ln>
                <a:solidFill>
                  <a:srgbClr val="7030A0"/>
                </a:solidFill>
                <a:effectLst/>
                <a:uLnTx/>
                <a:uFillTx/>
                <a:latin typeface="Calibri" pitchFamily="34" charset="0"/>
                <a:ea typeface="+mj-ea"/>
                <a:cs typeface="+mj-cs"/>
              </a:rPr>
              <a:t>4</a:t>
            </a:r>
            <a:endParaRPr kumimoji="0" lang="fr-FR" sz="2800" b="1" i="0" u="none" strike="noStrike" kern="0" cap="none" spc="0" normalizeH="0" baseline="0" noProof="0" dirty="0" smtClean="0">
              <a:ln>
                <a:noFill/>
              </a:ln>
              <a:solidFill>
                <a:srgbClr val="7030A0"/>
              </a:solidFill>
              <a:effectLst/>
              <a:uLnTx/>
              <a:uFillTx/>
              <a:latin typeface="Calibri" pitchFamily="34" charset="0"/>
              <a:ea typeface="+mj-ea"/>
              <a:cs typeface="+mj-cs"/>
            </a:endParaRPr>
          </a:p>
        </p:txBody>
      </p:sp>
    </p:spTree>
    <p:custDataLst>
      <p:tags r:id="rId1"/>
    </p:custDataLst>
    <p:extLst>
      <p:ext uri="{BB962C8B-B14F-4D97-AF65-F5344CB8AC3E}">
        <p14:creationId xmlns:p14="http://schemas.microsoft.com/office/powerpoint/2010/main" val="823414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0110" y="3095820"/>
            <a:ext cx="357065"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8" name="Rectangle 7"/>
          <p:cNvSpPr/>
          <p:nvPr/>
        </p:nvSpPr>
        <p:spPr>
          <a:xfrm>
            <a:off x="2731236" y="819533"/>
            <a:ext cx="6227153" cy="3939540"/>
          </a:xfrm>
          <a:prstGeom prst="rect">
            <a:avLst/>
          </a:prstGeom>
        </p:spPr>
        <p:txBody>
          <a:bodyPr wrap="square">
            <a:spAutoFit/>
          </a:bodyPr>
          <a:lstStyle/>
          <a:p>
            <a:pPr lvl="0"/>
            <a:r>
              <a:rPr lang="fr-FR" sz="2000" dirty="0" smtClean="0">
                <a:solidFill>
                  <a:prstClr val="black"/>
                </a:solidFill>
                <a:latin typeface="Calibri"/>
              </a:rPr>
              <a:t>Inévitable, de plus en plus fréquent, de plus en plus rapide</a:t>
            </a:r>
          </a:p>
          <a:p>
            <a:pPr lvl="0"/>
            <a:r>
              <a:rPr lang="fr-FR" sz="2000" dirty="0">
                <a:solidFill>
                  <a:prstClr val="black"/>
                </a:solidFill>
                <a:latin typeface="Calibri"/>
              </a:rPr>
              <a:t> </a:t>
            </a:r>
            <a:endParaRPr lang="fr-FR" sz="2000" dirty="0" smtClean="0">
              <a:solidFill>
                <a:prstClr val="black"/>
              </a:solidFill>
              <a:latin typeface="Calibri"/>
            </a:endParaRPr>
          </a:p>
          <a:p>
            <a:pPr lvl="0"/>
            <a:r>
              <a:rPr lang="fr-FR" sz="2000" dirty="0" smtClean="0">
                <a:solidFill>
                  <a:prstClr val="black"/>
                </a:solidFill>
                <a:latin typeface="Calibri"/>
              </a:rPr>
              <a:t>Il est causé par l’évolution de l’environnement : </a:t>
            </a:r>
          </a:p>
          <a:p>
            <a:pPr marL="342900" lvl="0" indent="-342900">
              <a:buFont typeface="Arial" panose="020B0604020202020204" pitchFamily="34" charset="0"/>
              <a:buChar char="•"/>
            </a:pPr>
            <a:r>
              <a:rPr lang="fr-FR" sz="1800" b="1" dirty="0" smtClean="0">
                <a:solidFill>
                  <a:prstClr val="black"/>
                </a:solidFill>
                <a:latin typeface="Calibri"/>
              </a:rPr>
              <a:t>Instabilité : </a:t>
            </a:r>
            <a:r>
              <a:rPr lang="fr-FR" sz="1800" dirty="0" smtClean="0">
                <a:solidFill>
                  <a:prstClr val="black"/>
                </a:solidFill>
                <a:latin typeface="Calibri"/>
              </a:rPr>
              <a:t>vitesse de changement de l’environnement</a:t>
            </a:r>
          </a:p>
          <a:p>
            <a:pPr marL="342900" lvl="0" indent="-342900">
              <a:buFont typeface="Arial" panose="020B0604020202020204" pitchFamily="34" charset="0"/>
              <a:buChar char="•"/>
            </a:pPr>
            <a:r>
              <a:rPr lang="fr-FR" sz="1800" b="1" dirty="0" smtClean="0">
                <a:solidFill>
                  <a:prstClr val="black"/>
                </a:solidFill>
                <a:latin typeface="Calibri"/>
              </a:rPr>
              <a:t>Incertitude : </a:t>
            </a:r>
            <a:r>
              <a:rPr lang="fr-FR" sz="1800" dirty="0" smtClean="0">
                <a:solidFill>
                  <a:prstClr val="black"/>
                </a:solidFill>
                <a:latin typeface="Calibri"/>
              </a:rPr>
              <a:t>on ne sait pas comment il va évoluer.</a:t>
            </a:r>
          </a:p>
          <a:p>
            <a:pPr lvl="0"/>
            <a:endParaRPr lang="fr-FR" sz="2000" dirty="0">
              <a:solidFill>
                <a:prstClr val="black"/>
              </a:solidFill>
              <a:latin typeface="Calibri"/>
            </a:endParaRPr>
          </a:p>
          <a:p>
            <a:pPr lvl="0"/>
            <a:r>
              <a:rPr lang="fr-FR" sz="2000" dirty="0" smtClean="0">
                <a:solidFill>
                  <a:prstClr val="black"/>
                </a:solidFill>
                <a:latin typeface="Calibri"/>
              </a:rPr>
              <a:t>L’entreprise doit s’adapter… </a:t>
            </a:r>
          </a:p>
          <a:p>
            <a:pPr lvl="0"/>
            <a:r>
              <a:rPr lang="fr-FR" sz="2000" b="1" dirty="0" smtClean="0">
                <a:solidFill>
                  <a:prstClr val="black"/>
                </a:solidFill>
                <a:latin typeface="Calibri"/>
              </a:rPr>
              <a:t>			</a:t>
            </a:r>
            <a:r>
              <a:rPr lang="fr-FR" sz="2000" dirty="0" smtClean="0">
                <a:solidFill>
                  <a:prstClr val="black"/>
                </a:solidFill>
                <a:latin typeface="Calibri"/>
              </a:rPr>
              <a:t>…</a:t>
            </a:r>
            <a:r>
              <a:rPr lang="fr-FR" sz="2000" b="1" dirty="0" smtClean="0">
                <a:solidFill>
                  <a:prstClr val="black"/>
                </a:solidFill>
                <a:latin typeface="Calibri"/>
              </a:rPr>
              <a:t>  </a:t>
            </a:r>
            <a:r>
              <a:rPr lang="fr-FR" sz="2000" b="1" dirty="0" smtClean="0">
                <a:solidFill>
                  <a:srgbClr val="7030A0"/>
                </a:solidFill>
                <a:latin typeface="Calibri"/>
              </a:rPr>
              <a:t>Les personnes aussi !</a:t>
            </a:r>
          </a:p>
          <a:p>
            <a:pPr lvl="0"/>
            <a:endParaRPr lang="fr-FR" sz="2000" b="1" dirty="0">
              <a:solidFill>
                <a:srgbClr val="7030A0"/>
              </a:solidFill>
              <a:latin typeface="Calibri"/>
            </a:endParaRPr>
          </a:p>
          <a:p>
            <a:pPr lvl="0"/>
            <a:r>
              <a:rPr lang="fr-FR" sz="2000" dirty="0" smtClean="0">
                <a:latin typeface="Calibri"/>
              </a:rPr>
              <a:t>Les projets sont presque toujours destinés :</a:t>
            </a:r>
          </a:p>
          <a:p>
            <a:pPr marL="342900" lvl="0" indent="-342900">
              <a:buFont typeface="Arial" panose="020B0604020202020204" pitchFamily="34" charset="0"/>
              <a:buChar char="•"/>
            </a:pPr>
            <a:r>
              <a:rPr lang="fr-FR" sz="1800" dirty="0" smtClean="0">
                <a:latin typeface="Calibri"/>
              </a:rPr>
              <a:t>à générer des changements, </a:t>
            </a:r>
          </a:p>
          <a:p>
            <a:pPr marL="342900" lvl="0" indent="-342900">
              <a:buFont typeface="Arial" panose="020B0604020202020204" pitchFamily="34" charset="0"/>
              <a:buChar char="•"/>
            </a:pPr>
            <a:r>
              <a:rPr lang="fr-FR" sz="1800" dirty="0" smtClean="0">
                <a:latin typeface="Calibri"/>
              </a:rPr>
              <a:t>à organiser le changement</a:t>
            </a:r>
          </a:p>
          <a:p>
            <a:pPr marL="342900" lvl="0" indent="-342900">
              <a:buFont typeface="Arial" panose="020B0604020202020204" pitchFamily="34" charset="0"/>
              <a:buChar char="•"/>
            </a:pPr>
            <a:r>
              <a:rPr lang="fr-FR" sz="1800" dirty="0" smtClean="0">
                <a:latin typeface="Calibri"/>
              </a:rPr>
              <a:t>à s’adapter au changement.</a:t>
            </a:r>
            <a:endParaRPr lang="fr-FR" sz="1800" dirty="0">
              <a:latin typeface="Calibri"/>
            </a:endParaRPr>
          </a:p>
        </p:txBody>
      </p:sp>
      <p:sp>
        <p:nvSpPr>
          <p:cNvPr id="10" name="Text Box 4"/>
          <p:cNvSpPr txBox="1">
            <a:spLocks noChangeArrowheads="1"/>
          </p:cNvSpPr>
          <p:nvPr/>
        </p:nvSpPr>
        <p:spPr bwMode="auto">
          <a:xfrm>
            <a:off x="2645940" y="337220"/>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Le changement</a:t>
            </a:r>
            <a:endParaRPr lang="en-GB" sz="2800" b="1" dirty="0">
              <a:solidFill>
                <a:srgbClr val="7030A0"/>
              </a:solidFill>
              <a:effectLst/>
              <a:latin typeface="Calibri" pitchFamily="34" charset="0"/>
            </a:endParaRPr>
          </a:p>
        </p:txBody>
      </p:sp>
      <p:sp>
        <p:nvSpPr>
          <p:cNvPr id="5"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45</a:t>
            </a:fld>
            <a:endParaRPr lang="fr-FR"/>
          </a:p>
        </p:txBody>
      </p:sp>
    </p:spTree>
    <p:custDataLst>
      <p:tags r:id="rId1"/>
    </p:custDataLst>
    <p:extLst>
      <p:ext uri="{BB962C8B-B14F-4D97-AF65-F5344CB8AC3E}">
        <p14:creationId xmlns:p14="http://schemas.microsoft.com/office/powerpoint/2010/main" val="2531125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500"/>
                                        <p:tgtEl>
                                          <p:spTgt spid="8">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fade">
                                      <p:cBhvr>
                                        <p:cTn id="23" dur="500"/>
                                        <p:tgtEl>
                                          <p:spTgt spid="8">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fade">
                                      <p:cBhvr>
                                        <p:cTn id="28" dur="500"/>
                                        <p:tgtEl>
                                          <p:spTgt spid="8">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Effect transition="in" filter="fade">
                                      <p:cBhvr>
                                        <p:cTn id="31" dur="500"/>
                                        <p:tgtEl>
                                          <p:spTgt spid="8">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11" end="11"/>
                                            </p:txEl>
                                          </p:spTgt>
                                        </p:tgtEl>
                                        <p:attrNameLst>
                                          <p:attrName>style.visibility</p:attrName>
                                        </p:attrNameLst>
                                      </p:cBhvr>
                                      <p:to>
                                        <p:strVal val="visible"/>
                                      </p:to>
                                    </p:set>
                                    <p:animEffect transition="in" filter="fade">
                                      <p:cBhvr>
                                        <p:cTn id="34" dur="500"/>
                                        <p:tgtEl>
                                          <p:spTgt spid="8">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94" y="804140"/>
            <a:ext cx="2116993" cy="30777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fr-FR" sz="1400" dirty="0" smtClean="0">
                <a:latin typeface="+mn-lt"/>
              </a:rPr>
              <a:t>Efficacité</a:t>
            </a:r>
            <a:endParaRPr lang="fr-FR" sz="1400" b="1" dirty="0">
              <a:latin typeface="+mn-lt"/>
            </a:endParaRPr>
          </a:p>
        </p:txBody>
      </p:sp>
      <p:sp>
        <p:nvSpPr>
          <p:cNvPr id="11" name="Rectangle 10"/>
          <p:cNvSpPr/>
          <p:nvPr/>
        </p:nvSpPr>
        <p:spPr>
          <a:xfrm>
            <a:off x="7335690" y="2484830"/>
            <a:ext cx="1251599" cy="30777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fr-FR" sz="1400" dirty="0" smtClean="0">
                <a:latin typeface="+mn-lt"/>
              </a:rPr>
              <a:t>Temps</a:t>
            </a:r>
            <a:endParaRPr lang="fr-FR" sz="1400" b="1" dirty="0">
              <a:latin typeface="+mn-lt"/>
            </a:endParaRPr>
          </a:p>
        </p:txBody>
      </p:sp>
      <p:cxnSp>
        <p:nvCxnSpPr>
          <p:cNvPr id="8" name="Connecteur droit avec flèche 7"/>
          <p:cNvCxnSpPr/>
          <p:nvPr/>
        </p:nvCxnSpPr>
        <p:spPr>
          <a:xfrm flipV="1">
            <a:off x="3574547" y="1111917"/>
            <a:ext cx="0" cy="25948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flipV="1">
            <a:off x="3574547" y="2629602"/>
            <a:ext cx="3761143" cy="182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 Box 4"/>
          <p:cNvSpPr txBox="1">
            <a:spLocks noChangeArrowheads="1"/>
          </p:cNvSpPr>
          <p:nvPr/>
        </p:nvSpPr>
        <p:spPr bwMode="auto">
          <a:xfrm>
            <a:off x="2631492" y="96063"/>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Les phases du changement</a:t>
            </a:r>
            <a:endParaRPr lang="en-GB" sz="2800" b="1" dirty="0">
              <a:solidFill>
                <a:srgbClr val="7030A0"/>
              </a:solidFill>
              <a:effectLst/>
              <a:latin typeface="Calibri" pitchFamily="34" charset="0"/>
            </a:endParaRPr>
          </a:p>
        </p:txBody>
      </p:sp>
      <p:sp>
        <p:nvSpPr>
          <p:cNvPr id="28" name="Octogone 27"/>
          <p:cNvSpPr/>
          <p:nvPr/>
        </p:nvSpPr>
        <p:spPr>
          <a:xfrm>
            <a:off x="3803494" y="2891904"/>
            <a:ext cx="396044" cy="412402"/>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1</a:t>
            </a:r>
            <a:endParaRPr lang="fr-FR" dirty="0"/>
          </a:p>
        </p:txBody>
      </p:sp>
      <p:sp>
        <p:nvSpPr>
          <p:cNvPr id="35" name="Octogone 34"/>
          <p:cNvSpPr/>
          <p:nvPr/>
        </p:nvSpPr>
        <p:spPr>
          <a:xfrm>
            <a:off x="4563790" y="1964252"/>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36" name="Octogone 35"/>
          <p:cNvSpPr/>
          <p:nvPr/>
        </p:nvSpPr>
        <p:spPr>
          <a:xfrm>
            <a:off x="4887956" y="3299497"/>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3</a:t>
            </a:r>
            <a:endParaRPr lang="fr-FR" dirty="0"/>
          </a:p>
        </p:txBody>
      </p:sp>
      <p:sp>
        <p:nvSpPr>
          <p:cNvPr id="37" name="Octogone 36"/>
          <p:cNvSpPr/>
          <p:nvPr/>
        </p:nvSpPr>
        <p:spPr>
          <a:xfrm>
            <a:off x="5891087" y="2119759"/>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4</a:t>
            </a:r>
            <a:endParaRPr lang="fr-FR" dirty="0"/>
          </a:p>
        </p:txBody>
      </p:sp>
      <p:sp>
        <p:nvSpPr>
          <p:cNvPr id="40" name="Octogone 39"/>
          <p:cNvSpPr/>
          <p:nvPr/>
        </p:nvSpPr>
        <p:spPr>
          <a:xfrm>
            <a:off x="6292498" y="3101675"/>
            <a:ext cx="396044" cy="407271"/>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1</a:t>
            </a:r>
            <a:endParaRPr lang="fr-FR" dirty="0"/>
          </a:p>
        </p:txBody>
      </p:sp>
      <p:sp>
        <p:nvSpPr>
          <p:cNvPr id="41" name="Octogone 40"/>
          <p:cNvSpPr/>
          <p:nvPr/>
        </p:nvSpPr>
        <p:spPr>
          <a:xfrm>
            <a:off x="6292497" y="3656253"/>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42" name="Octogone 41"/>
          <p:cNvSpPr/>
          <p:nvPr/>
        </p:nvSpPr>
        <p:spPr>
          <a:xfrm>
            <a:off x="6292497" y="4222675"/>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3</a:t>
            </a:r>
            <a:endParaRPr lang="fr-FR" dirty="0"/>
          </a:p>
        </p:txBody>
      </p:sp>
      <p:sp>
        <p:nvSpPr>
          <p:cNvPr id="43" name="Octogone 42"/>
          <p:cNvSpPr/>
          <p:nvPr/>
        </p:nvSpPr>
        <p:spPr>
          <a:xfrm>
            <a:off x="6290713" y="4810736"/>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4</a:t>
            </a:r>
            <a:endParaRPr lang="fr-FR" dirty="0"/>
          </a:p>
        </p:txBody>
      </p:sp>
      <p:sp>
        <p:nvSpPr>
          <p:cNvPr id="2049" name="ZoneTexte 2048"/>
          <p:cNvSpPr txBox="1"/>
          <p:nvPr/>
        </p:nvSpPr>
        <p:spPr>
          <a:xfrm>
            <a:off x="6688541" y="3147300"/>
            <a:ext cx="2195431"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b="1" dirty="0" smtClean="0">
                <a:latin typeface="+mn-lt"/>
              </a:rPr>
              <a:t>Situation de départ</a:t>
            </a:r>
            <a:endParaRPr lang="fr-FR" sz="1600" b="1" dirty="0">
              <a:latin typeface="+mn-lt"/>
            </a:endParaRPr>
          </a:p>
        </p:txBody>
      </p:sp>
      <p:sp>
        <p:nvSpPr>
          <p:cNvPr id="46" name="ZoneTexte 45"/>
          <p:cNvSpPr txBox="1"/>
          <p:nvPr/>
        </p:nvSpPr>
        <p:spPr>
          <a:xfrm>
            <a:off x="6688541" y="3690611"/>
            <a:ext cx="2195431"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600" b="1" dirty="0" smtClean="0">
                <a:latin typeface="+mn-lt"/>
              </a:rPr>
              <a:t>Décision</a:t>
            </a:r>
            <a:endParaRPr lang="fr-FR" sz="1600" b="1" dirty="0">
              <a:latin typeface="+mn-lt"/>
            </a:endParaRPr>
          </a:p>
        </p:txBody>
      </p:sp>
      <p:sp>
        <p:nvSpPr>
          <p:cNvPr id="48" name="ZoneTexte 47"/>
          <p:cNvSpPr txBox="1"/>
          <p:nvPr/>
        </p:nvSpPr>
        <p:spPr>
          <a:xfrm>
            <a:off x="6688541" y="4249239"/>
            <a:ext cx="2195431"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FR" sz="1600" b="1" dirty="0" smtClean="0">
                <a:latin typeface="+mn-lt"/>
              </a:rPr>
              <a:t>Aggravation</a:t>
            </a:r>
            <a:endParaRPr lang="fr-FR" sz="1600" b="1" dirty="0">
              <a:latin typeface="+mn-lt"/>
            </a:endParaRPr>
          </a:p>
        </p:txBody>
      </p:sp>
      <p:sp>
        <p:nvSpPr>
          <p:cNvPr id="49" name="ZoneTexte 48"/>
          <p:cNvSpPr txBox="1"/>
          <p:nvPr/>
        </p:nvSpPr>
        <p:spPr>
          <a:xfrm>
            <a:off x="6684147" y="4879453"/>
            <a:ext cx="2199826"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r-FR" sz="1600" b="1" dirty="0" smtClean="0">
                <a:latin typeface="+mn-lt"/>
              </a:rPr>
              <a:t>Rebond</a:t>
            </a:r>
            <a:endParaRPr lang="fr-FR" sz="1600" b="1" dirty="0">
              <a:latin typeface="+mn-lt"/>
            </a:endParaRPr>
          </a:p>
        </p:txBody>
      </p:sp>
      <p:sp>
        <p:nvSpPr>
          <p:cNvPr id="4" name="Forme libre 3"/>
          <p:cNvSpPr/>
          <p:nvPr/>
        </p:nvSpPr>
        <p:spPr>
          <a:xfrm>
            <a:off x="3574547" y="1525382"/>
            <a:ext cx="3830114" cy="1692282"/>
          </a:xfrm>
          <a:custGeom>
            <a:avLst/>
            <a:gdLst>
              <a:gd name="connsiteX0" fmla="*/ 0 w 3251200"/>
              <a:gd name="connsiteY0" fmla="*/ 1016000 h 1692282"/>
              <a:gd name="connsiteX1" fmla="*/ 190500 w 3251200"/>
              <a:gd name="connsiteY1" fmla="*/ 1054100 h 1692282"/>
              <a:gd name="connsiteX2" fmla="*/ 317500 w 3251200"/>
              <a:gd name="connsiteY2" fmla="*/ 952500 h 1692282"/>
              <a:gd name="connsiteX3" fmla="*/ 406400 w 3251200"/>
              <a:gd name="connsiteY3" fmla="*/ 1066800 h 1692282"/>
              <a:gd name="connsiteX4" fmla="*/ 495300 w 3251200"/>
              <a:gd name="connsiteY4" fmla="*/ 1282700 h 1692282"/>
              <a:gd name="connsiteX5" fmla="*/ 596900 w 3251200"/>
              <a:gd name="connsiteY5" fmla="*/ 1117600 h 1692282"/>
              <a:gd name="connsiteX6" fmla="*/ 647700 w 3251200"/>
              <a:gd name="connsiteY6" fmla="*/ 990600 h 1692282"/>
              <a:gd name="connsiteX7" fmla="*/ 698500 w 3251200"/>
              <a:gd name="connsiteY7" fmla="*/ 1155700 h 1692282"/>
              <a:gd name="connsiteX8" fmla="*/ 774700 w 3251200"/>
              <a:gd name="connsiteY8" fmla="*/ 1397000 h 1692282"/>
              <a:gd name="connsiteX9" fmla="*/ 850900 w 3251200"/>
              <a:gd name="connsiteY9" fmla="*/ 1079500 h 1692282"/>
              <a:gd name="connsiteX10" fmla="*/ 927100 w 3251200"/>
              <a:gd name="connsiteY10" fmla="*/ 1117600 h 1692282"/>
              <a:gd name="connsiteX11" fmla="*/ 990600 w 3251200"/>
              <a:gd name="connsiteY11" fmla="*/ 1358900 h 1692282"/>
              <a:gd name="connsiteX12" fmla="*/ 1358900 w 3251200"/>
              <a:gd name="connsiteY12" fmla="*/ 1651000 h 1692282"/>
              <a:gd name="connsiteX13" fmla="*/ 2120900 w 3251200"/>
              <a:gd name="connsiteY13" fmla="*/ 381000 h 1692282"/>
              <a:gd name="connsiteX14" fmla="*/ 3251200 w 3251200"/>
              <a:gd name="connsiteY14" fmla="*/ 0 h 16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1200" h="1692282">
                <a:moveTo>
                  <a:pt x="0" y="1016000"/>
                </a:moveTo>
                <a:cubicBezTo>
                  <a:pt x="68791" y="1040341"/>
                  <a:pt x="137583" y="1064683"/>
                  <a:pt x="190500" y="1054100"/>
                </a:cubicBezTo>
                <a:cubicBezTo>
                  <a:pt x="243417" y="1043517"/>
                  <a:pt x="281517" y="950383"/>
                  <a:pt x="317500" y="952500"/>
                </a:cubicBezTo>
                <a:cubicBezTo>
                  <a:pt x="353483" y="954617"/>
                  <a:pt x="376767" y="1011767"/>
                  <a:pt x="406400" y="1066800"/>
                </a:cubicBezTo>
                <a:cubicBezTo>
                  <a:pt x="436033" y="1121833"/>
                  <a:pt x="463550" y="1274233"/>
                  <a:pt x="495300" y="1282700"/>
                </a:cubicBezTo>
                <a:cubicBezTo>
                  <a:pt x="527050" y="1291167"/>
                  <a:pt x="571500" y="1166283"/>
                  <a:pt x="596900" y="1117600"/>
                </a:cubicBezTo>
                <a:cubicBezTo>
                  <a:pt x="622300" y="1068917"/>
                  <a:pt x="630767" y="984250"/>
                  <a:pt x="647700" y="990600"/>
                </a:cubicBezTo>
                <a:cubicBezTo>
                  <a:pt x="664633" y="996950"/>
                  <a:pt x="677333" y="1087967"/>
                  <a:pt x="698500" y="1155700"/>
                </a:cubicBezTo>
                <a:cubicBezTo>
                  <a:pt x="719667" y="1223433"/>
                  <a:pt x="749300" y="1409700"/>
                  <a:pt x="774700" y="1397000"/>
                </a:cubicBezTo>
                <a:cubicBezTo>
                  <a:pt x="800100" y="1384300"/>
                  <a:pt x="825500" y="1126067"/>
                  <a:pt x="850900" y="1079500"/>
                </a:cubicBezTo>
                <a:cubicBezTo>
                  <a:pt x="876300" y="1032933"/>
                  <a:pt x="903817" y="1071033"/>
                  <a:pt x="927100" y="1117600"/>
                </a:cubicBezTo>
                <a:cubicBezTo>
                  <a:pt x="950383" y="1164167"/>
                  <a:pt x="918633" y="1270000"/>
                  <a:pt x="990600" y="1358900"/>
                </a:cubicBezTo>
                <a:cubicBezTo>
                  <a:pt x="1062567" y="1447800"/>
                  <a:pt x="1170517" y="1813983"/>
                  <a:pt x="1358900" y="1651000"/>
                </a:cubicBezTo>
                <a:cubicBezTo>
                  <a:pt x="1547283" y="1488017"/>
                  <a:pt x="1805517" y="656167"/>
                  <a:pt x="2120900" y="381000"/>
                </a:cubicBezTo>
                <a:cubicBezTo>
                  <a:pt x="2436283" y="105833"/>
                  <a:pt x="2843741" y="52916"/>
                  <a:pt x="3251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Étoile à 4 branches 4"/>
          <p:cNvSpPr/>
          <p:nvPr/>
        </p:nvSpPr>
        <p:spPr>
          <a:xfrm rot="2619440">
            <a:off x="4634630" y="2795444"/>
            <a:ext cx="296182" cy="263292"/>
          </a:xfrm>
          <a:prstGeom prst="star4">
            <a:avLst>
              <a:gd name="adj" fmla="val 1701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4" name="Connecteur droit 23"/>
          <p:cNvCxnSpPr/>
          <p:nvPr/>
        </p:nvCxnSpPr>
        <p:spPr>
          <a:xfrm flipV="1">
            <a:off x="3574547" y="1374617"/>
            <a:ext cx="4004630" cy="11267"/>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25" name="ZoneTexte 24"/>
          <p:cNvSpPr txBox="1"/>
          <p:nvPr/>
        </p:nvSpPr>
        <p:spPr>
          <a:xfrm>
            <a:off x="5112405" y="1031941"/>
            <a:ext cx="2025166" cy="369332"/>
          </a:xfrm>
          <a:prstGeom prst="rect">
            <a:avLst/>
          </a:prstGeom>
          <a:noFill/>
        </p:spPr>
        <p:txBody>
          <a:bodyPr wrap="square" rtlCol="0">
            <a:spAutoFit/>
          </a:bodyPr>
          <a:lstStyle/>
          <a:p>
            <a:r>
              <a:rPr lang="fr-FR" sz="1800" dirty="0" smtClean="0">
                <a:latin typeface="+mn-lt"/>
              </a:rPr>
              <a:t>Situation idéale</a:t>
            </a:r>
            <a:endParaRPr lang="fr-FR" sz="1800" dirty="0">
              <a:latin typeface="+mn-lt"/>
            </a:endParaRPr>
          </a:p>
        </p:txBody>
      </p:sp>
      <p:cxnSp>
        <p:nvCxnSpPr>
          <p:cNvPr id="29" name="Connecteur droit 28"/>
          <p:cNvCxnSpPr/>
          <p:nvPr/>
        </p:nvCxnSpPr>
        <p:spPr>
          <a:xfrm>
            <a:off x="6527609" y="1374617"/>
            <a:ext cx="0" cy="1324636"/>
          </a:xfrm>
          <a:prstGeom prst="line">
            <a:avLst/>
          </a:prstGeom>
        </p:spPr>
        <p:style>
          <a:lnRef idx="3">
            <a:schemeClr val="accent2"/>
          </a:lnRef>
          <a:fillRef idx="0">
            <a:schemeClr val="accent2"/>
          </a:fillRef>
          <a:effectRef idx="2">
            <a:schemeClr val="accent2"/>
          </a:effectRef>
          <a:fontRef idx="minor">
            <a:schemeClr val="tx1"/>
          </a:fontRef>
        </p:style>
      </p:cxnSp>
      <p:sp>
        <p:nvSpPr>
          <p:cNvPr id="30" name="ZoneTexte 29"/>
          <p:cNvSpPr txBox="1"/>
          <p:nvPr/>
        </p:nvSpPr>
        <p:spPr>
          <a:xfrm>
            <a:off x="2778973" y="1460113"/>
            <a:ext cx="726321" cy="369332"/>
          </a:xfrm>
          <a:prstGeom prst="rect">
            <a:avLst/>
          </a:prstGeom>
          <a:noFill/>
        </p:spPr>
        <p:txBody>
          <a:bodyPr wrap="square" rtlCol="0">
            <a:spAutoFit/>
          </a:bodyPr>
          <a:lstStyle/>
          <a:p>
            <a:pPr algn="r"/>
            <a:r>
              <a:rPr lang="fr-FR" sz="1800" b="1" dirty="0" smtClean="0">
                <a:solidFill>
                  <a:schemeClr val="accent3">
                    <a:lumMod val="50000"/>
                  </a:schemeClr>
                </a:solidFill>
                <a:latin typeface="+mn-lt"/>
              </a:rPr>
              <a:t>80%</a:t>
            </a:r>
            <a:endParaRPr lang="fr-FR" sz="1800" b="1" dirty="0">
              <a:solidFill>
                <a:schemeClr val="accent3">
                  <a:lumMod val="50000"/>
                </a:schemeClr>
              </a:solidFill>
              <a:latin typeface="+mn-lt"/>
            </a:endParaRPr>
          </a:p>
        </p:txBody>
      </p:sp>
      <p:cxnSp>
        <p:nvCxnSpPr>
          <p:cNvPr id="45" name="Connecteur droit 44"/>
          <p:cNvCxnSpPr/>
          <p:nvPr/>
        </p:nvCxnSpPr>
        <p:spPr>
          <a:xfrm>
            <a:off x="3574547" y="1670179"/>
            <a:ext cx="3418907" cy="0"/>
          </a:xfrm>
          <a:prstGeom prst="line">
            <a:avLst/>
          </a:prstGeom>
          <a:ln>
            <a:prstDash val="dash"/>
          </a:ln>
        </p:spPr>
        <p:style>
          <a:lnRef idx="2">
            <a:schemeClr val="accent3"/>
          </a:lnRef>
          <a:fillRef idx="0">
            <a:schemeClr val="accent3"/>
          </a:fillRef>
          <a:effectRef idx="1">
            <a:schemeClr val="accent3"/>
          </a:effectRef>
          <a:fontRef idx="minor">
            <a:schemeClr val="tx1"/>
          </a:fontRef>
        </p:style>
      </p:cxnSp>
      <p:sp>
        <p:nvSpPr>
          <p:cNvPr id="47" name="ZoneTexte 46"/>
          <p:cNvSpPr txBox="1"/>
          <p:nvPr/>
        </p:nvSpPr>
        <p:spPr>
          <a:xfrm>
            <a:off x="2822383" y="1189951"/>
            <a:ext cx="726321" cy="369332"/>
          </a:xfrm>
          <a:prstGeom prst="rect">
            <a:avLst/>
          </a:prstGeom>
          <a:noFill/>
        </p:spPr>
        <p:txBody>
          <a:bodyPr wrap="square" rtlCol="0">
            <a:spAutoFit/>
          </a:bodyPr>
          <a:lstStyle/>
          <a:p>
            <a:pPr algn="r"/>
            <a:r>
              <a:rPr lang="fr-FR" sz="1800" b="1" dirty="0" smtClean="0">
                <a:latin typeface="+mn-lt"/>
              </a:rPr>
              <a:t>100</a:t>
            </a:r>
            <a:r>
              <a:rPr lang="fr-FR" sz="1800" b="1" dirty="0" smtClean="0">
                <a:solidFill>
                  <a:schemeClr val="accent3">
                    <a:lumMod val="50000"/>
                  </a:schemeClr>
                </a:solidFill>
                <a:latin typeface="+mn-lt"/>
              </a:rPr>
              <a:t>%</a:t>
            </a:r>
            <a:endParaRPr lang="fr-FR" sz="1800" b="1" dirty="0">
              <a:solidFill>
                <a:schemeClr val="accent3">
                  <a:lumMod val="50000"/>
                </a:schemeClr>
              </a:solidFill>
              <a:latin typeface="+mn-lt"/>
            </a:endParaRPr>
          </a:p>
        </p:txBody>
      </p:sp>
      <p:sp>
        <p:nvSpPr>
          <p:cNvPr id="31"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46</a:t>
            </a:fld>
            <a:endParaRPr lang="fr-FR"/>
          </a:p>
        </p:txBody>
      </p:sp>
      <p:sp>
        <p:nvSpPr>
          <p:cNvPr id="32" name="ZoneTexte 31"/>
          <p:cNvSpPr txBox="1"/>
          <p:nvPr/>
        </p:nvSpPr>
        <p:spPr>
          <a:xfrm>
            <a:off x="333175" y="3400368"/>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33" name="ZoneTexte 32"/>
          <p:cNvSpPr txBox="1"/>
          <p:nvPr/>
        </p:nvSpPr>
        <p:spPr>
          <a:xfrm>
            <a:off x="5892649" y="545804"/>
            <a:ext cx="309764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2000" b="1" dirty="0" smtClean="0">
                <a:latin typeface="+mn-lt"/>
              </a:rPr>
              <a:t>Pour l’entreprise</a:t>
            </a:r>
            <a:endParaRPr lang="fr-FR" sz="2000" b="1" dirty="0">
              <a:latin typeface="+mn-lt"/>
            </a:endParaRPr>
          </a:p>
        </p:txBody>
      </p:sp>
    </p:spTree>
    <p:custDataLst>
      <p:tags r:id="rId1"/>
    </p:custDataLst>
    <p:extLst>
      <p:ext uri="{BB962C8B-B14F-4D97-AF65-F5344CB8AC3E}">
        <p14:creationId xmlns:p14="http://schemas.microsoft.com/office/powerpoint/2010/main" val="3658764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1" grpId="0" animBg="1"/>
      <p:bldP spid="42" grpId="0" animBg="1"/>
      <p:bldP spid="43" grpId="0" animBg="1"/>
      <p:bldP spid="46" grpId="0" animBg="1"/>
      <p:bldP spid="48" grpId="0" animBg="1"/>
      <p:bldP spid="49" grpId="0" animBg="1"/>
      <p:bldP spid="5" grpId="0" animBg="1"/>
      <p:bldP spid="25" grpId="0"/>
      <p:bldP spid="30"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309" y="1569164"/>
            <a:ext cx="1252162" cy="145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771" y="1945984"/>
            <a:ext cx="1571845" cy="146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33175" y="3400368"/>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3" name="Rectangle 2"/>
          <p:cNvSpPr/>
          <p:nvPr/>
        </p:nvSpPr>
        <p:spPr>
          <a:xfrm>
            <a:off x="2645940" y="1309296"/>
            <a:ext cx="2116993" cy="30777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fr-FR" sz="1400" dirty="0" smtClean="0">
                <a:latin typeface="+mn-lt"/>
              </a:rPr>
              <a:t>Motivation</a:t>
            </a:r>
            <a:endParaRPr lang="fr-FR" sz="1400" b="1" dirty="0">
              <a:latin typeface="+mn-lt"/>
            </a:endParaRPr>
          </a:p>
        </p:txBody>
      </p:sp>
      <p:sp>
        <p:nvSpPr>
          <p:cNvPr id="11" name="Rectangle 10"/>
          <p:cNvSpPr/>
          <p:nvPr/>
        </p:nvSpPr>
        <p:spPr>
          <a:xfrm>
            <a:off x="5826204" y="3501157"/>
            <a:ext cx="1990380" cy="30777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fr-FR" sz="1400" dirty="0" smtClean="0">
                <a:latin typeface="+mn-lt"/>
              </a:rPr>
              <a:t>Temps</a:t>
            </a:r>
            <a:endParaRPr lang="fr-FR" sz="1400" b="1" dirty="0">
              <a:latin typeface="+mn-lt"/>
            </a:endParaRPr>
          </a:p>
        </p:txBody>
      </p:sp>
      <p:cxnSp>
        <p:nvCxnSpPr>
          <p:cNvPr id="8" name="Connecteur droit avec flèche 7"/>
          <p:cNvCxnSpPr/>
          <p:nvPr/>
        </p:nvCxnSpPr>
        <p:spPr>
          <a:xfrm flipV="1">
            <a:off x="2715193" y="1569164"/>
            <a:ext cx="0" cy="34910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flipV="1">
            <a:off x="2715193" y="3390220"/>
            <a:ext cx="3761143" cy="182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 Box 4"/>
          <p:cNvSpPr txBox="1">
            <a:spLocks noChangeArrowheads="1"/>
          </p:cNvSpPr>
          <p:nvPr/>
        </p:nvSpPr>
        <p:spPr bwMode="auto">
          <a:xfrm>
            <a:off x="2645940" y="337220"/>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Les phases du changement</a:t>
            </a:r>
            <a:endParaRPr lang="en-GB" sz="2800" b="1" dirty="0">
              <a:solidFill>
                <a:srgbClr val="7030A0"/>
              </a:solidFill>
              <a:effectLst/>
              <a:latin typeface="Calibri" pitchFamily="34" charset="0"/>
            </a:endParaRPr>
          </a:p>
        </p:txBody>
      </p:sp>
      <p:sp>
        <p:nvSpPr>
          <p:cNvPr id="19" name="Forme libre 18"/>
          <p:cNvSpPr/>
          <p:nvPr/>
        </p:nvSpPr>
        <p:spPr>
          <a:xfrm>
            <a:off x="3139451" y="1582333"/>
            <a:ext cx="4004530" cy="2596088"/>
          </a:xfrm>
          <a:custGeom>
            <a:avLst/>
            <a:gdLst>
              <a:gd name="connsiteX0" fmla="*/ 0 w 4183779"/>
              <a:gd name="connsiteY0" fmla="*/ 881131 h 2596088"/>
              <a:gd name="connsiteX1" fmla="*/ 1079500 w 4183779"/>
              <a:gd name="connsiteY1" fmla="*/ 2595631 h 2596088"/>
              <a:gd name="connsiteX2" fmla="*/ 2032000 w 4183779"/>
              <a:gd name="connsiteY2" fmla="*/ 741431 h 2596088"/>
              <a:gd name="connsiteX3" fmla="*/ 3873500 w 4183779"/>
              <a:gd name="connsiteY3" fmla="*/ 93731 h 2596088"/>
              <a:gd name="connsiteX4" fmla="*/ 4165600 w 4183779"/>
              <a:gd name="connsiteY4" fmla="*/ 17531 h 2596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3779" h="2596088">
                <a:moveTo>
                  <a:pt x="0" y="881131"/>
                </a:moveTo>
                <a:cubicBezTo>
                  <a:pt x="370416" y="1750022"/>
                  <a:pt x="740833" y="2618914"/>
                  <a:pt x="1079500" y="2595631"/>
                </a:cubicBezTo>
                <a:cubicBezTo>
                  <a:pt x="1418167" y="2572348"/>
                  <a:pt x="1566333" y="1158414"/>
                  <a:pt x="2032000" y="741431"/>
                </a:cubicBezTo>
                <a:cubicBezTo>
                  <a:pt x="2497667" y="324448"/>
                  <a:pt x="3517900" y="214381"/>
                  <a:pt x="3873500" y="93731"/>
                </a:cubicBezTo>
                <a:cubicBezTo>
                  <a:pt x="4229100" y="-26919"/>
                  <a:pt x="4197350" y="-4694"/>
                  <a:pt x="4165600" y="17531"/>
                </a:cubicBezTo>
              </a:path>
            </a:pathLst>
          </a:custGeom>
          <a:no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28" name="Octogone 27"/>
          <p:cNvSpPr/>
          <p:nvPr/>
        </p:nvSpPr>
        <p:spPr>
          <a:xfrm>
            <a:off x="2839656" y="2817853"/>
            <a:ext cx="396044" cy="407271"/>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1</a:t>
            </a:r>
            <a:endParaRPr lang="fr-FR" dirty="0"/>
          </a:p>
        </p:txBody>
      </p:sp>
      <p:sp>
        <p:nvSpPr>
          <p:cNvPr id="35" name="Octogone 34"/>
          <p:cNvSpPr/>
          <p:nvPr/>
        </p:nvSpPr>
        <p:spPr>
          <a:xfrm>
            <a:off x="3183208" y="3655045"/>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36" name="Octogone 35"/>
          <p:cNvSpPr/>
          <p:nvPr/>
        </p:nvSpPr>
        <p:spPr>
          <a:xfrm>
            <a:off x="4570989" y="3655044"/>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3</a:t>
            </a:r>
            <a:endParaRPr lang="fr-FR" dirty="0"/>
          </a:p>
        </p:txBody>
      </p:sp>
      <p:sp>
        <p:nvSpPr>
          <p:cNvPr id="37" name="Octogone 36"/>
          <p:cNvSpPr/>
          <p:nvPr/>
        </p:nvSpPr>
        <p:spPr>
          <a:xfrm>
            <a:off x="5690413" y="1378697"/>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4</a:t>
            </a:r>
            <a:endParaRPr lang="fr-FR" dirty="0"/>
          </a:p>
        </p:txBody>
      </p:sp>
      <p:sp>
        <p:nvSpPr>
          <p:cNvPr id="40" name="Octogone 39"/>
          <p:cNvSpPr/>
          <p:nvPr/>
        </p:nvSpPr>
        <p:spPr>
          <a:xfrm>
            <a:off x="6945959" y="1945984"/>
            <a:ext cx="396044" cy="407271"/>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1</a:t>
            </a:r>
            <a:endParaRPr lang="fr-FR" dirty="0"/>
          </a:p>
        </p:txBody>
      </p:sp>
      <p:sp>
        <p:nvSpPr>
          <p:cNvPr id="41" name="Octogone 40"/>
          <p:cNvSpPr/>
          <p:nvPr/>
        </p:nvSpPr>
        <p:spPr>
          <a:xfrm>
            <a:off x="6945958" y="2500562"/>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42" name="Octogone 41"/>
          <p:cNvSpPr/>
          <p:nvPr/>
        </p:nvSpPr>
        <p:spPr>
          <a:xfrm>
            <a:off x="6945958" y="3066984"/>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3</a:t>
            </a:r>
            <a:endParaRPr lang="fr-FR" dirty="0"/>
          </a:p>
        </p:txBody>
      </p:sp>
      <p:sp>
        <p:nvSpPr>
          <p:cNvPr id="43" name="Octogone 42"/>
          <p:cNvSpPr/>
          <p:nvPr/>
        </p:nvSpPr>
        <p:spPr>
          <a:xfrm>
            <a:off x="6944174" y="3655045"/>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4</a:t>
            </a:r>
            <a:endParaRPr lang="fr-FR" dirty="0"/>
          </a:p>
        </p:txBody>
      </p:sp>
      <p:sp>
        <p:nvSpPr>
          <p:cNvPr id="2049" name="ZoneTexte 2048"/>
          <p:cNvSpPr txBox="1"/>
          <p:nvPr/>
        </p:nvSpPr>
        <p:spPr>
          <a:xfrm>
            <a:off x="7342003" y="1991609"/>
            <a:ext cx="1253034"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latin typeface="+mn-lt"/>
              </a:rPr>
              <a:t>Déni</a:t>
            </a:r>
            <a:endParaRPr lang="fr-FR" sz="1600" dirty="0">
              <a:latin typeface="+mn-lt"/>
            </a:endParaRPr>
          </a:p>
        </p:txBody>
      </p:sp>
      <p:sp>
        <p:nvSpPr>
          <p:cNvPr id="46" name="ZoneTexte 45"/>
          <p:cNvSpPr txBox="1"/>
          <p:nvPr/>
        </p:nvSpPr>
        <p:spPr>
          <a:xfrm>
            <a:off x="7342003" y="2534920"/>
            <a:ext cx="1253034"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600" dirty="0" smtClean="0">
                <a:latin typeface="+mn-lt"/>
              </a:rPr>
              <a:t>Résistance</a:t>
            </a:r>
            <a:endParaRPr lang="fr-FR" sz="1600" dirty="0">
              <a:latin typeface="+mn-lt"/>
            </a:endParaRPr>
          </a:p>
        </p:txBody>
      </p:sp>
      <p:sp>
        <p:nvSpPr>
          <p:cNvPr id="48" name="ZoneTexte 47"/>
          <p:cNvSpPr txBox="1"/>
          <p:nvPr/>
        </p:nvSpPr>
        <p:spPr>
          <a:xfrm>
            <a:off x="7342003" y="3107408"/>
            <a:ext cx="1253034"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FR" sz="1600" dirty="0" smtClean="0">
                <a:latin typeface="+mn-lt"/>
              </a:rPr>
              <a:t>Exploration</a:t>
            </a:r>
            <a:endParaRPr lang="fr-FR" sz="1600" dirty="0">
              <a:latin typeface="+mn-lt"/>
            </a:endParaRPr>
          </a:p>
        </p:txBody>
      </p:sp>
      <p:sp>
        <p:nvSpPr>
          <p:cNvPr id="49" name="ZoneTexte 48"/>
          <p:cNvSpPr txBox="1"/>
          <p:nvPr/>
        </p:nvSpPr>
        <p:spPr>
          <a:xfrm>
            <a:off x="7337608" y="3723762"/>
            <a:ext cx="1253034"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r-FR" sz="1600" dirty="0" smtClean="0">
                <a:latin typeface="+mn-lt"/>
              </a:rPr>
              <a:t>Engagement</a:t>
            </a:r>
            <a:endParaRPr lang="fr-FR" sz="1600" dirty="0">
              <a:latin typeface="+mn-lt"/>
            </a:endParaRPr>
          </a:p>
        </p:txBody>
      </p:sp>
      <p:sp>
        <p:nvSpPr>
          <p:cNvPr id="23"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47</a:t>
            </a:fld>
            <a:endParaRPr lang="fr-FR"/>
          </a:p>
        </p:txBody>
      </p:sp>
      <p:sp>
        <p:nvSpPr>
          <p:cNvPr id="24" name="ZoneTexte 23"/>
          <p:cNvSpPr txBox="1"/>
          <p:nvPr/>
        </p:nvSpPr>
        <p:spPr>
          <a:xfrm>
            <a:off x="6356562" y="798151"/>
            <a:ext cx="253591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sz="2000" b="1" dirty="0" smtClean="0">
                <a:latin typeface="+mn-lt"/>
              </a:rPr>
              <a:t>Pour les personnes</a:t>
            </a:r>
            <a:endParaRPr lang="fr-FR" sz="2000" b="1" dirty="0">
              <a:latin typeface="+mn-lt"/>
            </a:endParaRPr>
          </a:p>
        </p:txBody>
      </p:sp>
      <p:sp>
        <p:nvSpPr>
          <p:cNvPr id="25" name="Rectangle 24"/>
          <p:cNvSpPr/>
          <p:nvPr/>
        </p:nvSpPr>
        <p:spPr>
          <a:xfrm>
            <a:off x="7308304" y="5371088"/>
            <a:ext cx="1549378" cy="253916"/>
          </a:xfrm>
          <a:prstGeom prst="rect">
            <a:avLst/>
          </a:prstGeom>
          <a:solidFill>
            <a:schemeClr val="bg1"/>
          </a:solidFill>
        </p:spPr>
        <p:txBody>
          <a:bodyPr wrap="square">
            <a:spAutoFit/>
          </a:bodyPr>
          <a:lstStyle/>
          <a:p>
            <a:pPr algn="r"/>
            <a:r>
              <a:rPr lang="fr-FR" sz="1050" dirty="0" smtClean="0">
                <a:solidFill>
                  <a:srgbClr val="000000"/>
                </a:solidFill>
              </a:rPr>
              <a:t>image : </a:t>
            </a:r>
            <a:r>
              <a:rPr lang="fr-FR" sz="1050" dirty="0" smtClean="0">
                <a:solidFill>
                  <a:srgbClr val="000000"/>
                </a:solidFill>
              </a:rPr>
              <a:t>source</a:t>
            </a:r>
            <a:endParaRPr lang="fr-FR" sz="1000" dirty="0">
              <a:solidFill>
                <a:srgbClr val="000000"/>
              </a:solidFill>
            </a:endParaRPr>
          </a:p>
        </p:txBody>
      </p:sp>
    </p:spTree>
    <p:custDataLst>
      <p:tags r:id="rId1"/>
    </p:custDataLst>
    <p:extLst>
      <p:ext uri="{BB962C8B-B14F-4D97-AF65-F5344CB8AC3E}">
        <p14:creationId xmlns:p14="http://schemas.microsoft.com/office/powerpoint/2010/main" val="981741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500"/>
                                        <p:tgtEl>
                                          <p:spTgt spid="4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5"/>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1" grpId="0" animBg="1"/>
      <p:bldP spid="42" grpId="0" animBg="1"/>
      <p:bldP spid="43" grpId="0" animBg="1"/>
      <p:bldP spid="46" grpId="0" animBg="1"/>
      <p:bldP spid="48" grpId="0" animBg="1"/>
      <p:bldP spid="4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1360" y="3742804"/>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7" name="Rectangle 6"/>
          <p:cNvSpPr/>
          <p:nvPr/>
        </p:nvSpPr>
        <p:spPr>
          <a:xfrm>
            <a:off x="2645940" y="1495382"/>
            <a:ext cx="6256925" cy="2031325"/>
          </a:xfrm>
          <a:prstGeom prst="rect">
            <a:avLst/>
          </a:prstGeom>
        </p:spPr>
        <p:txBody>
          <a:bodyPr wrap="square">
            <a:spAutoFit/>
          </a:bodyPr>
          <a:lstStyle/>
          <a:p>
            <a:pPr lvl="0"/>
            <a:r>
              <a:rPr lang="fr-FR" sz="1800" dirty="0" smtClean="0">
                <a:latin typeface="+mj-lt"/>
              </a:rPr>
              <a:t>Normales et attendues  dans la mise en œuvre du changement.</a:t>
            </a:r>
          </a:p>
          <a:p>
            <a:pPr lvl="0"/>
            <a:endParaRPr lang="fr-FR" sz="1800" dirty="0">
              <a:latin typeface="+mj-lt"/>
            </a:endParaRPr>
          </a:p>
          <a:p>
            <a:pPr lvl="0"/>
            <a:r>
              <a:rPr lang="fr-FR" sz="1800" dirty="0" smtClean="0">
                <a:latin typeface="+mj-lt"/>
              </a:rPr>
              <a:t>Elles se manifestent de différentes manières : </a:t>
            </a:r>
          </a:p>
          <a:p>
            <a:pPr marL="1200150" lvl="2" indent="-285750">
              <a:buFont typeface="Arial" panose="020B0604020202020204" pitchFamily="34" charset="0"/>
              <a:buChar char="•"/>
            </a:pPr>
            <a:r>
              <a:rPr lang="fr-FR" sz="1800" dirty="0" smtClean="0">
                <a:latin typeface="+mj-lt"/>
              </a:rPr>
              <a:t>Passivité</a:t>
            </a:r>
          </a:p>
          <a:p>
            <a:pPr marL="1200150" lvl="2" indent="-285750">
              <a:buFont typeface="Arial" panose="020B0604020202020204" pitchFamily="34" charset="0"/>
              <a:buChar char="•"/>
            </a:pPr>
            <a:r>
              <a:rPr lang="fr-FR" sz="1800" dirty="0" smtClean="0">
                <a:latin typeface="+mj-lt"/>
              </a:rPr>
              <a:t>Objections </a:t>
            </a:r>
          </a:p>
          <a:p>
            <a:pPr marL="1200150" lvl="2" indent="-285750">
              <a:buFont typeface="Arial" panose="020B0604020202020204" pitchFamily="34" charset="0"/>
              <a:buChar char="•"/>
            </a:pPr>
            <a:r>
              <a:rPr lang="fr-FR" sz="1800" dirty="0" smtClean="0">
                <a:latin typeface="+mj-lt"/>
              </a:rPr>
              <a:t>Jeux politiques</a:t>
            </a:r>
          </a:p>
          <a:p>
            <a:pPr marL="1200150" lvl="2" indent="-285750">
              <a:buFont typeface="Arial" panose="020B0604020202020204" pitchFamily="34" charset="0"/>
              <a:buChar char="•"/>
            </a:pPr>
            <a:r>
              <a:rPr lang="fr-FR" sz="1800" dirty="0" smtClean="0">
                <a:latin typeface="+mj-lt"/>
              </a:rPr>
              <a:t>Conflits ouverts</a:t>
            </a:r>
            <a:endParaRPr lang="fr-FR" sz="1800" dirty="0">
              <a:latin typeface="+mj-lt"/>
            </a:endParaRPr>
          </a:p>
        </p:txBody>
      </p:sp>
      <p:sp>
        <p:nvSpPr>
          <p:cNvPr id="10" name="Text Box 4"/>
          <p:cNvSpPr txBox="1">
            <a:spLocks noChangeArrowheads="1"/>
          </p:cNvSpPr>
          <p:nvPr/>
        </p:nvSpPr>
        <p:spPr bwMode="auto">
          <a:xfrm>
            <a:off x="2645940" y="337220"/>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Les résistances au changement</a:t>
            </a:r>
            <a:endParaRPr lang="en-GB" sz="2800" b="1" dirty="0">
              <a:solidFill>
                <a:srgbClr val="7030A0"/>
              </a:solidFill>
              <a:effectLst/>
              <a:latin typeface="Calibri" pitchFamily="34" charset="0"/>
            </a:endParaRPr>
          </a:p>
        </p:txBody>
      </p:sp>
      <p:sp>
        <p:nvSpPr>
          <p:cNvPr id="5"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48</a:t>
            </a:fld>
            <a:endParaRPr lang="fr-FR"/>
          </a:p>
        </p:txBody>
      </p:sp>
    </p:spTree>
    <p:custDataLst>
      <p:tags r:id="rId1"/>
    </p:custDataLst>
    <p:extLst>
      <p:ext uri="{BB962C8B-B14F-4D97-AF65-F5344CB8AC3E}">
        <p14:creationId xmlns:p14="http://schemas.microsoft.com/office/powerpoint/2010/main" val="17484357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779912" y="885268"/>
            <a:ext cx="3168352" cy="523220"/>
          </a:xfrm>
          <a:prstGeom prst="rect">
            <a:avLst/>
          </a:prstGeom>
        </p:spPr>
        <p:txBody>
          <a:bodyPr wrap="square">
            <a:spAutoFit/>
          </a:bodyPr>
          <a:lstStyle/>
          <a:p>
            <a:pPr algn="just"/>
            <a:r>
              <a:rPr lang="fr-FR" sz="1400" dirty="0" smtClean="0">
                <a:latin typeface="+mn-lt"/>
              </a:rPr>
              <a:t>Accord apparent, pas d’action ou très lent, absence, désintérêt</a:t>
            </a:r>
          </a:p>
        </p:txBody>
      </p:sp>
      <p:sp>
        <p:nvSpPr>
          <p:cNvPr id="3" name="Rectangle 2"/>
          <p:cNvSpPr/>
          <p:nvPr/>
        </p:nvSpPr>
        <p:spPr>
          <a:xfrm>
            <a:off x="2550431" y="979207"/>
            <a:ext cx="108546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smtClean="0">
                <a:solidFill>
                  <a:prstClr val="black"/>
                </a:solidFill>
                <a:latin typeface="Calibri"/>
              </a:rPr>
              <a:t>Passivité</a:t>
            </a:r>
            <a:endParaRPr lang="fr-FR" dirty="0"/>
          </a:p>
        </p:txBody>
      </p:sp>
      <p:sp>
        <p:nvSpPr>
          <p:cNvPr id="4" name="Rectangle 3"/>
          <p:cNvSpPr/>
          <p:nvPr/>
        </p:nvSpPr>
        <p:spPr>
          <a:xfrm>
            <a:off x="2550431" y="1825709"/>
            <a:ext cx="108546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prstClr val="black"/>
                </a:solidFill>
                <a:latin typeface="Calibri"/>
              </a:rPr>
              <a:t>Objections</a:t>
            </a:r>
            <a:endParaRPr lang="fr-FR" dirty="0"/>
          </a:p>
        </p:txBody>
      </p:sp>
      <p:sp>
        <p:nvSpPr>
          <p:cNvPr id="5" name="Rectangle 4"/>
          <p:cNvSpPr/>
          <p:nvPr/>
        </p:nvSpPr>
        <p:spPr>
          <a:xfrm>
            <a:off x="2550431" y="2910346"/>
            <a:ext cx="108546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dirty="0" smtClean="0">
                <a:solidFill>
                  <a:prstClr val="black"/>
                </a:solidFill>
                <a:latin typeface="Calibri"/>
              </a:rPr>
              <a:t>Jeux politiques</a:t>
            </a:r>
            <a:endParaRPr lang="fr-FR" dirty="0"/>
          </a:p>
        </p:txBody>
      </p:sp>
      <p:sp>
        <p:nvSpPr>
          <p:cNvPr id="6" name="Rectangle 5"/>
          <p:cNvSpPr/>
          <p:nvPr/>
        </p:nvSpPr>
        <p:spPr>
          <a:xfrm>
            <a:off x="2550431" y="4034319"/>
            <a:ext cx="108546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1400" b="1" dirty="0" smtClean="0">
                <a:solidFill>
                  <a:prstClr val="black"/>
                </a:solidFill>
                <a:latin typeface="Calibri"/>
              </a:rPr>
              <a:t>Conflits ouverts</a:t>
            </a:r>
            <a:endParaRPr lang="fr-FR" dirty="0"/>
          </a:p>
        </p:txBody>
      </p:sp>
      <p:sp>
        <p:nvSpPr>
          <p:cNvPr id="9" name="Rectangle 8"/>
          <p:cNvSpPr/>
          <p:nvPr/>
        </p:nvSpPr>
        <p:spPr>
          <a:xfrm>
            <a:off x="3772396" y="4034319"/>
            <a:ext cx="3175868" cy="307777"/>
          </a:xfrm>
          <a:prstGeom prst="rect">
            <a:avLst/>
          </a:prstGeom>
        </p:spPr>
        <p:txBody>
          <a:bodyPr wrap="square">
            <a:spAutoFit/>
          </a:bodyPr>
          <a:lstStyle/>
          <a:p>
            <a:pPr lvl="0" algn="just"/>
            <a:r>
              <a:rPr lang="fr-FR" sz="1400" dirty="0" smtClean="0">
                <a:solidFill>
                  <a:prstClr val="black"/>
                </a:solidFill>
                <a:latin typeface="Calibri"/>
              </a:rPr>
              <a:t>Opposition affichée, colère, menaces …</a:t>
            </a:r>
            <a:endParaRPr lang="fr-FR" sz="1400" dirty="0">
              <a:solidFill>
                <a:prstClr val="black"/>
              </a:solidFill>
              <a:latin typeface="Calibri"/>
            </a:endParaRPr>
          </a:p>
        </p:txBody>
      </p:sp>
      <p:sp>
        <p:nvSpPr>
          <p:cNvPr id="10" name="Rectangle 9"/>
          <p:cNvSpPr/>
          <p:nvPr/>
        </p:nvSpPr>
        <p:spPr>
          <a:xfrm>
            <a:off x="3779912" y="2842697"/>
            <a:ext cx="3168352" cy="738664"/>
          </a:xfrm>
          <a:prstGeom prst="rect">
            <a:avLst/>
          </a:prstGeom>
        </p:spPr>
        <p:txBody>
          <a:bodyPr wrap="square">
            <a:spAutoFit/>
          </a:bodyPr>
          <a:lstStyle/>
          <a:p>
            <a:pPr lvl="0" algn="just"/>
            <a:r>
              <a:rPr lang="fr-FR" sz="1400" dirty="0" smtClean="0">
                <a:solidFill>
                  <a:prstClr val="black"/>
                </a:solidFill>
                <a:latin typeface="Calibri"/>
              </a:rPr>
              <a:t>Cherche des appuis « politiques », passe par la hiérarchie, monte les parties prenantes  contre le projet </a:t>
            </a:r>
            <a:endParaRPr lang="fr-FR" sz="1400" b="1" u="sng" dirty="0">
              <a:solidFill>
                <a:prstClr val="black"/>
              </a:solidFill>
              <a:latin typeface="Calibri"/>
            </a:endParaRPr>
          </a:p>
        </p:txBody>
      </p:sp>
      <p:sp>
        <p:nvSpPr>
          <p:cNvPr id="11" name="Rectangle 10"/>
          <p:cNvSpPr/>
          <p:nvPr/>
        </p:nvSpPr>
        <p:spPr>
          <a:xfrm>
            <a:off x="3779912" y="1717987"/>
            <a:ext cx="3168352" cy="523220"/>
          </a:xfrm>
          <a:prstGeom prst="rect">
            <a:avLst/>
          </a:prstGeom>
        </p:spPr>
        <p:txBody>
          <a:bodyPr wrap="square">
            <a:spAutoFit/>
          </a:bodyPr>
          <a:lstStyle/>
          <a:p>
            <a:pPr lvl="0" algn="just"/>
            <a:r>
              <a:rPr lang="fr-FR" sz="1400" dirty="0" smtClean="0">
                <a:solidFill>
                  <a:prstClr val="black"/>
                </a:solidFill>
                <a:latin typeface="Calibri"/>
              </a:rPr>
              <a:t>Cherche des problèmes aux solutions : « c’est impossible », « on a déjà essayé »</a:t>
            </a:r>
            <a:endParaRPr lang="fr-FR" sz="1400" dirty="0">
              <a:solidFill>
                <a:prstClr val="black"/>
              </a:solidFill>
              <a:latin typeface="Calibri"/>
            </a:endParaRPr>
          </a:p>
        </p:txBody>
      </p:sp>
      <p:sp>
        <p:nvSpPr>
          <p:cNvPr id="19" name="Text Box 4"/>
          <p:cNvSpPr txBox="1">
            <a:spLocks noChangeArrowheads="1"/>
          </p:cNvSpPr>
          <p:nvPr/>
        </p:nvSpPr>
        <p:spPr bwMode="auto">
          <a:xfrm>
            <a:off x="2645940" y="337220"/>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Les résistances au changement</a:t>
            </a:r>
            <a:endParaRPr lang="en-GB" sz="2800" b="1" dirty="0">
              <a:solidFill>
                <a:srgbClr val="7030A0"/>
              </a:solidFill>
              <a:effectLst/>
              <a:latin typeface="Calibri" pitchFamily="34" charset="0"/>
            </a:endParaRPr>
          </a:p>
        </p:txBody>
      </p:sp>
      <p:sp>
        <p:nvSpPr>
          <p:cNvPr id="7" name="ZoneTexte 6"/>
          <p:cNvSpPr txBox="1"/>
          <p:nvPr/>
        </p:nvSpPr>
        <p:spPr>
          <a:xfrm>
            <a:off x="7053042" y="2325571"/>
            <a:ext cx="2125401" cy="584775"/>
          </a:xfrm>
          <a:prstGeom prst="rect">
            <a:avLst/>
          </a:prstGeom>
          <a:noFill/>
        </p:spPr>
        <p:txBody>
          <a:bodyPr wrap="square" rtlCol="0">
            <a:spAutoFit/>
          </a:bodyPr>
          <a:lstStyle/>
          <a:p>
            <a:r>
              <a:rPr lang="fr-FR" sz="3200" b="1" dirty="0" smtClean="0">
                <a:solidFill>
                  <a:srgbClr val="7030A0"/>
                </a:solidFill>
                <a:latin typeface="+mn-lt"/>
              </a:rPr>
              <a:t>Que faire ?</a:t>
            </a:r>
            <a:endParaRPr lang="fr-FR" sz="3200" b="1" dirty="0">
              <a:solidFill>
                <a:srgbClr val="7030A0"/>
              </a:solidFill>
              <a:latin typeface="+mn-lt"/>
            </a:endParaRPr>
          </a:p>
        </p:txBody>
      </p:sp>
      <p:sp>
        <p:nvSpPr>
          <p:cNvPr id="14"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49</a:t>
            </a:fld>
            <a:endParaRPr lang="fr-FR"/>
          </a:p>
        </p:txBody>
      </p:sp>
      <p:sp>
        <p:nvSpPr>
          <p:cNvPr id="15" name="ZoneTexte 14"/>
          <p:cNvSpPr txBox="1"/>
          <p:nvPr/>
        </p:nvSpPr>
        <p:spPr>
          <a:xfrm>
            <a:off x="331360" y="3742804"/>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Tree>
    <p:custDataLst>
      <p:tags r:id="rId1"/>
    </p:custDataLst>
    <p:extLst>
      <p:ext uri="{BB962C8B-B14F-4D97-AF65-F5344CB8AC3E}">
        <p14:creationId xmlns:p14="http://schemas.microsoft.com/office/powerpoint/2010/main" val="955060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555776" y="265212"/>
            <a:ext cx="6313582" cy="571500"/>
          </a:xfrm>
        </p:spPr>
        <p:txBody>
          <a:bodyPr>
            <a:normAutofit/>
          </a:bodyPr>
          <a:lstStyle/>
          <a:p>
            <a:r>
              <a:rPr lang="fr-FR" sz="2800" dirty="0" smtClean="0">
                <a:solidFill>
                  <a:schemeClr val="accent2">
                    <a:lumMod val="75000"/>
                  </a:schemeClr>
                </a:solidFill>
                <a:latin typeface="Calibri" pitchFamily="34" charset="0"/>
                <a:cs typeface="Calibri" pitchFamily="34" charset="0"/>
              </a:rPr>
              <a:t>Plan du cours</a:t>
            </a:r>
            <a:endParaRPr lang="fr-FR" sz="2800" dirty="0">
              <a:solidFill>
                <a:schemeClr val="accent2">
                  <a:lumMod val="75000"/>
                </a:schemeClr>
              </a:solidFill>
              <a:latin typeface="Calibri" pitchFamily="34" charset="0"/>
              <a:cs typeface="Calibri" pitchFamily="34" charset="0"/>
            </a:endParaRPr>
          </a:p>
        </p:txBody>
      </p:sp>
      <p:sp>
        <p:nvSpPr>
          <p:cNvPr id="4" name="Forme libre 3"/>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rgbClr val="85FFBC"/>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smtClean="0"/>
              <a:t>Etre chef de projet</a:t>
            </a:r>
            <a:endParaRPr lang="fr-FR" sz="2000" b="1" kern="1200" dirty="0"/>
          </a:p>
        </p:txBody>
      </p:sp>
      <p:sp>
        <p:nvSpPr>
          <p:cNvPr id="5" name="Forme libre 4"/>
          <p:cNvSpPr/>
          <p:nvPr/>
        </p:nvSpPr>
        <p:spPr>
          <a:xfrm>
            <a:off x="2927379" y="1032687"/>
            <a:ext cx="1339229" cy="437602"/>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rgbClr val="21FF8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7" name="Forme libre 6"/>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1">
              <a:alpha val="90000"/>
            </a:schemeClr>
          </a:solidFill>
          <a:ln>
            <a:solidFill>
              <a:schemeClr val="accent6">
                <a:lumMod val="60000"/>
                <a:lumOff val="40000"/>
              </a:schemeClr>
            </a:solidFill>
          </a:ln>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smtClean="0"/>
              <a:t>Faire preuve de leadership</a:t>
            </a:r>
            <a:endParaRPr lang="fr-FR" sz="2000" b="1" kern="1200" dirty="0"/>
          </a:p>
        </p:txBody>
      </p:sp>
      <p:sp>
        <p:nvSpPr>
          <p:cNvPr id="8" name="Forme libre 7"/>
          <p:cNvSpPr/>
          <p:nvPr/>
        </p:nvSpPr>
        <p:spPr>
          <a:xfrm>
            <a:off x="2927379" y="1823652"/>
            <a:ext cx="1339229" cy="437602"/>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chemeClr val="accent6">
              <a:lumMod val="60000"/>
              <a:lumOff val="40000"/>
            </a:schemeClr>
          </a:solidFill>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9" name="Forme libre 8"/>
          <p:cNvSpPr/>
          <p:nvPr/>
        </p:nvSpPr>
        <p:spPr>
          <a:xfrm>
            <a:off x="3802519" y="2722431"/>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accent5">
                <a:lumMod val="60000"/>
                <a:lumOff val="40000"/>
              </a:schemeClr>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smtClean="0"/>
              <a:t>Animer l’équipe</a:t>
            </a:r>
            <a:endParaRPr lang="fr-FR" sz="2000" b="1" kern="1200" dirty="0"/>
          </a:p>
        </p:txBody>
      </p:sp>
      <p:sp>
        <p:nvSpPr>
          <p:cNvPr id="10" name="Forme libre 9"/>
          <p:cNvSpPr/>
          <p:nvPr/>
        </p:nvSpPr>
        <p:spPr>
          <a:xfrm>
            <a:off x="2927379" y="2614617"/>
            <a:ext cx="1339229" cy="412576"/>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chemeClr val="accent5">
              <a:lumMod val="60000"/>
              <a:lumOff val="40000"/>
            </a:schemeClr>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12" name="Forme libre 11"/>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rgbClr val="CAB2DC"/>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smtClean="0"/>
              <a:t>Gérer le changement</a:t>
            </a:r>
            <a:endParaRPr lang="fr-FR" sz="2000" b="1" kern="1200" dirty="0"/>
          </a:p>
        </p:txBody>
      </p:sp>
      <p:sp>
        <p:nvSpPr>
          <p:cNvPr id="13" name="Forme libre 12"/>
          <p:cNvSpPr/>
          <p:nvPr/>
        </p:nvSpPr>
        <p:spPr>
          <a:xfrm>
            <a:off x="2927379" y="3390214"/>
            <a:ext cx="1339229" cy="452969"/>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rgbClr val="CAB2DC"/>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
        <p:nvSpPr>
          <p:cNvPr id="3" name="Espace réservé du numéro de diapositive 2"/>
          <p:cNvSpPr>
            <a:spLocks noGrp="1"/>
          </p:cNvSpPr>
          <p:nvPr>
            <p:ph type="sldNum" sz="quarter" idx="10"/>
          </p:nvPr>
        </p:nvSpPr>
        <p:spPr>
          <a:xfrm>
            <a:off x="8763000" y="5305433"/>
            <a:ext cx="381000" cy="216959"/>
          </a:xfrm>
        </p:spPr>
        <p:txBody>
          <a:bodyPr/>
          <a:lstStyle/>
          <a:p>
            <a:pPr>
              <a:defRPr/>
            </a:pPr>
            <a:fld id="{7F07B8DE-9430-46E8-A38B-5DA0DE501445}" type="slidenum">
              <a:rPr lang="fr-FR" smtClean="0"/>
              <a:pPr>
                <a:defRPr/>
              </a:pPr>
              <a:t>5</a:t>
            </a:fld>
            <a:endParaRPr lang="fr-FR"/>
          </a:p>
        </p:txBody>
      </p:sp>
      <p:sp>
        <p:nvSpPr>
          <p:cNvPr id="14" name="ZoneTexte 14"/>
          <p:cNvSpPr txBox="1"/>
          <p:nvPr/>
        </p:nvSpPr>
        <p:spPr>
          <a:xfrm>
            <a:off x="341594" y="3740371"/>
            <a:ext cx="360000" cy="430887"/>
          </a:xfrm>
          <a:prstGeom prst="rect">
            <a:avLst/>
          </a:prstGeom>
          <a:noFill/>
        </p:spPr>
        <p:txBody>
          <a:bodyPr wrap="square" rtlCol="0">
            <a:spAutoFit/>
          </a:bodyPr>
          <a:lstStyle/>
          <a:p>
            <a:r>
              <a:rPr lang="fr-FR" b="0" dirty="0">
                <a:solidFill>
                  <a:srgbClr val="00B050"/>
                </a:solidFill>
                <a:sym typeface="Wingdings" panose="05000000000000000000" pitchFamily="2" charset="2"/>
              </a:rPr>
              <a:t></a:t>
            </a:r>
            <a:endParaRPr lang="fr-FR" b="0" dirty="0">
              <a:solidFill>
                <a:srgbClr val="00B050"/>
              </a:solidFill>
            </a:endParaRPr>
          </a:p>
        </p:txBody>
      </p:sp>
    </p:spTree>
    <p:custDataLst>
      <p:tags r:id="rId1"/>
    </p:custDataLst>
    <p:extLst>
      <p:ext uri="{BB962C8B-B14F-4D97-AF65-F5344CB8AC3E}">
        <p14:creationId xmlns:p14="http://schemas.microsoft.com/office/powerpoint/2010/main" val="89185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779912" y="979207"/>
            <a:ext cx="5256584" cy="307777"/>
          </a:xfrm>
          <a:prstGeom prst="rect">
            <a:avLst/>
          </a:prstGeom>
        </p:spPr>
        <p:txBody>
          <a:bodyPr wrap="square">
            <a:spAutoFit/>
          </a:bodyPr>
          <a:lstStyle/>
          <a:p>
            <a:pPr algn="just"/>
            <a:r>
              <a:rPr lang="fr-FR" sz="1400" dirty="0" smtClean="0">
                <a:latin typeface="+mn-lt"/>
              </a:rPr>
              <a:t>Accord apparent, pas d’action ou très lent, absence, désintérêt</a:t>
            </a:r>
          </a:p>
        </p:txBody>
      </p:sp>
      <p:sp>
        <p:nvSpPr>
          <p:cNvPr id="3" name="Rectangle 2"/>
          <p:cNvSpPr/>
          <p:nvPr/>
        </p:nvSpPr>
        <p:spPr>
          <a:xfrm>
            <a:off x="2710595" y="979207"/>
            <a:ext cx="108546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smtClean="0">
                <a:solidFill>
                  <a:prstClr val="black"/>
                </a:solidFill>
                <a:latin typeface="Calibri"/>
              </a:rPr>
              <a:t>Passivité</a:t>
            </a:r>
            <a:endParaRPr lang="fr-FR" dirty="0"/>
          </a:p>
        </p:txBody>
      </p:sp>
      <p:sp>
        <p:nvSpPr>
          <p:cNvPr id="19" name="Text Box 4"/>
          <p:cNvSpPr txBox="1">
            <a:spLocks noChangeArrowheads="1"/>
          </p:cNvSpPr>
          <p:nvPr/>
        </p:nvSpPr>
        <p:spPr bwMode="auto">
          <a:xfrm>
            <a:off x="2645940" y="337220"/>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Conseils</a:t>
            </a:r>
            <a:endParaRPr lang="en-GB" sz="2800" b="1" dirty="0">
              <a:solidFill>
                <a:srgbClr val="7030A0"/>
              </a:solidFill>
              <a:effectLst/>
              <a:latin typeface="Calibri" pitchFamily="34" charset="0"/>
            </a:endParaRPr>
          </a:p>
        </p:txBody>
      </p:sp>
      <p:sp>
        <p:nvSpPr>
          <p:cNvPr id="8" name="ZoneTexte 7"/>
          <p:cNvSpPr txBox="1"/>
          <p:nvPr/>
        </p:nvSpPr>
        <p:spPr>
          <a:xfrm>
            <a:off x="3419872" y="1561356"/>
            <a:ext cx="2221247" cy="61555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FF0000"/>
                </a:solidFill>
                <a:latin typeface="+mn-lt"/>
              </a:rPr>
              <a:t>À éviter </a:t>
            </a:r>
          </a:p>
          <a:p>
            <a:r>
              <a:rPr lang="fr-FR" sz="2000" dirty="0" smtClean="0">
                <a:solidFill>
                  <a:schemeClr val="tx1"/>
                </a:solidFill>
              </a:rPr>
              <a:t>=&gt;S’en contenter</a:t>
            </a:r>
          </a:p>
        </p:txBody>
      </p:sp>
      <p:sp>
        <p:nvSpPr>
          <p:cNvPr id="15" name="ZoneTexte 14"/>
          <p:cNvSpPr txBox="1"/>
          <p:nvPr/>
        </p:nvSpPr>
        <p:spPr>
          <a:xfrm>
            <a:off x="5793518" y="1587872"/>
            <a:ext cx="3242977" cy="1785104"/>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00B050"/>
                </a:solidFill>
                <a:latin typeface="+mn-lt"/>
              </a:rPr>
              <a:t>A faire</a:t>
            </a:r>
          </a:p>
          <a:p>
            <a:pPr marL="285750" indent="-285750">
              <a:buFont typeface="Symbol"/>
              <a:buChar char="Þ"/>
            </a:pPr>
            <a:r>
              <a:rPr lang="fr-FR" sz="1600" dirty="0" smtClean="0">
                <a:solidFill>
                  <a:schemeClr val="tx1"/>
                </a:solidFill>
              </a:rPr>
              <a:t>Questionner pour amener la personne à reconnaître la nécessité de changement</a:t>
            </a:r>
          </a:p>
          <a:p>
            <a:pPr marL="285750" indent="-285750">
              <a:buFont typeface="Symbol"/>
              <a:buChar char="Þ"/>
            </a:pPr>
            <a:r>
              <a:rPr lang="fr-FR" sz="1600" dirty="0" smtClean="0">
                <a:solidFill>
                  <a:schemeClr val="tx1"/>
                </a:solidFill>
              </a:rPr>
              <a:t>Demander de contribuer la solution</a:t>
            </a:r>
          </a:p>
          <a:p>
            <a:pPr marL="342900" indent="-342900">
              <a:buFont typeface="Symbol"/>
              <a:buChar char="Þ"/>
            </a:pPr>
            <a:r>
              <a:rPr lang="fr-FR" sz="1600" dirty="0" smtClean="0">
                <a:solidFill>
                  <a:schemeClr val="tx1"/>
                </a:solidFill>
              </a:rPr>
              <a:t>Pousser à l’action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113" y="2691458"/>
            <a:ext cx="2640006" cy="206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ctogone 16"/>
          <p:cNvSpPr/>
          <p:nvPr/>
        </p:nvSpPr>
        <p:spPr>
          <a:xfrm>
            <a:off x="5925703" y="3917136"/>
            <a:ext cx="396044" cy="407271"/>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1</a:t>
            </a:r>
            <a:endParaRPr lang="fr-FR" dirty="0"/>
          </a:p>
        </p:txBody>
      </p:sp>
      <p:sp>
        <p:nvSpPr>
          <p:cNvPr id="18" name="ZoneTexte 17"/>
          <p:cNvSpPr txBox="1"/>
          <p:nvPr/>
        </p:nvSpPr>
        <p:spPr>
          <a:xfrm>
            <a:off x="6321747" y="3991088"/>
            <a:ext cx="1253034"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latin typeface="+mn-lt"/>
              </a:rPr>
              <a:t>Déni</a:t>
            </a:r>
            <a:endParaRPr lang="fr-FR" sz="1600" dirty="0">
              <a:latin typeface="+mn-lt"/>
            </a:endParaRPr>
          </a:p>
        </p:txBody>
      </p:sp>
      <p:sp>
        <p:nvSpPr>
          <p:cNvPr id="12"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50</a:t>
            </a:fld>
            <a:endParaRPr lang="fr-FR"/>
          </a:p>
        </p:txBody>
      </p:sp>
      <p:sp>
        <p:nvSpPr>
          <p:cNvPr id="13" name="ZoneTexte 12"/>
          <p:cNvSpPr txBox="1"/>
          <p:nvPr/>
        </p:nvSpPr>
        <p:spPr>
          <a:xfrm>
            <a:off x="331360" y="3742804"/>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Tree>
    <p:custDataLst>
      <p:tags r:id="rId1"/>
    </p:custDataLst>
    <p:extLst>
      <p:ext uri="{BB962C8B-B14F-4D97-AF65-F5344CB8AC3E}">
        <p14:creationId xmlns:p14="http://schemas.microsoft.com/office/powerpoint/2010/main" val="779605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5940" y="868379"/>
            <a:ext cx="108546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prstClr val="black"/>
                </a:solidFill>
                <a:latin typeface="Calibri"/>
              </a:rPr>
              <a:t>Objections</a:t>
            </a:r>
            <a:endParaRPr lang="fr-FR" dirty="0"/>
          </a:p>
        </p:txBody>
      </p:sp>
      <p:sp>
        <p:nvSpPr>
          <p:cNvPr id="11" name="Rectangle 10"/>
          <p:cNvSpPr/>
          <p:nvPr/>
        </p:nvSpPr>
        <p:spPr>
          <a:xfrm>
            <a:off x="3923928" y="868379"/>
            <a:ext cx="3168352" cy="523220"/>
          </a:xfrm>
          <a:prstGeom prst="rect">
            <a:avLst/>
          </a:prstGeom>
        </p:spPr>
        <p:txBody>
          <a:bodyPr wrap="square">
            <a:spAutoFit/>
          </a:bodyPr>
          <a:lstStyle/>
          <a:p>
            <a:pPr lvl="0" algn="just"/>
            <a:r>
              <a:rPr lang="fr-FR" sz="1400" dirty="0" smtClean="0">
                <a:solidFill>
                  <a:prstClr val="black"/>
                </a:solidFill>
                <a:latin typeface="Calibri"/>
              </a:rPr>
              <a:t>Cherche des problèmes aux solutions : « c’est impossible », « on a déjà essayé »</a:t>
            </a:r>
            <a:endParaRPr lang="fr-FR" sz="1400" dirty="0">
              <a:solidFill>
                <a:prstClr val="black"/>
              </a:solidFill>
              <a:latin typeface="Calibri"/>
            </a:endParaRPr>
          </a:p>
        </p:txBody>
      </p:sp>
      <p:sp>
        <p:nvSpPr>
          <p:cNvPr id="19" name="Text Box 4"/>
          <p:cNvSpPr txBox="1">
            <a:spLocks noChangeArrowheads="1"/>
          </p:cNvSpPr>
          <p:nvPr/>
        </p:nvSpPr>
        <p:spPr bwMode="auto">
          <a:xfrm>
            <a:off x="2645940" y="337220"/>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Conseils</a:t>
            </a:r>
            <a:endParaRPr lang="en-GB" sz="2800" b="1" dirty="0">
              <a:solidFill>
                <a:srgbClr val="7030A0"/>
              </a:solidFill>
              <a:effectLst/>
              <a:latin typeface="Calibri" pitchFamily="34" charset="0"/>
            </a:endParaRPr>
          </a:p>
        </p:txBody>
      </p:sp>
      <p:sp>
        <p:nvSpPr>
          <p:cNvPr id="8" name="ZoneTexte 7"/>
          <p:cNvSpPr txBox="1"/>
          <p:nvPr/>
        </p:nvSpPr>
        <p:spPr>
          <a:xfrm>
            <a:off x="3419872" y="1561356"/>
            <a:ext cx="2221247" cy="113877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FF0000"/>
                </a:solidFill>
                <a:latin typeface="+mn-lt"/>
              </a:rPr>
              <a:t>À éviter </a:t>
            </a:r>
          </a:p>
          <a:p>
            <a:r>
              <a:rPr lang="fr-FR" sz="1800" dirty="0" smtClean="0">
                <a:solidFill>
                  <a:schemeClr val="tx1"/>
                </a:solidFill>
              </a:rPr>
              <a:t>=&gt; Considérer que c’est de l’opposition systématique</a:t>
            </a:r>
          </a:p>
        </p:txBody>
      </p:sp>
      <p:sp>
        <p:nvSpPr>
          <p:cNvPr id="15" name="ZoneTexte 14"/>
          <p:cNvSpPr txBox="1"/>
          <p:nvPr/>
        </p:nvSpPr>
        <p:spPr>
          <a:xfrm>
            <a:off x="5793519" y="1561356"/>
            <a:ext cx="3242977" cy="141577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00B050"/>
                </a:solidFill>
                <a:latin typeface="+mn-lt"/>
              </a:rPr>
              <a:t>A faire</a:t>
            </a:r>
          </a:p>
          <a:p>
            <a:pPr marL="342900" indent="-342900">
              <a:buFont typeface="Symbol"/>
              <a:buChar char="Þ"/>
            </a:pPr>
            <a:r>
              <a:rPr lang="fr-FR" sz="1800" dirty="0">
                <a:solidFill>
                  <a:schemeClr val="tx1"/>
                </a:solidFill>
              </a:rPr>
              <a:t>Questionner / Ecouter</a:t>
            </a:r>
          </a:p>
          <a:p>
            <a:pPr marL="342900" indent="-342900">
              <a:buFont typeface="Symbol"/>
              <a:buChar char="Þ"/>
            </a:pPr>
            <a:r>
              <a:rPr lang="fr-FR" sz="1800" dirty="0" smtClean="0">
                <a:solidFill>
                  <a:schemeClr val="tx1"/>
                </a:solidFill>
              </a:rPr>
              <a:t>Argumenter avec des faits</a:t>
            </a:r>
          </a:p>
          <a:p>
            <a:pPr marL="342900" indent="-342900">
              <a:buFont typeface="Symbol"/>
              <a:buChar char="Þ"/>
            </a:pPr>
            <a:r>
              <a:rPr lang="fr-FR" sz="1800" dirty="0" smtClean="0">
                <a:solidFill>
                  <a:schemeClr val="tx1"/>
                </a:solidFill>
              </a:rPr>
              <a:t>Obtenir un accord pour une exploration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187" y="2842697"/>
            <a:ext cx="2640006" cy="206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ctogone 15"/>
          <p:cNvSpPr/>
          <p:nvPr/>
        </p:nvSpPr>
        <p:spPr>
          <a:xfrm>
            <a:off x="5767664" y="3885384"/>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22" name="ZoneTexte 21"/>
          <p:cNvSpPr txBox="1"/>
          <p:nvPr/>
        </p:nvSpPr>
        <p:spPr>
          <a:xfrm>
            <a:off x="6163709" y="3919742"/>
            <a:ext cx="1253034"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600" dirty="0" smtClean="0">
                <a:latin typeface="+mn-lt"/>
              </a:rPr>
              <a:t>Résistance</a:t>
            </a:r>
            <a:endParaRPr lang="fr-FR" sz="1600" dirty="0">
              <a:latin typeface="+mn-lt"/>
            </a:endParaRPr>
          </a:p>
        </p:txBody>
      </p:sp>
      <p:sp>
        <p:nvSpPr>
          <p:cNvPr id="12"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51</a:t>
            </a:fld>
            <a:endParaRPr lang="fr-FR"/>
          </a:p>
        </p:txBody>
      </p:sp>
      <p:sp>
        <p:nvSpPr>
          <p:cNvPr id="13" name="ZoneTexte 12"/>
          <p:cNvSpPr txBox="1"/>
          <p:nvPr/>
        </p:nvSpPr>
        <p:spPr>
          <a:xfrm>
            <a:off x="331360" y="3742804"/>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Tree>
    <p:custDataLst>
      <p:tags r:id="rId1"/>
    </p:custDataLst>
    <p:extLst>
      <p:ext uri="{BB962C8B-B14F-4D97-AF65-F5344CB8AC3E}">
        <p14:creationId xmlns:p14="http://schemas.microsoft.com/office/powerpoint/2010/main" val="88649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2344" y="336591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9" name="Text Box 4"/>
          <p:cNvSpPr txBox="1">
            <a:spLocks noChangeArrowheads="1"/>
          </p:cNvSpPr>
          <p:nvPr/>
        </p:nvSpPr>
        <p:spPr bwMode="auto">
          <a:xfrm>
            <a:off x="2645940" y="103083"/>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Conseils</a:t>
            </a:r>
            <a:endParaRPr lang="en-GB" sz="2800" b="1" dirty="0">
              <a:solidFill>
                <a:srgbClr val="7030A0"/>
              </a:solidFill>
              <a:effectLst/>
              <a:latin typeface="Calibri" pitchFamily="34" charset="0"/>
            </a:endParaRPr>
          </a:p>
        </p:txBody>
      </p:sp>
      <p:sp>
        <p:nvSpPr>
          <p:cNvPr id="8" name="ZoneTexte 7"/>
          <p:cNvSpPr txBox="1"/>
          <p:nvPr/>
        </p:nvSpPr>
        <p:spPr>
          <a:xfrm>
            <a:off x="3419872" y="1561356"/>
            <a:ext cx="2221247" cy="113877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FF0000"/>
                </a:solidFill>
                <a:latin typeface="+mn-lt"/>
              </a:rPr>
              <a:t>À éviter </a:t>
            </a:r>
          </a:p>
          <a:p>
            <a:r>
              <a:rPr lang="fr-FR" sz="1800" dirty="0" smtClean="0">
                <a:solidFill>
                  <a:schemeClr val="tx1"/>
                </a:solidFill>
              </a:rPr>
              <a:t>=&gt; Entrer à son tour dans les jeux politiques</a:t>
            </a:r>
          </a:p>
        </p:txBody>
      </p:sp>
      <p:sp>
        <p:nvSpPr>
          <p:cNvPr id="15" name="ZoneTexte 14"/>
          <p:cNvSpPr txBox="1"/>
          <p:nvPr/>
        </p:nvSpPr>
        <p:spPr>
          <a:xfrm>
            <a:off x="5793519" y="1561356"/>
            <a:ext cx="3242977" cy="1785104"/>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00B050"/>
                </a:solidFill>
                <a:latin typeface="+mn-lt"/>
              </a:rPr>
              <a:t>A faire</a:t>
            </a:r>
          </a:p>
          <a:p>
            <a:pPr marL="342900" indent="-342900">
              <a:buFont typeface="Symbol"/>
              <a:buChar char="Þ"/>
            </a:pPr>
            <a:r>
              <a:rPr lang="fr-FR" sz="1600" dirty="0" smtClean="0">
                <a:solidFill>
                  <a:schemeClr val="tx1"/>
                </a:solidFill>
              </a:rPr>
              <a:t>Communiquer vers les parties prenantes</a:t>
            </a:r>
            <a:endParaRPr lang="fr-FR" sz="1600" dirty="0">
              <a:solidFill>
                <a:schemeClr val="tx1"/>
              </a:solidFill>
            </a:endParaRPr>
          </a:p>
          <a:p>
            <a:pPr marL="342900" indent="-342900">
              <a:buFont typeface="Symbol"/>
              <a:buChar char="Þ"/>
            </a:pPr>
            <a:r>
              <a:rPr lang="fr-FR" sz="1600" dirty="0" smtClean="0">
                <a:solidFill>
                  <a:schemeClr val="tx1"/>
                </a:solidFill>
              </a:rPr>
              <a:t>Intégrer les leaders d’opinion au projet et les responsabiliser</a:t>
            </a:r>
          </a:p>
          <a:p>
            <a:pPr marL="342900" indent="-342900">
              <a:buFont typeface="Symbol"/>
              <a:buChar char="Þ"/>
            </a:pPr>
            <a:r>
              <a:rPr lang="fr-FR" sz="1600" dirty="0" smtClean="0">
                <a:solidFill>
                  <a:schemeClr val="tx1"/>
                </a:solidFill>
              </a:rPr>
              <a:t>Confirmer l’appui de la direction</a:t>
            </a:r>
          </a:p>
          <a:p>
            <a:pPr marL="342900" indent="-342900">
              <a:buFont typeface="Symbol"/>
              <a:buChar char="Þ"/>
            </a:pPr>
            <a:r>
              <a:rPr lang="fr-FR" sz="1600" dirty="0" smtClean="0">
                <a:solidFill>
                  <a:schemeClr val="tx1"/>
                </a:solidFill>
              </a:rPr>
              <a:t>Passer à l’action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187" y="2842697"/>
            <a:ext cx="2640006" cy="206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ctogone 15"/>
          <p:cNvSpPr/>
          <p:nvPr/>
        </p:nvSpPr>
        <p:spPr>
          <a:xfrm>
            <a:off x="5767664" y="3885384"/>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22" name="ZoneTexte 21"/>
          <p:cNvSpPr txBox="1"/>
          <p:nvPr/>
        </p:nvSpPr>
        <p:spPr>
          <a:xfrm>
            <a:off x="6163709" y="3919742"/>
            <a:ext cx="1253034"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600" dirty="0" smtClean="0">
                <a:latin typeface="+mn-lt"/>
              </a:rPr>
              <a:t>Résistance</a:t>
            </a:r>
            <a:endParaRPr lang="fr-FR" sz="1600" dirty="0">
              <a:latin typeface="+mn-lt"/>
            </a:endParaRPr>
          </a:p>
        </p:txBody>
      </p:sp>
      <p:sp>
        <p:nvSpPr>
          <p:cNvPr id="12" name="Rectangle 11"/>
          <p:cNvSpPr/>
          <p:nvPr/>
        </p:nvSpPr>
        <p:spPr>
          <a:xfrm>
            <a:off x="2636812" y="839379"/>
            <a:ext cx="108546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dirty="0" smtClean="0">
                <a:solidFill>
                  <a:prstClr val="black"/>
                </a:solidFill>
                <a:latin typeface="Calibri"/>
              </a:rPr>
              <a:t>Jeux politiques</a:t>
            </a:r>
            <a:endParaRPr lang="fr-FR" dirty="0"/>
          </a:p>
        </p:txBody>
      </p:sp>
      <p:sp>
        <p:nvSpPr>
          <p:cNvPr id="13" name="Rectangle 12"/>
          <p:cNvSpPr/>
          <p:nvPr/>
        </p:nvSpPr>
        <p:spPr>
          <a:xfrm>
            <a:off x="3779912" y="839379"/>
            <a:ext cx="4464496" cy="523220"/>
          </a:xfrm>
          <a:prstGeom prst="rect">
            <a:avLst/>
          </a:prstGeom>
        </p:spPr>
        <p:txBody>
          <a:bodyPr wrap="square">
            <a:spAutoFit/>
          </a:bodyPr>
          <a:lstStyle/>
          <a:p>
            <a:pPr lvl="0" algn="just"/>
            <a:r>
              <a:rPr lang="fr-FR" sz="1400" dirty="0" smtClean="0">
                <a:solidFill>
                  <a:prstClr val="black"/>
                </a:solidFill>
                <a:latin typeface="Calibri"/>
              </a:rPr>
              <a:t>Cherche des appuis « politiques », passe par la hiérarchie, monte les parties prenantes  contre le projet </a:t>
            </a:r>
            <a:endParaRPr lang="fr-FR" sz="1400" b="1" u="sng" dirty="0">
              <a:solidFill>
                <a:prstClr val="black"/>
              </a:solidFill>
              <a:latin typeface="Calibri"/>
            </a:endParaRPr>
          </a:p>
        </p:txBody>
      </p:sp>
      <p:sp>
        <p:nvSpPr>
          <p:cNvPr id="14"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52</a:t>
            </a:fld>
            <a:endParaRPr lang="fr-FR"/>
          </a:p>
        </p:txBody>
      </p:sp>
    </p:spTree>
    <p:custDataLst>
      <p:tags r:id="rId1"/>
    </p:custDataLst>
    <p:extLst>
      <p:ext uri="{BB962C8B-B14F-4D97-AF65-F5344CB8AC3E}">
        <p14:creationId xmlns:p14="http://schemas.microsoft.com/office/powerpoint/2010/main" val="1925885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2344" y="336591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sp>
        <p:nvSpPr>
          <p:cNvPr id="19" name="Text Box 4"/>
          <p:cNvSpPr txBox="1">
            <a:spLocks noChangeArrowheads="1"/>
          </p:cNvSpPr>
          <p:nvPr/>
        </p:nvSpPr>
        <p:spPr bwMode="auto">
          <a:xfrm>
            <a:off x="2645940" y="103083"/>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Conseils</a:t>
            </a:r>
            <a:endParaRPr lang="en-GB" sz="2800" b="1" dirty="0">
              <a:solidFill>
                <a:srgbClr val="7030A0"/>
              </a:solidFill>
              <a:effectLst/>
              <a:latin typeface="Calibri" pitchFamily="34" charset="0"/>
            </a:endParaRPr>
          </a:p>
        </p:txBody>
      </p:sp>
      <p:sp>
        <p:nvSpPr>
          <p:cNvPr id="8" name="ZoneTexte 7"/>
          <p:cNvSpPr txBox="1"/>
          <p:nvPr/>
        </p:nvSpPr>
        <p:spPr>
          <a:xfrm>
            <a:off x="3100680" y="1561356"/>
            <a:ext cx="2540440" cy="141577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FF0000"/>
                </a:solidFill>
                <a:latin typeface="+mn-lt"/>
              </a:rPr>
              <a:t>À éviter </a:t>
            </a:r>
          </a:p>
          <a:p>
            <a:pPr marL="285750" indent="-285750">
              <a:buFont typeface="Symbol"/>
              <a:buChar char="Þ"/>
            </a:pPr>
            <a:r>
              <a:rPr lang="fr-FR" sz="1800" dirty="0" smtClean="0">
                <a:solidFill>
                  <a:schemeClr val="tx1"/>
                </a:solidFill>
              </a:rPr>
              <a:t>Perdre son calme</a:t>
            </a:r>
          </a:p>
          <a:p>
            <a:pPr marL="285750" indent="-285750">
              <a:buFont typeface="Symbol"/>
              <a:buChar char="Þ"/>
            </a:pPr>
            <a:r>
              <a:rPr lang="fr-FR" sz="1800" dirty="0" smtClean="0">
                <a:solidFill>
                  <a:schemeClr val="tx1"/>
                </a:solidFill>
              </a:rPr>
              <a:t>Faire sans lui</a:t>
            </a:r>
          </a:p>
          <a:p>
            <a:pPr marL="285750" indent="-285750">
              <a:buFont typeface="Symbol"/>
              <a:buChar char="Þ"/>
            </a:pPr>
            <a:r>
              <a:rPr lang="fr-FR" sz="1800" dirty="0" smtClean="0">
                <a:solidFill>
                  <a:schemeClr val="tx1"/>
                </a:solidFill>
              </a:rPr>
              <a:t>Passer par la hiérarchie</a:t>
            </a:r>
          </a:p>
        </p:txBody>
      </p:sp>
      <p:sp>
        <p:nvSpPr>
          <p:cNvPr id="15" name="ZoneTexte 14"/>
          <p:cNvSpPr txBox="1"/>
          <p:nvPr/>
        </p:nvSpPr>
        <p:spPr>
          <a:xfrm>
            <a:off x="5793519" y="1561356"/>
            <a:ext cx="3242977" cy="2523768"/>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i="1" dirty="0" smtClean="0">
                <a:solidFill>
                  <a:srgbClr val="00B050"/>
                </a:solidFill>
                <a:latin typeface="+mn-lt"/>
              </a:rPr>
              <a:t>A faire</a:t>
            </a:r>
            <a:endParaRPr lang="fr-FR" sz="1600" dirty="0" smtClean="0">
              <a:solidFill>
                <a:schemeClr val="tx1"/>
              </a:solidFill>
            </a:endParaRPr>
          </a:p>
          <a:p>
            <a:pPr marL="342900" indent="-342900">
              <a:buFont typeface="Symbol"/>
              <a:buChar char="Þ"/>
            </a:pPr>
            <a:r>
              <a:rPr lang="fr-FR" sz="1600" dirty="0" smtClean="0">
                <a:solidFill>
                  <a:schemeClr val="tx1"/>
                </a:solidFill>
              </a:rPr>
              <a:t>Considérer que c’est un bon signe !</a:t>
            </a:r>
          </a:p>
          <a:p>
            <a:pPr marL="342900" indent="-342900">
              <a:buFont typeface="Symbol"/>
              <a:buChar char="Þ"/>
            </a:pPr>
            <a:r>
              <a:rPr lang="fr-FR" sz="1600" dirty="0" smtClean="0">
                <a:solidFill>
                  <a:schemeClr val="tx1"/>
                </a:solidFill>
              </a:rPr>
              <a:t>Traiter les conflits en tête à tête</a:t>
            </a:r>
            <a:r>
              <a:rPr lang="fr-FR" sz="1600" dirty="0">
                <a:solidFill>
                  <a:schemeClr val="tx1"/>
                </a:solidFill>
              </a:rPr>
              <a:t> </a:t>
            </a:r>
            <a:r>
              <a:rPr lang="fr-FR" sz="1600" dirty="0" smtClean="0">
                <a:solidFill>
                  <a:schemeClr val="tx1"/>
                </a:solidFill>
              </a:rPr>
              <a:t>et dans le calme</a:t>
            </a:r>
          </a:p>
          <a:p>
            <a:pPr marL="342900" indent="-342900">
              <a:buFont typeface="Symbol"/>
              <a:buChar char="Þ"/>
            </a:pPr>
            <a:r>
              <a:rPr lang="fr-FR" sz="1600" dirty="0" smtClean="0">
                <a:solidFill>
                  <a:schemeClr val="tx1"/>
                </a:solidFill>
              </a:rPr>
              <a:t>Techniques de communication : écoute active, empathie</a:t>
            </a:r>
          </a:p>
          <a:p>
            <a:pPr marL="342900" indent="-342900">
              <a:buFont typeface="Symbol"/>
              <a:buChar char="Þ"/>
            </a:pPr>
            <a:r>
              <a:rPr lang="fr-FR" sz="1600" dirty="0" smtClean="0">
                <a:solidFill>
                  <a:schemeClr val="tx1"/>
                </a:solidFill>
              </a:rPr>
              <a:t>Responsabiliser la personne</a:t>
            </a:r>
          </a:p>
          <a:p>
            <a:pPr marL="342900" indent="-342900">
              <a:buFont typeface="Symbol"/>
              <a:buChar char="Þ"/>
            </a:pPr>
            <a:r>
              <a:rPr lang="fr-FR" sz="1600" dirty="0" smtClean="0">
                <a:solidFill>
                  <a:schemeClr val="tx1"/>
                </a:solidFill>
              </a:rPr>
              <a:t>La faire passer en phase d’exploration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766" y="2981197"/>
            <a:ext cx="2640006" cy="206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ctogone 15"/>
          <p:cNvSpPr/>
          <p:nvPr/>
        </p:nvSpPr>
        <p:spPr>
          <a:xfrm>
            <a:off x="5767664" y="4258297"/>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22" name="ZoneTexte 21"/>
          <p:cNvSpPr txBox="1"/>
          <p:nvPr/>
        </p:nvSpPr>
        <p:spPr>
          <a:xfrm>
            <a:off x="6163709" y="4292655"/>
            <a:ext cx="1253034"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600" dirty="0" smtClean="0">
                <a:latin typeface="+mn-lt"/>
              </a:rPr>
              <a:t>Résistance</a:t>
            </a:r>
            <a:endParaRPr lang="fr-FR" sz="1600" dirty="0">
              <a:latin typeface="+mn-lt"/>
            </a:endParaRPr>
          </a:p>
        </p:txBody>
      </p:sp>
      <p:sp>
        <p:nvSpPr>
          <p:cNvPr id="14" name="Rectangle 13"/>
          <p:cNvSpPr/>
          <p:nvPr/>
        </p:nvSpPr>
        <p:spPr>
          <a:xfrm>
            <a:off x="2694447" y="769268"/>
            <a:ext cx="108546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1400" b="1" dirty="0" smtClean="0">
                <a:solidFill>
                  <a:prstClr val="black"/>
                </a:solidFill>
                <a:latin typeface="Calibri"/>
              </a:rPr>
              <a:t>Conflits ouverts</a:t>
            </a:r>
            <a:endParaRPr lang="fr-FR" dirty="0"/>
          </a:p>
        </p:txBody>
      </p:sp>
      <p:sp>
        <p:nvSpPr>
          <p:cNvPr id="17" name="Rectangle 16"/>
          <p:cNvSpPr/>
          <p:nvPr/>
        </p:nvSpPr>
        <p:spPr>
          <a:xfrm>
            <a:off x="3779912" y="769268"/>
            <a:ext cx="3175868" cy="307777"/>
          </a:xfrm>
          <a:prstGeom prst="rect">
            <a:avLst/>
          </a:prstGeom>
        </p:spPr>
        <p:txBody>
          <a:bodyPr wrap="square">
            <a:spAutoFit/>
          </a:bodyPr>
          <a:lstStyle/>
          <a:p>
            <a:pPr lvl="0" algn="just"/>
            <a:r>
              <a:rPr lang="fr-FR" sz="1400" dirty="0" smtClean="0">
                <a:solidFill>
                  <a:prstClr val="black"/>
                </a:solidFill>
                <a:latin typeface="Calibri"/>
              </a:rPr>
              <a:t>Opposition affichée, colère, menaces …</a:t>
            </a:r>
            <a:endParaRPr lang="fr-FR" sz="1400" dirty="0">
              <a:solidFill>
                <a:prstClr val="black"/>
              </a:solidFill>
              <a:latin typeface="Calibri"/>
            </a:endParaRPr>
          </a:p>
        </p:txBody>
      </p:sp>
    </p:spTree>
    <p:custDataLst>
      <p:tags r:id="rId1"/>
    </p:custDataLst>
    <p:extLst>
      <p:ext uri="{BB962C8B-B14F-4D97-AF65-F5344CB8AC3E}">
        <p14:creationId xmlns:p14="http://schemas.microsoft.com/office/powerpoint/2010/main" val="531609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2645940" y="115783"/>
            <a:ext cx="605941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Conclusion</a:t>
            </a:r>
            <a:endParaRPr lang="en-GB" sz="2800" b="1" dirty="0">
              <a:solidFill>
                <a:srgbClr val="7030A0"/>
              </a:solidFill>
              <a:effectLst/>
              <a:latin typeface="Calibri"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513" y="1087650"/>
            <a:ext cx="2293935" cy="179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7" y="2536141"/>
            <a:ext cx="1214687" cy="153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5940" y="1052530"/>
            <a:ext cx="3175496" cy="247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578005" y="598096"/>
            <a:ext cx="309764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2000" b="1" dirty="0" smtClean="0">
                <a:latin typeface="+mn-lt"/>
              </a:rPr>
              <a:t>Pour l’entreprise</a:t>
            </a:r>
            <a:endParaRPr lang="fr-FR" sz="2000" b="1" dirty="0">
              <a:latin typeface="+mn-lt"/>
            </a:endParaRPr>
          </a:p>
        </p:txBody>
      </p:sp>
      <p:sp>
        <p:nvSpPr>
          <p:cNvPr id="19" name="ZoneTexte 18"/>
          <p:cNvSpPr txBox="1"/>
          <p:nvPr/>
        </p:nvSpPr>
        <p:spPr>
          <a:xfrm>
            <a:off x="6356562" y="598096"/>
            <a:ext cx="253591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sz="2000" b="1" dirty="0" smtClean="0">
                <a:latin typeface="+mn-lt"/>
              </a:rPr>
              <a:t>Pour les personnes</a:t>
            </a:r>
            <a:endParaRPr lang="fr-FR" sz="2000" b="1" dirty="0">
              <a:latin typeface="+mn-lt"/>
            </a:endParaRPr>
          </a:p>
        </p:txBody>
      </p:sp>
      <p:sp>
        <p:nvSpPr>
          <p:cNvPr id="20" name="Rectangle 19"/>
          <p:cNvSpPr/>
          <p:nvPr/>
        </p:nvSpPr>
        <p:spPr>
          <a:xfrm>
            <a:off x="3352225" y="4182200"/>
            <a:ext cx="108546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smtClean="0">
                <a:solidFill>
                  <a:prstClr val="black"/>
                </a:solidFill>
                <a:latin typeface="Calibri"/>
              </a:rPr>
              <a:t>Passivité</a:t>
            </a:r>
            <a:endParaRPr lang="fr-FR" dirty="0"/>
          </a:p>
        </p:txBody>
      </p:sp>
      <p:sp>
        <p:nvSpPr>
          <p:cNvPr id="21" name="Rectangle 20"/>
          <p:cNvSpPr/>
          <p:nvPr/>
        </p:nvSpPr>
        <p:spPr>
          <a:xfrm>
            <a:off x="4735970" y="4336411"/>
            <a:ext cx="108546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prstClr val="black"/>
                </a:solidFill>
                <a:latin typeface="Calibri"/>
              </a:rPr>
              <a:t>Objections</a:t>
            </a:r>
            <a:endParaRPr lang="fr-FR" dirty="0"/>
          </a:p>
        </p:txBody>
      </p:sp>
      <p:sp>
        <p:nvSpPr>
          <p:cNvPr id="22" name="Rectangle 21"/>
          <p:cNvSpPr/>
          <p:nvPr/>
        </p:nvSpPr>
        <p:spPr>
          <a:xfrm>
            <a:off x="6064651" y="4336411"/>
            <a:ext cx="108546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dirty="0" smtClean="0">
                <a:solidFill>
                  <a:prstClr val="black"/>
                </a:solidFill>
                <a:latin typeface="Calibri"/>
              </a:rPr>
              <a:t>Jeux politiques</a:t>
            </a:r>
            <a:endParaRPr lang="fr-FR" dirty="0"/>
          </a:p>
        </p:txBody>
      </p:sp>
      <p:sp>
        <p:nvSpPr>
          <p:cNvPr id="23" name="Rectangle 22"/>
          <p:cNvSpPr/>
          <p:nvPr/>
        </p:nvSpPr>
        <p:spPr>
          <a:xfrm>
            <a:off x="7406244" y="4526416"/>
            <a:ext cx="108546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1400" b="1" dirty="0" smtClean="0">
                <a:solidFill>
                  <a:prstClr val="black"/>
                </a:solidFill>
                <a:latin typeface="Calibri"/>
              </a:rPr>
              <a:t>Conflits ouverts</a:t>
            </a:r>
            <a:endParaRPr lang="fr-FR" dirty="0"/>
          </a:p>
        </p:txBody>
      </p:sp>
      <p:sp>
        <p:nvSpPr>
          <p:cNvPr id="24" name="ZoneTexte 23"/>
          <p:cNvSpPr txBox="1"/>
          <p:nvPr/>
        </p:nvSpPr>
        <p:spPr>
          <a:xfrm>
            <a:off x="2578004" y="3671402"/>
            <a:ext cx="3097642"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2000" b="1" dirty="0" smtClean="0">
                <a:latin typeface="+mn-lt"/>
              </a:rPr>
              <a:t>Les résistances</a:t>
            </a:r>
            <a:endParaRPr lang="fr-FR" sz="2000" b="1" dirty="0">
              <a:latin typeface="+mn-lt"/>
            </a:endParaRPr>
          </a:p>
        </p:txBody>
      </p:sp>
    </p:spTree>
    <p:custDataLst>
      <p:tags r:id="rId1"/>
    </p:custDataLst>
    <p:extLst>
      <p:ext uri="{BB962C8B-B14F-4D97-AF65-F5344CB8AC3E}">
        <p14:creationId xmlns:p14="http://schemas.microsoft.com/office/powerpoint/2010/main" val="3837739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814218" y="836712"/>
            <a:ext cx="6173195" cy="3937000"/>
          </a:xfrm>
        </p:spPr>
        <p:txBody>
          <a:bodyPr>
            <a:noAutofit/>
          </a:bodyPr>
          <a:lstStyle/>
          <a:p>
            <a:pPr marL="0" indent="0" algn="just">
              <a:buNone/>
            </a:pPr>
            <a:r>
              <a:rPr lang="fr-FR" sz="1800" b="1" dirty="0" smtClean="0"/>
              <a:t>Les phases du changement</a:t>
            </a:r>
          </a:p>
          <a:p>
            <a:pPr marL="0" indent="0" algn="just">
              <a:buNone/>
            </a:pPr>
            <a:r>
              <a:rPr lang="fr-FR" sz="1800" dirty="0" smtClean="0"/>
              <a:t>Pensez à votre dernier changement professionnel important. </a:t>
            </a:r>
          </a:p>
          <a:p>
            <a:pPr algn="just"/>
            <a:r>
              <a:rPr lang="fr-FR" sz="1800" dirty="0" smtClean="0"/>
              <a:t>Par quelles phases êtes-vous passé ?</a:t>
            </a:r>
          </a:p>
          <a:p>
            <a:pPr algn="just"/>
            <a:r>
              <a:rPr lang="fr-FR" sz="1800" dirty="0" smtClean="0"/>
              <a:t>Comment cela s’est-il manifesté concrètement ?</a:t>
            </a:r>
          </a:p>
          <a:p>
            <a:pPr marL="0" indent="0" algn="just">
              <a:buNone/>
            </a:pPr>
            <a:endParaRPr lang="fr-FR" sz="1800" dirty="0"/>
          </a:p>
          <a:p>
            <a:pPr marL="0" indent="0" algn="just">
              <a:buNone/>
            </a:pPr>
            <a:r>
              <a:rPr lang="fr-FR" sz="1800" b="1" dirty="0" smtClean="0"/>
              <a:t>Les résistances et conflits</a:t>
            </a:r>
          </a:p>
          <a:p>
            <a:pPr marL="0" indent="0" algn="just">
              <a:buNone/>
            </a:pPr>
            <a:r>
              <a:rPr lang="fr-FR" sz="1800" dirty="0" smtClean="0"/>
              <a:t>Prenez une personne de votre entourage qui est en résistance.</a:t>
            </a:r>
          </a:p>
          <a:p>
            <a:pPr algn="just"/>
            <a:r>
              <a:rPr lang="fr-FR" sz="1800" dirty="0" smtClean="0"/>
              <a:t>Comment cette résistance se manifeste-t-elle ? </a:t>
            </a:r>
          </a:p>
          <a:p>
            <a:pPr algn="just"/>
            <a:r>
              <a:rPr lang="fr-FR" sz="1800" dirty="0" smtClean="0"/>
              <a:t>Que peut faire le manager/leader pour amener cette personne à l’engagement ?</a:t>
            </a:r>
            <a:endParaRPr lang="fr-FR" sz="1800" dirty="0"/>
          </a:p>
        </p:txBody>
      </p:sp>
      <p:sp>
        <p:nvSpPr>
          <p:cNvPr id="4" name="Espace réservé du numéro de diapositive 3"/>
          <p:cNvSpPr>
            <a:spLocks noGrp="1"/>
          </p:cNvSpPr>
          <p:nvPr>
            <p:ph type="sldNum" sz="quarter" idx="10"/>
          </p:nvPr>
        </p:nvSpPr>
        <p:spPr/>
        <p:txBody>
          <a:bodyPr/>
          <a:lstStyle/>
          <a:p>
            <a:fld id="{2722FC09-669E-4303-9395-F1086211962F}" type="slidenum">
              <a:rPr lang="fr-FR" smtClean="0"/>
              <a:pPr/>
              <a:t>55</a:t>
            </a:fld>
            <a:endParaRPr lang="fr-FR"/>
          </a:p>
        </p:txBody>
      </p:sp>
      <p:sp>
        <p:nvSpPr>
          <p:cNvPr id="5" name="Title 1"/>
          <p:cNvSpPr txBox="1">
            <a:spLocks/>
          </p:cNvSpPr>
          <p:nvPr/>
        </p:nvSpPr>
        <p:spPr>
          <a:xfrm>
            <a:off x="2679015" y="265212"/>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dirty="0" smtClean="0"/>
              <a:t>Réflexion et questions</a:t>
            </a:r>
            <a:endParaRPr lang="fr-FR" dirty="0"/>
          </a:p>
        </p:txBody>
      </p:sp>
      <p:sp>
        <p:nvSpPr>
          <p:cNvPr id="9" name="TextBox 5"/>
          <p:cNvSpPr txBox="1"/>
          <p:nvPr/>
        </p:nvSpPr>
        <p:spPr>
          <a:xfrm>
            <a:off x="5057334" y="4345467"/>
            <a:ext cx="2755026" cy="430887"/>
          </a:xfrm>
          <a:prstGeom prst="rect">
            <a:avLst/>
          </a:prstGeom>
          <a:noFill/>
        </p:spPr>
        <p:txBody>
          <a:bodyPr wrap="square" rtlCol="0">
            <a:spAutoFit/>
          </a:bodyPr>
          <a:lstStyle/>
          <a:p>
            <a:r>
              <a:rPr lang="fr-FR" sz="2200" b="1" dirty="0" smtClean="0">
                <a:solidFill>
                  <a:srgbClr val="7030A0"/>
                </a:solidFill>
                <a:latin typeface="Calibri" panose="020F0502020204030204" pitchFamily="34" charset="0"/>
              </a:rPr>
              <a:t>Quiz sous cette vidéo</a:t>
            </a:r>
            <a:endParaRPr lang="fr-FR" sz="2200" b="1" dirty="0">
              <a:solidFill>
                <a:srgbClr val="7030A0"/>
              </a:solidFill>
              <a:latin typeface="Calibri" panose="020F0502020204030204" pitchFamily="34" charset="0"/>
            </a:endParaRPr>
          </a:p>
        </p:txBody>
      </p:sp>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3995936" y="4150126"/>
            <a:ext cx="1061398" cy="807714"/>
          </a:xfrm>
          <a:prstGeom prst="rect">
            <a:avLst/>
          </a:prstGeom>
        </p:spPr>
      </p:pic>
      <p:sp>
        <p:nvSpPr>
          <p:cNvPr id="11" name="Text Box 179"/>
          <p:cNvSpPr txBox="1">
            <a:spLocks noChangeArrowheads="1"/>
          </p:cNvSpPr>
          <p:nvPr/>
        </p:nvSpPr>
        <p:spPr bwMode="auto">
          <a:xfrm>
            <a:off x="7092280" y="5172973"/>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5"/>
              </a:rPr>
              <a:t>Image : Source</a:t>
            </a:r>
            <a:endParaRPr lang="fr-FR" sz="1000" dirty="0">
              <a:solidFill>
                <a:srgbClr val="000099"/>
              </a:solidFill>
            </a:endParaRPr>
          </a:p>
        </p:txBody>
      </p:sp>
    </p:spTree>
    <p:custDataLst>
      <p:tags r:id="rId1"/>
    </p:custDataLst>
    <p:extLst>
      <p:ext uri="{BB962C8B-B14F-4D97-AF65-F5344CB8AC3E}">
        <p14:creationId xmlns:p14="http://schemas.microsoft.com/office/powerpoint/2010/main" val="87028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8" end="8"/>
                                            </p:txEl>
                                          </p:spTgt>
                                        </p:tgtEl>
                                        <p:attrNameLst>
                                          <p:attrName>style.visibility</p:attrName>
                                        </p:attrNameLst>
                                      </p:cBhvr>
                                      <p:to>
                                        <p:strVal val="visible"/>
                                      </p:to>
                                    </p:set>
                                    <p:animEffect transition="in" filter="fade">
                                      <p:cBhvr>
                                        <p:cTn id="16" dur="500"/>
                                        <p:tgtEl>
                                          <p:spTgt spid="8">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4">
            <a:extLst>
              <a:ext uri="{28A0092B-C50C-407E-A947-70E740481C1C}">
                <a14:useLocalDpi xmlns:a14="http://schemas.microsoft.com/office/drawing/2010/main" val="0"/>
              </a:ext>
            </a:extLst>
          </a:blip>
          <a:stretch>
            <a:fillRect/>
          </a:stretch>
        </p:blipFill>
        <p:spPr>
          <a:xfrm>
            <a:off x="4284464" y="1127787"/>
            <a:ext cx="3284306" cy="3325077"/>
          </a:xfrm>
          <a:prstGeom prst="rect">
            <a:avLst/>
          </a:prstGeom>
        </p:spPr>
      </p:pic>
      <p:sp>
        <p:nvSpPr>
          <p:cNvPr id="3" name="Espace réservé du numéro de diapositive 2"/>
          <p:cNvSpPr>
            <a:spLocks noGrp="1"/>
          </p:cNvSpPr>
          <p:nvPr>
            <p:ph type="sldNum" sz="quarter" idx="10"/>
          </p:nvPr>
        </p:nvSpPr>
        <p:spPr/>
        <p:txBody>
          <a:bodyPr/>
          <a:lstStyle/>
          <a:p>
            <a:fld id="{2722FC09-669E-4303-9395-F1086211962F}" type="slidenum">
              <a:rPr lang="fr-FR" smtClean="0"/>
              <a:pPr/>
              <a:t>56</a:t>
            </a:fld>
            <a:endParaRPr lang="fr-FR" dirty="0"/>
          </a:p>
        </p:txBody>
      </p:sp>
      <p:sp>
        <p:nvSpPr>
          <p:cNvPr id="6" name="Titre 3"/>
          <p:cNvSpPr txBox="1">
            <a:spLocks/>
          </p:cNvSpPr>
          <p:nvPr/>
        </p:nvSpPr>
        <p:spPr>
          <a:xfrm>
            <a:off x="2699792"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fr-FR" smtClean="0"/>
              <a:t>Management d’Equipe Projet</a:t>
            </a:r>
            <a:endParaRPr lang="fr-FR" dirty="0"/>
          </a:p>
        </p:txBody>
      </p:sp>
      <p:sp>
        <p:nvSpPr>
          <p:cNvPr id="8" name="Text Box 4"/>
          <p:cNvSpPr txBox="1">
            <a:spLocks noChangeArrowheads="1"/>
          </p:cNvSpPr>
          <p:nvPr/>
        </p:nvSpPr>
        <p:spPr bwMode="auto">
          <a:xfrm>
            <a:off x="2674540" y="3978933"/>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7030A0"/>
                </a:solidFill>
                <a:latin typeface="Calibri" pitchFamily="34" charset="0"/>
              </a:rPr>
              <a:t>Gérer le changement</a:t>
            </a:r>
            <a:endParaRPr lang="en-GB" sz="2800" b="1" dirty="0">
              <a:solidFill>
                <a:srgbClr val="7030A0"/>
              </a:solidFill>
              <a:effectLst/>
              <a:latin typeface="Calibri" pitchFamily="34" charset="0"/>
            </a:endParaRPr>
          </a:p>
        </p:txBody>
      </p:sp>
      <p:sp>
        <p:nvSpPr>
          <p:cNvPr id="9"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7030A0"/>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rgbClr val="7030A0"/>
                </a:solidFill>
                <a:effectLst/>
                <a:uLnTx/>
                <a:uFillTx/>
                <a:latin typeface="Calibri" pitchFamily="34" charset="0"/>
                <a:ea typeface="+mj-ea"/>
                <a:cs typeface="+mj-cs"/>
              </a:rPr>
              <a:t> </a:t>
            </a:r>
            <a:r>
              <a:rPr kumimoji="0" lang="fr-FR" sz="2800" b="1" i="0" u="none" strike="noStrike" kern="0" cap="none" spc="0" normalizeH="0" dirty="0" smtClean="0">
                <a:ln>
                  <a:noFill/>
                </a:ln>
                <a:solidFill>
                  <a:srgbClr val="7030A0"/>
                </a:solidFill>
                <a:effectLst/>
                <a:uLnTx/>
                <a:uFillTx/>
                <a:latin typeface="Calibri" pitchFamily="34" charset="0"/>
                <a:ea typeface="+mj-ea"/>
                <a:cs typeface="+mj-cs"/>
              </a:rPr>
              <a:t>4</a:t>
            </a:r>
            <a:endParaRPr kumimoji="0" lang="fr-FR" sz="2800" b="1" i="0" u="none" strike="noStrike" kern="0" cap="none" spc="0" normalizeH="0" baseline="0" noProof="0" dirty="0" smtClean="0">
              <a:ln>
                <a:noFill/>
              </a:ln>
              <a:solidFill>
                <a:srgbClr val="7030A0"/>
              </a:solidFill>
              <a:effectLst/>
              <a:uLnTx/>
              <a:uFillTx/>
              <a:latin typeface="Calibri" pitchFamily="34" charset="0"/>
              <a:ea typeface="+mj-ea"/>
              <a:cs typeface="+mj-cs"/>
            </a:endParaRPr>
          </a:p>
        </p:txBody>
      </p:sp>
      <p:sp>
        <p:nvSpPr>
          <p:cNvPr id="11" name="Rectangle 10"/>
          <p:cNvSpPr/>
          <p:nvPr/>
        </p:nvSpPr>
        <p:spPr>
          <a:xfrm>
            <a:off x="7308304" y="5371088"/>
            <a:ext cx="1549378" cy="253916"/>
          </a:xfrm>
          <a:prstGeom prst="rect">
            <a:avLst/>
          </a:prstGeom>
          <a:solidFill>
            <a:schemeClr val="bg1"/>
          </a:solidFill>
        </p:spPr>
        <p:txBody>
          <a:bodyPr wrap="square">
            <a:spAutoFit/>
          </a:bodyPr>
          <a:lstStyle/>
          <a:p>
            <a:pPr algn="r"/>
            <a:r>
              <a:rPr lang="fr-FR" sz="1050" dirty="0" smtClean="0">
                <a:solidFill>
                  <a:srgbClr val="000000"/>
                </a:solidFill>
              </a:rPr>
              <a:t>image : </a:t>
            </a:r>
            <a:r>
              <a:rPr lang="fr-FR" sz="1050" dirty="0" smtClean="0">
                <a:solidFill>
                  <a:srgbClr val="000000"/>
                </a:solidFill>
              </a:rPr>
              <a:t>source</a:t>
            </a:r>
            <a:endParaRPr lang="fr-FR" sz="1000" dirty="0">
              <a:solidFill>
                <a:srgbClr val="000000"/>
              </a:solidFill>
            </a:endParaRPr>
          </a:p>
        </p:txBody>
      </p:sp>
    </p:spTree>
    <p:custDataLst>
      <p:tags r:id="rId1"/>
    </p:custDataLst>
    <p:extLst>
      <p:ext uri="{BB962C8B-B14F-4D97-AF65-F5344CB8AC3E}">
        <p14:creationId xmlns:p14="http://schemas.microsoft.com/office/powerpoint/2010/main" val="2050071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a:xfrm>
            <a:off x="2568568" y="706438"/>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FF6600"/>
                </a:solidFill>
                <a:effectLst/>
                <a:uLnTx/>
                <a:uFillTx/>
                <a:latin typeface="Calibri" pitchFamily="34" charset="0"/>
                <a:ea typeface="+mj-ea"/>
                <a:cs typeface="+mj-cs"/>
              </a:rPr>
              <a:t>Conclusion</a:t>
            </a:r>
          </a:p>
        </p:txBody>
      </p:sp>
      <p:sp>
        <p:nvSpPr>
          <p:cNvPr id="9" name="Titre 3"/>
          <p:cNvSpPr>
            <a:spLocks noGrp="1"/>
          </p:cNvSpPr>
          <p:nvPr>
            <p:ph type="title"/>
          </p:nvPr>
        </p:nvSpPr>
        <p:spPr/>
        <p:txBody>
          <a:bodyPr/>
          <a:lstStyle/>
          <a:p>
            <a:r>
              <a:rPr lang="fr-FR" dirty="0" smtClean="0"/>
              <a:t>Management d’Equipe Projet</a:t>
            </a:r>
            <a:endParaRPr lang="fr-FR" dirty="0"/>
          </a:p>
        </p:txBody>
      </p:sp>
      <p:sp>
        <p:nvSpPr>
          <p:cNvPr id="10" name="TextBox 3"/>
          <p:cNvSpPr txBox="1"/>
          <p:nvPr/>
        </p:nvSpPr>
        <p:spPr>
          <a:xfrm>
            <a:off x="2809708" y="3951103"/>
            <a:ext cx="5152547" cy="400110"/>
          </a:xfrm>
          <a:prstGeom prst="rect">
            <a:avLst/>
          </a:prstGeom>
          <a:noFill/>
        </p:spPr>
        <p:txBody>
          <a:bodyPr wrap="square" rtlCol="0">
            <a:spAutoFit/>
          </a:bodyPr>
          <a:lstStyle/>
          <a:p>
            <a:pPr marL="457182" indent="-457182" defTabSz="449245"/>
            <a:r>
              <a:rPr lang="fr-FR" sz="2000" b="1" dirty="0">
                <a:solidFill>
                  <a:srgbClr val="FF6600"/>
                </a:solidFill>
                <a:latin typeface="Calibri" panose="020F0502020204030204" pitchFamily="34" charset="0"/>
              </a:rPr>
              <a:t>Cours distribué sous licence </a:t>
            </a:r>
            <a:r>
              <a:rPr lang="fr-FR" sz="2000" b="1" dirty="0" err="1">
                <a:solidFill>
                  <a:srgbClr val="FF6600"/>
                </a:solidFill>
                <a:latin typeface="Calibri" panose="020F0502020204030204" pitchFamily="34" charset="0"/>
              </a:rPr>
              <a:t>Creative</a:t>
            </a:r>
            <a:r>
              <a:rPr lang="fr-FR" sz="2000" b="1" dirty="0">
                <a:solidFill>
                  <a:srgbClr val="FF6600"/>
                </a:solidFill>
                <a:latin typeface="Calibri" panose="020F0502020204030204" pitchFamily="34" charset="0"/>
              </a:rPr>
              <a:t> Commons </a:t>
            </a:r>
          </a:p>
        </p:txBody>
      </p:sp>
      <p:pic>
        <p:nvPicPr>
          <p:cNvPr id="11" name="Shape 87"/>
          <p:cNvPicPr preferRelativeResize="0">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76075" y="4365819"/>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
          <p:cNvSpPr txBox="1"/>
          <p:nvPr/>
        </p:nvSpPr>
        <p:spPr>
          <a:xfrm>
            <a:off x="2807883" y="4299828"/>
            <a:ext cx="5152547" cy="646331"/>
          </a:xfrm>
          <a:prstGeom prst="rect">
            <a:avLst/>
          </a:prstGeom>
          <a:noFill/>
        </p:spPr>
        <p:txBody>
          <a:bodyPr wrap="square" rtlCol="0">
            <a:spAutoFit/>
          </a:bodyPr>
          <a:lstStyle/>
          <a:p>
            <a:pPr marL="457182" indent="-457182" defTabSz="449245"/>
            <a:r>
              <a:rPr lang="fr-FR" sz="1800" dirty="0" smtClean="0">
                <a:latin typeface="Calibri" panose="020F0502020204030204" pitchFamily="34" charset="0"/>
              </a:rPr>
              <a:t>Management d’équipe projet (2015)</a:t>
            </a:r>
          </a:p>
          <a:p>
            <a:pPr marL="457182" indent="-457182" defTabSz="449245"/>
            <a:r>
              <a:rPr lang="fr-FR" sz="1800" dirty="0" smtClean="0">
                <a:latin typeface="Calibri" panose="020F0502020204030204" pitchFamily="34" charset="0"/>
              </a:rPr>
              <a:t>Auteur : Stéphanie </a:t>
            </a:r>
            <a:r>
              <a:rPr lang="fr-FR" sz="1800" dirty="0" err="1" smtClean="0">
                <a:latin typeface="Calibri" panose="020F0502020204030204" pitchFamily="34" charset="0"/>
              </a:rPr>
              <a:t>Delpeyroux</a:t>
            </a:r>
            <a:endParaRPr lang="fr-FR" sz="1800" dirty="0">
              <a:latin typeface="Calibri" panose="020F0502020204030204" pitchFamily="34" charset="0"/>
            </a:endParaRP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417340"/>
            <a:ext cx="3720985" cy="233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79"/>
          <p:cNvSpPr txBox="1">
            <a:spLocks noChangeArrowheads="1"/>
          </p:cNvSpPr>
          <p:nvPr/>
        </p:nvSpPr>
        <p:spPr bwMode="auto">
          <a:xfrm>
            <a:off x="7092280" y="5172973"/>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6"/>
              </a:rPr>
              <a:t>Image : Source</a:t>
            </a:r>
            <a:endParaRPr lang="fr-FR" sz="1000" dirty="0">
              <a:solidFill>
                <a:srgbClr val="000099"/>
              </a:solidFill>
            </a:endParaRPr>
          </a:p>
        </p:txBody>
      </p:sp>
      <p:sp>
        <p:nvSpPr>
          <p:cNvPr id="12"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57</a:t>
            </a:fld>
            <a:endParaRPr lang="fr-FR"/>
          </a:p>
        </p:txBody>
      </p:sp>
    </p:spTree>
    <p:custDataLst>
      <p:tags r:id="rId1"/>
    </p:custDataLst>
    <p:extLst>
      <p:ext uri="{BB962C8B-B14F-4D97-AF65-F5344CB8AC3E}">
        <p14:creationId xmlns:p14="http://schemas.microsoft.com/office/powerpoint/2010/main" val="787892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2800" dirty="0" smtClean="0">
                <a:solidFill>
                  <a:schemeClr val="accent2">
                    <a:lumMod val="75000"/>
                  </a:schemeClr>
                </a:solidFill>
                <a:latin typeface="Calibri" pitchFamily="34" charset="0"/>
                <a:cs typeface="Calibri" pitchFamily="34" charset="0"/>
              </a:rPr>
              <a:t>Plan du cours</a:t>
            </a:r>
            <a:endParaRPr lang="fr-FR" sz="2800" dirty="0">
              <a:solidFill>
                <a:schemeClr val="accent2">
                  <a:lumMod val="75000"/>
                </a:schemeClr>
              </a:solidFill>
              <a:latin typeface="Calibri" pitchFamily="34" charset="0"/>
              <a:cs typeface="Calibri" pitchFamily="34" charset="0"/>
            </a:endParaRPr>
          </a:p>
        </p:txBody>
      </p:sp>
      <p:sp>
        <p:nvSpPr>
          <p:cNvPr id="3" name="Espace réservé du numéro de diapositive 2"/>
          <p:cNvSpPr>
            <a:spLocks noGrp="1"/>
          </p:cNvSpPr>
          <p:nvPr>
            <p:ph type="sldNum" sz="quarter" idx="12"/>
          </p:nvPr>
        </p:nvSpPr>
        <p:spPr/>
        <p:txBody>
          <a:bodyPr/>
          <a:lstStyle/>
          <a:p>
            <a:pPr>
              <a:defRPr/>
            </a:pPr>
            <a:fld id="{7F07B8DE-9430-46E8-A38B-5DA0DE501445}" type="slidenum">
              <a:rPr lang="fr-FR" smtClean="0"/>
              <a:pPr>
                <a:defRPr/>
              </a:pPr>
              <a:t>58</a:t>
            </a:fld>
            <a:endParaRPr lang="fr-FR"/>
          </a:p>
        </p:txBody>
      </p:sp>
      <p:sp>
        <p:nvSpPr>
          <p:cNvPr id="4" name="Forme libre 3"/>
          <p:cNvSpPr/>
          <p:nvPr/>
        </p:nvSpPr>
        <p:spPr>
          <a:xfrm>
            <a:off x="3048107" y="1138436"/>
            <a:ext cx="2483790" cy="164705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rgbClr val="85FFBC"/>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87452" rIns="72000" bIns="142240" numCol="1" spcCol="1270" anchor="t" anchorCtr="0">
            <a:noAutofit/>
          </a:bodyPr>
          <a:lstStyle/>
          <a:p>
            <a:pPr marL="0" lvl="1" algn="l" defTabSz="889000">
              <a:lnSpc>
                <a:spcPct val="90000"/>
              </a:lnSpc>
              <a:spcBef>
                <a:spcPct val="0"/>
              </a:spcBef>
              <a:spcAft>
                <a:spcPct val="15000"/>
              </a:spcAft>
            </a:pPr>
            <a:r>
              <a:rPr lang="fr-FR" sz="1800" b="1" kern="1200" dirty="0" smtClean="0"/>
              <a:t>Etre chef de projet</a:t>
            </a:r>
          </a:p>
          <a:p>
            <a:pPr marL="284400" lvl="0" indent="-285750" fontAlgn="auto">
              <a:spcBef>
                <a:spcPts val="1200"/>
              </a:spcBef>
              <a:spcAft>
                <a:spcPts val="0"/>
              </a:spcAft>
              <a:buFont typeface="Wingdings" panose="05000000000000000000" pitchFamily="2" charset="2"/>
              <a:buChar char="q"/>
              <a:defRPr/>
            </a:pPr>
            <a:r>
              <a:rPr lang="fr-FR" sz="1200" dirty="0"/>
              <a:t>Les missions du chef de projet</a:t>
            </a:r>
          </a:p>
          <a:p>
            <a:pPr marL="284400" lvl="0" indent="-285750" fontAlgn="auto">
              <a:spcBef>
                <a:spcPts val="1200"/>
              </a:spcBef>
              <a:spcAft>
                <a:spcPts val="0"/>
              </a:spcAft>
              <a:buFont typeface="Wingdings" panose="05000000000000000000" pitchFamily="2" charset="2"/>
              <a:buChar char="q"/>
              <a:defRPr/>
            </a:pPr>
            <a:r>
              <a:rPr lang="fr-FR" sz="1200" dirty="0"/>
              <a:t>La position dans l’organisation</a:t>
            </a:r>
          </a:p>
          <a:p>
            <a:pPr marL="284400" lvl="0" indent="-285750" fontAlgn="auto">
              <a:spcBef>
                <a:spcPts val="1200"/>
              </a:spcBef>
              <a:spcAft>
                <a:spcPts val="0"/>
              </a:spcAft>
              <a:buFont typeface="Wingdings" panose="05000000000000000000" pitchFamily="2" charset="2"/>
              <a:buChar char="q"/>
              <a:defRPr/>
            </a:pPr>
            <a:r>
              <a:rPr lang="fr-FR" sz="1200" dirty="0"/>
              <a:t>Le management transversal</a:t>
            </a:r>
          </a:p>
          <a:p>
            <a:pPr marL="0" lvl="1" algn="l" defTabSz="889000">
              <a:lnSpc>
                <a:spcPct val="90000"/>
              </a:lnSpc>
              <a:spcBef>
                <a:spcPct val="0"/>
              </a:spcBef>
              <a:spcAft>
                <a:spcPct val="15000"/>
              </a:spcAft>
            </a:pPr>
            <a:endParaRPr lang="fr-FR" sz="1800" b="1" kern="1200" dirty="0"/>
          </a:p>
        </p:txBody>
      </p:sp>
      <p:sp>
        <p:nvSpPr>
          <p:cNvPr id="5" name="Forme libre 4"/>
          <p:cNvSpPr/>
          <p:nvPr/>
        </p:nvSpPr>
        <p:spPr>
          <a:xfrm>
            <a:off x="2927379" y="825426"/>
            <a:ext cx="1339229" cy="437602"/>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rgbClr val="21FF8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7" name="Forme libre 6"/>
          <p:cNvSpPr/>
          <p:nvPr/>
        </p:nvSpPr>
        <p:spPr>
          <a:xfrm>
            <a:off x="5952301" y="1124531"/>
            <a:ext cx="3061073" cy="1660962"/>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1">
              <a:alpha val="90000"/>
            </a:schemeClr>
          </a:solidFill>
          <a:ln>
            <a:solidFill>
              <a:schemeClr val="accent6">
                <a:lumMod val="60000"/>
                <a:lumOff val="40000"/>
              </a:schemeClr>
            </a:solidFill>
          </a:ln>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Faire preuve de leadership</a:t>
            </a:r>
          </a:p>
          <a:p>
            <a:pPr marL="284400" lvl="0" indent="-285750" fontAlgn="auto">
              <a:spcBef>
                <a:spcPts val="1200"/>
              </a:spcBef>
              <a:spcAft>
                <a:spcPts val="0"/>
              </a:spcAft>
              <a:buFont typeface="Wingdings" panose="05000000000000000000" pitchFamily="2" charset="2"/>
              <a:buChar char="q"/>
              <a:defRPr/>
            </a:pPr>
            <a:r>
              <a:rPr lang="fr-FR" sz="1200" dirty="0"/>
              <a:t>Les styles de leadership </a:t>
            </a:r>
          </a:p>
          <a:p>
            <a:pPr marL="284400" lvl="0" indent="-285750" fontAlgn="auto">
              <a:spcBef>
                <a:spcPts val="1200"/>
              </a:spcBef>
              <a:spcAft>
                <a:spcPts val="0"/>
              </a:spcAft>
              <a:buFont typeface="Wingdings" panose="05000000000000000000" pitchFamily="2" charset="2"/>
              <a:buChar char="q"/>
              <a:defRPr/>
            </a:pPr>
            <a:r>
              <a:rPr lang="fr-FR" sz="1200" dirty="0"/>
              <a:t>Le leader transformationnel</a:t>
            </a:r>
          </a:p>
          <a:p>
            <a:pPr marL="284400" lvl="0" indent="-285750" fontAlgn="auto">
              <a:spcBef>
                <a:spcPts val="1200"/>
              </a:spcBef>
              <a:spcAft>
                <a:spcPts val="0"/>
              </a:spcAft>
              <a:buFont typeface="Wingdings" panose="05000000000000000000" pitchFamily="2" charset="2"/>
              <a:buChar char="q"/>
              <a:defRPr/>
            </a:pPr>
            <a:r>
              <a:rPr lang="fr-FR" sz="1200" dirty="0"/>
              <a:t>Développer son </a:t>
            </a:r>
            <a:r>
              <a:rPr lang="fr-FR" sz="1200" dirty="0" smtClean="0"/>
              <a:t>leadership</a:t>
            </a:r>
            <a:endParaRPr lang="fr-FR" sz="1200" dirty="0"/>
          </a:p>
        </p:txBody>
      </p:sp>
      <p:sp>
        <p:nvSpPr>
          <p:cNvPr id="8" name="Forme libre 7"/>
          <p:cNvSpPr/>
          <p:nvPr/>
        </p:nvSpPr>
        <p:spPr>
          <a:xfrm>
            <a:off x="5883585" y="825426"/>
            <a:ext cx="1339229" cy="437602"/>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chemeClr val="accent6">
              <a:lumMod val="60000"/>
              <a:lumOff val="40000"/>
            </a:schemeClr>
          </a:solidFill>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9" name="Forme libre 8"/>
          <p:cNvSpPr/>
          <p:nvPr/>
        </p:nvSpPr>
        <p:spPr>
          <a:xfrm>
            <a:off x="3024713" y="3266757"/>
            <a:ext cx="2483789" cy="167897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accent5">
                <a:lumMod val="60000"/>
                <a:lumOff val="40000"/>
              </a:schemeClr>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Animer l’équipe</a:t>
            </a:r>
          </a:p>
          <a:p>
            <a:pPr marL="171450" lvl="0" indent="-171450">
              <a:lnSpc>
                <a:spcPct val="100000"/>
              </a:lnSpc>
              <a:spcBef>
                <a:spcPts val="1200"/>
              </a:spcBef>
              <a:buFont typeface="Wingdings" pitchFamily="2" charset="2"/>
              <a:buChar char="q"/>
            </a:pPr>
            <a:r>
              <a:rPr lang="fr-FR" sz="1200" dirty="0" smtClean="0">
                <a:cs typeface="Times New Roman" pitchFamily="18" charset="0"/>
                <a:sym typeface="Arial"/>
              </a:rPr>
              <a:t> Faciliter </a:t>
            </a:r>
            <a:r>
              <a:rPr lang="fr-FR" sz="1200" dirty="0">
                <a:cs typeface="Times New Roman" pitchFamily="18" charset="0"/>
                <a:sym typeface="Arial"/>
              </a:rPr>
              <a:t>le travail du groupe</a:t>
            </a:r>
          </a:p>
          <a:p>
            <a:pPr marL="171450" lvl="0" indent="-171450">
              <a:lnSpc>
                <a:spcPct val="100000"/>
              </a:lnSpc>
              <a:spcBef>
                <a:spcPts val="1200"/>
              </a:spcBef>
              <a:buFont typeface="Wingdings" pitchFamily="2" charset="2"/>
              <a:buChar char="q"/>
            </a:pPr>
            <a:r>
              <a:rPr lang="fr-FR" sz="1200" dirty="0">
                <a:cs typeface="Times New Roman" pitchFamily="18" charset="0"/>
                <a:sym typeface="Arial"/>
              </a:rPr>
              <a:t>Améliorer la satisfaction</a:t>
            </a:r>
          </a:p>
          <a:p>
            <a:pPr marL="171450" lvl="0" indent="-171450">
              <a:spcBef>
                <a:spcPts val="1200"/>
              </a:spcBef>
              <a:buFont typeface="Wingdings" pitchFamily="2" charset="2"/>
              <a:buChar char="q"/>
              <a:defRPr/>
            </a:pPr>
            <a:r>
              <a:rPr lang="fr-FR" sz="1200" dirty="0">
                <a:cs typeface="Times New Roman" pitchFamily="18" charset="0"/>
                <a:sym typeface="Arial"/>
              </a:rPr>
              <a:t>Motiver à agir</a:t>
            </a:r>
          </a:p>
          <a:p>
            <a:pPr marL="0" lvl="1" algn="l" defTabSz="889000">
              <a:lnSpc>
                <a:spcPct val="90000"/>
              </a:lnSpc>
              <a:spcBef>
                <a:spcPct val="0"/>
              </a:spcBef>
              <a:spcAft>
                <a:spcPct val="15000"/>
              </a:spcAft>
            </a:pPr>
            <a:endParaRPr lang="fr-FR" sz="1800" b="1" kern="1200" dirty="0"/>
          </a:p>
        </p:txBody>
      </p:sp>
      <p:sp>
        <p:nvSpPr>
          <p:cNvPr id="10" name="Forme libre 9"/>
          <p:cNvSpPr/>
          <p:nvPr/>
        </p:nvSpPr>
        <p:spPr>
          <a:xfrm>
            <a:off x="2927379" y="2987563"/>
            <a:ext cx="1339229" cy="412576"/>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chemeClr val="accent5">
              <a:lumMod val="60000"/>
              <a:lumOff val="40000"/>
            </a:schemeClr>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12" name="Forme libre 11"/>
          <p:cNvSpPr/>
          <p:nvPr/>
        </p:nvSpPr>
        <p:spPr>
          <a:xfrm>
            <a:off x="5997806" y="3266757"/>
            <a:ext cx="2602631" cy="167897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rgbClr val="CAB2DC"/>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Gérer le changement</a:t>
            </a:r>
          </a:p>
          <a:p>
            <a:pPr marL="284400" lvl="0" indent="-284400" fontAlgn="auto">
              <a:spcBef>
                <a:spcPts val="1200"/>
              </a:spcBef>
              <a:spcAft>
                <a:spcPts val="0"/>
              </a:spcAft>
              <a:buFont typeface="Wingdings" panose="05000000000000000000" pitchFamily="2" charset="2"/>
              <a:buChar char="q"/>
              <a:defRPr/>
            </a:pPr>
            <a:r>
              <a:rPr lang="fr-FR" sz="1200" dirty="0" smtClean="0">
                <a:solidFill>
                  <a:schemeClr val="tx1"/>
                </a:solidFill>
              </a:rPr>
              <a:t>Le changement</a:t>
            </a:r>
          </a:p>
          <a:p>
            <a:pPr marL="284400" lvl="0" indent="-284400" fontAlgn="auto">
              <a:spcBef>
                <a:spcPts val="1200"/>
              </a:spcBef>
              <a:spcAft>
                <a:spcPts val="0"/>
              </a:spcAft>
              <a:buFont typeface="Wingdings" panose="05000000000000000000" pitchFamily="2" charset="2"/>
              <a:buChar char="q"/>
              <a:defRPr/>
            </a:pPr>
            <a:r>
              <a:rPr lang="fr-FR" sz="1200" dirty="0" smtClean="0">
                <a:solidFill>
                  <a:schemeClr val="tx1"/>
                </a:solidFill>
              </a:rPr>
              <a:t>Les </a:t>
            </a:r>
            <a:r>
              <a:rPr lang="fr-FR" sz="1200" dirty="0">
                <a:solidFill>
                  <a:schemeClr val="tx1"/>
                </a:solidFill>
              </a:rPr>
              <a:t>phases du changement</a:t>
            </a:r>
          </a:p>
          <a:p>
            <a:pPr marL="284400" lvl="0" indent="-284400" fontAlgn="auto">
              <a:spcBef>
                <a:spcPts val="1200"/>
              </a:spcBef>
              <a:spcAft>
                <a:spcPts val="0"/>
              </a:spcAft>
              <a:buFont typeface="Wingdings" panose="05000000000000000000" pitchFamily="2" charset="2"/>
              <a:buChar char="q"/>
              <a:defRPr/>
            </a:pPr>
            <a:r>
              <a:rPr lang="fr-FR" sz="1200" dirty="0">
                <a:solidFill>
                  <a:schemeClr val="tx1"/>
                </a:solidFill>
              </a:rPr>
              <a:t>Les résistances et conflits</a:t>
            </a:r>
          </a:p>
          <a:p>
            <a:pPr lvl="0" fontAlgn="auto">
              <a:spcBef>
                <a:spcPts val="1200"/>
              </a:spcBef>
              <a:spcAft>
                <a:spcPts val="0"/>
              </a:spcAft>
              <a:defRPr/>
            </a:pPr>
            <a:endParaRPr lang="fr-FR" sz="1100" dirty="0">
              <a:solidFill>
                <a:schemeClr val="tx1"/>
              </a:solidFill>
            </a:endParaRPr>
          </a:p>
          <a:p>
            <a:pPr marL="0" lvl="1" algn="l" defTabSz="889000">
              <a:lnSpc>
                <a:spcPct val="90000"/>
              </a:lnSpc>
              <a:spcBef>
                <a:spcPct val="0"/>
              </a:spcBef>
              <a:spcAft>
                <a:spcPct val="15000"/>
              </a:spcAft>
            </a:pPr>
            <a:endParaRPr lang="fr-FR" sz="1800" b="1" kern="1200" dirty="0"/>
          </a:p>
        </p:txBody>
      </p:sp>
      <p:sp>
        <p:nvSpPr>
          <p:cNvPr id="13" name="Forme libre 12"/>
          <p:cNvSpPr/>
          <p:nvPr/>
        </p:nvSpPr>
        <p:spPr>
          <a:xfrm>
            <a:off x="5883584" y="2947170"/>
            <a:ext cx="1339229" cy="452969"/>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a:solidFill>
            <a:srgbClr val="CAB2DC"/>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3830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2699792" y="1024981"/>
            <a:ext cx="2140304" cy="60746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t>Devenir un leader transformationnel</a:t>
            </a:r>
            <a:endParaRPr lang="fr-FR" sz="1800" b="1" kern="1200" dirty="0"/>
          </a:p>
        </p:txBody>
      </p:sp>
      <p:sp>
        <p:nvSpPr>
          <p:cNvPr id="6" name="Titre 5"/>
          <p:cNvSpPr>
            <a:spLocks noGrp="1"/>
          </p:cNvSpPr>
          <p:nvPr>
            <p:ph type="title"/>
          </p:nvPr>
        </p:nvSpPr>
        <p:spPr>
          <a:xfrm>
            <a:off x="2699792" y="0"/>
            <a:ext cx="6313582" cy="571500"/>
          </a:xfrm>
        </p:spPr>
        <p:txBody>
          <a:bodyPr>
            <a:normAutofit/>
          </a:bodyPr>
          <a:lstStyle/>
          <a:p>
            <a:r>
              <a:rPr lang="fr-FR" sz="2800" dirty="0" smtClean="0">
                <a:solidFill>
                  <a:schemeClr val="accent2">
                    <a:lumMod val="75000"/>
                  </a:schemeClr>
                </a:solidFill>
                <a:latin typeface="Calibri" pitchFamily="34" charset="0"/>
                <a:cs typeface="Calibri" pitchFamily="34" charset="0"/>
              </a:rPr>
              <a:t>Conclusion</a:t>
            </a:r>
            <a:endParaRPr lang="fr-FR" sz="2800" dirty="0">
              <a:solidFill>
                <a:schemeClr val="accent2">
                  <a:lumMod val="75000"/>
                </a:schemeClr>
              </a:solidFill>
              <a:latin typeface="Calibri" pitchFamily="34" charset="0"/>
              <a:cs typeface="Calibri" pitchFamily="34" charset="0"/>
            </a:endParaRPr>
          </a:p>
        </p:txBody>
      </p:sp>
      <p:sp>
        <p:nvSpPr>
          <p:cNvPr id="3" name="Espace réservé du numéro de diapositive 2"/>
          <p:cNvSpPr>
            <a:spLocks noGrp="1"/>
          </p:cNvSpPr>
          <p:nvPr>
            <p:ph type="sldNum" sz="quarter" idx="12"/>
          </p:nvPr>
        </p:nvSpPr>
        <p:spPr/>
        <p:txBody>
          <a:bodyPr/>
          <a:lstStyle/>
          <a:p>
            <a:pPr>
              <a:defRPr/>
            </a:pPr>
            <a:fld id="{7F07B8DE-9430-46E8-A38B-5DA0DE501445}" type="slidenum">
              <a:rPr lang="fr-FR" smtClean="0"/>
              <a:pPr>
                <a:defRPr/>
              </a:pPr>
              <a:t>59</a:t>
            </a:fld>
            <a:endParaRPr lang="fr-FR"/>
          </a:p>
        </p:txBody>
      </p:sp>
      <p:sp>
        <p:nvSpPr>
          <p:cNvPr id="7" name="Forme libre 6"/>
          <p:cNvSpPr/>
          <p:nvPr/>
        </p:nvSpPr>
        <p:spPr>
          <a:xfrm>
            <a:off x="3095337" y="2026167"/>
            <a:ext cx="3226370"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1">
              <a:alpha val="90000"/>
            </a:schemeClr>
          </a:solidFill>
          <a:ln>
            <a:solidFill>
              <a:schemeClr val="bg1"/>
            </a:solidFill>
          </a:ln>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400" kern="1200" dirty="0" smtClean="0"/>
              <a:t>Motivation inspirante</a:t>
            </a:r>
            <a:endParaRPr lang="fr-FR" sz="1400" kern="1200" dirty="0"/>
          </a:p>
        </p:txBody>
      </p:sp>
      <p:sp>
        <p:nvSpPr>
          <p:cNvPr id="9" name="Forme libre 8"/>
          <p:cNvSpPr/>
          <p:nvPr/>
        </p:nvSpPr>
        <p:spPr>
          <a:xfrm>
            <a:off x="3052246" y="1553695"/>
            <a:ext cx="2069192"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400" kern="1200" dirty="0" smtClean="0"/>
              <a:t>Charisme</a:t>
            </a:r>
            <a:endParaRPr lang="fr-FR" sz="1400" kern="1200" dirty="0"/>
          </a:p>
        </p:txBody>
      </p:sp>
      <p:sp>
        <p:nvSpPr>
          <p:cNvPr id="12" name="Forme libre 11"/>
          <p:cNvSpPr/>
          <p:nvPr/>
        </p:nvSpPr>
        <p:spPr>
          <a:xfrm>
            <a:off x="3052246" y="3133583"/>
            <a:ext cx="2594143" cy="914287"/>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chemeClr val="bg1"/>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400" kern="1200" dirty="0" smtClean="0"/>
              <a:t>Considération individuelle</a:t>
            </a:r>
            <a:endParaRPr lang="fr-FR" sz="1400" kern="1200" dirty="0"/>
          </a:p>
        </p:txBody>
      </p:sp>
      <p:sp>
        <p:nvSpPr>
          <p:cNvPr id="14" name="Forme libre 13"/>
          <p:cNvSpPr/>
          <p:nvPr/>
        </p:nvSpPr>
        <p:spPr>
          <a:xfrm>
            <a:off x="3043614" y="2480109"/>
            <a:ext cx="244692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400" dirty="0" smtClean="0"/>
              <a:t>Stimulation intellectuelle</a:t>
            </a:r>
            <a:endParaRPr lang="fr-FR" sz="1400" kern="1200" dirty="0"/>
          </a:p>
        </p:txBody>
      </p:sp>
      <p:sp>
        <p:nvSpPr>
          <p:cNvPr id="18" name="Octogone 17"/>
          <p:cNvSpPr/>
          <p:nvPr/>
        </p:nvSpPr>
        <p:spPr>
          <a:xfrm>
            <a:off x="3054028" y="1629023"/>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1</a:t>
            </a:r>
            <a:endParaRPr lang="fr-FR" sz="1400" dirty="0"/>
          </a:p>
        </p:txBody>
      </p:sp>
      <p:sp>
        <p:nvSpPr>
          <p:cNvPr id="19" name="Octogone 18"/>
          <p:cNvSpPr/>
          <p:nvPr/>
        </p:nvSpPr>
        <p:spPr>
          <a:xfrm>
            <a:off x="3042192" y="2127295"/>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2</a:t>
            </a:r>
            <a:endParaRPr lang="fr-FR" sz="1400" dirty="0"/>
          </a:p>
        </p:txBody>
      </p:sp>
      <p:sp>
        <p:nvSpPr>
          <p:cNvPr id="20" name="Octogone 19"/>
          <p:cNvSpPr/>
          <p:nvPr/>
        </p:nvSpPr>
        <p:spPr>
          <a:xfrm>
            <a:off x="3043614" y="2715354"/>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dirty="0" smtClean="0"/>
              <a:t>3</a:t>
            </a:r>
            <a:endParaRPr lang="fr-FR" sz="1400" dirty="0"/>
          </a:p>
        </p:txBody>
      </p:sp>
      <p:sp>
        <p:nvSpPr>
          <p:cNvPr id="21" name="Octogone 20"/>
          <p:cNvSpPr/>
          <p:nvPr/>
        </p:nvSpPr>
        <p:spPr>
          <a:xfrm>
            <a:off x="3024713" y="3353073"/>
            <a:ext cx="396044" cy="407271"/>
          </a:xfrm>
          <a:prstGeom prst="oct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smtClean="0"/>
              <a:t>4</a:t>
            </a:r>
            <a:endParaRPr lang="fr-FR" sz="1400" dirty="0"/>
          </a:p>
        </p:txBody>
      </p:sp>
      <p:sp>
        <p:nvSpPr>
          <p:cNvPr id="16" name="Forme libre 15"/>
          <p:cNvSpPr/>
          <p:nvPr/>
        </p:nvSpPr>
        <p:spPr>
          <a:xfrm>
            <a:off x="2792583" y="553245"/>
            <a:ext cx="6006595" cy="427006"/>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t>Porter son attention à la fois sur les personnes et les résultats</a:t>
            </a:r>
            <a:endParaRPr lang="fr-FR" sz="1800" b="1" kern="1200" dirty="0"/>
          </a:p>
        </p:txBody>
      </p:sp>
      <p:sp>
        <p:nvSpPr>
          <p:cNvPr id="27" name="Octogone 26"/>
          <p:cNvSpPr/>
          <p:nvPr/>
        </p:nvSpPr>
        <p:spPr>
          <a:xfrm>
            <a:off x="6990726" y="2089213"/>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1</a:t>
            </a:r>
            <a:endParaRPr lang="fr-FR" sz="1400" dirty="0"/>
          </a:p>
        </p:txBody>
      </p:sp>
      <p:sp>
        <p:nvSpPr>
          <p:cNvPr id="28" name="Octogone 27"/>
          <p:cNvSpPr/>
          <p:nvPr/>
        </p:nvSpPr>
        <p:spPr>
          <a:xfrm>
            <a:off x="7022114" y="2657256"/>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2</a:t>
            </a:r>
            <a:endParaRPr lang="fr-FR" sz="1400" dirty="0"/>
          </a:p>
        </p:txBody>
      </p:sp>
      <p:sp>
        <p:nvSpPr>
          <p:cNvPr id="29" name="Octogone 28"/>
          <p:cNvSpPr/>
          <p:nvPr/>
        </p:nvSpPr>
        <p:spPr>
          <a:xfrm>
            <a:off x="7022114" y="3280339"/>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dirty="0" smtClean="0"/>
              <a:t>3</a:t>
            </a:r>
            <a:endParaRPr lang="fr-FR" sz="1400" dirty="0"/>
          </a:p>
        </p:txBody>
      </p:sp>
      <p:sp>
        <p:nvSpPr>
          <p:cNvPr id="31" name="Forme libre 30"/>
          <p:cNvSpPr/>
          <p:nvPr/>
        </p:nvSpPr>
        <p:spPr>
          <a:xfrm>
            <a:off x="5623865" y="2032740"/>
            <a:ext cx="1296964" cy="47965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t>Motiver par</a:t>
            </a:r>
            <a:endParaRPr lang="fr-FR" sz="1800" b="1" kern="1200" dirty="0"/>
          </a:p>
        </p:txBody>
      </p:sp>
      <p:sp>
        <p:nvSpPr>
          <p:cNvPr id="32" name="Forme libre 31"/>
          <p:cNvSpPr/>
          <p:nvPr/>
        </p:nvSpPr>
        <p:spPr>
          <a:xfrm>
            <a:off x="7486625" y="2121879"/>
            <a:ext cx="1552929" cy="47048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400" dirty="0" smtClean="0"/>
              <a:t>La stimulation</a:t>
            </a:r>
            <a:endParaRPr lang="fr-FR" sz="1400" kern="1200" dirty="0"/>
          </a:p>
        </p:txBody>
      </p:sp>
      <p:sp>
        <p:nvSpPr>
          <p:cNvPr id="33" name="Forme libre 32"/>
          <p:cNvSpPr/>
          <p:nvPr/>
        </p:nvSpPr>
        <p:spPr>
          <a:xfrm>
            <a:off x="7512807" y="2625649"/>
            <a:ext cx="1631193" cy="47048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400" dirty="0" smtClean="0"/>
              <a:t>Les besoins</a:t>
            </a:r>
            <a:endParaRPr lang="fr-FR" sz="1400" kern="1200" dirty="0"/>
          </a:p>
        </p:txBody>
      </p:sp>
      <p:sp>
        <p:nvSpPr>
          <p:cNvPr id="35" name="Forme libre 34"/>
          <p:cNvSpPr/>
          <p:nvPr/>
        </p:nvSpPr>
        <p:spPr>
          <a:xfrm>
            <a:off x="7512807" y="3286303"/>
            <a:ext cx="1500567" cy="47048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400" dirty="0" smtClean="0"/>
              <a:t>Les critères</a:t>
            </a:r>
            <a:endParaRPr lang="fr-FR" sz="1400" kern="1200" dirty="0"/>
          </a:p>
        </p:txBody>
      </p:sp>
      <p:sp>
        <p:nvSpPr>
          <p:cNvPr id="36" name="Forme libre 35"/>
          <p:cNvSpPr/>
          <p:nvPr/>
        </p:nvSpPr>
        <p:spPr>
          <a:xfrm>
            <a:off x="5076056" y="1248858"/>
            <a:ext cx="4067944" cy="607464"/>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t>Etre « facilitateur » et développer un esprit de groupe, une ambiance positive</a:t>
            </a:r>
            <a:endParaRPr lang="fr-FR" sz="1800" b="1" kern="1200" dirty="0"/>
          </a:p>
        </p:txBody>
      </p:sp>
      <p:sp>
        <p:nvSpPr>
          <p:cNvPr id="37" name="Forme libre 36"/>
          <p:cNvSpPr/>
          <p:nvPr/>
        </p:nvSpPr>
        <p:spPr>
          <a:xfrm>
            <a:off x="3582805" y="3950553"/>
            <a:ext cx="4646865" cy="647313"/>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t>Considérer les résistances et les conflits comme un signal positif du changement en cours</a:t>
            </a:r>
            <a:endParaRPr lang="fr-FR" sz="1800" b="1" kern="1200" dirty="0"/>
          </a:p>
        </p:txBody>
      </p:sp>
    </p:spTree>
    <p:custDataLst>
      <p:tags r:id="rId1"/>
    </p:custDataLst>
    <p:extLst>
      <p:ext uri="{BB962C8B-B14F-4D97-AF65-F5344CB8AC3E}">
        <p14:creationId xmlns:p14="http://schemas.microsoft.com/office/powerpoint/2010/main" val="41897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2" grpId="0" animBg="1"/>
      <p:bldP spid="33"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6"/>
          <p:cNvSpPr txBox="1">
            <a:spLocks noChangeArrowheads="1"/>
          </p:cNvSpPr>
          <p:nvPr/>
        </p:nvSpPr>
        <p:spPr bwMode="auto">
          <a:xfrm>
            <a:off x="2699792" y="4364917"/>
            <a:ext cx="6205315" cy="491546"/>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r">
              <a:lnSpc>
                <a:spcPct val="86000"/>
              </a:lnSpc>
              <a:buClr>
                <a:srgbClr val="000099"/>
              </a:buClr>
              <a:buSzPct val="100000"/>
              <a:buFont typeface="Times New Roman" pitchFamily="18" charset="0"/>
              <a:buNone/>
            </a:pPr>
            <a:r>
              <a:rPr lang="fr-FR" sz="1500" dirty="0" smtClean="0">
                <a:solidFill>
                  <a:srgbClr val="000000"/>
                </a:solidFill>
                <a:latin typeface="+mn-lt"/>
              </a:rPr>
              <a:t>Cours </a:t>
            </a:r>
            <a:r>
              <a:rPr lang="fr-FR" sz="1500" dirty="0" err="1" smtClean="0">
                <a:solidFill>
                  <a:srgbClr val="000000"/>
                </a:solidFill>
                <a:latin typeface="+mn-lt"/>
              </a:rPr>
              <a:t>pdf</a:t>
            </a:r>
            <a:r>
              <a:rPr lang="fr-FR" sz="1500" dirty="0" smtClean="0">
                <a:solidFill>
                  <a:srgbClr val="000000"/>
                </a:solidFill>
                <a:latin typeface="+mn-lt"/>
              </a:rPr>
              <a:t>, </a:t>
            </a:r>
            <a:r>
              <a:rPr lang="fr-FR" sz="1500" dirty="0" err="1" smtClean="0">
                <a:solidFill>
                  <a:srgbClr val="000000"/>
                </a:solidFill>
                <a:latin typeface="+mn-lt"/>
              </a:rPr>
              <a:t>ppt</a:t>
            </a:r>
            <a:r>
              <a:rPr lang="fr-FR" sz="1500" dirty="0" smtClean="0">
                <a:solidFill>
                  <a:srgbClr val="000000"/>
                </a:solidFill>
                <a:latin typeface="+mn-lt"/>
              </a:rPr>
              <a:t> vidéo disponibles ici :</a:t>
            </a:r>
            <a:r>
              <a:rPr lang="fr-FR" sz="1500" dirty="0" smtClean="0">
                <a:solidFill>
                  <a:srgbClr val="000000"/>
                </a:solidFill>
                <a:latin typeface="+mn-lt"/>
                <a:cs typeface="Lucida Sans Unicode" pitchFamily="34" charset="0"/>
              </a:rPr>
              <a:t> </a:t>
            </a:r>
          </a:p>
          <a:p>
            <a:pPr algn="r">
              <a:lnSpc>
                <a:spcPct val="86000"/>
              </a:lnSpc>
              <a:buClr>
                <a:srgbClr val="000099"/>
              </a:buClr>
              <a:buSzPct val="100000"/>
              <a:buFont typeface="Times New Roman" pitchFamily="18" charset="0"/>
              <a:buNone/>
            </a:pPr>
            <a:r>
              <a:rPr lang="fr-FR" sz="1500" dirty="0" smtClean="0">
                <a:solidFill>
                  <a:srgbClr val="000000"/>
                </a:solidFill>
                <a:latin typeface="+mn-lt"/>
                <a:cs typeface="Lucida Sans Unicode" pitchFamily="34" charset="0"/>
                <a:hlinkClick r:id="rId4"/>
              </a:rPr>
              <a:t>management d’équipe</a:t>
            </a:r>
            <a:endParaRPr lang="fr-FR" sz="1500" dirty="0">
              <a:solidFill>
                <a:srgbClr val="000000"/>
              </a:solidFill>
              <a:latin typeface="+mn-lt"/>
              <a:cs typeface="Lucida Sans Unicode" pitchFamily="34" charset="0"/>
            </a:endParaRPr>
          </a:p>
        </p:txBody>
      </p:sp>
      <p:sp>
        <p:nvSpPr>
          <p:cNvPr id="14"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6</a:t>
            </a:fld>
            <a:endParaRPr lang="fr-FR"/>
          </a:p>
        </p:txBody>
      </p:sp>
      <p:sp>
        <p:nvSpPr>
          <p:cNvPr id="15" name="Text Box 179"/>
          <p:cNvSpPr txBox="1">
            <a:spLocks noChangeArrowheads="1"/>
          </p:cNvSpPr>
          <p:nvPr/>
        </p:nvSpPr>
        <p:spPr bwMode="auto">
          <a:xfrm>
            <a:off x="6948260" y="4898563"/>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5"/>
              </a:rPr>
              <a:t>Image : Source</a:t>
            </a:r>
            <a:endParaRPr lang="fr-FR" sz="1000" dirty="0">
              <a:solidFill>
                <a:srgbClr val="000099"/>
              </a:solidFill>
            </a:endParaRPr>
          </a:p>
        </p:txBody>
      </p:sp>
      <p:sp>
        <p:nvSpPr>
          <p:cNvPr id="17" name="ZoneTexte 16"/>
          <p:cNvSpPr txBox="1"/>
          <p:nvPr/>
        </p:nvSpPr>
        <p:spPr>
          <a:xfrm>
            <a:off x="2581267" y="616540"/>
            <a:ext cx="6591300" cy="584775"/>
          </a:xfrm>
          <a:prstGeom prst="rect">
            <a:avLst/>
          </a:prstGeom>
          <a:noFill/>
        </p:spPr>
        <p:txBody>
          <a:bodyPr wrap="square" rtlCol="0">
            <a:spAutoFit/>
          </a:bodyPr>
          <a:lstStyle/>
          <a:p>
            <a:pPr algn="ctr" fontAlgn="base">
              <a:spcBef>
                <a:spcPct val="0"/>
              </a:spcBef>
              <a:spcAft>
                <a:spcPct val="0"/>
              </a:spcAft>
              <a:defRPr/>
            </a:pPr>
            <a:r>
              <a:rPr lang="fr-FR" sz="3200" b="1" kern="0" dirty="0" smtClean="0">
                <a:solidFill>
                  <a:schemeClr val="accent2"/>
                </a:solidFill>
                <a:latin typeface="Calibri" pitchFamily="34" charset="0"/>
                <a:ea typeface="+mj-ea"/>
                <a:cs typeface="+mj-cs"/>
              </a:rPr>
              <a:t>Management d’équipe projet</a:t>
            </a:r>
            <a:endParaRPr lang="fr-FR" sz="3200" b="1" kern="0" dirty="0">
              <a:solidFill>
                <a:schemeClr val="accent2"/>
              </a:solidFill>
              <a:latin typeface="Calibri" pitchFamily="34" charset="0"/>
              <a:ea typeface="+mj-ea"/>
              <a:cs typeface="+mj-cs"/>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612" y="1543354"/>
            <a:ext cx="3875764" cy="24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3070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2800" dirty="0" smtClean="0">
                <a:solidFill>
                  <a:schemeClr val="accent2">
                    <a:lumMod val="75000"/>
                  </a:schemeClr>
                </a:solidFill>
                <a:latin typeface="Calibri" pitchFamily="34" charset="0"/>
                <a:cs typeface="Calibri" pitchFamily="34" charset="0"/>
              </a:rPr>
              <a:t>Objectifs</a:t>
            </a:r>
            <a:endParaRPr lang="fr-FR" sz="2800" dirty="0">
              <a:solidFill>
                <a:schemeClr val="accent2">
                  <a:lumMod val="75000"/>
                </a:schemeClr>
              </a:solidFill>
              <a:latin typeface="Calibri" pitchFamily="34" charset="0"/>
              <a:cs typeface="Calibri" pitchFamily="34" charset="0"/>
            </a:endParaRPr>
          </a:p>
        </p:txBody>
      </p:sp>
      <p:sp>
        <p:nvSpPr>
          <p:cNvPr id="3" name="Espace réservé du numéro de diapositive 2"/>
          <p:cNvSpPr>
            <a:spLocks noGrp="1"/>
          </p:cNvSpPr>
          <p:nvPr>
            <p:ph type="sldNum" sz="quarter" idx="12"/>
          </p:nvPr>
        </p:nvSpPr>
        <p:spPr/>
        <p:txBody>
          <a:bodyPr/>
          <a:lstStyle/>
          <a:p>
            <a:pPr>
              <a:defRPr/>
            </a:pPr>
            <a:fld id="{7F07B8DE-9430-46E8-A38B-5DA0DE501445}" type="slidenum">
              <a:rPr lang="fr-FR" smtClean="0"/>
              <a:pPr>
                <a:defRPr/>
              </a:pPr>
              <a:t>60</a:t>
            </a:fld>
            <a:endParaRPr lang="fr-FR"/>
          </a:p>
        </p:txBody>
      </p:sp>
      <p:sp>
        <p:nvSpPr>
          <p:cNvPr id="4" name="Forme libre 3"/>
          <p:cNvSpPr/>
          <p:nvPr/>
        </p:nvSpPr>
        <p:spPr>
          <a:xfrm>
            <a:off x="2893494" y="988833"/>
            <a:ext cx="6192687" cy="576063"/>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defTabSz="889000">
              <a:lnSpc>
                <a:spcPct val="90000"/>
              </a:lnSpc>
              <a:spcBef>
                <a:spcPct val="0"/>
              </a:spcBef>
              <a:spcAft>
                <a:spcPct val="15000"/>
              </a:spcAft>
            </a:pPr>
            <a:r>
              <a:rPr lang="fr-FR" sz="1800" b="1" kern="1200" dirty="0" smtClean="0"/>
              <a:t>Prendre en compte la dimension humaine des projets</a:t>
            </a:r>
            <a:endParaRPr lang="fr-FR" sz="1800" b="1" kern="1200" dirty="0"/>
          </a:p>
        </p:txBody>
      </p:sp>
      <p:sp>
        <p:nvSpPr>
          <p:cNvPr id="7" name="Forme libre 6"/>
          <p:cNvSpPr/>
          <p:nvPr/>
        </p:nvSpPr>
        <p:spPr>
          <a:xfrm>
            <a:off x="2957193" y="2183039"/>
            <a:ext cx="5863280"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1">
              <a:alpha val="90000"/>
            </a:schemeClr>
          </a:solidFill>
          <a:ln>
            <a:solidFill>
              <a:schemeClr val="bg1"/>
            </a:solidFill>
          </a:ln>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Etre reconnu dans le rôle de chef de projet</a:t>
            </a:r>
            <a:endParaRPr lang="fr-FR" sz="1800" b="1" kern="1200" dirty="0"/>
          </a:p>
        </p:txBody>
      </p:sp>
      <p:sp>
        <p:nvSpPr>
          <p:cNvPr id="9" name="Forme libre 8"/>
          <p:cNvSpPr/>
          <p:nvPr/>
        </p:nvSpPr>
        <p:spPr>
          <a:xfrm>
            <a:off x="2879368" y="1564896"/>
            <a:ext cx="6192686"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Adapter son style de management</a:t>
            </a:r>
            <a:endParaRPr lang="fr-FR" sz="1800" b="1" kern="1200" dirty="0"/>
          </a:p>
        </p:txBody>
      </p:sp>
      <p:sp>
        <p:nvSpPr>
          <p:cNvPr id="12" name="Forme libre 11"/>
          <p:cNvSpPr/>
          <p:nvPr/>
        </p:nvSpPr>
        <p:spPr>
          <a:xfrm>
            <a:off x="2893497" y="3387373"/>
            <a:ext cx="6192687"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chemeClr val="bg1"/>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Motiver à agir</a:t>
            </a:r>
            <a:endParaRPr lang="fr-FR" sz="1800" b="1" kern="1200" dirty="0"/>
          </a:p>
        </p:txBody>
      </p:sp>
      <p:sp>
        <p:nvSpPr>
          <p:cNvPr id="14" name="Forme libre 13"/>
          <p:cNvSpPr/>
          <p:nvPr/>
        </p:nvSpPr>
        <p:spPr>
          <a:xfrm>
            <a:off x="2896701" y="2749656"/>
            <a:ext cx="6192686"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Faciliter le travail du groupe</a:t>
            </a:r>
            <a:endParaRPr lang="fr-FR" sz="1800" b="1" kern="1200" dirty="0"/>
          </a:p>
        </p:txBody>
      </p:sp>
      <p:sp>
        <p:nvSpPr>
          <p:cNvPr id="15" name="Forme libre 14"/>
          <p:cNvSpPr/>
          <p:nvPr/>
        </p:nvSpPr>
        <p:spPr>
          <a:xfrm>
            <a:off x="2893495" y="4056513"/>
            <a:ext cx="6192687"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chemeClr val="bg1"/>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t>Gérer le changement et les conflits éventuels</a:t>
            </a:r>
            <a:endParaRPr lang="fr-FR" sz="1800" b="1" kern="1200" dirty="0"/>
          </a:p>
        </p:txBody>
      </p:sp>
      <p:sp>
        <p:nvSpPr>
          <p:cNvPr id="17" name="Octogone 16"/>
          <p:cNvSpPr/>
          <p:nvPr/>
        </p:nvSpPr>
        <p:spPr>
          <a:xfrm>
            <a:off x="2881151" y="1057300"/>
            <a:ext cx="396044" cy="432047"/>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1</a:t>
            </a:r>
            <a:endParaRPr lang="fr-FR" dirty="0"/>
          </a:p>
        </p:txBody>
      </p:sp>
      <p:sp>
        <p:nvSpPr>
          <p:cNvPr id="18" name="Octogone 17"/>
          <p:cNvSpPr/>
          <p:nvPr/>
        </p:nvSpPr>
        <p:spPr>
          <a:xfrm>
            <a:off x="2881150" y="1640224"/>
            <a:ext cx="396044" cy="407271"/>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2</a:t>
            </a:r>
            <a:endParaRPr lang="fr-FR" dirty="0"/>
          </a:p>
        </p:txBody>
      </p:sp>
      <p:sp>
        <p:nvSpPr>
          <p:cNvPr id="19" name="Octogone 18"/>
          <p:cNvSpPr/>
          <p:nvPr/>
        </p:nvSpPr>
        <p:spPr>
          <a:xfrm>
            <a:off x="2895279" y="2262723"/>
            <a:ext cx="396044" cy="407271"/>
          </a:xfrm>
          <a:prstGeom prst="oc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3</a:t>
            </a:r>
            <a:endParaRPr lang="fr-FR" dirty="0"/>
          </a:p>
        </p:txBody>
      </p:sp>
      <p:sp>
        <p:nvSpPr>
          <p:cNvPr id="20" name="Octogone 19"/>
          <p:cNvSpPr/>
          <p:nvPr/>
        </p:nvSpPr>
        <p:spPr>
          <a:xfrm>
            <a:off x="2893495" y="2850784"/>
            <a:ext cx="396044" cy="407271"/>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4</a:t>
            </a:r>
            <a:endParaRPr lang="fr-FR" dirty="0"/>
          </a:p>
        </p:txBody>
      </p:sp>
      <p:sp>
        <p:nvSpPr>
          <p:cNvPr id="21" name="Octogone 20"/>
          <p:cNvSpPr/>
          <p:nvPr/>
        </p:nvSpPr>
        <p:spPr>
          <a:xfrm>
            <a:off x="2877800" y="3488501"/>
            <a:ext cx="396044" cy="407271"/>
          </a:xfrm>
          <a:prstGeom prst="oct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5</a:t>
            </a:r>
          </a:p>
        </p:txBody>
      </p:sp>
      <p:sp>
        <p:nvSpPr>
          <p:cNvPr id="22" name="Octogone 21"/>
          <p:cNvSpPr/>
          <p:nvPr/>
        </p:nvSpPr>
        <p:spPr>
          <a:xfrm>
            <a:off x="2877800" y="4157639"/>
            <a:ext cx="396044" cy="407271"/>
          </a:xfrm>
          <a:prstGeom prst="octagon">
            <a:avLst/>
          </a:prstGeom>
          <a:gradFill>
            <a:gsLst>
              <a:gs pos="0">
                <a:srgbClr val="FFFF66"/>
              </a:gs>
              <a:gs pos="35000">
                <a:srgbClr val="FFFF99"/>
              </a:gs>
              <a:gs pos="100000">
                <a:srgbClr val="FFFFCC"/>
              </a:gs>
            </a:gsLst>
          </a:gradFill>
          <a:ln>
            <a:solidFill>
              <a:srgbClr val="FFFF6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6</a:t>
            </a:r>
          </a:p>
        </p:txBody>
      </p:sp>
    </p:spTree>
    <p:custDataLst>
      <p:tags r:id="rId1"/>
    </p:custDataLst>
    <p:extLst>
      <p:ext uri="{BB962C8B-B14F-4D97-AF65-F5344CB8AC3E}">
        <p14:creationId xmlns:p14="http://schemas.microsoft.com/office/powerpoint/2010/main" val="2786885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6259631" y="1575864"/>
            <a:ext cx="2140304" cy="378943"/>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t>Communication</a:t>
            </a:r>
            <a:endParaRPr lang="fr-FR" sz="1800" b="1" kern="1200" dirty="0"/>
          </a:p>
        </p:txBody>
      </p:sp>
      <p:sp>
        <p:nvSpPr>
          <p:cNvPr id="6" name="Titre 5"/>
          <p:cNvSpPr>
            <a:spLocks noGrp="1"/>
          </p:cNvSpPr>
          <p:nvPr>
            <p:ph type="title"/>
          </p:nvPr>
        </p:nvSpPr>
        <p:spPr>
          <a:xfrm>
            <a:off x="2699792" y="285750"/>
            <a:ext cx="6313582" cy="571500"/>
          </a:xfrm>
        </p:spPr>
        <p:txBody>
          <a:bodyPr>
            <a:normAutofit/>
          </a:bodyPr>
          <a:lstStyle/>
          <a:p>
            <a:r>
              <a:rPr lang="fr-FR" sz="2800" dirty="0" smtClean="0">
                <a:solidFill>
                  <a:schemeClr val="accent2">
                    <a:lumMod val="75000"/>
                  </a:schemeClr>
                </a:solidFill>
                <a:latin typeface="Calibri" pitchFamily="34" charset="0"/>
                <a:cs typeface="Calibri" pitchFamily="34" charset="0"/>
              </a:rPr>
              <a:t>Management d’équipe Projet</a:t>
            </a:r>
            <a:endParaRPr lang="fr-FR" sz="2800" dirty="0">
              <a:solidFill>
                <a:schemeClr val="accent2">
                  <a:lumMod val="75000"/>
                </a:schemeClr>
              </a:solidFill>
              <a:latin typeface="Calibri" pitchFamily="34" charset="0"/>
              <a:cs typeface="Calibri" pitchFamily="34" charset="0"/>
            </a:endParaRPr>
          </a:p>
        </p:txBody>
      </p:sp>
      <p:sp>
        <p:nvSpPr>
          <p:cNvPr id="3" name="Espace réservé du numéro de diapositive 2"/>
          <p:cNvSpPr>
            <a:spLocks noGrp="1"/>
          </p:cNvSpPr>
          <p:nvPr>
            <p:ph type="sldNum" sz="quarter" idx="12"/>
          </p:nvPr>
        </p:nvSpPr>
        <p:spPr>
          <a:xfrm>
            <a:off x="6553200" y="5259389"/>
            <a:ext cx="2133600" cy="304271"/>
          </a:xfrm>
        </p:spPr>
        <p:txBody>
          <a:bodyPr/>
          <a:lstStyle/>
          <a:p>
            <a:pPr>
              <a:defRPr/>
            </a:pPr>
            <a:fld id="{7F07B8DE-9430-46E8-A38B-5DA0DE501445}" type="slidenum">
              <a:rPr lang="fr-FR" smtClean="0"/>
              <a:pPr>
                <a:defRPr/>
              </a:pPr>
              <a:t>61</a:t>
            </a:fld>
            <a:endParaRPr lang="fr-FR"/>
          </a:p>
        </p:txBody>
      </p:sp>
      <p:sp>
        <p:nvSpPr>
          <p:cNvPr id="9" name="Forme libre 8"/>
          <p:cNvSpPr/>
          <p:nvPr/>
        </p:nvSpPr>
        <p:spPr>
          <a:xfrm>
            <a:off x="6017101" y="3240921"/>
            <a:ext cx="229367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solidFill>
                  <a:srgbClr val="990000"/>
                </a:solidFill>
              </a:rPr>
              <a:t>Enthousiasme</a:t>
            </a:r>
            <a:endParaRPr lang="fr-FR" sz="1800" b="1" kern="1200" dirty="0">
              <a:solidFill>
                <a:srgbClr val="990000"/>
              </a:solidFill>
            </a:endParaRPr>
          </a:p>
        </p:txBody>
      </p:sp>
      <p:sp>
        <p:nvSpPr>
          <p:cNvPr id="12" name="Forme libre 11"/>
          <p:cNvSpPr/>
          <p:nvPr/>
        </p:nvSpPr>
        <p:spPr>
          <a:xfrm>
            <a:off x="2782383" y="3167602"/>
            <a:ext cx="2293672" cy="4231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chemeClr val="bg1"/>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solidFill>
                  <a:schemeClr val="accent5">
                    <a:lumMod val="75000"/>
                  </a:schemeClr>
                </a:solidFill>
              </a:rPr>
              <a:t>Changement</a:t>
            </a:r>
            <a:endParaRPr lang="fr-FR" sz="1800" b="1" kern="1200" dirty="0">
              <a:solidFill>
                <a:schemeClr val="accent5">
                  <a:lumMod val="75000"/>
                </a:schemeClr>
              </a:solidFill>
            </a:endParaRPr>
          </a:p>
        </p:txBody>
      </p:sp>
      <p:sp>
        <p:nvSpPr>
          <p:cNvPr id="14" name="Forme libre 13"/>
          <p:cNvSpPr/>
          <p:nvPr/>
        </p:nvSpPr>
        <p:spPr>
          <a:xfrm>
            <a:off x="2738384" y="2143022"/>
            <a:ext cx="2160239"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1">
              <a:alpha val="90000"/>
            </a:schemeClr>
          </a:solidFill>
          <a:ln>
            <a:solidFill>
              <a:schemeClr val="bg1"/>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2000" b="1" dirty="0" smtClean="0">
                <a:solidFill>
                  <a:srgbClr val="FF6600"/>
                </a:solidFill>
              </a:rPr>
              <a:t>Leadership</a:t>
            </a:r>
            <a:endParaRPr lang="fr-FR" sz="2000" b="1" kern="1200" dirty="0">
              <a:solidFill>
                <a:srgbClr val="FF6600"/>
              </a:solidFill>
            </a:endParaRPr>
          </a:p>
        </p:txBody>
      </p:sp>
      <p:sp>
        <p:nvSpPr>
          <p:cNvPr id="16" name="Forme libre 15"/>
          <p:cNvSpPr/>
          <p:nvPr/>
        </p:nvSpPr>
        <p:spPr>
          <a:xfrm>
            <a:off x="3360358" y="2673530"/>
            <a:ext cx="1790271" cy="427006"/>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4400" b="1" dirty="0" smtClean="0">
                <a:solidFill>
                  <a:srgbClr val="00B050"/>
                </a:solidFill>
              </a:rPr>
              <a:t>Vision</a:t>
            </a:r>
            <a:endParaRPr lang="fr-FR" sz="4400" b="1" kern="1200" dirty="0">
              <a:solidFill>
                <a:srgbClr val="00B050"/>
              </a:solidFill>
            </a:endParaRPr>
          </a:p>
        </p:txBody>
      </p:sp>
      <p:sp>
        <p:nvSpPr>
          <p:cNvPr id="31" name="Forme libre 30"/>
          <p:cNvSpPr/>
          <p:nvPr/>
        </p:nvSpPr>
        <p:spPr>
          <a:xfrm>
            <a:off x="6135941" y="2135151"/>
            <a:ext cx="1296964" cy="47965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2000" b="1" dirty="0" smtClean="0">
                <a:solidFill>
                  <a:schemeClr val="accent5">
                    <a:lumMod val="75000"/>
                  </a:schemeClr>
                </a:solidFill>
              </a:rPr>
              <a:t>Ambiance</a:t>
            </a:r>
            <a:endParaRPr lang="fr-FR" sz="2000" b="1" kern="1200" dirty="0">
              <a:solidFill>
                <a:schemeClr val="accent5">
                  <a:lumMod val="75000"/>
                </a:schemeClr>
              </a:solidFill>
            </a:endParaRPr>
          </a:p>
        </p:txBody>
      </p:sp>
      <p:sp>
        <p:nvSpPr>
          <p:cNvPr id="32" name="Forme libre 31"/>
          <p:cNvSpPr/>
          <p:nvPr/>
        </p:nvSpPr>
        <p:spPr>
          <a:xfrm>
            <a:off x="4898623" y="3143920"/>
            <a:ext cx="1552929" cy="47048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solidFill>
                  <a:srgbClr val="FF6600"/>
                </a:solidFill>
              </a:rPr>
              <a:t>Equipe</a:t>
            </a:r>
            <a:endParaRPr lang="fr-FR" sz="1800" b="1" kern="1200" dirty="0">
              <a:solidFill>
                <a:srgbClr val="FF6600"/>
              </a:solidFill>
            </a:endParaRPr>
          </a:p>
        </p:txBody>
      </p:sp>
      <p:sp>
        <p:nvSpPr>
          <p:cNvPr id="33" name="Forme libre 32"/>
          <p:cNvSpPr/>
          <p:nvPr/>
        </p:nvSpPr>
        <p:spPr>
          <a:xfrm>
            <a:off x="7432905" y="2876664"/>
            <a:ext cx="1631193" cy="47048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2800" dirty="0" smtClean="0">
                <a:solidFill>
                  <a:srgbClr val="FF6600"/>
                </a:solidFill>
              </a:rPr>
              <a:t>Sourire</a:t>
            </a:r>
            <a:endParaRPr lang="fr-FR" sz="2800" kern="1200" dirty="0">
              <a:solidFill>
                <a:srgbClr val="FF6600"/>
              </a:solidFill>
            </a:endParaRPr>
          </a:p>
        </p:txBody>
      </p:sp>
      <p:sp>
        <p:nvSpPr>
          <p:cNvPr id="35" name="Forme libre 34"/>
          <p:cNvSpPr/>
          <p:nvPr/>
        </p:nvSpPr>
        <p:spPr>
          <a:xfrm>
            <a:off x="5844603" y="2871984"/>
            <a:ext cx="1417193" cy="470487"/>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4000" dirty="0" smtClean="0"/>
              <a:t>Projet</a:t>
            </a:r>
            <a:endParaRPr lang="fr-FR" sz="4000" kern="1200" dirty="0"/>
          </a:p>
        </p:txBody>
      </p:sp>
      <p:sp>
        <p:nvSpPr>
          <p:cNvPr id="36" name="Forme libre 35"/>
          <p:cNvSpPr/>
          <p:nvPr/>
        </p:nvSpPr>
        <p:spPr>
          <a:xfrm>
            <a:off x="4082912" y="1745566"/>
            <a:ext cx="2135433" cy="392756"/>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4000" b="1" dirty="0" smtClean="0">
                <a:solidFill>
                  <a:schemeClr val="accent2">
                    <a:lumMod val="75000"/>
                  </a:schemeClr>
                </a:solidFill>
              </a:rPr>
              <a:t>Charisme</a:t>
            </a:r>
            <a:endParaRPr lang="fr-FR" sz="4000" b="1" kern="1200" dirty="0">
              <a:solidFill>
                <a:schemeClr val="accent2">
                  <a:lumMod val="75000"/>
                </a:schemeClr>
              </a:solidFill>
            </a:endParaRPr>
          </a:p>
        </p:txBody>
      </p:sp>
      <p:sp>
        <p:nvSpPr>
          <p:cNvPr id="37" name="Forme libre 36"/>
          <p:cNvSpPr/>
          <p:nvPr/>
        </p:nvSpPr>
        <p:spPr>
          <a:xfrm>
            <a:off x="4499992" y="3531969"/>
            <a:ext cx="1566742" cy="46364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algn="ctr" defTabSz="889000">
              <a:lnSpc>
                <a:spcPct val="90000"/>
              </a:lnSpc>
              <a:spcBef>
                <a:spcPct val="0"/>
              </a:spcBef>
              <a:spcAft>
                <a:spcPct val="15000"/>
              </a:spcAft>
            </a:pPr>
            <a:r>
              <a:rPr lang="fr-FR" sz="1800" b="1" dirty="0" smtClean="0">
                <a:solidFill>
                  <a:schemeClr val="bg1">
                    <a:lumMod val="50000"/>
                  </a:schemeClr>
                </a:solidFill>
              </a:rPr>
              <a:t>Motivation</a:t>
            </a:r>
            <a:endParaRPr lang="fr-FR" sz="1800" b="1" kern="1200" dirty="0">
              <a:solidFill>
                <a:schemeClr val="bg1">
                  <a:lumMod val="50000"/>
                </a:schemeClr>
              </a:solidFill>
            </a:endParaRPr>
          </a:p>
        </p:txBody>
      </p:sp>
      <p:sp>
        <p:nvSpPr>
          <p:cNvPr id="25" name="Forme libre 24"/>
          <p:cNvSpPr/>
          <p:nvPr/>
        </p:nvSpPr>
        <p:spPr>
          <a:xfrm>
            <a:off x="4364290" y="3877456"/>
            <a:ext cx="2016223" cy="380139"/>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3600" b="1" dirty="0" smtClean="0">
                <a:solidFill>
                  <a:srgbClr val="FF6600"/>
                </a:solidFill>
              </a:rPr>
              <a:t>Efficacité</a:t>
            </a:r>
            <a:endParaRPr lang="fr-FR" sz="3600" b="1" kern="1200" dirty="0">
              <a:solidFill>
                <a:srgbClr val="FF6600"/>
              </a:solidFill>
            </a:endParaRPr>
          </a:p>
        </p:txBody>
      </p:sp>
      <p:sp>
        <p:nvSpPr>
          <p:cNvPr id="26" name="Forme libre 25"/>
          <p:cNvSpPr/>
          <p:nvPr/>
        </p:nvSpPr>
        <p:spPr>
          <a:xfrm>
            <a:off x="3360358" y="3652895"/>
            <a:ext cx="1048596" cy="392756"/>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2400" b="1" dirty="0" smtClean="0">
                <a:solidFill>
                  <a:schemeClr val="accent2">
                    <a:lumMod val="75000"/>
                  </a:schemeClr>
                </a:solidFill>
              </a:rPr>
              <a:t>Action</a:t>
            </a:r>
            <a:endParaRPr lang="fr-FR" sz="2400" b="1" kern="1200" dirty="0">
              <a:solidFill>
                <a:schemeClr val="accent2">
                  <a:lumMod val="75000"/>
                </a:schemeClr>
              </a:solidFill>
            </a:endParaRPr>
          </a:p>
        </p:txBody>
      </p:sp>
      <p:sp>
        <p:nvSpPr>
          <p:cNvPr id="30" name="Forme libre 29"/>
          <p:cNvSpPr/>
          <p:nvPr/>
        </p:nvSpPr>
        <p:spPr>
          <a:xfrm>
            <a:off x="6259631" y="4305235"/>
            <a:ext cx="1934907" cy="46364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2400" b="1" dirty="0" smtClean="0">
                <a:solidFill>
                  <a:schemeClr val="bg1">
                    <a:lumMod val="50000"/>
                  </a:schemeClr>
                </a:solidFill>
              </a:rPr>
              <a:t>Simplifier</a:t>
            </a:r>
            <a:endParaRPr lang="fr-FR" sz="2400" b="1" kern="1200" dirty="0">
              <a:solidFill>
                <a:schemeClr val="bg1">
                  <a:lumMod val="50000"/>
                </a:schemeClr>
              </a:solidFill>
            </a:endParaRPr>
          </a:p>
        </p:txBody>
      </p:sp>
      <p:sp>
        <p:nvSpPr>
          <p:cNvPr id="24" name="Forme libre 23"/>
          <p:cNvSpPr/>
          <p:nvPr/>
        </p:nvSpPr>
        <p:spPr>
          <a:xfrm>
            <a:off x="6957657" y="3754616"/>
            <a:ext cx="1594696" cy="427006"/>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3600" b="1" dirty="0" smtClean="0">
                <a:solidFill>
                  <a:srgbClr val="00B050"/>
                </a:solidFill>
              </a:rPr>
              <a:t>Ecoute</a:t>
            </a:r>
            <a:endParaRPr lang="fr-FR" sz="3600" b="1" kern="1200" dirty="0">
              <a:solidFill>
                <a:srgbClr val="00B050"/>
              </a:solidFill>
            </a:endParaRPr>
          </a:p>
        </p:txBody>
      </p:sp>
      <p:sp>
        <p:nvSpPr>
          <p:cNvPr id="34" name="Forme libre 33"/>
          <p:cNvSpPr/>
          <p:nvPr/>
        </p:nvSpPr>
        <p:spPr>
          <a:xfrm>
            <a:off x="7390832" y="1903329"/>
            <a:ext cx="1566742" cy="46364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1800" b="1" dirty="0" smtClean="0">
                <a:solidFill>
                  <a:schemeClr val="bg1">
                    <a:lumMod val="50000"/>
                  </a:schemeClr>
                </a:solidFill>
              </a:rPr>
              <a:t>Questionner</a:t>
            </a:r>
            <a:endParaRPr lang="fr-FR" sz="1800" b="1" kern="1200" dirty="0">
              <a:solidFill>
                <a:schemeClr val="bg1">
                  <a:lumMod val="50000"/>
                </a:schemeClr>
              </a:solidFill>
            </a:endParaRPr>
          </a:p>
        </p:txBody>
      </p:sp>
      <p:sp>
        <p:nvSpPr>
          <p:cNvPr id="38" name="Forme libre 37"/>
          <p:cNvSpPr/>
          <p:nvPr/>
        </p:nvSpPr>
        <p:spPr>
          <a:xfrm>
            <a:off x="5796135" y="2492484"/>
            <a:ext cx="1918077" cy="333033"/>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1">
              <a:alpha val="90000"/>
            </a:schemeClr>
          </a:solidFill>
          <a:ln>
            <a:solidFill>
              <a:schemeClr val="bg1"/>
            </a:solidFill>
          </a:ln>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0" lvl="1" algn="l" defTabSz="889000">
              <a:lnSpc>
                <a:spcPct val="90000"/>
              </a:lnSpc>
              <a:spcBef>
                <a:spcPct val="0"/>
              </a:spcBef>
              <a:spcAft>
                <a:spcPct val="15000"/>
              </a:spcAft>
            </a:pPr>
            <a:r>
              <a:rPr lang="fr-FR" sz="1800" b="1" kern="1200" dirty="0" smtClean="0">
                <a:solidFill>
                  <a:srgbClr val="FF6600"/>
                </a:solidFill>
              </a:rPr>
              <a:t>Solutions</a:t>
            </a:r>
          </a:p>
          <a:p>
            <a:pPr marL="0" lvl="1" algn="l" defTabSz="889000">
              <a:lnSpc>
                <a:spcPct val="90000"/>
              </a:lnSpc>
              <a:spcBef>
                <a:spcPct val="0"/>
              </a:spcBef>
              <a:spcAft>
                <a:spcPct val="15000"/>
              </a:spcAft>
            </a:pPr>
            <a:endParaRPr lang="fr-FR" sz="1800" b="1" kern="1200" dirty="0">
              <a:solidFill>
                <a:srgbClr val="FF6600"/>
              </a:solidFill>
            </a:endParaRPr>
          </a:p>
        </p:txBody>
      </p:sp>
      <p:sp>
        <p:nvSpPr>
          <p:cNvPr id="39" name="Forme libre 38"/>
          <p:cNvSpPr/>
          <p:nvPr/>
        </p:nvSpPr>
        <p:spPr>
          <a:xfrm>
            <a:off x="7526365" y="2518266"/>
            <a:ext cx="1487141" cy="380139"/>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1">
              <a:alpha val="90000"/>
            </a:schemeClr>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defTabSz="889000">
              <a:lnSpc>
                <a:spcPct val="90000"/>
              </a:lnSpc>
              <a:spcBef>
                <a:spcPct val="0"/>
              </a:spcBef>
              <a:spcAft>
                <a:spcPct val="15000"/>
              </a:spcAft>
            </a:pPr>
            <a:r>
              <a:rPr lang="fr-FR" sz="2400" dirty="0" smtClean="0">
                <a:solidFill>
                  <a:srgbClr val="C00000"/>
                </a:solidFill>
              </a:rPr>
              <a:t>Faits</a:t>
            </a:r>
            <a:endParaRPr lang="fr-FR" sz="2400" kern="1200" dirty="0">
              <a:solidFill>
                <a:srgbClr val="C00000"/>
              </a:solidFill>
            </a:endParaRPr>
          </a:p>
        </p:txBody>
      </p:sp>
      <p:sp>
        <p:nvSpPr>
          <p:cNvPr id="2" name="ZoneTexte 1"/>
          <p:cNvSpPr txBox="1"/>
          <p:nvPr/>
        </p:nvSpPr>
        <p:spPr>
          <a:xfrm>
            <a:off x="4499992" y="2375617"/>
            <a:ext cx="1629640" cy="430887"/>
          </a:xfrm>
          <a:prstGeom prst="rect">
            <a:avLst/>
          </a:prstGeom>
          <a:noFill/>
        </p:spPr>
        <p:txBody>
          <a:bodyPr wrap="square" rtlCol="0">
            <a:spAutoFit/>
          </a:bodyPr>
          <a:lstStyle/>
          <a:p>
            <a:r>
              <a:rPr lang="fr-FR" dirty="0" smtClean="0">
                <a:latin typeface="+mn-lt"/>
              </a:rPr>
              <a:t>Implication</a:t>
            </a:r>
            <a:endParaRPr lang="fr-FR" dirty="0">
              <a:latin typeface="+mn-lt"/>
            </a:endParaRPr>
          </a:p>
        </p:txBody>
      </p:sp>
    </p:spTree>
    <p:custDataLst>
      <p:tags r:id="rId1"/>
    </p:custDataLst>
    <p:extLst>
      <p:ext uri="{BB962C8B-B14F-4D97-AF65-F5344CB8AC3E}">
        <p14:creationId xmlns:p14="http://schemas.microsoft.com/office/powerpoint/2010/main" val="13559049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a:xfrm>
            <a:off x="2568568" y="706438"/>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FF6600"/>
                </a:solidFill>
                <a:effectLst/>
                <a:uLnTx/>
                <a:uFillTx/>
                <a:latin typeface="Calibri" pitchFamily="34" charset="0"/>
                <a:ea typeface="+mj-ea"/>
                <a:cs typeface="+mj-cs"/>
              </a:rPr>
              <a:t>Conclusion</a:t>
            </a:r>
          </a:p>
        </p:txBody>
      </p:sp>
      <p:sp>
        <p:nvSpPr>
          <p:cNvPr id="9" name="Titre 3"/>
          <p:cNvSpPr>
            <a:spLocks noGrp="1"/>
          </p:cNvSpPr>
          <p:nvPr>
            <p:ph type="title"/>
          </p:nvPr>
        </p:nvSpPr>
        <p:spPr/>
        <p:txBody>
          <a:bodyPr/>
          <a:lstStyle/>
          <a:p>
            <a:r>
              <a:rPr lang="fr-FR" dirty="0" smtClean="0"/>
              <a:t>Management d’Equipe Projet</a:t>
            </a:r>
            <a:endParaRPr lang="fr-FR" dirty="0"/>
          </a:p>
        </p:txBody>
      </p:sp>
      <p:sp>
        <p:nvSpPr>
          <p:cNvPr id="10" name="TextBox 3"/>
          <p:cNvSpPr txBox="1"/>
          <p:nvPr/>
        </p:nvSpPr>
        <p:spPr>
          <a:xfrm>
            <a:off x="2809708" y="3951103"/>
            <a:ext cx="5152547" cy="400110"/>
          </a:xfrm>
          <a:prstGeom prst="rect">
            <a:avLst/>
          </a:prstGeom>
          <a:noFill/>
        </p:spPr>
        <p:txBody>
          <a:bodyPr wrap="square" rtlCol="0">
            <a:spAutoFit/>
          </a:bodyPr>
          <a:lstStyle/>
          <a:p>
            <a:pPr marL="457182" indent="-457182" defTabSz="449245"/>
            <a:r>
              <a:rPr lang="fr-FR" sz="2000" b="1" dirty="0">
                <a:solidFill>
                  <a:srgbClr val="FF6600"/>
                </a:solidFill>
                <a:latin typeface="Calibri" panose="020F0502020204030204" pitchFamily="34" charset="0"/>
              </a:rPr>
              <a:t>Cours distribué sous licence </a:t>
            </a:r>
            <a:r>
              <a:rPr lang="fr-FR" sz="2000" b="1" dirty="0" err="1">
                <a:solidFill>
                  <a:srgbClr val="FF6600"/>
                </a:solidFill>
                <a:latin typeface="Calibri" panose="020F0502020204030204" pitchFamily="34" charset="0"/>
              </a:rPr>
              <a:t>Creative</a:t>
            </a:r>
            <a:r>
              <a:rPr lang="fr-FR" sz="2000" b="1" dirty="0">
                <a:solidFill>
                  <a:srgbClr val="FF6600"/>
                </a:solidFill>
                <a:latin typeface="Calibri" panose="020F0502020204030204" pitchFamily="34" charset="0"/>
              </a:rPr>
              <a:t> Commons </a:t>
            </a:r>
          </a:p>
        </p:txBody>
      </p:sp>
      <p:pic>
        <p:nvPicPr>
          <p:cNvPr id="11" name="Shape 87"/>
          <p:cNvPicPr preferRelativeResize="0">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76075" y="4365819"/>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
          <p:cNvSpPr txBox="1"/>
          <p:nvPr/>
        </p:nvSpPr>
        <p:spPr>
          <a:xfrm>
            <a:off x="2807883" y="4299828"/>
            <a:ext cx="5152547" cy="646331"/>
          </a:xfrm>
          <a:prstGeom prst="rect">
            <a:avLst/>
          </a:prstGeom>
          <a:noFill/>
        </p:spPr>
        <p:txBody>
          <a:bodyPr wrap="square" rtlCol="0">
            <a:spAutoFit/>
          </a:bodyPr>
          <a:lstStyle/>
          <a:p>
            <a:pPr marL="457182" indent="-457182" defTabSz="449245"/>
            <a:r>
              <a:rPr lang="fr-FR" sz="1800" dirty="0" smtClean="0">
                <a:latin typeface="Calibri" panose="020F0502020204030204" pitchFamily="34" charset="0"/>
              </a:rPr>
              <a:t>Management d’équipe projet (2015)</a:t>
            </a:r>
          </a:p>
          <a:p>
            <a:pPr marL="457182" indent="-457182" defTabSz="449245"/>
            <a:r>
              <a:rPr lang="fr-FR" sz="1800" dirty="0" smtClean="0">
                <a:latin typeface="Calibri" panose="020F0502020204030204" pitchFamily="34" charset="0"/>
              </a:rPr>
              <a:t>Auteur : </a:t>
            </a:r>
            <a:r>
              <a:rPr lang="fr-FR" sz="1800" dirty="0" smtClean="0">
                <a:latin typeface="Calibri" panose="020F0502020204030204" pitchFamily="34" charset="0"/>
                <a:hlinkClick r:id="rId5"/>
              </a:rPr>
              <a:t>Stéphanie </a:t>
            </a:r>
            <a:r>
              <a:rPr lang="fr-FR" sz="1800" dirty="0" err="1" smtClean="0">
                <a:latin typeface="Calibri" panose="020F0502020204030204" pitchFamily="34" charset="0"/>
                <a:hlinkClick r:id="rId5"/>
              </a:rPr>
              <a:t>Delpeyroux</a:t>
            </a:r>
            <a:endParaRPr lang="fr-FR" sz="1800" dirty="0">
              <a:latin typeface="Calibri" panose="020F0502020204030204" pitchFamily="34" charset="0"/>
            </a:endParaRP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1417340"/>
            <a:ext cx="3720985" cy="233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79"/>
          <p:cNvSpPr txBox="1">
            <a:spLocks noChangeArrowheads="1"/>
          </p:cNvSpPr>
          <p:nvPr/>
        </p:nvSpPr>
        <p:spPr bwMode="auto">
          <a:xfrm>
            <a:off x="7092280" y="5172973"/>
            <a:ext cx="1585094"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hlinkClick r:id="rId7"/>
              </a:rPr>
              <a:t>Image : Source</a:t>
            </a:r>
            <a:endParaRPr lang="fr-FR" sz="1000" dirty="0">
              <a:solidFill>
                <a:srgbClr val="000099"/>
              </a:solidFill>
            </a:endParaRPr>
          </a:p>
        </p:txBody>
      </p:sp>
      <p:sp>
        <p:nvSpPr>
          <p:cNvPr id="12" name="Espace réservé du numéro de diapositive 3"/>
          <p:cNvSpPr>
            <a:spLocks noGrp="1"/>
          </p:cNvSpPr>
          <p:nvPr>
            <p:ph type="sldNum" sz="quarter" idx="4294967295"/>
          </p:nvPr>
        </p:nvSpPr>
        <p:spPr>
          <a:xfrm>
            <a:off x="8556143" y="5228238"/>
            <a:ext cx="381000" cy="216959"/>
          </a:xfrm>
          <a:prstGeom prst="rect">
            <a:avLst/>
          </a:prstGeom>
        </p:spPr>
        <p:txBody>
          <a:bodyPr/>
          <a:lstStyle/>
          <a:p>
            <a:pPr>
              <a:defRPr/>
            </a:pPr>
            <a:fld id="{7F07B8DE-9430-46E8-A38B-5DA0DE501445}" type="slidenum">
              <a:rPr lang="fr-FR" smtClean="0"/>
              <a:pPr>
                <a:defRPr/>
              </a:pPr>
              <a:t>62</a:t>
            </a:fld>
            <a:endParaRPr lang="fr-FR"/>
          </a:p>
        </p:txBody>
      </p:sp>
    </p:spTree>
    <p:custDataLst>
      <p:tags r:id="rId1"/>
    </p:custDataLst>
    <p:extLst>
      <p:ext uri="{BB962C8B-B14F-4D97-AF65-F5344CB8AC3E}">
        <p14:creationId xmlns:p14="http://schemas.microsoft.com/office/powerpoint/2010/main" val="3588081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lvl="0" indent="-285750" fontAlgn="auto">
              <a:spcBef>
                <a:spcPts val="1200"/>
              </a:spcBef>
              <a:spcAft>
                <a:spcPts val="0"/>
              </a:spcAft>
              <a:buFont typeface="Wingdings" panose="05000000000000000000" pitchFamily="2" charset="2"/>
              <a:buChar char="q"/>
              <a:defRPr/>
            </a:pPr>
            <a:r>
              <a:rPr lang="fr-FR" sz="1100" dirty="0">
                <a:latin typeface="+mn-lt"/>
              </a:rPr>
              <a:t>S</a:t>
            </a:r>
            <a:r>
              <a:rPr lang="fr-FR" sz="1100" dirty="0" smtClean="0">
                <a:latin typeface="+mn-lt"/>
              </a:rPr>
              <a:t>a </a:t>
            </a:r>
            <a:r>
              <a:rPr lang="fr-FR" sz="1100" dirty="0">
                <a:latin typeface="+mn-lt"/>
              </a:rPr>
              <a:t>position </a:t>
            </a:r>
            <a:r>
              <a:rPr lang="fr-FR" sz="1100" dirty="0" smtClean="0">
                <a:latin typeface="+mn-lt"/>
              </a:rPr>
              <a:t>dans l’organisation</a:t>
            </a:r>
            <a:endParaRPr lang="fr-FR" sz="1100" dirty="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12" name="Text Box 4"/>
          <p:cNvSpPr txBox="1">
            <a:spLocks noChangeArrowheads="1"/>
          </p:cNvSpPr>
          <p:nvPr/>
        </p:nvSpPr>
        <p:spPr bwMode="auto">
          <a:xfrm>
            <a:off x="2771800" y="4121191"/>
            <a:ext cx="63593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Etre chef de projet</a:t>
            </a:r>
            <a:endParaRPr lang="en-GB" sz="2800" b="1" dirty="0">
              <a:solidFill>
                <a:srgbClr val="007A37"/>
              </a:solidFill>
              <a:effectLst/>
              <a:latin typeface="Calibri" pitchFamily="34" charset="0"/>
            </a:endParaRPr>
          </a:p>
        </p:txBody>
      </p:sp>
      <p:sp>
        <p:nvSpPr>
          <p:cNvPr id="13" name="Rectangle 3"/>
          <p:cNvSpPr txBox="1">
            <a:spLocks noChangeArrowheads="1"/>
          </p:cNvSpPr>
          <p:nvPr/>
        </p:nvSpPr>
        <p:spPr>
          <a:xfrm>
            <a:off x="2568568" y="706438"/>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007A37"/>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rgbClr val="007A37"/>
                </a:solidFill>
                <a:effectLst/>
                <a:uLnTx/>
                <a:uFillTx/>
                <a:latin typeface="Calibri" pitchFamily="34" charset="0"/>
                <a:ea typeface="+mj-ea"/>
                <a:cs typeface="+mj-cs"/>
              </a:rPr>
              <a:t> </a:t>
            </a:r>
            <a:r>
              <a:rPr kumimoji="0" lang="fr-FR" sz="2800" b="1" i="0" u="none" strike="noStrike" kern="0" cap="none" spc="0" normalizeH="0" dirty="0" smtClean="0">
                <a:ln>
                  <a:noFill/>
                </a:ln>
                <a:solidFill>
                  <a:srgbClr val="007A37"/>
                </a:solidFill>
                <a:effectLst/>
                <a:uLnTx/>
                <a:uFillTx/>
                <a:latin typeface="Calibri" pitchFamily="34" charset="0"/>
                <a:ea typeface="+mj-ea"/>
                <a:cs typeface="+mj-cs"/>
              </a:rPr>
              <a:t>1</a:t>
            </a:r>
            <a:endParaRPr kumimoji="0" lang="fr-FR" sz="2800" b="1" i="0" u="none" strike="noStrike" kern="0" cap="none" spc="0" normalizeH="0" baseline="0" noProof="0" dirty="0" smtClean="0">
              <a:ln>
                <a:noFill/>
              </a:ln>
              <a:solidFill>
                <a:srgbClr val="007A37"/>
              </a:solidFill>
              <a:effectLst/>
              <a:uLnTx/>
              <a:uFillTx/>
              <a:latin typeface="Calibri" pitchFamily="34" charset="0"/>
              <a:ea typeface="+mj-ea"/>
              <a:cs typeface="+mj-cs"/>
            </a:endParaRPr>
          </a:p>
        </p:txBody>
      </p:sp>
      <p:pic>
        <p:nvPicPr>
          <p:cNvPr id="14" name="Picture 2" descr="http://upload.wikimedia.org/wikipedia/commons/9/98/Pascal_verrot.jpg?uselang=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36" y="1308366"/>
            <a:ext cx="2386263" cy="2618128"/>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5857868" y="5443881"/>
            <a:ext cx="3286132" cy="215444"/>
          </a:xfrm>
          <a:prstGeom prst="rect">
            <a:avLst/>
          </a:prstGeom>
          <a:noFill/>
        </p:spPr>
        <p:txBody>
          <a:bodyPr wrap="square" rtlCol="0">
            <a:spAutoFit/>
          </a:bodyPr>
          <a:lstStyle/>
          <a:p>
            <a:r>
              <a:rPr lang="fr-FR" sz="800" dirty="0" smtClean="0"/>
              <a:t>Image : Pascal </a:t>
            </a:r>
            <a:r>
              <a:rPr lang="fr-FR" sz="800" dirty="0" err="1" smtClean="0"/>
              <a:t>Verrot</a:t>
            </a:r>
            <a:r>
              <a:rPr lang="fr-FR" sz="800" dirty="0" smtClean="0"/>
              <a:t> , chef d’orchestre français – </a:t>
            </a:r>
            <a:r>
              <a:rPr lang="fr-FR" sz="800" dirty="0" err="1" smtClean="0">
                <a:hlinkClick r:id="rId5"/>
              </a:rPr>
              <a:t>Wikimedia</a:t>
            </a:r>
            <a:r>
              <a:rPr lang="fr-FR" sz="800" dirty="0" smtClean="0">
                <a:hlinkClick r:id="rId5"/>
              </a:rPr>
              <a:t> </a:t>
            </a:r>
            <a:r>
              <a:rPr lang="fr-FR" sz="800" dirty="0" err="1" smtClean="0">
                <a:hlinkClick r:id="rId5"/>
              </a:rPr>
              <a:t>commons</a:t>
            </a:r>
            <a:r>
              <a:rPr lang="fr-FR" sz="800" dirty="0" smtClean="0">
                <a:hlinkClick r:id="rId5"/>
              </a:rPr>
              <a:t> </a:t>
            </a:r>
            <a:endParaRPr lang="fr-FR" sz="800" dirty="0"/>
          </a:p>
        </p:txBody>
      </p:sp>
      <p:sp>
        <p:nvSpPr>
          <p:cNvPr id="9" name="Titre 3"/>
          <p:cNvSpPr>
            <a:spLocks noGrp="1"/>
          </p:cNvSpPr>
          <p:nvPr>
            <p:ph type="title"/>
          </p:nvPr>
        </p:nvSpPr>
        <p:spPr>
          <a:xfrm>
            <a:off x="2699792" y="134938"/>
            <a:ext cx="6313582" cy="571500"/>
          </a:xfrm>
        </p:spPr>
        <p:txBody>
          <a:bodyPr/>
          <a:lstStyle/>
          <a:p>
            <a:r>
              <a:rPr lang="fr-FR" dirty="0" smtClean="0"/>
              <a:t>Management d’Equipe Projet</a:t>
            </a:r>
            <a:endParaRPr lang="fr-FR" dirty="0"/>
          </a:p>
        </p:txBody>
      </p:sp>
      <p:sp>
        <p:nvSpPr>
          <p:cNvPr id="10" name="ZoneTexte 14"/>
          <p:cNvSpPr txBox="1"/>
          <p:nvPr/>
        </p:nvSpPr>
        <p:spPr>
          <a:xfrm>
            <a:off x="489736" y="2856780"/>
            <a:ext cx="360000" cy="430887"/>
          </a:xfrm>
          <a:prstGeom prst="rect">
            <a:avLst/>
          </a:prstGeom>
          <a:noFill/>
        </p:spPr>
        <p:txBody>
          <a:bodyPr wrap="square" rtlCol="0">
            <a:spAutoFit/>
          </a:bodyPr>
          <a:lstStyle/>
          <a:p>
            <a:r>
              <a:rPr lang="fr-FR" dirty="0">
                <a:solidFill>
                  <a:srgbClr val="00B050"/>
                </a:solidFill>
                <a:sym typeface="Wingdings" panose="05000000000000000000" pitchFamily="2" charset="2"/>
              </a:rPr>
              <a:t></a:t>
            </a:r>
            <a:endParaRPr lang="fr-FR" dirty="0">
              <a:solidFill>
                <a:srgbClr val="00B050"/>
              </a:solidFill>
            </a:endParaRPr>
          </a:p>
        </p:txBody>
      </p:sp>
      <p:sp>
        <p:nvSpPr>
          <p:cNvPr id="11" name="Espace réservé du numéro de diapositive 3"/>
          <p:cNvSpPr>
            <a:spLocks noGrp="1"/>
          </p:cNvSpPr>
          <p:nvPr>
            <p:ph type="sldNum" sz="quarter" idx="4294967295"/>
          </p:nvPr>
        </p:nvSpPr>
        <p:spPr>
          <a:xfrm>
            <a:off x="8730817" y="5166145"/>
            <a:ext cx="381000" cy="216959"/>
          </a:xfrm>
          <a:prstGeom prst="rect">
            <a:avLst/>
          </a:prstGeom>
        </p:spPr>
        <p:txBody>
          <a:bodyPr/>
          <a:lstStyle/>
          <a:p>
            <a:pPr>
              <a:defRPr/>
            </a:pPr>
            <a:fld id="{7F07B8DE-9430-46E8-A38B-5DA0DE501445}" type="slidenum">
              <a:rPr lang="fr-FR" smtClean="0"/>
              <a:pPr>
                <a:defRPr/>
              </a:pPr>
              <a:t>7</a:t>
            </a:fld>
            <a:endParaRPr lang="fr-FR"/>
          </a:p>
        </p:txBody>
      </p:sp>
    </p:spTree>
    <p:custDataLst>
      <p:tags r:id="rId1"/>
    </p:custDataLst>
    <p:extLst>
      <p:ext uri="{BB962C8B-B14F-4D97-AF65-F5344CB8AC3E}">
        <p14:creationId xmlns:p14="http://schemas.microsoft.com/office/powerpoint/2010/main" val="568909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La position dans l’organisation</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82859" y="2880377"/>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graphicFrame>
        <p:nvGraphicFramePr>
          <p:cNvPr id="10" name="Diagramme 9"/>
          <p:cNvGraphicFramePr/>
          <p:nvPr>
            <p:extLst>
              <p:ext uri="{D42A27DB-BD31-4B8C-83A1-F6EECF244321}">
                <p14:modId xmlns:p14="http://schemas.microsoft.com/office/powerpoint/2010/main" val="3088693962"/>
              </p:ext>
            </p:extLst>
          </p:nvPr>
        </p:nvGraphicFramePr>
        <p:xfrm>
          <a:off x="2778646" y="994239"/>
          <a:ext cx="5807968" cy="3973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ext Box 4"/>
          <p:cNvSpPr txBox="1">
            <a:spLocks noChangeArrowheads="1"/>
          </p:cNvSpPr>
          <p:nvPr/>
        </p:nvSpPr>
        <p:spPr bwMode="auto">
          <a:xfrm>
            <a:off x="2771800" y="337220"/>
            <a:ext cx="5708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Les missions du chef de projet</a:t>
            </a:r>
            <a:endParaRPr lang="en-GB" sz="2800" b="1" dirty="0">
              <a:solidFill>
                <a:srgbClr val="007A37"/>
              </a:solidFill>
              <a:effectLst/>
              <a:latin typeface="Calibri" pitchFamily="34" charset="0"/>
            </a:endParaRPr>
          </a:p>
        </p:txBody>
      </p:sp>
      <p:sp>
        <p:nvSpPr>
          <p:cNvPr id="7"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8</a:t>
            </a:fld>
            <a:endParaRPr lang="fr-FR"/>
          </a:p>
        </p:txBody>
      </p:sp>
    </p:spTree>
    <p:custDataLst>
      <p:tags r:id="rId1"/>
    </p:custDataLst>
    <p:extLst>
      <p:ext uri="{BB962C8B-B14F-4D97-AF65-F5344CB8AC3E}">
        <p14:creationId xmlns:p14="http://schemas.microsoft.com/office/powerpoint/2010/main" val="14822322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2436" y="3019027"/>
            <a:ext cx="1543928" cy="1323439"/>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dirty="0" smtClean="0">
                <a:latin typeface="+mn-lt"/>
              </a:rPr>
              <a:t>Les missions du chef de projet</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La position dans l’organisation</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Le management transversal</a:t>
            </a:r>
          </a:p>
        </p:txBody>
      </p:sp>
      <p:sp>
        <p:nvSpPr>
          <p:cNvPr id="23" name="ZoneTexte 22"/>
          <p:cNvSpPr txBox="1"/>
          <p:nvPr/>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 name="ZoneTexte 1"/>
          <p:cNvSpPr txBox="1"/>
          <p:nvPr/>
        </p:nvSpPr>
        <p:spPr>
          <a:xfrm>
            <a:off x="492837" y="2862496"/>
            <a:ext cx="432048" cy="430887"/>
          </a:xfrm>
          <a:prstGeom prst="rect">
            <a:avLst/>
          </a:prstGeom>
          <a:noFill/>
        </p:spPr>
        <p:txBody>
          <a:bodyPr wrap="square" rtlCol="0">
            <a:spAutoFit/>
          </a:bodyPr>
          <a:lstStyle/>
          <a:p>
            <a:r>
              <a:rPr lang="fr-FR" b="1" dirty="0" smtClean="0">
                <a:solidFill>
                  <a:schemeClr val="accent3">
                    <a:lumMod val="75000"/>
                  </a:schemeClr>
                </a:solidFill>
                <a:sym typeface="Wingdings 2"/>
              </a:rPr>
              <a:t></a:t>
            </a:r>
            <a:endParaRPr lang="fr-FR" b="1" dirty="0">
              <a:solidFill>
                <a:schemeClr val="accent3">
                  <a:lumMod val="75000"/>
                </a:schemeClr>
              </a:solidFill>
            </a:endParaRPr>
          </a:p>
        </p:txBody>
      </p:sp>
      <p:graphicFrame>
        <p:nvGraphicFramePr>
          <p:cNvPr id="15" name="Diagramme 14"/>
          <p:cNvGraphicFramePr/>
          <p:nvPr>
            <p:extLst>
              <p:ext uri="{D42A27DB-BD31-4B8C-83A1-F6EECF244321}">
                <p14:modId xmlns:p14="http://schemas.microsoft.com/office/powerpoint/2010/main" val="3114085396"/>
              </p:ext>
            </p:extLst>
          </p:nvPr>
        </p:nvGraphicFramePr>
        <p:xfrm>
          <a:off x="4251507" y="1345332"/>
          <a:ext cx="3004212" cy="255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3861982" y="3665501"/>
            <a:ext cx="3980566" cy="1169551"/>
          </a:xfrm>
          <a:prstGeom prst="rect">
            <a:avLst/>
          </a:prstGeom>
          <a:solidFill>
            <a:schemeClr val="accent3">
              <a:lumMod val="60000"/>
              <a:lumOff val="40000"/>
              <a:alpha val="49000"/>
            </a:schemeClr>
          </a:solidFill>
        </p:spPr>
        <p:txBody>
          <a:bodyPr wrap="square">
            <a:spAutoFit/>
          </a:bodyPr>
          <a:lstStyle/>
          <a:p>
            <a:pPr marL="285750" indent="-285750">
              <a:buFont typeface="Arial" panose="020B0604020202020204" pitchFamily="34" charset="0"/>
              <a:buChar char="•"/>
            </a:pPr>
            <a:r>
              <a:rPr lang="fr-FR" sz="1400" dirty="0">
                <a:latin typeface="+mn-lt"/>
              </a:rPr>
              <a:t>Définir le groupe </a:t>
            </a:r>
            <a:r>
              <a:rPr lang="fr-FR" sz="1400" dirty="0" smtClean="0">
                <a:latin typeface="+mn-lt"/>
              </a:rPr>
              <a:t>projet, coordonner </a:t>
            </a:r>
            <a:r>
              <a:rPr lang="fr-FR" sz="1400" dirty="0">
                <a:latin typeface="+mn-lt"/>
              </a:rPr>
              <a:t>le </a:t>
            </a:r>
            <a:r>
              <a:rPr lang="fr-FR" sz="1400" dirty="0" smtClean="0">
                <a:latin typeface="+mn-lt"/>
              </a:rPr>
              <a:t>travail,</a:t>
            </a:r>
          </a:p>
          <a:p>
            <a:pPr marL="285750" indent="-285750">
              <a:buFont typeface="Arial" panose="020B0604020202020204" pitchFamily="34" charset="0"/>
              <a:buChar char="•"/>
            </a:pPr>
            <a:r>
              <a:rPr lang="fr-FR" sz="1400" dirty="0" smtClean="0">
                <a:latin typeface="+mn-lt"/>
              </a:rPr>
              <a:t>Faciliter </a:t>
            </a:r>
            <a:r>
              <a:rPr lang="fr-FR" sz="1400" dirty="0">
                <a:latin typeface="+mn-lt"/>
              </a:rPr>
              <a:t>la prise de </a:t>
            </a:r>
            <a:r>
              <a:rPr lang="fr-FR" sz="1400" dirty="0" smtClean="0">
                <a:latin typeface="+mn-lt"/>
              </a:rPr>
              <a:t>décision</a:t>
            </a:r>
            <a:endParaRPr lang="fr-FR" sz="1400" dirty="0">
              <a:latin typeface="+mn-lt"/>
            </a:endParaRPr>
          </a:p>
          <a:p>
            <a:pPr marL="285750" indent="-285750">
              <a:buFont typeface="Arial" panose="020B0604020202020204" pitchFamily="34" charset="0"/>
              <a:buChar char="•"/>
            </a:pPr>
            <a:r>
              <a:rPr lang="fr-FR" sz="1400" dirty="0">
                <a:latin typeface="+mn-lt"/>
              </a:rPr>
              <a:t>Animer les </a:t>
            </a:r>
            <a:r>
              <a:rPr lang="fr-FR" sz="1400" dirty="0" smtClean="0">
                <a:latin typeface="+mn-lt"/>
              </a:rPr>
              <a:t>réunions</a:t>
            </a:r>
            <a:endParaRPr lang="fr-FR" sz="1400" dirty="0">
              <a:latin typeface="+mn-lt"/>
            </a:endParaRPr>
          </a:p>
          <a:p>
            <a:pPr marL="285750" indent="-285750">
              <a:buFont typeface="Arial" panose="020B0604020202020204" pitchFamily="34" charset="0"/>
              <a:buChar char="•"/>
            </a:pPr>
            <a:r>
              <a:rPr lang="fr-FR" sz="1400" dirty="0">
                <a:latin typeface="+mn-lt"/>
              </a:rPr>
              <a:t>Gérer le changement et les conflits éventuels</a:t>
            </a:r>
          </a:p>
          <a:p>
            <a:pPr marL="285750" indent="-285750">
              <a:buFont typeface="Arial" panose="020B0604020202020204" pitchFamily="34" charset="0"/>
              <a:buChar char="•"/>
            </a:pPr>
            <a:r>
              <a:rPr lang="fr-FR" sz="1400" dirty="0">
                <a:latin typeface="+mn-lt"/>
              </a:rPr>
              <a:t>Communiquer auprès des parties prenantes</a:t>
            </a:r>
          </a:p>
        </p:txBody>
      </p:sp>
      <p:sp>
        <p:nvSpPr>
          <p:cNvPr id="17" name="Text Box 4"/>
          <p:cNvSpPr txBox="1">
            <a:spLocks noChangeArrowheads="1"/>
          </p:cNvSpPr>
          <p:nvPr/>
        </p:nvSpPr>
        <p:spPr bwMode="auto">
          <a:xfrm>
            <a:off x="3491880" y="164686"/>
            <a:ext cx="4720771"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rgbClr val="007A37"/>
                </a:solidFill>
                <a:effectLst/>
                <a:latin typeface="Calibri" pitchFamily="34" charset="0"/>
              </a:rPr>
              <a:t>Les missions du chef de projet</a:t>
            </a:r>
            <a:endParaRPr lang="en-GB" sz="2800" b="1" dirty="0">
              <a:solidFill>
                <a:srgbClr val="007A37"/>
              </a:solidFill>
              <a:effectLst/>
              <a:latin typeface="Calibri" pitchFamily="34" charset="0"/>
            </a:endParaRPr>
          </a:p>
        </p:txBody>
      </p:sp>
      <p:sp>
        <p:nvSpPr>
          <p:cNvPr id="18" name="Rectangle 17"/>
          <p:cNvSpPr/>
          <p:nvPr/>
        </p:nvSpPr>
        <p:spPr>
          <a:xfrm>
            <a:off x="2591780" y="1796257"/>
            <a:ext cx="1800200" cy="1600438"/>
          </a:xfrm>
          <a:prstGeom prst="rect">
            <a:avLst/>
          </a:prstGeom>
          <a:solidFill>
            <a:srgbClr val="FFFF99">
              <a:alpha val="56000"/>
            </a:srgbClr>
          </a:solidFill>
        </p:spPr>
        <p:txBody>
          <a:bodyPr wrap="square">
            <a:spAutoFit/>
          </a:bodyPr>
          <a:lstStyle/>
          <a:p>
            <a:pPr marL="285750" indent="-285750">
              <a:buFont typeface="Arial" panose="020B0604020202020204" pitchFamily="34" charset="0"/>
              <a:buChar char="•"/>
            </a:pPr>
            <a:r>
              <a:rPr lang="fr-FR" sz="1400" dirty="0" smtClean="0">
                <a:latin typeface="+mn-lt"/>
              </a:rPr>
              <a:t>Apporter  son expertise métier</a:t>
            </a:r>
          </a:p>
          <a:p>
            <a:pPr marL="285750" indent="-285750">
              <a:buFont typeface="Arial" panose="020B0604020202020204" pitchFamily="34" charset="0"/>
              <a:buChar char="•"/>
            </a:pPr>
            <a:endParaRPr lang="fr-FR" sz="1400" dirty="0" smtClean="0">
              <a:latin typeface="+mn-lt"/>
            </a:endParaRPr>
          </a:p>
          <a:p>
            <a:pPr marL="285750" indent="-285750">
              <a:buFont typeface="Arial" panose="020B0604020202020204" pitchFamily="34" charset="0"/>
              <a:buChar char="•"/>
            </a:pPr>
            <a:r>
              <a:rPr lang="fr-FR" sz="1400" dirty="0" smtClean="0">
                <a:latin typeface="+mn-lt"/>
              </a:rPr>
              <a:t>Anticiper les risques techniques </a:t>
            </a:r>
          </a:p>
          <a:p>
            <a:pPr marL="285750" indent="-285750">
              <a:buFont typeface="Arial" panose="020B0604020202020204" pitchFamily="34" charset="0"/>
              <a:buChar char="•"/>
            </a:pPr>
            <a:endParaRPr lang="fr-FR" sz="1400" dirty="0">
              <a:latin typeface="+mn-lt"/>
            </a:endParaRPr>
          </a:p>
        </p:txBody>
      </p:sp>
      <p:sp>
        <p:nvSpPr>
          <p:cNvPr id="19" name="Rectangle 18"/>
          <p:cNvSpPr/>
          <p:nvPr/>
        </p:nvSpPr>
        <p:spPr>
          <a:xfrm>
            <a:off x="4251507" y="646999"/>
            <a:ext cx="3591041" cy="738664"/>
          </a:xfrm>
          <a:prstGeom prst="rect">
            <a:avLst/>
          </a:prstGeom>
          <a:solidFill>
            <a:schemeClr val="accent6">
              <a:lumMod val="40000"/>
              <a:lumOff val="60000"/>
              <a:alpha val="51000"/>
            </a:schemeClr>
          </a:solidFill>
        </p:spPr>
        <p:txBody>
          <a:bodyPr wrap="square">
            <a:spAutoFit/>
          </a:bodyPr>
          <a:lstStyle/>
          <a:p>
            <a:pPr marL="342900" indent="-342900" algn="just">
              <a:buFont typeface="Arial" panose="020B0604020202020204" pitchFamily="34" charset="0"/>
              <a:buChar char="•"/>
            </a:pPr>
            <a:r>
              <a:rPr lang="fr-FR" sz="1400" dirty="0">
                <a:latin typeface="+mn-lt"/>
              </a:rPr>
              <a:t>Organiser le fonctionnement </a:t>
            </a:r>
            <a:r>
              <a:rPr lang="fr-FR" sz="1400" dirty="0" smtClean="0">
                <a:latin typeface="+mn-lt"/>
              </a:rPr>
              <a:t>de l’équipe</a:t>
            </a:r>
          </a:p>
          <a:p>
            <a:pPr marL="342900" indent="-342900" algn="just">
              <a:buFont typeface="Arial" panose="020B0604020202020204" pitchFamily="34" charset="0"/>
              <a:buChar char="•"/>
            </a:pPr>
            <a:r>
              <a:rPr lang="fr-FR" sz="1400" dirty="0" smtClean="0">
                <a:latin typeface="+mn-lt"/>
              </a:rPr>
              <a:t>Définir les outils   </a:t>
            </a:r>
          </a:p>
          <a:p>
            <a:pPr marL="342900" indent="-342900" algn="just">
              <a:buFont typeface="Arial" panose="020B0604020202020204" pitchFamily="34" charset="0"/>
              <a:buChar char="•"/>
            </a:pPr>
            <a:r>
              <a:rPr lang="fr-FR" sz="1400" dirty="0" smtClean="0">
                <a:latin typeface="+mn-lt"/>
              </a:rPr>
              <a:t>Gérer la documentation  </a:t>
            </a:r>
            <a:endParaRPr lang="fr-FR" sz="1400" dirty="0">
              <a:solidFill>
                <a:prstClr val="black"/>
              </a:solidFill>
              <a:latin typeface="+mn-lt"/>
            </a:endParaRPr>
          </a:p>
        </p:txBody>
      </p:sp>
      <p:sp>
        <p:nvSpPr>
          <p:cNvPr id="11" name="Espace réservé du numéro de diapositive 3"/>
          <p:cNvSpPr>
            <a:spLocks noGrp="1"/>
          </p:cNvSpPr>
          <p:nvPr>
            <p:ph type="sldNum" sz="quarter" idx="4294967295"/>
          </p:nvPr>
        </p:nvSpPr>
        <p:spPr>
          <a:xfrm>
            <a:off x="8540317" y="4906643"/>
            <a:ext cx="381000" cy="216959"/>
          </a:xfrm>
          <a:prstGeom prst="rect">
            <a:avLst/>
          </a:prstGeom>
        </p:spPr>
        <p:txBody>
          <a:bodyPr/>
          <a:lstStyle/>
          <a:p>
            <a:pPr>
              <a:defRPr/>
            </a:pPr>
            <a:fld id="{7F07B8DE-9430-46E8-A38B-5DA0DE501445}" type="slidenum">
              <a:rPr lang="fr-FR" smtClean="0"/>
              <a:pPr>
                <a:defRPr/>
              </a:pPr>
              <a:t>9</a:t>
            </a:fld>
            <a:endParaRPr lang="fr-FR"/>
          </a:p>
        </p:txBody>
      </p:sp>
      <p:sp>
        <p:nvSpPr>
          <p:cNvPr id="12" name="Rectangle 11"/>
          <p:cNvSpPr/>
          <p:nvPr/>
        </p:nvSpPr>
        <p:spPr>
          <a:xfrm>
            <a:off x="7092280" y="1849476"/>
            <a:ext cx="2051720" cy="1169551"/>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fr-FR" sz="1400" dirty="0">
                <a:latin typeface="+mn-lt"/>
              </a:rPr>
              <a:t>Fixer les </a:t>
            </a:r>
            <a:r>
              <a:rPr lang="fr-FR" sz="1400" dirty="0" smtClean="0">
                <a:latin typeface="+mn-lt"/>
              </a:rPr>
              <a:t>objectifs</a:t>
            </a:r>
          </a:p>
          <a:p>
            <a:pPr marL="285750" indent="-285750">
              <a:buFont typeface="Arial" panose="020B0604020202020204" pitchFamily="34" charset="0"/>
              <a:buChar char="•"/>
            </a:pPr>
            <a:r>
              <a:rPr lang="fr-FR" sz="1400" dirty="0" smtClean="0">
                <a:latin typeface="+mn-lt"/>
              </a:rPr>
              <a:t>Définir la planification</a:t>
            </a:r>
          </a:p>
          <a:p>
            <a:pPr marL="285750" indent="-285750">
              <a:buFont typeface="Arial" panose="020B0604020202020204" pitchFamily="34" charset="0"/>
              <a:buChar char="•"/>
            </a:pPr>
            <a:r>
              <a:rPr lang="fr-FR" sz="1400" dirty="0" smtClean="0">
                <a:latin typeface="+mn-lt"/>
              </a:rPr>
              <a:t>Fixer le budget </a:t>
            </a:r>
          </a:p>
          <a:p>
            <a:pPr marL="285750" indent="-285750">
              <a:buFont typeface="Arial" panose="020B0604020202020204" pitchFamily="34" charset="0"/>
              <a:buChar char="•"/>
            </a:pPr>
            <a:r>
              <a:rPr lang="fr-FR" sz="1400" dirty="0" smtClean="0">
                <a:latin typeface="+mn-lt"/>
              </a:rPr>
              <a:t>Suivre le tringle QCD</a:t>
            </a:r>
            <a:endParaRPr lang="fr-FR" sz="1400" dirty="0">
              <a:latin typeface="+mn-lt"/>
            </a:endParaRPr>
          </a:p>
        </p:txBody>
      </p:sp>
      <p:pic>
        <p:nvPicPr>
          <p:cNvPr id="13" name="Image 12" descr="Capture d’écra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0268" y="2965808"/>
            <a:ext cx="2227258" cy="1504904"/>
          </a:xfrm>
          <a:prstGeom prst="rect">
            <a:avLst/>
          </a:prstGeom>
        </p:spPr>
      </p:pic>
    </p:spTree>
    <p:custDataLst>
      <p:tags r:id="rId1"/>
    </p:custDataLst>
    <p:extLst>
      <p:ext uri="{BB962C8B-B14F-4D97-AF65-F5344CB8AC3E}">
        <p14:creationId xmlns:p14="http://schemas.microsoft.com/office/powerpoint/2010/main" val="3922075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6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4704</TotalTime>
  <Words>3983</Words>
  <Application>Microsoft Office PowerPoint</Application>
  <PresentationFormat>Affichage à l'écran (16:10)</PresentationFormat>
  <Paragraphs>982</Paragraphs>
  <Slides>62</Slides>
  <Notes>61</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Thème Office</vt:lpstr>
      <vt:lpstr>Présentation PowerPoint</vt:lpstr>
      <vt:lpstr>Présentation PowerPoint</vt:lpstr>
      <vt:lpstr>Cours sous licence Creative Commons </vt:lpstr>
      <vt:lpstr>Objectifs</vt:lpstr>
      <vt:lpstr>Plan du cours</vt:lpstr>
      <vt:lpstr>Présentation PowerPoint</vt:lpstr>
      <vt:lpstr>Management d’Equipe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Management d’Equipe Projet</vt:lpstr>
      <vt:lpstr>Management d’Equipe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Management d’Equipe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Motiver à agir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Management d’Equipe Projet</vt:lpstr>
      <vt:lpstr>Plan du cours</vt:lpstr>
      <vt:lpstr>Conclusion</vt:lpstr>
      <vt:lpstr>Objectifs</vt:lpstr>
      <vt:lpstr>Management d’équipe Projet</vt:lpstr>
      <vt:lpstr>Management d’Equipe Projet</vt:lpstr>
    </vt:vector>
  </TitlesOfParts>
  <Company>Ecole centrale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Projet_Outils_organisation_projet</dc:title>
  <dc:creator>Rémi Bachelet</dc:creator>
  <dc:description>projet de cours initiation outils projets</dc:description>
  <cp:lastModifiedBy>Stephanie DELPEYROUX</cp:lastModifiedBy>
  <cp:revision>1035</cp:revision>
  <cp:lastPrinted>2015-01-31T10:14:21Z</cp:lastPrinted>
  <dcterms:created xsi:type="dcterms:W3CDTF">1999-08-01T14:23:12Z</dcterms:created>
  <dcterms:modified xsi:type="dcterms:W3CDTF">2015-03-23T09:26:45Z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A4F6B9A6-12C9-406C-9B38-C1DBF42E6D9D</vt:lpwstr>
  </property>
  <property fmtid="{D5CDD505-2E9C-101B-9397-08002B2CF9AE}" pid="3" name="ArticulatePath">
    <vt:lpwstr>modele</vt:lpwstr>
  </property>
</Properties>
</file>