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494" r:id="rId3"/>
    <p:sldId id="493" r:id="rId4"/>
    <p:sldId id="426" r:id="rId5"/>
    <p:sldId id="430" r:id="rId6"/>
    <p:sldId id="447" r:id="rId7"/>
    <p:sldId id="432" r:id="rId8"/>
    <p:sldId id="433" r:id="rId9"/>
    <p:sldId id="464" r:id="rId10"/>
    <p:sldId id="427" r:id="rId11"/>
    <p:sldId id="434" r:id="rId12"/>
    <p:sldId id="435" r:id="rId13"/>
    <p:sldId id="436" r:id="rId14"/>
    <p:sldId id="450" r:id="rId15"/>
    <p:sldId id="465" r:id="rId16"/>
    <p:sldId id="428" r:id="rId17"/>
    <p:sldId id="439" r:id="rId18"/>
    <p:sldId id="440" r:id="rId19"/>
    <p:sldId id="441" r:id="rId20"/>
    <p:sldId id="442" r:id="rId21"/>
    <p:sldId id="444" r:id="rId22"/>
    <p:sldId id="443" r:id="rId23"/>
    <p:sldId id="451" r:id="rId24"/>
    <p:sldId id="452" r:id="rId25"/>
    <p:sldId id="453" r:id="rId26"/>
    <p:sldId id="466" r:id="rId27"/>
    <p:sldId id="429" r:id="rId28"/>
    <p:sldId id="438" r:id="rId29"/>
    <p:sldId id="454" r:id="rId30"/>
    <p:sldId id="456" r:id="rId31"/>
    <p:sldId id="457" r:id="rId32"/>
    <p:sldId id="458" r:id="rId33"/>
    <p:sldId id="459" r:id="rId34"/>
    <p:sldId id="467" r:id="rId35"/>
    <p:sldId id="445" r:id="rId36"/>
    <p:sldId id="460" r:id="rId37"/>
    <p:sldId id="495" r:id="rId38"/>
    <p:sldId id="492" r:id="rId39"/>
  </p:sldIdLst>
  <p:sldSz cx="9144000" cy="5715000" type="screen16x10"/>
  <p:notesSz cx="6858000" cy="91440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mn-cs"/>
      </a:defRPr>
    </a:lvl1pPr>
    <a:lvl2pPr marL="356602" algn="l" rtl="0" fontAlgn="base">
      <a:spcBef>
        <a:spcPct val="0"/>
      </a:spcBef>
      <a:spcAft>
        <a:spcPct val="0"/>
      </a:spcAft>
      <a:defRPr sz="1900" kern="1200">
        <a:solidFill>
          <a:schemeClr val="tx1"/>
        </a:solidFill>
        <a:latin typeface="Times New Roman" pitchFamily="18" charset="0"/>
        <a:ea typeface="+mn-ea"/>
        <a:cs typeface="+mn-cs"/>
      </a:defRPr>
    </a:lvl2pPr>
    <a:lvl3pPr marL="713203" algn="l" rtl="0" fontAlgn="base">
      <a:spcBef>
        <a:spcPct val="0"/>
      </a:spcBef>
      <a:spcAft>
        <a:spcPct val="0"/>
      </a:spcAft>
      <a:defRPr sz="1900" kern="1200">
        <a:solidFill>
          <a:schemeClr val="tx1"/>
        </a:solidFill>
        <a:latin typeface="Times New Roman" pitchFamily="18" charset="0"/>
        <a:ea typeface="+mn-ea"/>
        <a:cs typeface="+mn-cs"/>
      </a:defRPr>
    </a:lvl3pPr>
    <a:lvl4pPr marL="1069805" algn="l" rtl="0" fontAlgn="base">
      <a:spcBef>
        <a:spcPct val="0"/>
      </a:spcBef>
      <a:spcAft>
        <a:spcPct val="0"/>
      </a:spcAft>
      <a:defRPr sz="1900" kern="1200">
        <a:solidFill>
          <a:schemeClr val="tx1"/>
        </a:solidFill>
        <a:latin typeface="Times New Roman" pitchFamily="18" charset="0"/>
        <a:ea typeface="+mn-ea"/>
        <a:cs typeface="+mn-cs"/>
      </a:defRPr>
    </a:lvl4pPr>
    <a:lvl5pPr marL="1426407" algn="l" rtl="0" fontAlgn="base">
      <a:spcBef>
        <a:spcPct val="0"/>
      </a:spcBef>
      <a:spcAft>
        <a:spcPct val="0"/>
      </a:spcAft>
      <a:defRPr sz="1900" kern="1200">
        <a:solidFill>
          <a:schemeClr val="tx1"/>
        </a:solidFill>
        <a:latin typeface="Times New Roman" pitchFamily="18" charset="0"/>
        <a:ea typeface="+mn-ea"/>
        <a:cs typeface="+mn-cs"/>
      </a:defRPr>
    </a:lvl5pPr>
    <a:lvl6pPr marL="1783009" algn="l" defTabSz="713203" rtl="0" eaLnBrk="1" latinLnBrk="0" hangingPunct="1">
      <a:defRPr sz="1900" kern="1200">
        <a:solidFill>
          <a:schemeClr val="tx1"/>
        </a:solidFill>
        <a:latin typeface="Times New Roman" pitchFamily="18" charset="0"/>
        <a:ea typeface="+mn-ea"/>
        <a:cs typeface="+mn-cs"/>
      </a:defRPr>
    </a:lvl6pPr>
    <a:lvl7pPr marL="2139610" algn="l" defTabSz="713203" rtl="0" eaLnBrk="1" latinLnBrk="0" hangingPunct="1">
      <a:defRPr sz="1900" kern="1200">
        <a:solidFill>
          <a:schemeClr val="tx1"/>
        </a:solidFill>
        <a:latin typeface="Times New Roman" pitchFamily="18" charset="0"/>
        <a:ea typeface="+mn-ea"/>
        <a:cs typeface="+mn-cs"/>
      </a:defRPr>
    </a:lvl7pPr>
    <a:lvl8pPr marL="2496212" algn="l" defTabSz="713203" rtl="0" eaLnBrk="1" latinLnBrk="0" hangingPunct="1">
      <a:defRPr sz="1900" kern="1200">
        <a:solidFill>
          <a:schemeClr val="tx1"/>
        </a:solidFill>
        <a:latin typeface="Times New Roman" pitchFamily="18" charset="0"/>
        <a:ea typeface="+mn-ea"/>
        <a:cs typeface="+mn-cs"/>
      </a:defRPr>
    </a:lvl8pPr>
    <a:lvl9pPr marL="2852814" algn="l" defTabSz="713203" rtl="0" eaLnBrk="1" latinLnBrk="0" hangingPunct="1">
      <a:defRPr sz="19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Introduction" id="{C20266E7-F515-42CC-A890-09CE7BF760FD}">
          <p14:sldIdLst>
            <p14:sldId id="256"/>
            <p14:sldId id="494"/>
            <p14:sldId id="493"/>
            <p14:sldId id="426"/>
          </p14:sldIdLst>
        </p14:section>
        <p14:section name="Chapitre 1" id="{041AD21C-C958-451A-B8F3-2CA933ED59EB}">
          <p14:sldIdLst>
            <p14:sldId id="430"/>
            <p14:sldId id="447"/>
            <p14:sldId id="432"/>
            <p14:sldId id="433"/>
            <p14:sldId id="464"/>
          </p14:sldIdLst>
        </p14:section>
        <p14:section name="Chapitre 2" id="{B8759CC2-5117-44CC-AF7F-56EF355FBA13}">
          <p14:sldIdLst>
            <p14:sldId id="427"/>
            <p14:sldId id="434"/>
            <p14:sldId id="435"/>
            <p14:sldId id="436"/>
            <p14:sldId id="450"/>
            <p14:sldId id="465"/>
          </p14:sldIdLst>
        </p14:section>
        <p14:section name="Chapitre 3" id="{36AE72B5-43CD-48E2-804D-BB3CC841A65B}">
          <p14:sldIdLst>
            <p14:sldId id="428"/>
            <p14:sldId id="439"/>
            <p14:sldId id="440"/>
            <p14:sldId id="441"/>
            <p14:sldId id="442"/>
            <p14:sldId id="444"/>
            <p14:sldId id="443"/>
            <p14:sldId id="451"/>
            <p14:sldId id="452"/>
            <p14:sldId id="453"/>
            <p14:sldId id="466"/>
          </p14:sldIdLst>
        </p14:section>
        <p14:section name="Chapitre 4" id="{DC9BF2F3-40CB-4DFB-9DF7-AF0C55CE5C91}">
          <p14:sldIdLst>
            <p14:sldId id="429"/>
            <p14:sldId id="438"/>
            <p14:sldId id="454"/>
            <p14:sldId id="456"/>
            <p14:sldId id="457"/>
            <p14:sldId id="458"/>
            <p14:sldId id="459"/>
            <p14:sldId id="467"/>
          </p14:sldIdLst>
        </p14:section>
        <p14:section name="Conclusion" id="{EEC93F37-EFD8-483D-BD9D-64193B123AF2}">
          <p14:sldIdLst>
            <p14:sldId id="445"/>
            <p14:sldId id="460"/>
            <p14:sldId id="495"/>
            <p14:sldId id="4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00"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n Alacaraz" initials="" lastIdx="3" clrIdx="0"/>
  <p:cmAuthor id="1" name="BichVan H." initials="BH" lastIdx="17" clrIdx="1">
    <p:extLst>
      <p:ext uri="{19B8F6BF-5375-455C-9EA6-DF929625EA0E}">
        <p15:presenceInfo xmlns:p15="http://schemas.microsoft.com/office/powerpoint/2012/main" userId="aaf7d41e510151ee" providerId="Windows Live"/>
      </p:ext>
    </p:extLst>
  </p:cmAuthor>
  <p:cmAuthor id="2" name="remi bachelet" initials="" lastIdx="0" clrIdx="2"/>
  <p:cmAuthor id="3" name="remi bachelet" initials="rb" lastIdx="1" clrIdx="3">
    <p:extLst>
      <p:ext uri="{19B8F6BF-5375-455C-9EA6-DF929625EA0E}">
        <p15:presenceInfo xmlns:p15="http://schemas.microsoft.com/office/powerpoint/2012/main" userId="4c45c43f20d7a3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45743"/>
    <a:srgbClr val="A75757"/>
    <a:srgbClr val="FFFFFF"/>
    <a:srgbClr val="FFCC00"/>
    <a:srgbClr val="8D42C6"/>
    <a:srgbClr val="FF99CC"/>
    <a:srgbClr val="CDCDE5"/>
    <a:srgbClr val="AAB2AB"/>
    <a:srgbClr val="FF8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8" autoAdjust="0"/>
    <p:restoredTop sz="94091" autoAdjust="0"/>
  </p:normalViewPr>
  <p:slideViewPr>
    <p:cSldViewPr>
      <p:cViewPr varScale="1">
        <p:scale>
          <a:sx n="119" d="100"/>
          <a:sy n="119" d="100"/>
        </p:scale>
        <p:origin x="88" y="45"/>
      </p:cViewPr>
      <p:guideLst>
        <p:guide orient="horz" pos="2160"/>
        <p:guide pos="3840"/>
        <p:guide orient="horz" pos="1800"/>
        <p:guide pos="2880"/>
      </p:guideLst>
    </p:cSldViewPr>
  </p:slideViewPr>
  <p:outlineViewPr>
    <p:cViewPr>
      <p:scale>
        <a:sx n="33" d="100"/>
        <a:sy n="33" d="100"/>
      </p:scale>
      <p:origin x="0" y="-10123"/>
    </p:cViewPr>
  </p:outlineViewPr>
  <p:notesTextViewPr>
    <p:cViewPr>
      <p:scale>
        <a:sx n="3" d="2"/>
        <a:sy n="3" d="2"/>
      </p:scale>
      <p:origin x="0" y="0"/>
    </p:cViewPr>
  </p:notesTextViewPr>
  <p:sorterViewPr>
    <p:cViewPr>
      <p:scale>
        <a:sx n="150" d="100"/>
        <a:sy n="150" d="100"/>
      </p:scale>
      <p:origin x="0" y="-9296"/>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686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686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005CEDF-42F9-4D75-A83E-72C28335D55E}" type="slidenum">
              <a:rPr lang="fr-FR"/>
              <a:pPr>
                <a:defRPr/>
              </a:pPr>
              <a:t>‹N°›</a:t>
            </a:fld>
            <a:endParaRPr lang="fr-FR"/>
          </a:p>
        </p:txBody>
      </p:sp>
    </p:spTree>
    <p:extLst>
      <p:ext uri="{BB962C8B-B14F-4D97-AF65-F5344CB8AC3E}">
        <p14:creationId xmlns:p14="http://schemas.microsoft.com/office/powerpoint/2010/main" val="422505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6144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06E6D2D-4FB6-4AE1-B740-4408D9084B6D}" type="slidenum">
              <a:rPr lang="fr-FR"/>
              <a:pPr>
                <a:defRPr/>
              </a:pPr>
              <a:t>‹N°›</a:t>
            </a:fld>
            <a:endParaRPr lang="fr-FR"/>
          </a:p>
        </p:txBody>
      </p:sp>
    </p:spTree>
    <p:extLst>
      <p:ext uri="{BB962C8B-B14F-4D97-AF65-F5344CB8AC3E}">
        <p14:creationId xmlns:p14="http://schemas.microsoft.com/office/powerpoint/2010/main" val="1281772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imes New Roman" pitchFamily="18" charset="0"/>
        <a:ea typeface="+mn-ea"/>
        <a:cs typeface="+mn-cs"/>
      </a:defRPr>
    </a:lvl1pPr>
    <a:lvl2pPr marL="356602" algn="l" rtl="0" eaLnBrk="0" fontAlgn="base" hangingPunct="0">
      <a:spcBef>
        <a:spcPct val="30000"/>
      </a:spcBef>
      <a:spcAft>
        <a:spcPct val="0"/>
      </a:spcAft>
      <a:defRPr sz="900" kern="1200">
        <a:solidFill>
          <a:schemeClr val="tx1"/>
        </a:solidFill>
        <a:latin typeface="Times New Roman" pitchFamily="18" charset="0"/>
        <a:ea typeface="+mn-ea"/>
        <a:cs typeface="+mn-cs"/>
      </a:defRPr>
    </a:lvl2pPr>
    <a:lvl3pPr marL="713203" algn="l" rtl="0" eaLnBrk="0" fontAlgn="base" hangingPunct="0">
      <a:spcBef>
        <a:spcPct val="30000"/>
      </a:spcBef>
      <a:spcAft>
        <a:spcPct val="0"/>
      </a:spcAft>
      <a:defRPr sz="900" kern="1200">
        <a:solidFill>
          <a:schemeClr val="tx1"/>
        </a:solidFill>
        <a:latin typeface="Times New Roman" pitchFamily="18" charset="0"/>
        <a:ea typeface="+mn-ea"/>
        <a:cs typeface="+mn-cs"/>
      </a:defRPr>
    </a:lvl3pPr>
    <a:lvl4pPr marL="1069805" algn="l" rtl="0" eaLnBrk="0" fontAlgn="base" hangingPunct="0">
      <a:spcBef>
        <a:spcPct val="30000"/>
      </a:spcBef>
      <a:spcAft>
        <a:spcPct val="0"/>
      </a:spcAft>
      <a:defRPr sz="900" kern="1200">
        <a:solidFill>
          <a:schemeClr val="tx1"/>
        </a:solidFill>
        <a:latin typeface="Times New Roman" pitchFamily="18" charset="0"/>
        <a:ea typeface="+mn-ea"/>
        <a:cs typeface="+mn-cs"/>
      </a:defRPr>
    </a:lvl4pPr>
    <a:lvl5pPr marL="1426407" algn="l" rtl="0" eaLnBrk="0" fontAlgn="base" hangingPunct="0">
      <a:spcBef>
        <a:spcPct val="30000"/>
      </a:spcBef>
      <a:spcAft>
        <a:spcPct val="0"/>
      </a:spcAft>
      <a:defRPr sz="900" kern="1200">
        <a:solidFill>
          <a:schemeClr val="tx1"/>
        </a:solidFill>
        <a:latin typeface="Times New Roman" pitchFamily="18" charset="0"/>
        <a:ea typeface="+mn-ea"/>
        <a:cs typeface="+mn-cs"/>
      </a:defRPr>
    </a:lvl5pPr>
    <a:lvl6pPr marL="1783009" algn="l" defTabSz="713203" rtl="0" eaLnBrk="1" latinLnBrk="0" hangingPunct="1">
      <a:defRPr sz="900" kern="1200">
        <a:solidFill>
          <a:schemeClr val="tx1"/>
        </a:solidFill>
        <a:latin typeface="+mn-lt"/>
        <a:ea typeface="+mn-ea"/>
        <a:cs typeface="+mn-cs"/>
      </a:defRPr>
    </a:lvl6pPr>
    <a:lvl7pPr marL="2139610" algn="l" defTabSz="713203" rtl="0" eaLnBrk="1" latinLnBrk="0" hangingPunct="1">
      <a:defRPr sz="900" kern="1200">
        <a:solidFill>
          <a:schemeClr val="tx1"/>
        </a:solidFill>
        <a:latin typeface="+mn-lt"/>
        <a:ea typeface="+mn-ea"/>
        <a:cs typeface="+mn-cs"/>
      </a:defRPr>
    </a:lvl7pPr>
    <a:lvl8pPr marL="2496212" algn="l" defTabSz="713203" rtl="0" eaLnBrk="1" latinLnBrk="0" hangingPunct="1">
      <a:defRPr sz="900" kern="1200">
        <a:solidFill>
          <a:schemeClr val="tx1"/>
        </a:solidFill>
        <a:latin typeface="+mn-lt"/>
        <a:ea typeface="+mn-ea"/>
        <a:cs typeface="+mn-cs"/>
      </a:defRPr>
    </a:lvl8pPr>
    <a:lvl9pPr marL="2852814" algn="l" defTabSz="71320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space-mediation.be/4_c_2brainstorming.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fr.wikipedia.org/wiki/Discussion_Wikip%C3%A9dia:Prise_de_d%C3%A9cision/Admissibilit%C3%A9_des_lignes_et_arr%C3%AAts_de_transports_en_commu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ellogg.northwestern.edu/faculty/uzzi/ftp/buwww.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C87514-EAEE-4C76-8E31-871BA6927D95}" type="slidenum">
              <a:rPr lang="fr-FR" sz="1200"/>
              <a:pPr eaLnBrk="1" hangingPunct="1"/>
              <a:t>1</a:t>
            </a:fld>
            <a:endParaRPr lang="fr-FR" sz="1200" dirty="0"/>
          </a:p>
        </p:txBody>
      </p:sp>
      <p:sp>
        <p:nvSpPr>
          <p:cNvPr id="62467" name="Rectangle 2"/>
          <p:cNvSpPr>
            <a:spLocks noGrp="1" noRot="1" noChangeAspect="1" noChangeArrowheads="1" noTextEdit="1"/>
          </p:cNvSpPr>
          <p:nvPr>
            <p:ph type="sldImg"/>
          </p:nvPr>
        </p:nvSpPr>
        <p:spPr>
          <a:xfrm>
            <a:off x="685800" y="685800"/>
            <a:ext cx="5486400" cy="3429000"/>
          </a:xfrm>
          <a:ln/>
        </p:spPr>
      </p:sp>
      <p:sp>
        <p:nvSpPr>
          <p:cNvPr id="62468" name="Rectangle 3"/>
          <p:cNvSpPr>
            <a:spLocks noGrp="1" noChangeArrowheads="1"/>
          </p:cNvSpPr>
          <p:nvPr>
            <p:ph type="body" idx="1"/>
          </p:nvPr>
        </p:nvSpPr>
        <p:spPr>
          <a:noFill/>
        </p:spPr>
        <p:txBody>
          <a:bodyPr/>
          <a:lstStyle/>
          <a:p>
            <a:pPr eaLnBrk="1" hangingPunct="1"/>
            <a:r>
              <a:rPr lang="fr-FR" sz="900" b="0" i="0" kern="1200" dirty="0">
                <a:solidFill>
                  <a:schemeClr val="tx1"/>
                </a:solidFill>
                <a:effectLst/>
                <a:latin typeface="Times New Roman" pitchFamily="18" charset="0"/>
                <a:ea typeface="+mn-ea"/>
                <a:cs typeface="+mn-cs"/>
              </a:rPr>
              <a:t>Le brainstorming ou remue-méninges est la ppale</a:t>
            </a:r>
            <a:r>
              <a:rPr lang="fr-FR" sz="900" b="0" i="0" kern="1200" baseline="0" dirty="0">
                <a:solidFill>
                  <a:schemeClr val="tx1"/>
                </a:solidFill>
                <a:effectLst/>
                <a:latin typeface="Times New Roman" pitchFamily="18" charset="0"/>
                <a:ea typeface="+mn-ea"/>
                <a:cs typeface="+mn-cs"/>
              </a:rPr>
              <a:t> </a:t>
            </a:r>
            <a:r>
              <a:rPr lang="fr-FR" sz="900" b="0" i="0" kern="1200" dirty="0">
                <a:solidFill>
                  <a:schemeClr val="tx1"/>
                </a:solidFill>
                <a:effectLst/>
                <a:latin typeface="Times New Roman" pitchFamily="18" charset="0"/>
                <a:ea typeface="+mn-ea"/>
                <a:cs typeface="+mn-cs"/>
              </a:rPr>
              <a:t>technique de résolution créative de problème.</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a:t>Son but est de rechercher</a:t>
            </a:r>
            <a:r>
              <a:rPr lang="fr-FR" baseline="0" dirty="0"/>
              <a:t> d’idées originales, fondée sur la communication réciproque dans une équipe, les associations libres</a:t>
            </a:r>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a:t>Enfin elle se déroule </a:t>
            </a:r>
            <a:r>
              <a:rPr lang="fr-FR" sz="900" b="0" i="0" kern="1200" dirty="0">
                <a:solidFill>
                  <a:schemeClr val="tx1"/>
                </a:solidFill>
                <a:effectLst/>
                <a:latin typeface="Times New Roman" pitchFamily="18" charset="0"/>
                <a:ea typeface="+mn-ea"/>
                <a:cs typeface="+mn-cs"/>
              </a:rPr>
              <a:t>sous la direction d'un animateur</a:t>
            </a:r>
            <a:r>
              <a:rPr lang="fr-FR" sz="900" b="0" i="0" kern="1200" baseline="0" dirty="0">
                <a:solidFill>
                  <a:schemeClr val="tx1"/>
                </a:solidFill>
                <a:effectLst/>
                <a:latin typeface="Times New Roman" pitchFamily="18" charset="0"/>
                <a:ea typeface="+mn-ea"/>
                <a:cs typeface="+mn-cs"/>
              </a:rPr>
              <a:t> et c’est justement ce a quoi je vais vous proposer de vous former</a:t>
            </a:r>
            <a:endParaRPr lang="fr-FR" sz="900" b="0" i="0" kern="1200" dirty="0">
              <a:solidFill>
                <a:schemeClr val="tx1"/>
              </a:solidFill>
              <a:effectLst/>
              <a:latin typeface="Times New Roman" pitchFamily="18" charset="0"/>
              <a:ea typeface="+mn-ea"/>
              <a:cs typeface="+mn-cs"/>
            </a:endParaRPr>
          </a:p>
          <a:p>
            <a:pPr eaLnBrk="1" hangingPunct="1"/>
            <a:endParaRPr lang="fr-FR" dirty="0"/>
          </a:p>
        </p:txBody>
      </p:sp>
    </p:spTree>
    <p:extLst>
      <p:ext uri="{BB962C8B-B14F-4D97-AF65-F5344CB8AC3E}">
        <p14:creationId xmlns:p14="http://schemas.microsoft.com/office/powerpoint/2010/main" val="3406135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solidFill>
                  <a:srgbClr val="008000"/>
                </a:solidFill>
              </a:rPr>
              <a:t>Le principal risque en brainstorming est de </a:t>
            </a:r>
            <a:r>
              <a:rPr lang="fr-CA" dirty="0">
                <a:solidFill>
                  <a:srgbClr val="800000"/>
                </a:solidFill>
              </a:rPr>
              <a:t>s’amuser</a:t>
            </a:r>
            <a:r>
              <a:rPr lang="fr-CA" dirty="0">
                <a:solidFill>
                  <a:srgbClr val="008000"/>
                </a:solidFill>
              </a:rPr>
              <a:t>… en oubliant qu’il faut rester </a:t>
            </a:r>
            <a:r>
              <a:rPr lang="fr-CA" dirty="0">
                <a:solidFill>
                  <a:srgbClr val="800000"/>
                </a:solidFill>
              </a:rPr>
              <a:t>productif.</a:t>
            </a:r>
            <a:r>
              <a:rPr lang="fr-CA" dirty="0">
                <a:solidFill>
                  <a:srgbClr val="008000"/>
                </a:solidFill>
              </a:rPr>
              <a:t> </a:t>
            </a:r>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13</a:t>
            </a:fld>
            <a:endParaRPr lang="fr-FR"/>
          </a:p>
        </p:txBody>
      </p:sp>
    </p:spTree>
    <p:extLst>
      <p:ext uri="{BB962C8B-B14F-4D97-AF65-F5344CB8AC3E}">
        <p14:creationId xmlns:p14="http://schemas.microsoft.com/office/powerpoint/2010/main" val="2146650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14</a:t>
            </a:fld>
            <a:endParaRPr lang="fr-FR"/>
          </a:p>
        </p:txBody>
      </p:sp>
    </p:spTree>
    <p:extLst>
      <p:ext uri="{BB962C8B-B14F-4D97-AF65-F5344CB8AC3E}">
        <p14:creationId xmlns:p14="http://schemas.microsoft.com/office/powerpoint/2010/main" val="279911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16</a:t>
            </a:fld>
            <a:endParaRPr lang="fr-FR"/>
          </a:p>
        </p:txBody>
      </p:sp>
    </p:spTree>
    <p:extLst>
      <p:ext uri="{BB962C8B-B14F-4D97-AF65-F5344CB8AC3E}">
        <p14:creationId xmlns:p14="http://schemas.microsoft.com/office/powerpoint/2010/main" val="410952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0" i="1" kern="1200" dirty="0" err="1">
                <a:solidFill>
                  <a:schemeClr val="tx1"/>
                </a:solidFill>
                <a:effectLst/>
                <a:latin typeface="Times New Roman" pitchFamily="18" charset="0"/>
                <a:ea typeface="+mn-ea"/>
                <a:cs typeface="+mn-cs"/>
              </a:rPr>
              <a:t>quantity</a:t>
            </a:r>
            <a:r>
              <a:rPr lang="fr-FR" sz="900" b="0" i="1" kern="1200" dirty="0">
                <a:solidFill>
                  <a:schemeClr val="tx1"/>
                </a:solidFill>
                <a:effectLst/>
                <a:latin typeface="Times New Roman" pitchFamily="18" charset="0"/>
                <a:ea typeface="+mn-ea"/>
                <a:cs typeface="+mn-cs"/>
              </a:rPr>
              <a:t> </a:t>
            </a:r>
            <a:r>
              <a:rPr lang="fr-FR" sz="900" b="0" i="1" kern="1200" dirty="0" err="1">
                <a:solidFill>
                  <a:schemeClr val="tx1"/>
                </a:solidFill>
                <a:effectLst/>
                <a:latin typeface="Times New Roman" pitchFamily="18" charset="0"/>
                <a:ea typeface="+mn-ea"/>
                <a:cs typeface="+mn-cs"/>
              </a:rPr>
              <a:t>breeds</a:t>
            </a:r>
            <a:r>
              <a:rPr lang="fr-FR" sz="900" b="0" i="1" kern="1200" dirty="0">
                <a:solidFill>
                  <a:schemeClr val="tx1"/>
                </a:solidFill>
                <a:effectLst/>
                <a:latin typeface="Times New Roman" pitchFamily="18" charset="0"/>
                <a:ea typeface="+mn-ea"/>
                <a:cs typeface="+mn-cs"/>
              </a:rPr>
              <a:t> </a:t>
            </a:r>
            <a:r>
              <a:rPr lang="fr-FR" sz="900" b="0" i="1" kern="1200" dirty="0" err="1">
                <a:solidFill>
                  <a:schemeClr val="tx1"/>
                </a:solidFill>
                <a:effectLst/>
                <a:latin typeface="Times New Roman" pitchFamily="18" charset="0"/>
                <a:ea typeface="+mn-ea"/>
                <a:cs typeface="+mn-cs"/>
              </a:rPr>
              <a:t>quality</a:t>
            </a:r>
            <a:r>
              <a:rPr lang="fr-FR" sz="900" b="0" i="0" kern="1200" dirty="0">
                <a:solidFill>
                  <a:schemeClr val="tx1"/>
                </a:solidFill>
                <a:effectLst/>
                <a:latin typeface="Times New Roman" pitchFamily="18" charset="0"/>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18</a:t>
            </a:fld>
            <a:endParaRPr lang="fr-FR"/>
          </a:p>
        </p:txBody>
      </p:sp>
    </p:spTree>
    <p:extLst>
      <p:ext uri="{BB962C8B-B14F-4D97-AF65-F5344CB8AC3E}">
        <p14:creationId xmlns:p14="http://schemas.microsoft.com/office/powerpoint/2010/main" val="82648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900" b="0" i="0" kern="1200" dirty="0">
                <a:solidFill>
                  <a:schemeClr val="tx1"/>
                </a:solidFill>
                <a:effectLst/>
                <a:latin typeface="Times New Roman" pitchFamily="18" charset="0"/>
                <a:ea typeface="+mn-ea"/>
                <a:cs typeface="+mn-cs"/>
              </a:rPr>
              <a:t>se laisser aller (« </a:t>
            </a:r>
            <a:r>
              <a:rPr lang="fr-FR" sz="900" b="0" i="1" kern="1200" dirty="0" err="1">
                <a:solidFill>
                  <a:schemeClr val="tx1"/>
                </a:solidFill>
                <a:effectLst/>
                <a:latin typeface="Times New Roman" pitchFamily="18" charset="0"/>
                <a:ea typeface="+mn-ea"/>
                <a:cs typeface="+mn-cs"/>
              </a:rPr>
              <a:t>freewheeling</a:t>
            </a:r>
            <a:r>
              <a:rPr lang="fr-FR" sz="900" b="0" i="0" kern="1200" dirty="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20</a:t>
            </a:fld>
            <a:endParaRPr lang="fr-FR"/>
          </a:p>
        </p:txBody>
      </p:sp>
    </p:spTree>
    <p:extLst>
      <p:ext uri="{BB962C8B-B14F-4D97-AF65-F5344CB8AC3E}">
        <p14:creationId xmlns:p14="http://schemas.microsoft.com/office/powerpoint/2010/main" val="342464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900" dirty="0"/>
              <a:t>Rôle de l’animateur pendant la collecte</a:t>
            </a:r>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21</a:t>
            </a:fld>
            <a:endParaRPr lang="fr-FR"/>
          </a:p>
        </p:txBody>
      </p:sp>
    </p:spTree>
    <p:extLst>
      <p:ext uri="{BB962C8B-B14F-4D97-AF65-F5344CB8AC3E}">
        <p14:creationId xmlns:p14="http://schemas.microsoft.com/office/powerpoint/2010/main" val="313843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22</a:t>
            </a:fld>
            <a:endParaRPr lang="fr-FR"/>
          </a:p>
        </p:txBody>
      </p:sp>
    </p:spTree>
    <p:extLst>
      <p:ext uri="{BB962C8B-B14F-4D97-AF65-F5344CB8AC3E}">
        <p14:creationId xmlns:p14="http://schemas.microsoft.com/office/powerpoint/2010/main" val="3364044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1200" dirty="0" err="1"/>
              <a:t>Ancien</a:t>
            </a:r>
            <a:r>
              <a:rPr lang="en-US" sz="1200" baseline="0" dirty="0" err="1"/>
              <a:t>ne</a:t>
            </a:r>
            <a:r>
              <a:rPr lang="en-US" sz="1200" baseline="0" dirty="0"/>
              <a:t> version : </a:t>
            </a:r>
          </a:p>
          <a:p>
            <a:pPr eaLnBrk="1" hangingPunct="1">
              <a:lnSpc>
                <a:spcPct val="80000"/>
              </a:lnSpc>
            </a:pPr>
            <a:r>
              <a:rPr lang="fr-FR" sz="1200" dirty="0"/>
              <a:t>Spontanéité </a:t>
            </a:r>
          </a:p>
          <a:p>
            <a:pPr lvl="1" eaLnBrk="1" hangingPunct="1">
              <a:lnSpc>
                <a:spcPct val="80000"/>
              </a:lnSpc>
            </a:pPr>
            <a:r>
              <a:rPr lang="fr-FR" sz="1200" dirty="0"/>
              <a:t>On note toutes les idées au fur et à mesure qu’elles viennent, tout le monde peut en proposer et/ou surenchérir sur les idées des autres</a:t>
            </a:r>
          </a:p>
          <a:p>
            <a:pPr eaLnBrk="1" hangingPunct="1">
              <a:lnSpc>
                <a:spcPct val="80000"/>
              </a:lnSpc>
            </a:pPr>
            <a:r>
              <a:rPr lang="fr-FR" sz="1200" dirty="0"/>
              <a:t>Tour de table</a:t>
            </a:r>
          </a:p>
          <a:p>
            <a:pPr lvl="1" eaLnBrk="1" hangingPunct="1">
              <a:lnSpc>
                <a:spcPct val="80000"/>
              </a:lnSpc>
            </a:pPr>
            <a:r>
              <a:rPr lang="fr-FR" sz="1200" dirty="0"/>
              <a:t>Chaque participant note ses idées pendant un moment et ensuite en chacun donne une à son tour</a:t>
            </a:r>
          </a:p>
          <a:p>
            <a:pPr eaLnBrk="1" hangingPunct="1">
              <a:lnSpc>
                <a:spcPct val="80000"/>
              </a:lnSpc>
            </a:pPr>
            <a:r>
              <a:rPr lang="fr-FR" sz="1200" dirty="0"/>
              <a:t>Post-it, méthode des six chapeaux</a:t>
            </a:r>
          </a:p>
          <a:p>
            <a:pPr lvl="1" eaLnBrk="1" hangingPunct="1">
              <a:lnSpc>
                <a:spcPct val="80000"/>
              </a:lnSpc>
            </a:pPr>
            <a:r>
              <a:rPr lang="fr-FR" sz="1200" dirty="0"/>
              <a:t>Méthode des six chapeaux : Chaque participant est invité à endosser tour à tour </a:t>
            </a:r>
            <a:r>
              <a:rPr lang="fr-FR" sz="1200" dirty="0">
                <a:hlinkClick r:id="rId3"/>
              </a:rPr>
              <a:t>un des six chapeaux </a:t>
            </a:r>
            <a:r>
              <a:rPr lang="fr-FR" sz="1200" dirty="0"/>
              <a:t>et doit adopter le mode de pensée correspondant.</a:t>
            </a:r>
          </a:p>
          <a:p>
            <a:pPr lvl="1" eaLnBrk="1" hangingPunct="1">
              <a:lnSpc>
                <a:spcPct val="80000"/>
              </a:lnSpc>
            </a:pPr>
            <a:r>
              <a:rPr lang="fr-FR" sz="1200" dirty="0"/>
              <a:t>Chaque personne note ses idées sur des post-it. </a:t>
            </a:r>
            <a:r>
              <a:rPr lang="fr-FR" sz="1200" dirty="0">
                <a:solidFill>
                  <a:srgbClr val="008000"/>
                </a:solidFill>
              </a:rPr>
              <a:t>Variante : une couleur par domaine/question</a:t>
            </a:r>
          </a:p>
          <a:p>
            <a:pPr eaLnBrk="1" hangingPunct="1">
              <a:lnSpc>
                <a:spcPct val="80000"/>
              </a:lnSpc>
            </a:pPr>
            <a:r>
              <a:rPr lang="fr-FR" sz="1200" dirty="0"/>
              <a:t>Circulation des idées</a:t>
            </a:r>
          </a:p>
          <a:p>
            <a:pPr lvl="1" eaLnBrk="1" hangingPunct="1">
              <a:lnSpc>
                <a:spcPct val="80000"/>
              </a:lnSpc>
            </a:pPr>
            <a:r>
              <a:rPr lang="fr-FR" sz="1200" dirty="0"/>
              <a:t>Chaque participant note une idée sur une feuille blanche, il passe ensuite la feuille à son voisin qui ajoute une variante ou une suggestion sur cette idée.</a:t>
            </a:r>
          </a:p>
          <a:p>
            <a:pPr lvl="1" eaLnBrk="1" hangingPunct="1">
              <a:lnSpc>
                <a:spcPct val="80000"/>
              </a:lnSpc>
            </a:pPr>
            <a:r>
              <a:rPr lang="fr-FR" sz="1200" dirty="0"/>
              <a:t>Après avoir fait un tour complet l’idée à souvent bien évolué</a:t>
            </a:r>
          </a:p>
          <a:p>
            <a:pPr eaLnBrk="1" hangingPunct="1">
              <a:lnSpc>
                <a:spcPct val="80000"/>
              </a:lnSpc>
            </a:pPr>
            <a:r>
              <a:rPr lang="fr-FR" sz="1200" dirty="0"/>
              <a:t>Brainstorming électronique</a:t>
            </a:r>
          </a:p>
          <a:p>
            <a:pPr lvl="1" eaLnBrk="1" hangingPunct="1">
              <a:lnSpc>
                <a:spcPct val="80000"/>
              </a:lnSpc>
            </a:pPr>
            <a:r>
              <a:rPr lang="fr-FR" sz="1200" dirty="0"/>
              <a:t>L’animateur envoie le thème et les règles de fonctionnement par mél. Les personnes contribuent en lui répondant. Il compile la liste des idées reçues et la renvoie aux participants</a:t>
            </a:r>
            <a:endParaRPr lang="fr-FR" sz="1200" dirty="0">
              <a:solidFill>
                <a:srgbClr val="800000"/>
              </a:solidFill>
            </a:endParaRPr>
          </a:p>
          <a:p>
            <a:pPr lvl="2" eaLnBrk="1" hangingPunct="1">
              <a:lnSpc>
                <a:spcPct val="80000"/>
              </a:lnSpc>
            </a:pPr>
            <a:r>
              <a:rPr lang="fr-FR" sz="1200" dirty="0"/>
              <a:t>Évite les risques de critique et de blocage par </a:t>
            </a:r>
            <a:r>
              <a:rPr lang="fr-FR" sz="1200" dirty="0" err="1"/>
              <a:t>auto-censure</a:t>
            </a:r>
            <a:r>
              <a:rPr lang="fr-FR" sz="1200" dirty="0"/>
              <a:t> puisque les idées sont anonymes </a:t>
            </a:r>
          </a:p>
          <a:p>
            <a:pPr lvl="1" eaLnBrk="1" hangingPunct="1">
              <a:lnSpc>
                <a:spcPct val="80000"/>
              </a:lnSpc>
            </a:pPr>
            <a:r>
              <a:rPr lang="fr-FR" sz="1200" dirty="0">
                <a:solidFill>
                  <a:srgbClr val="800000"/>
                </a:solidFill>
              </a:rPr>
              <a:t>Un </a:t>
            </a:r>
            <a:r>
              <a:rPr lang="fr-FR" sz="1200" dirty="0">
                <a:solidFill>
                  <a:srgbClr val="800000"/>
                </a:solidFill>
                <a:hlinkClick r:id="rId4"/>
              </a:rPr>
              <a:t>Wiki </a:t>
            </a:r>
            <a:r>
              <a:rPr lang="fr-FR" sz="1200" dirty="0">
                <a:solidFill>
                  <a:srgbClr val="800000"/>
                </a:solidFill>
              </a:rPr>
              <a:t>est plus efficace et rapide que le mél.</a:t>
            </a:r>
            <a:r>
              <a:rPr lang="fr-FR" sz="1200" dirty="0"/>
              <a:t> </a:t>
            </a:r>
          </a:p>
          <a:p>
            <a:pPr lvl="1" eaLnBrk="1" hangingPunct="1">
              <a:lnSpc>
                <a:spcPct val="80000"/>
              </a:lnSpc>
            </a:pPr>
            <a:r>
              <a:rPr lang="fr-FR" sz="1200" dirty="0"/>
              <a:t>Avantages du brainstorming électronique :</a:t>
            </a:r>
          </a:p>
          <a:p>
            <a:pPr lvl="2" eaLnBrk="1" hangingPunct="1">
              <a:lnSpc>
                <a:spcPct val="80000"/>
              </a:lnSpc>
            </a:pPr>
            <a:r>
              <a:rPr lang="fr-FR" sz="1200" dirty="0"/>
              <a:t>Le nombre de personnes impliquées peut être plus important que dans une réunion “physique”</a:t>
            </a:r>
          </a:p>
          <a:p>
            <a:pPr lvl="2" eaLnBrk="1" hangingPunct="1">
              <a:lnSpc>
                <a:spcPct val="80000"/>
              </a:lnSpc>
            </a:pPr>
            <a:r>
              <a:rPr lang="fr-FR" sz="1200" dirty="0"/>
              <a:t>Par contre, le rythme, la qualité des idées et l’intensité des interactions sont nettement moins bons …</a:t>
            </a:r>
          </a:p>
          <a:p>
            <a:endParaRPr lang="en-US" sz="1200"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23</a:t>
            </a:fld>
            <a:endParaRPr lang="fr-FR"/>
          </a:p>
        </p:txBody>
      </p:sp>
    </p:spTree>
    <p:extLst>
      <p:ext uri="{BB962C8B-B14F-4D97-AF65-F5344CB8AC3E}">
        <p14:creationId xmlns:p14="http://schemas.microsoft.com/office/powerpoint/2010/main" val="2263365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24</a:t>
            </a:fld>
            <a:endParaRPr lang="fr-FR"/>
          </a:p>
        </p:txBody>
      </p:sp>
    </p:spTree>
    <p:extLst>
      <p:ext uri="{BB962C8B-B14F-4D97-AF65-F5344CB8AC3E}">
        <p14:creationId xmlns:p14="http://schemas.microsoft.com/office/powerpoint/2010/main" val="2714856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25</a:t>
            </a:fld>
            <a:endParaRPr lang="fr-FR"/>
          </a:p>
        </p:txBody>
      </p:sp>
    </p:spTree>
    <p:extLst>
      <p:ext uri="{BB962C8B-B14F-4D97-AF65-F5344CB8AC3E}">
        <p14:creationId xmlns:p14="http://schemas.microsoft.com/office/powerpoint/2010/main" val="264276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Avancement</a:t>
            </a:r>
            <a:r>
              <a:rPr lang="fr-FR" baseline="0" dirty="0"/>
              <a:t> </a:t>
            </a:r>
            <a:r>
              <a:rPr lang="fr-FR" baseline="0"/>
              <a:t>des chapitres - </a:t>
            </a:r>
            <a:r>
              <a:rPr lang="fr-FR"/>
              <a:t>Prendre </a:t>
            </a:r>
            <a:r>
              <a:rPr lang="fr-FR" dirty="0"/>
              <a:t>des notes</a:t>
            </a:r>
          </a:p>
        </p:txBody>
      </p:sp>
      <p:sp>
        <p:nvSpPr>
          <p:cNvPr id="4" name="Espace réservé du numéro de diapositive 3"/>
          <p:cNvSpPr>
            <a:spLocks noGrp="1"/>
          </p:cNvSpPr>
          <p:nvPr>
            <p:ph type="sldNum" idx="10"/>
          </p:nvPr>
        </p:nvSpPr>
        <p:spPr/>
        <p:txBody>
          <a:bodyPr/>
          <a:lstStyle/>
          <a:p>
            <a:pPr>
              <a:defRPr/>
            </a:pPr>
            <a:endParaRPr lang="fr-FR"/>
          </a:p>
        </p:txBody>
      </p:sp>
    </p:spTree>
    <p:extLst>
      <p:ext uri="{BB962C8B-B14F-4D97-AF65-F5344CB8AC3E}">
        <p14:creationId xmlns:p14="http://schemas.microsoft.com/office/powerpoint/2010/main" val="99411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26</a:t>
            </a:fld>
            <a:endParaRPr lang="fr-FR"/>
          </a:p>
        </p:txBody>
      </p:sp>
    </p:spTree>
    <p:extLst>
      <p:ext uri="{BB962C8B-B14F-4D97-AF65-F5344CB8AC3E}">
        <p14:creationId xmlns:p14="http://schemas.microsoft.com/office/powerpoint/2010/main" val="3973443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fr-FR" sz="900" dirty="0"/>
              <a:t>Le tri des idées … et le passage à l’action</a:t>
            </a:r>
          </a:p>
          <a:p>
            <a:pPr marL="533400" indent="-533400" defTabSz="449263" eaLnBrk="1" hangingPunct="1">
              <a:buFontTx/>
              <a:buAutoNum type="arabicPeriod"/>
            </a:pPr>
            <a:r>
              <a:rPr lang="fr-FR" b="1" dirty="0"/>
              <a:t>Des critères</a:t>
            </a:r>
          </a:p>
          <a:p>
            <a:pPr marL="914400" lvl="1" indent="-457200" defTabSz="449263" eaLnBrk="1" hangingPunct="1"/>
            <a:r>
              <a:rPr lang="fr-FR" b="1" dirty="0"/>
              <a:t>de qualification </a:t>
            </a:r>
          </a:p>
          <a:p>
            <a:pPr marL="914400" lvl="1" indent="-457200" defTabSz="449263" eaLnBrk="1" hangingPunct="1"/>
            <a:r>
              <a:rPr lang="fr-FR" b="1" dirty="0"/>
              <a:t>de qualité / discriminants </a:t>
            </a:r>
          </a:p>
          <a:p>
            <a:pPr marL="533400" indent="-533400" defTabSz="449263" eaLnBrk="1" hangingPunct="1">
              <a:buFontTx/>
              <a:buAutoNum type="arabicPeriod"/>
            </a:pPr>
            <a:r>
              <a:rPr lang="fr-FR" b="1" dirty="0"/>
              <a:t>Une méthode</a:t>
            </a:r>
          </a:p>
          <a:p>
            <a:pPr marL="914400" lvl="1" indent="-457200" defTabSz="449263" eaLnBrk="1" hangingPunct="1">
              <a:buFontTx/>
              <a:buChar char="•"/>
            </a:pPr>
            <a:endParaRPr lang="fr-FR" b="1" dirty="0"/>
          </a:p>
          <a:p>
            <a:pPr marL="533400" indent="-533400" defTabSz="449263" eaLnBrk="1" hangingPunct="1">
              <a:buFontTx/>
              <a:buAutoNum type="arabicPeriod"/>
            </a:pPr>
            <a:endParaRPr lang="fr-FR" b="1" dirty="0"/>
          </a:p>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27</a:t>
            </a:fld>
            <a:endParaRPr lang="fr-FR"/>
          </a:p>
        </p:txBody>
      </p:sp>
    </p:spTree>
    <p:extLst>
      <p:ext uri="{BB962C8B-B14F-4D97-AF65-F5344CB8AC3E}">
        <p14:creationId xmlns:p14="http://schemas.microsoft.com/office/powerpoint/2010/main" val="2454725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Ancienne</a:t>
            </a:r>
            <a:r>
              <a:rPr lang="en-US" dirty="0"/>
              <a:t> version : </a:t>
            </a:r>
          </a:p>
          <a:p>
            <a:pPr marL="533400" indent="-533400" eaLnBrk="1" hangingPunct="1">
              <a:lnSpc>
                <a:spcPct val="80000"/>
              </a:lnSpc>
              <a:buFontTx/>
              <a:buNone/>
            </a:pPr>
            <a:r>
              <a:rPr lang="fr-FR" sz="2400" dirty="0"/>
              <a:t>Ils donnent les moyens rigoureux de juger chacune des idées proposées.</a:t>
            </a:r>
          </a:p>
          <a:p>
            <a:pPr marL="533400" indent="-533400" eaLnBrk="1" hangingPunct="1">
              <a:lnSpc>
                <a:spcPct val="80000"/>
              </a:lnSpc>
              <a:buFontTx/>
              <a:buNone/>
            </a:pPr>
            <a:r>
              <a:rPr lang="fr-FR" sz="2400" dirty="0"/>
              <a:t>Trois types de critères :</a:t>
            </a:r>
          </a:p>
          <a:p>
            <a:pPr marL="914400" lvl="1" indent="-457200" eaLnBrk="1" hangingPunct="1">
              <a:lnSpc>
                <a:spcPct val="80000"/>
              </a:lnSpc>
            </a:pPr>
            <a:r>
              <a:rPr lang="fr-FR" sz="2000" dirty="0"/>
              <a:t>Critères de </a:t>
            </a:r>
            <a:r>
              <a:rPr lang="fr-FR" sz="2000" b="1" dirty="0"/>
              <a:t>qualification</a:t>
            </a:r>
            <a:r>
              <a:rPr lang="fr-FR" sz="2000" dirty="0"/>
              <a:t> : revenir à la question de départ </a:t>
            </a:r>
            <a:endParaRPr lang="fr-FR" sz="1800" dirty="0">
              <a:solidFill>
                <a:schemeClr val="tx1"/>
              </a:solidFill>
            </a:endParaRPr>
          </a:p>
          <a:p>
            <a:pPr marL="1295400" lvl="2" indent="-381000" eaLnBrk="1" hangingPunct="1">
              <a:lnSpc>
                <a:spcPct val="80000"/>
              </a:lnSpc>
              <a:buFontTx/>
              <a:buAutoNum type="arabicPeriod"/>
            </a:pPr>
            <a:r>
              <a:rPr lang="fr-FR" sz="1800" i="1" dirty="0"/>
              <a:t>Si celle-ci a été bien formulée, elle permet de trouver les principaux critères éliminant les idées « hors de propos »</a:t>
            </a:r>
          </a:p>
          <a:p>
            <a:pPr marL="914400" lvl="1" indent="-457200" eaLnBrk="1" hangingPunct="1">
              <a:lnSpc>
                <a:spcPct val="80000"/>
              </a:lnSpc>
            </a:pPr>
            <a:r>
              <a:rPr lang="fr-FR" sz="2000" dirty="0"/>
              <a:t>Critères de qualité</a:t>
            </a:r>
          </a:p>
          <a:p>
            <a:pPr marL="1295400" lvl="2" indent="-381000" eaLnBrk="1" hangingPunct="1">
              <a:lnSpc>
                <a:spcPct val="80000"/>
              </a:lnSpc>
              <a:buFontTx/>
              <a:buAutoNum type="arabicPeriod" startAt="2"/>
            </a:pPr>
            <a:r>
              <a:rPr lang="fr-FR" sz="1800" dirty="0"/>
              <a:t>Des critères </a:t>
            </a:r>
            <a:r>
              <a:rPr lang="fr-FR" sz="1800" b="1" dirty="0"/>
              <a:t>génériques</a:t>
            </a:r>
            <a:r>
              <a:rPr lang="fr-FR" sz="1800" dirty="0"/>
              <a:t>, communs</a:t>
            </a:r>
            <a:r>
              <a:rPr lang="fr-FR" sz="1800" b="1" dirty="0"/>
              <a:t> </a:t>
            </a:r>
            <a:r>
              <a:rPr lang="fr-FR" sz="1800" dirty="0"/>
              <a:t>à la plupart des projets : </a:t>
            </a:r>
            <a:r>
              <a:rPr lang="fr-FR" sz="1800" i="1" dirty="0"/>
              <a:t>rapidité/facilité de mise en place, efficacité, coût/efficience …</a:t>
            </a:r>
          </a:p>
          <a:p>
            <a:pPr marL="1295400" lvl="2" indent="-381000" eaLnBrk="1" hangingPunct="1">
              <a:lnSpc>
                <a:spcPct val="80000"/>
              </a:lnSpc>
              <a:buFontTx/>
              <a:buAutoNum type="arabicPeriod" startAt="2"/>
            </a:pPr>
            <a:r>
              <a:rPr lang="fr-FR" sz="1800" dirty="0"/>
              <a:t>Des critères </a:t>
            </a:r>
            <a:r>
              <a:rPr lang="fr-FR" sz="1800" b="1" dirty="0"/>
              <a:t>spécifiques</a:t>
            </a:r>
            <a:r>
              <a:rPr lang="fr-FR" sz="1800" dirty="0"/>
              <a:t> :</a:t>
            </a:r>
            <a:r>
              <a:rPr lang="fr-FR" sz="1800" i="1" dirty="0"/>
              <a:t> stratégie de l’entreprise</a:t>
            </a:r>
          </a:p>
          <a:p>
            <a:pPr marL="1295400" lvl="2" indent="-381000" eaLnBrk="1" hangingPunct="1">
              <a:lnSpc>
                <a:spcPct val="80000"/>
              </a:lnSpc>
            </a:pPr>
            <a:endParaRPr lang="fr-FR" sz="1800" i="1" dirty="0"/>
          </a:p>
          <a:p>
            <a:pPr marL="1295400" lvl="2" indent="-381000" eaLnBrk="1" hangingPunct="1">
              <a:lnSpc>
                <a:spcPct val="80000"/>
              </a:lnSpc>
              <a:buFontTx/>
              <a:buNone/>
            </a:pPr>
            <a:r>
              <a:rPr lang="fr-FR" dirty="0">
                <a:solidFill>
                  <a:srgbClr val="800000"/>
                </a:solidFill>
              </a:rPr>
              <a:t>Les critères de qualité doivent être :</a:t>
            </a:r>
          </a:p>
          <a:p>
            <a:pPr marL="1714500" lvl="3" indent="-342900" eaLnBrk="1" hangingPunct="1">
              <a:lnSpc>
                <a:spcPct val="80000"/>
              </a:lnSpc>
            </a:pPr>
            <a:r>
              <a:rPr lang="fr-FR" dirty="0"/>
              <a:t>Discriminants </a:t>
            </a:r>
            <a:r>
              <a:rPr lang="fr-FR" sz="1400" dirty="0"/>
              <a:t>(permettent de différencier)</a:t>
            </a:r>
            <a:r>
              <a:rPr lang="fr-FR" dirty="0"/>
              <a:t> </a:t>
            </a:r>
          </a:p>
          <a:p>
            <a:pPr marL="1714500" lvl="3" indent="-342900" eaLnBrk="1" hangingPunct="1">
              <a:lnSpc>
                <a:spcPct val="80000"/>
              </a:lnSpc>
            </a:pPr>
            <a:r>
              <a:rPr lang="fr-FR" dirty="0"/>
              <a:t>Pondérés </a:t>
            </a:r>
            <a:r>
              <a:rPr lang="fr-FR" sz="1400" dirty="0"/>
              <a:t>(certains sont prioritaires)</a:t>
            </a:r>
          </a:p>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29</a:t>
            </a:fld>
            <a:endParaRPr lang="fr-FR"/>
          </a:p>
        </p:txBody>
      </p:sp>
    </p:spTree>
    <p:extLst>
      <p:ext uri="{BB962C8B-B14F-4D97-AF65-F5344CB8AC3E}">
        <p14:creationId xmlns:p14="http://schemas.microsoft.com/office/powerpoint/2010/main" val="404302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Pondérés : crédit</a:t>
            </a:r>
            <a:r>
              <a:rPr lang="fr-FR" baseline="0" dirty="0"/>
              <a:t> à rembourser, envie d’évoluer, </a:t>
            </a:r>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30</a:t>
            </a:fld>
            <a:endParaRPr lang="fr-FR"/>
          </a:p>
        </p:txBody>
      </p:sp>
    </p:spTree>
    <p:extLst>
      <p:ext uri="{BB962C8B-B14F-4D97-AF65-F5344CB8AC3E}">
        <p14:creationId xmlns:p14="http://schemas.microsoft.com/office/powerpoint/2010/main" val="4093705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Ancienne</a:t>
            </a:r>
            <a:r>
              <a:rPr lang="en-US" dirty="0"/>
              <a:t> version : </a:t>
            </a:r>
          </a:p>
          <a:p>
            <a:pPr marL="533400" indent="-533400" eaLnBrk="1" hangingPunct="1">
              <a:lnSpc>
                <a:spcPct val="80000"/>
              </a:lnSpc>
              <a:buFontTx/>
              <a:buNone/>
            </a:pPr>
            <a:r>
              <a:rPr lang="fr-FR" sz="2400" dirty="0"/>
              <a:t>Ils donnent les moyens rigoureux de juger chacune des idées proposées.</a:t>
            </a:r>
          </a:p>
          <a:p>
            <a:pPr marL="533400" indent="-533400" eaLnBrk="1" hangingPunct="1">
              <a:lnSpc>
                <a:spcPct val="80000"/>
              </a:lnSpc>
              <a:buFontTx/>
              <a:buNone/>
            </a:pPr>
            <a:r>
              <a:rPr lang="fr-FR" sz="2400" dirty="0"/>
              <a:t>Trois types de critères :</a:t>
            </a:r>
          </a:p>
          <a:p>
            <a:pPr marL="914400" lvl="1" indent="-457200" eaLnBrk="1" hangingPunct="1">
              <a:lnSpc>
                <a:spcPct val="80000"/>
              </a:lnSpc>
            </a:pPr>
            <a:r>
              <a:rPr lang="fr-FR" sz="2000" dirty="0"/>
              <a:t>Critères de </a:t>
            </a:r>
            <a:r>
              <a:rPr lang="fr-FR" sz="2000" b="1" dirty="0"/>
              <a:t>qualification</a:t>
            </a:r>
            <a:r>
              <a:rPr lang="fr-FR" sz="2000" dirty="0"/>
              <a:t> : revenir à la question de départ </a:t>
            </a:r>
            <a:endParaRPr lang="fr-FR" sz="1800" dirty="0">
              <a:solidFill>
                <a:schemeClr val="tx1"/>
              </a:solidFill>
            </a:endParaRPr>
          </a:p>
          <a:p>
            <a:pPr marL="1295400" lvl="2" indent="-381000" eaLnBrk="1" hangingPunct="1">
              <a:lnSpc>
                <a:spcPct val="80000"/>
              </a:lnSpc>
              <a:buFontTx/>
              <a:buAutoNum type="arabicPeriod"/>
            </a:pPr>
            <a:r>
              <a:rPr lang="fr-FR" sz="1800" i="1" dirty="0"/>
              <a:t>Si celle-ci a été bien formulée, elle permet de trouver les principaux critères éliminant les idées « hors de propos »</a:t>
            </a:r>
          </a:p>
          <a:p>
            <a:pPr marL="914400" lvl="1" indent="-457200" eaLnBrk="1" hangingPunct="1">
              <a:lnSpc>
                <a:spcPct val="80000"/>
              </a:lnSpc>
            </a:pPr>
            <a:r>
              <a:rPr lang="fr-FR" sz="2000" dirty="0"/>
              <a:t>Critères de qualité</a:t>
            </a:r>
          </a:p>
          <a:p>
            <a:pPr marL="1295400" lvl="2" indent="-381000" eaLnBrk="1" hangingPunct="1">
              <a:lnSpc>
                <a:spcPct val="80000"/>
              </a:lnSpc>
              <a:buFontTx/>
              <a:buAutoNum type="arabicPeriod" startAt="2"/>
            </a:pPr>
            <a:r>
              <a:rPr lang="fr-FR" sz="1800" dirty="0"/>
              <a:t>Des critères </a:t>
            </a:r>
            <a:r>
              <a:rPr lang="fr-FR" sz="1800" b="1" dirty="0"/>
              <a:t>génériques</a:t>
            </a:r>
            <a:r>
              <a:rPr lang="fr-FR" sz="1800" dirty="0"/>
              <a:t>, communs</a:t>
            </a:r>
            <a:r>
              <a:rPr lang="fr-FR" sz="1800" b="1" dirty="0"/>
              <a:t> </a:t>
            </a:r>
            <a:r>
              <a:rPr lang="fr-FR" sz="1800" dirty="0"/>
              <a:t>à la plupart des projets : </a:t>
            </a:r>
            <a:r>
              <a:rPr lang="fr-FR" sz="1800" i="1" dirty="0"/>
              <a:t>rapidité/facilité de mise en place, efficacité, coût/efficience …</a:t>
            </a:r>
          </a:p>
          <a:p>
            <a:pPr marL="1295400" lvl="2" indent="-381000" eaLnBrk="1" hangingPunct="1">
              <a:lnSpc>
                <a:spcPct val="80000"/>
              </a:lnSpc>
              <a:buFontTx/>
              <a:buAutoNum type="arabicPeriod" startAt="2"/>
            </a:pPr>
            <a:r>
              <a:rPr lang="fr-FR" sz="1800" dirty="0"/>
              <a:t>Des critères </a:t>
            </a:r>
            <a:r>
              <a:rPr lang="fr-FR" sz="1800" b="1" dirty="0"/>
              <a:t>spécifiques</a:t>
            </a:r>
            <a:r>
              <a:rPr lang="fr-FR" sz="1800" dirty="0"/>
              <a:t> :</a:t>
            </a:r>
            <a:r>
              <a:rPr lang="fr-FR" sz="1800" i="1" dirty="0"/>
              <a:t> stratégie de l’entreprise</a:t>
            </a:r>
          </a:p>
          <a:p>
            <a:pPr marL="1295400" lvl="2" indent="-381000" eaLnBrk="1" hangingPunct="1">
              <a:lnSpc>
                <a:spcPct val="80000"/>
              </a:lnSpc>
            </a:pPr>
            <a:endParaRPr lang="fr-FR" sz="1800" i="1" dirty="0"/>
          </a:p>
          <a:p>
            <a:pPr marL="1295400" lvl="2" indent="-381000" eaLnBrk="1" hangingPunct="1">
              <a:lnSpc>
                <a:spcPct val="80000"/>
              </a:lnSpc>
              <a:buFontTx/>
              <a:buNone/>
            </a:pPr>
            <a:r>
              <a:rPr lang="fr-FR" dirty="0">
                <a:solidFill>
                  <a:srgbClr val="800000"/>
                </a:solidFill>
              </a:rPr>
              <a:t>Les critères de qualité doivent être :</a:t>
            </a:r>
          </a:p>
          <a:p>
            <a:pPr marL="1714500" lvl="3" indent="-342900" eaLnBrk="1" hangingPunct="1">
              <a:lnSpc>
                <a:spcPct val="80000"/>
              </a:lnSpc>
            </a:pPr>
            <a:r>
              <a:rPr lang="fr-FR" dirty="0"/>
              <a:t>Discriminants </a:t>
            </a:r>
            <a:r>
              <a:rPr lang="fr-FR" sz="1400" dirty="0"/>
              <a:t>(permettent de différencier)</a:t>
            </a:r>
            <a:r>
              <a:rPr lang="fr-FR" dirty="0"/>
              <a:t> </a:t>
            </a:r>
          </a:p>
          <a:p>
            <a:pPr marL="1714500" lvl="3" indent="-342900" eaLnBrk="1" hangingPunct="1">
              <a:lnSpc>
                <a:spcPct val="80000"/>
              </a:lnSpc>
            </a:pPr>
            <a:r>
              <a:rPr lang="fr-FR" dirty="0"/>
              <a:t>Pondérés </a:t>
            </a:r>
            <a:r>
              <a:rPr lang="fr-FR" sz="1400" dirty="0"/>
              <a:t>(certains sont prioritaires)</a:t>
            </a:r>
          </a:p>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31</a:t>
            </a:fld>
            <a:endParaRPr lang="fr-FR"/>
          </a:p>
        </p:txBody>
      </p:sp>
    </p:spTree>
    <p:extLst>
      <p:ext uri="{BB962C8B-B14F-4D97-AF65-F5344CB8AC3E}">
        <p14:creationId xmlns:p14="http://schemas.microsoft.com/office/powerpoint/2010/main" val="2006574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Ancienne</a:t>
            </a:r>
            <a:r>
              <a:rPr lang="en-US" dirty="0"/>
              <a:t> version : </a:t>
            </a:r>
          </a:p>
          <a:p>
            <a:pPr marL="533400" indent="-533400" eaLnBrk="1" hangingPunct="1">
              <a:lnSpc>
                <a:spcPct val="80000"/>
              </a:lnSpc>
              <a:buFontTx/>
              <a:buNone/>
            </a:pPr>
            <a:r>
              <a:rPr lang="fr-FR" sz="2400" dirty="0"/>
              <a:t>Ils donnent les moyens rigoureux de juger chacune des idées proposées.</a:t>
            </a:r>
          </a:p>
          <a:p>
            <a:pPr marL="533400" indent="-533400" eaLnBrk="1" hangingPunct="1">
              <a:lnSpc>
                <a:spcPct val="80000"/>
              </a:lnSpc>
              <a:buFontTx/>
              <a:buNone/>
            </a:pPr>
            <a:r>
              <a:rPr lang="fr-FR" sz="2400" dirty="0"/>
              <a:t>Trois types de critères :</a:t>
            </a:r>
          </a:p>
          <a:p>
            <a:pPr marL="914400" lvl="1" indent="-457200" eaLnBrk="1" hangingPunct="1">
              <a:lnSpc>
                <a:spcPct val="80000"/>
              </a:lnSpc>
            </a:pPr>
            <a:r>
              <a:rPr lang="fr-FR" sz="2000" dirty="0"/>
              <a:t>Critères de </a:t>
            </a:r>
            <a:r>
              <a:rPr lang="fr-FR" sz="2000" b="1" dirty="0"/>
              <a:t>qualification</a:t>
            </a:r>
            <a:r>
              <a:rPr lang="fr-FR" sz="2000" dirty="0"/>
              <a:t> : revenir à la question de départ </a:t>
            </a:r>
            <a:endParaRPr lang="fr-FR" sz="1800" dirty="0">
              <a:solidFill>
                <a:schemeClr val="tx1"/>
              </a:solidFill>
            </a:endParaRPr>
          </a:p>
          <a:p>
            <a:pPr marL="1295400" lvl="2" indent="-381000" eaLnBrk="1" hangingPunct="1">
              <a:lnSpc>
                <a:spcPct val="80000"/>
              </a:lnSpc>
              <a:buFontTx/>
              <a:buAutoNum type="arabicPeriod"/>
            </a:pPr>
            <a:r>
              <a:rPr lang="fr-FR" sz="1800" i="1" dirty="0"/>
              <a:t>Si celle-ci a été bien formulée, elle permet de trouver les principaux critères éliminant les idées « hors de propos »</a:t>
            </a:r>
          </a:p>
          <a:p>
            <a:pPr marL="914400" lvl="1" indent="-457200" eaLnBrk="1" hangingPunct="1">
              <a:lnSpc>
                <a:spcPct val="80000"/>
              </a:lnSpc>
            </a:pPr>
            <a:r>
              <a:rPr lang="fr-FR" sz="2000" dirty="0"/>
              <a:t>Critères de qualité</a:t>
            </a:r>
          </a:p>
          <a:p>
            <a:pPr marL="1295400" lvl="2" indent="-381000" eaLnBrk="1" hangingPunct="1">
              <a:lnSpc>
                <a:spcPct val="80000"/>
              </a:lnSpc>
              <a:buFontTx/>
              <a:buAutoNum type="arabicPeriod" startAt="2"/>
            </a:pPr>
            <a:r>
              <a:rPr lang="fr-FR" sz="1800" dirty="0"/>
              <a:t>Des critères </a:t>
            </a:r>
            <a:r>
              <a:rPr lang="fr-FR" sz="1800" b="1" dirty="0"/>
              <a:t>génériques</a:t>
            </a:r>
            <a:r>
              <a:rPr lang="fr-FR" sz="1800" dirty="0"/>
              <a:t>, communs</a:t>
            </a:r>
            <a:r>
              <a:rPr lang="fr-FR" sz="1800" b="1" dirty="0"/>
              <a:t> </a:t>
            </a:r>
            <a:r>
              <a:rPr lang="fr-FR" sz="1800" dirty="0"/>
              <a:t>à la plupart des projets : </a:t>
            </a:r>
            <a:r>
              <a:rPr lang="fr-FR" sz="1800" i="1" dirty="0"/>
              <a:t>rapidité/facilité de mise en place, efficacité, coût/efficience …</a:t>
            </a:r>
          </a:p>
          <a:p>
            <a:pPr marL="1295400" lvl="2" indent="-381000" eaLnBrk="1" hangingPunct="1">
              <a:lnSpc>
                <a:spcPct val="80000"/>
              </a:lnSpc>
              <a:buFontTx/>
              <a:buAutoNum type="arabicPeriod" startAt="2"/>
            </a:pPr>
            <a:r>
              <a:rPr lang="fr-FR" sz="1800" dirty="0"/>
              <a:t>Des critères </a:t>
            </a:r>
            <a:r>
              <a:rPr lang="fr-FR" sz="1800" b="1" dirty="0"/>
              <a:t>spécifiques</a:t>
            </a:r>
            <a:r>
              <a:rPr lang="fr-FR" sz="1800" dirty="0"/>
              <a:t> :</a:t>
            </a:r>
            <a:r>
              <a:rPr lang="fr-FR" sz="1800" i="1" dirty="0"/>
              <a:t> stratégie de l’entreprise</a:t>
            </a:r>
          </a:p>
          <a:p>
            <a:pPr marL="1295400" lvl="2" indent="-381000" eaLnBrk="1" hangingPunct="1">
              <a:lnSpc>
                <a:spcPct val="80000"/>
              </a:lnSpc>
            </a:pPr>
            <a:endParaRPr lang="fr-FR" sz="1800" i="1" dirty="0"/>
          </a:p>
          <a:p>
            <a:pPr marL="1295400" lvl="2" indent="-381000" eaLnBrk="1" hangingPunct="1">
              <a:lnSpc>
                <a:spcPct val="80000"/>
              </a:lnSpc>
              <a:buFontTx/>
              <a:buNone/>
            </a:pPr>
            <a:r>
              <a:rPr lang="fr-FR" dirty="0">
                <a:solidFill>
                  <a:srgbClr val="800000"/>
                </a:solidFill>
              </a:rPr>
              <a:t>Les critères de qualité doivent être :</a:t>
            </a:r>
          </a:p>
          <a:p>
            <a:pPr marL="1714500" lvl="3" indent="-342900" eaLnBrk="1" hangingPunct="1">
              <a:lnSpc>
                <a:spcPct val="80000"/>
              </a:lnSpc>
            </a:pPr>
            <a:r>
              <a:rPr lang="fr-FR" dirty="0"/>
              <a:t>Discriminants </a:t>
            </a:r>
            <a:r>
              <a:rPr lang="fr-FR" sz="1400" dirty="0"/>
              <a:t>(permettent de différencier)</a:t>
            </a:r>
            <a:r>
              <a:rPr lang="fr-FR" dirty="0"/>
              <a:t> </a:t>
            </a:r>
          </a:p>
          <a:p>
            <a:pPr marL="1714500" lvl="3" indent="-342900" eaLnBrk="1" hangingPunct="1">
              <a:lnSpc>
                <a:spcPct val="80000"/>
              </a:lnSpc>
            </a:pPr>
            <a:r>
              <a:rPr lang="fr-FR" dirty="0"/>
              <a:t>Pondérés </a:t>
            </a:r>
            <a:r>
              <a:rPr lang="fr-FR" sz="1400" dirty="0"/>
              <a:t>(certains sont prioritaires)</a:t>
            </a:r>
          </a:p>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32</a:t>
            </a:fld>
            <a:endParaRPr lang="fr-FR"/>
          </a:p>
        </p:txBody>
      </p:sp>
    </p:spTree>
    <p:extLst>
      <p:ext uri="{BB962C8B-B14F-4D97-AF65-F5344CB8AC3E}">
        <p14:creationId xmlns:p14="http://schemas.microsoft.com/office/powerpoint/2010/main" val="2190179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33</a:t>
            </a:fld>
            <a:endParaRPr lang="fr-FR"/>
          </a:p>
        </p:txBody>
      </p:sp>
    </p:spTree>
    <p:extLst>
      <p:ext uri="{BB962C8B-B14F-4D97-AF65-F5344CB8AC3E}">
        <p14:creationId xmlns:p14="http://schemas.microsoft.com/office/powerpoint/2010/main" val="346530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0" i="0" kern="1200">
                <a:solidFill>
                  <a:schemeClr val="tx1"/>
                </a:solidFill>
                <a:effectLst/>
                <a:latin typeface="Times New Roman" pitchFamily="18" charset="0"/>
                <a:ea typeface="+mn-ea"/>
                <a:cs typeface="+mn-cs"/>
              </a:rPr>
              <a:t>L'expérience </a:t>
            </a:r>
            <a:r>
              <a:rPr lang="fr-FR" sz="900" b="0" i="0" kern="1200" dirty="0">
                <a:solidFill>
                  <a:schemeClr val="tx1"/>
                </a:solidFill>
                <a:effectLst/>
                <a:latin typeface="Times New Roman" pitchFamily="18" charset="0"/>
                <a:ea typeface="+mn-ea"/>
                <a:cs typeface="+mn-cs"/>
              </a:rPr>
              <a:t>à montré que les équipes où l'on avait le droit d'évaluer les idées des uns et des autres se montraient au final plus fécondes, et plus originales que celles qui avaient respecté l'interdit</a:t>
            </a:r>
          </a:p>
          <a:p>
            <a:endParaRPr lang="fr-FR" sz="900" b="0" i="0" kern="1200" dirty="0">
              <a:solidFill>
                <a:schemeClr val="tx1"/>
              </a:solidFill>
              <a:effectLst/>
              <a:latin typeface="Times New Roman" pitchFamily="18" charset="0"/>
              <a:ea typeface="+mn-ea"/>
              <a:cs typeface="+mn-cs"/>
            </a:endParaRPr>
          </a:p>
          <a:p>
            <a:pPr lvl="1" eaLnBrk="1" hangingPunct="1">
              <a:buFont typeface="Wingdings" panose="05000000000000000000" pitchFamily="2" charset="2"/>
              <a:buChar char="ü"/>
            </a:pPr>
            <a:r>
              <a:rPr lang="fr-FR" dirty="0"/>
              <a:t>rencontrer de manière fortuite et discuter de leur travail et de leurs idées</a:t>
            </a: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36</a:t>
            </a:fld>
            <a:endParaRPr lang="fr-FR"/>
          </a:p>
        </p:txBody>
      </p:sp>
    </p:spTree>
    <p:extLst>
      <p:ext uri="{BB962C8B-B14F-4D97-AF65-F5344CB8AC3E}">
        <p14:creationId xmlns:p14="http://schemas.microsoft.com/office/powerpoint/2010/main" val="4283811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37</a:t>
            </a:fld>
            <a:endParaRPr lang="fr-FR"/>
          </a:p>
        </p:txBody>
      </p:sp>
    </p:spTree>
    <p:extLst>
      <p:ext uri="{BB962C8B-B14F-4D97-AF65-F5344CB8AC3E}">
        <p14:creationId xmlns:p14="http://schemas.microsoft.com/office/powerpoint/2010/main" val="81158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38</a:t>
            </a:fld>
            <a:endParaRPr lang="fr-FR"/>
          </a:p>
        </p:txBody>
      </p:sp>
    </p:spTree>
    <p:extLst>
      <p:ext uri="{BB962C8B-B14F-4D97-AF65-F5344CB8AC3E}">
        <p14:creationId xmlns:p14="http://schemas.microsoft.com/office/powerpoint/2010/main" val="406858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4</a:t>
            </a:fld>
            <a:endParaRPr lang="fr-FR"/>
          </a:p>
        </p:txBody>
      </p:sp>
    </p:spTree>
    <p:extLst>
      <p:ext uri="{BB962C8B-B14F-4D97-AF65-F5344CB8AC3E}">
        <p14:creationId xmlns:p14="http://schemas.microsoft.com/office/powerpoint/2010/main" val="365921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Groupe = initialisation</a:t>
            </a: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6</a:t>
            </a:fld>
            <a:endParaRPr lang="fr-FR"/>
          </a:p>
        </p:txBody>
      </p:sp>
    </p:spTree>
    <p:extLst>
      <p:ext uri="{BB962C8B-B14F-4D97-AF65-F5344CB8AC3E}">
        <p14:creationId xmlns:p14="http://schemas.microsoft.com/office/powerpoint/2010/main" val="333727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fr-CA" sz="900" i="1" dirty="0">
                <a:solidFill>
                  <a:srgbClr val="C00000"/>
                </a:solidFill>
                <a:latin typeface="Calibri" panose="020F0502020204030204" pitchFamily="34" charset="0"/>
              </a:rPr>
              <a:t> </a:t>
            </a:r>
            <a:r>
              <a:rPr lang="fr-CA" sz="900" i="1" dirty="0">
                <a:latin typeface="Calibri" panose="020F0502020204030204" pitchFamily="34" charset="0"/>
              </a:rPr>
              <a:t>(tout le monde peut suivre les idées + on peut repartir avec la page)</a:t>
            </a:r>
            <a:r>
              <a:rPr lang="fr-CA" sz="900" i="1" dirty="0">
                <a:solidFill>
                  <a:srgbClr val="008000"/>
                </a:solidFill>
                <a:latin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8</a:t>
            </a:fld>
            <a:endParaRPr lang="fr-FR"/>
          </a:p>
        </p:txBody>
      </p:sp>
    </p:spTree>
    <p:extLst>
      <p:ext uri="{BB962C8B-B14F-4D97-AF65-F5344CB8AC3E}">
        <p14:creationId xmlns:p14="http://schemas.microsoft.com/office/powerpoint/2010/main" val="308099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9</a:t>
            </a:fld>
            <a:endParaRPr lang="fr-FR"/>
          </a:p>
        </p:txBody>
      </p:sp>
    </p:spTree>
    <p:extLst>
      <p:ext uri="{BB962C8B-B14F-4D97-AF65-F5344CB8AC3E}">
        <p14:creationId xmlns:p14="http://schemas.microsoft.com/office/powerpoint/2010/main" val="184576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10</a:t>
            </a:fld>
            <a:endParaRPr lang="fr-FR"/>
          </a:p>
        </p:txBody>
      </p:sp>
    </p:spTree>
    <p:extLst>
      <p:ext uri="{BB962C8B-B14F-4D97-AF65-F5344CB8AC3E}">
        <p14:creationId xmlns:p14="http://schemas.microsoft.com/office/powerpoint/2010/main" val="427926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Inviter le client, personnes externes =&gt; </a:t>
            </a:r>
            <a:r>
              <a:rPr lang="fr-FR" sz="900" b="0" i="0" u="none" strike="noStrike" kern="1200" dirty="0">
                <a:solidFill>
                  <a:schemeClr val="tx1"/>
                </a:solidFill>
                <a:effectLst/>
                <a:latin typeface="Times New Roman" pitchFamily="18" charset="0"/>
                <a:ea typeface="+mn-ea"/>
                <a:cs typeface="+mn-cs"/>
                <a:hlinkClick r:id="rId3"/>
              </a:rPr>
              <a:t>Brian </a:t>
            </a:r>
            <a:r>
              <a:rPr lang="fr-FR" sz="900" b="0" i="0" u="none" strike="noStrike" kern="1200" dirty="0" err="1">
                <a:solidFill>
                  <a:schemeClr val="tx1"/>
                </a:solidFill>
                <a:effectLst/>
                <a:latin typeface="Times New Roman" pitchFamily="18" charset="0"/>
                <a:ea typeface="+mn-ea"/>
                <a:cs typeface="+mn-cs"/>
                <a:hlinkClick r:id="rId3"/>
              </a:rPr>
              <a:t>Uzzi</a:t>
            </a:r>
            <a:r>
              <a:rPr lang="fr-FR" sz="900" b="0" i="0" kern="1200" dirty="0">
                <a:solidFill>
                  <a:schemeClr val="tx1"/>
                </a:solidFill>
                <a:effectLst/>
                <a:latin typeface="Times New Roman" pitchFamily="18" charset="0"/>
                <a:ea typeface="+mn-ea"/>
                <a:cs typeface="+mn-cs"/>
              </a:rPr>
              <a:t> qui a analysé les comédies musicales les plus populaires, mais aussi les échecs dans ce domaine, on apprend que les équipes les plus imaginatives sont composées en partie de personnes ayant déjà travaillé ensemble avec une certaine proportion de nouveaux venus</a:t>
            </a:r>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11</a:t>
            </a:fld>
            <a:endParaRPr lang="fr-FR"/>
          </a:p>
        </p:txBody>
      </p:sp>
    </p:spTree>
    <p:extLst>
      <p:ext uri="{BB962C8B-B14F-4D97-AF65-F5344CB8AC3E}">
        <p14:creationId xmlns:p14="http://schemas.microsoft.com/office/powerpoint/2010/main" val="256687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Exercice facile  pour</a:t>
            </a:r>
            <a:r>
              <a:rPr lang="fr-FR" baseline="0" dirty="0"/>
              <a:t> briser la glace</a:t>
            </a:r>
            <a:endParaRPr lang="fr-FR" dirty="0"/>
          </a:p>
          <a:p>
            <a:r>
              <a:rPr lang="en-US" sz="900" b="0" i="0" kern="1200" dirty="0">
                <a:solidFill>
                  <a:schemeClr val="tx1"/>
                </a:solidFill>
                <a:effectLst/>
                <a:latin typeface="Times New Roman" pitchFamily="18" charset="0"/>
                <a:ea typeface="+mn-ea"/>
                <a:cs typeface="+mn-cs"/>
              </a:rPr>
              <a:t>• </a:t>
            </a:r>
            <a:r>
              <a:rPr lang="en-US" sz="900" b="1" i="0" kern="1200" dirty="0">
                <a:solidFill>
                  <a:schemeClr val="tx1"/>
                </a:solidFill>
                <a:effectLst/>
                <a:latin typeface="Times New Roman" pitchFamily="18" charset="0"/>
                <a:ea typeface="+mn-ea"/>
                <a:cs typeface="+mn-cs"/>
              </a:rPr>
              <a:t>The brick:</a:t>
            </a:r>
            <a:r>
              <a:rPr lang="en-US" sz="900" b="0" i="0" kern="1200" dirty="0">
                <a:solidFill>
                  <a:schemeClr val="tx1"/>
                </a:solidFill>
                <a:effectLst/>
                <a:latin typeface="Times New Roman" pitchFamily="18" charset="0"/>
                <a:ea typeface="+mn-ea"/>
                <a:cs typeface="+mn-cs"/>
              </a:rPr>
              <a:t> Ask your group to think about an average red brick. Then, have everyone spend five minutes coming up with as many uses for that brick as possible, either on paper or out loud.</a:t>
            </a:r>
          </a:p>
          <a:p>
            <a:r>
              <a:rPr lang="en-US" sz="900" b="0" i="0" kern="1200" dirty="0">
                <a:solidFill>
                  <a:schemeClr val="tx1"/>
                </a:solidFill>
                <a:effectLst/>
                <a:latin typeface="Times New Roman" pitchFamily="18" charset="0"/>
                <a:ea typeface="+mn-ea"/>
                <a:cs typeface="+mn-cs"/>
              </a:rPr>
              <a:t>La doc : attention un BS </a:t>
            </a:r>
            <a:r>
              <a:rPr lang="en-US" sz="900" b="0" i="0" kern="1200" dirty="0" err="1">
                <a:solidFill>
                  <a:schemeClr val="tx1"/>
                </a:solidFill>
                <a:effectLst/>
                <a:latin typeface="Times New Roman" pitchFamily="18" charset="0"/>
                <a:ea typeface="+mn-ea"/>
                <a:cs typeface="+mn-cs"/>
              </a:rPr>
              <a:t>n’est</a:t>
            </a:r>
            <a:r>
              <a:rPr lang="en-US" sz="900" b="0" i="0" kern="1200" dirty="0">
                <a:solidFill>
                  <a:schemeClr val="tx1"/>
                </a:solidFill>
                <a:effectLst/>
                <a:latin typeface="Times New Roman" pitchFamily="18" charset="0"/>
                <a:ea typeface="+mn-ea"/>
                <a:cs typeface="+mn-cs"/>
              </a:rPr>
              <a:t> pas de la pure imagination !</a:t>
            </a: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12</a:t>
            </a:fld>
            <a:endParaRPr lang="fr-FR"/>
          </a:p>
        </p:txBody>
      </p:sp>
    </p:spTree>
    <p:extLst>
      <p:ext uri="{BB962C8B-B14F-4D97-AF65-F5344CB8AC3E}">
        <p14:creationId xmlns:p14="http://schemas.microsoft.com/office/powerpoint/2010/main" val="391403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Rectangle 3"/>
          <p:cNvSpPr/>
          <p:nvPr userDrawn="1"/>
        </p:nvSpPr>
        <p:spPr bwMode="auto">
          <a:xfrm>
            <a:off x="4" y="0"/>
            <a:ext cx="2483764" cy="5715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350396"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1900" b="0" i="0" u="none" strike="noStrike" cap="none" normalizeH="0" baseline="0" dirty="0">
              <a:ln>
                <a:noFill/>
              </a:ln>
              <a:solidFill>
                <a:srgbClr val="000000"/>
              </a:solidFill>
              <a:effectLst/>
              <a:latin typeface="Calibri" pitchFamily="34" charset="0"/>
              <a:cs typeface="Lucida Sans Unicode" pitchFamily="34" charset="0"/>
            </a:endParaRPr>
          </a:p>
        </p:txBody>
      </p:sp>
      <p:sp>
        <p:nvSpPr>
          <p:cNvPr id="10" name="Titre 1"/>
          <p:cNvSpPr>
            <a:spLocks noGrp="1"/>
          </p:cNvSpPr>
          <p:nvPr>
            <p:ph type="title"/>
          </p:nvPr>
        </p:nvSpPr>
        <p:spPr>
          <a:xfrm>
            <a:off x="2689200" y="134938"/>
            <a:ext cx="6324172" cy="571500"/>
          </a:xfrm>
          <a:prstGeom prst="rect">
            <a:avLst/>
          </a:prstGeom>
        </p:spPr>
        <p:txBody>
          <a:bodyPr lIns="71320" tIns="35661" rIns="71320" bIns="35661"/>
          <a:lstStyle>
            <a:lvl1pPr algn="ctr">
              <a:defRPr sz="2500" b="1">
                <a:solidFill>
                  <a:schemeClr val="tx1"/>
                </a:solidFill>
                <a:latin typeface="Calibri" pitchFamily="34" charset="0"/>
              </a:defRPr>
            </a:lvl1pPr>
          </a:lstStyle>
          <a:p>
            <a:r>
              <a:rPr lang="fr-FR" dirty="0"/>
              <a:t>Modifiez le style du titre</a:t>
            </a:r>
          </a:p>
        </p:txBody>
      </p:sp>
      <p:sp>
        <p:nvSpPr>
          <p:cNvPr id="11" name="Espace réservé du contenu 2"/>
          <p:cNvSpPr>
            <a:spLocks noGrp="1"/>
          </p:cNvSpPr>
          <p:nvPr>
            <p:ph idx="1"/>
          </p:nvPr>
        </p:nvSpPr>
        <p:spPr>
          <a:xfrm>
            <a:off x="2689201" y="1270000"/>
            <a:ext cx="6327802"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ZoneTexte 13"/>
          <p:cNvSpPr txBox="1"/>
          <p:nvPr userDrawn="1"/>
        </p:nvSpPr>
        <p:spPr>
          <a:xfrm>
            <a:off x="251520" y="1982952"/>
            <a:ext cx="1985800" cy="384721"/>
          </a:xfrm>
          <a:prstGeom prst="rect">
            <a:avLst/>
          </a:prstGeom>
          <a:noFill/>
          <a:effectLst/>
        </p:spPr>
        <p:txBody>
          <a:bodyPr wrap="none" rtlCol="0">
            <a:spAutoFit/>
          </a:bodyPr>
          <a:lstStyle/>
          <a:p>
            <a:r>
              <a:rPr lang="fr-FR" sz="1900" dirty="0"/>
              <a:t>Dr. Rémi Bachelet</a:t>
            </a:r>
          </a:p>
        </p:txBody>
      </p:sp>
      <p:sp>
        <p:nvSpPr>
          <p:cNvPr id="15" name="ZoneTexte 14"/>
          <p:cNvSpPr txBox="1"/>
          <p:nvPr userDrawn="1"/>
        </p:nvSpPr>
        <p:spPr>
          <a:xfrm>
            <a:off x="276140" y="2334280"/>
            <a:ext cx="1782859" cy="523220"/>
          </a:xfrm>
          <a:prstGeom prst="rect">
            <a:avLst/>
          </a:prstGeom>
          <a:noFill/>
          <a:effectLst/>
        </p:spPr>
        <p:txBody>
          <a:bodyPr wrap="none" rtlCol="0">
            <a:spAutoFit/>
          </a:bodyPr>
          <a:lstStyle/>
          <a:p>
            <a:pPr algn="ctr"/>
            <a:r>
              <a:rPr lang="fr-FR" sz="1400" i="0" dirty="0"/>
              <a:t>Maître de conférences</a:t>
            </a:r>
          </a:p>
          <a:p>
            <a:pPr algn="ctr"/>
            <a:r>
              <a:rPr lang="fr-FR" sz="1400" i="0" dirty="0"/>
              <a:t> à Centrale Lille</a:t>
            </a: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15" y="5233766"/>
            <a:ext cx="793507" cy="277629"/>
          </a:xfrm>
          <a:prstGeom prst="rect">
            <a:avLst/>
          </a:prstGeom>
        </p:spPr>
      </p:pic>
      <p:sp>
        <p:nvSpPr>
          <p:cNvPr id="8" name="Rectangle 7"/>
          <p:cNvSpPr/>
          <p:nvPr userDrawn="1"/>
        </p:nvSpPr>
        <p:spPr>
          <a:xfrm>
            <a:off x="179514" y="3338500"/>
            <a:ext cx="2304254" cy="1141851"/>
          </a:xfrm>
          <a:prstGeom prst="rect">
            <a:avLst/>
          </a:prstGeom>
        </p:spPr>
        <p:txBody>
          <a:bodyPr wrap="square">
            <a:spAutoFit/>
          </a:bodyPr>
          <a:lstStyle/>
          <a:p>
            <a:pPr marL="212962" indent="-212962" defTabSz="350396" eaLnBrk="1" hangingPunct="1">
              <a:buFont typeface="Wingdings" pitchFamily="2" charset="2"/>
              <a:buChar char="q"/>
            </a:pPr>
            <a:r>
              <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rPr>
              <a:t>Après le brainstorming</a:t>
            </a:r>
          </a:p>
          <a:p>
            <a:pPr marL="212962" indent="-212962" defTabSz="350396" eaLnBrk="1" hangingPunct="1">
              <a:buFont typeface="Wingdings" pitchFamily="2" charset="2"/>
              <a:buChar char="q"/>
            </a:pPr>
            <a:endPar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endParaRPr>
          </a:p>
          <a:p>
            <a:pPr marL="212962" indent="-212962" defTabSz="350396" eaLnBrk="1" hangingPunct="1">
              <a:buFont typeface="Wingdings" pitchFamily="2" charset="2"/>
              <a:buChar char="q"/>
            </a:pPr>
            <a:r>
              <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rPr>
              <a:t>Pour approfondir</a:t>
            </a:r>
          </a:p>
          <a:p>
            <a:pPr marL="212962" indent="-212962" defTabSz="350396" eaLnBrk="1" hangingPunct="1">
              <a:buFont typeface="Wingdings" pitchFamily="2" charset="2"/>
              <a:buChar char="q"/>
            </a:pPr>
            <a:endPar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endParaRPr>
          </a:p>
          <a:p>
            <a:pPr marL="212962" indent="-212962" defTabSz="350396" eaLnBrk="1" hangingPunct="1">
              <a:buFont typeface="Wingdings" pitchFamily="2" charset="2"/>
              <a:buChar char="q"/>
            </a:pPr>
            <a:r>
              <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rPr>
              <a:t>Synthèses en images</a:t>
            </a:r>
          </a:p>
          <a:p>
            <a:pPr marL="222868" marR="0" lvl="0" indent="-222868" algn="l" defTabSz="713174"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1_Bannière_Module">
    <p:spTree>
      <p:nvGrpSpPr>
        <p:cNvPr id="1" name=""/>
        <p:cNvGrpSpPr/>
        <p:nvPr/>
      </p:nvGrpSpPr>
      <p:grpSpPr>
        <a:xfrm>
          <a:off x="0" y="0"/>
          <a:ext cx="0" cy="0"/>
          <a:chOff x="0" y="0"/>
          <a:chExt cx="0" cy="0"/>
        </a:xfrm>
      </p:grpSpPr>
      <p:sp>
        <p:nvSpPr>
          <p:cNvPr id="10" name="Rectangle 9"/>
          <p:cNvSpPr/>
          <p:nvPr userDrawn="1"/>
        </p:nvSpPr>
        <p:spPr bwMode="auto">
          <a:xfrm>
            <a:off x="3" y="0"/>
            <a:ext cx="2548800" cy="5715000"/>
          </a:xfrm>
          <a:prstGeom prst="rect">
            <a:avLst/>
          </a:prstGeom>
          <a:gradFill flip="none" rotWithShape="1">
            <a:gsLst>
              <a:gs pos="0">
                <a:schemeClr val="accent1">
                  <a:lumMod val="60000"/>
                  <a:lumOff val="40000"/>
                  <a:tint val="66000"/>
                  <a:satMod val="160000"/>
                </a:schemeClr>
              </a:gs>
              <a:gs pos="50000">
                <a:srgbClr val="0086EA"/>
              </a:gs>
              <a:gs pos="100000">
                <a:schemeClr val="accent1">
                  <a:lumMod val="60000"/>
                  <a:lumOff val="40000"/>
                  <a:tint val="23500"/>
                  <a:satMod val="160000"/>
                </a:schemeClr>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a:ln>
                <a:noFill/>
              </a:ln>
              <a:solidFill>
                <a:srgbClr val="FFFFFF">
                  <a:lumMod val="95000"/>
                </a:srgbClr>
              </a:solidFill>
              <a:effectLst/>
              <a:uLnTx/>
              <a:uFillTx/>
              <a:cs typeface="Lucida Sans Unicode" pitchFamily="34" charset="0"/>
            </a:endParaRPr>
          </a:p>
        </p:txBody>
      </p:sp>
      <p:sp>
        <p:nvSpPr>
          <p:cNvPr id="9" name="Titre 1"/>
          <p:cNvSpPr>
            <a:spLocks noGrp="1"/>
          </p:cNvSpPr>
          <p:nvPr>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Calibri" pitchFamily="34" charset="0"/>
              </a:defRPr>
            </a:lvl1pPr>
          </a:lstStyle>
          <a:p>
            <a:r>
              <a:rPr lang="fr-FR" dirty="0"/>
              <a:t>Modifiez le style du titre</a:t>
            </a:r>
          </a:p>
        </p:txBody>
      </p:sp>
      <p:sp>
        <p:nvSpPr>
          <p:cNvPr id="14"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ZoneTexte 14"/>
          <p:cNvSpPr txBox="1"/>
          <p:nvPr userDrawn="1"/>
        </p:nvSpPr>
        <p:spPr>
          <a:xfrm>
            <a:off x="251520" y="1982952"/>
            <a:ext cx="1985800" cy="384721"/>
          </a:xfrm>
          <a:prstGeom prst="rect">
            <a:avLst/>
          </a:prstGeom>
          <a:noFill/>
          <a:effectLst/>
        </p:spPr>
        <p:txBody>
          <a:bodyPr wrap="none" rtlCol="0">
            <a:spAutoFit/>
          </a:bodyPr>
          <a:lstStyle/>
          <a:p>
            <a:r>
              <a:rPr lang="fr-FR" sz="1900" dirty="0">
                <a:latin typeface="Calibri" panose="020F0502020204030204" pitchFamily="34" charset="0"/>
              </a:rPr>
              <a:t>Dr. Rémi Bachelet</a:t>
            </a:r>
          </a:p>
        </p:txBody>
      </p:sp>
      <p:sp>
        <p:nvSpPr>
          <p:cNvPr id="16" name="ZoneTexte 15"/>
          <p:cNvSpPr txBox="1"/>
          <p:nvPr userDrawn="1"/>
        </p:nvSpPr>
        <p:spPr>
          <a:xfrm>
            <a:off x="255557" y="2334280"/>
            <a:ext cx="1824025" cy="523220"/>
          </a:xfrm>
          <a:prstGeom prst="rect">
            <a:avLst/>
          </a:prstGeom>
          <a:noFill/>
          <a:effectLst/>
        </p:spPr>
        <p:txBody>
          <a:bodyPr wrap="none" rtlCol="0">
            <a:spAutoFit/>
          </a:bodyPr>
          <a:lstStyle/>
          <a:p>
            <a:pPr algn="ctr"/>
            <a:r>
              <a:rPr lang="fr-FR" sz="1400" i="0" dirty="0">
                <a:latin typeface="Calibri" panose="020F0502020204030204" pitchFamily="34" charset="0"/>
              </a:rPr>
              <a:t>Maître de conférences</a:t>
            </a:r>
          </a:p>
          <a:p>
            <a:pPr algn="ctr"/>
            <a:r>
              <a:rPr lang="fr-FR" sz="1400" i="0" dirty="0">
                <a:latin typeface="Calibri" panose="020F0502020204030204" pitchFamily="34" charset="0"/>
              </a:rPr>
              <a:t> à Centrale Lille</a:t>
            </a: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15" y="5233766"/>
            <a:ext cx="793507" cy="2776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nnière chapitre 1">
    <p:spTree>
      <p:nvGrpSpPr>
        <p:cNvPr id="1" name=""/>
        <p:cNvGrpSpPr/>
        <p:nvPr/>
      </p:nvGrpSpPr>
      <p:grpSpPr>
        <a:xfrm>
          <a:off x="0" y="0"/>
          <a:ext cx="0" cy="0"/>
          <a:chOff x="0" y="0"/>
          <a:chExt cx="0" cy="0"/>
        </a:xfrm>
      </p:grpSpPr>
      <p:grpSp>
        <p:nvGrpSpPr>
          <p:cNvPr id="2" name="Groupe 14"/>
          <p:cNvGrpSpPr/>
          <p:nvPr userDrawn="1"/>
        </p:nvGrpSpPr>
        <p:grpSpPr>
          <a:xfrm>
            <a:off x="3" y="0"/>
            <a:ext cx="2483766" cy="5715000"/>
            <a:chOff x="0" y="0"/>
            <a:chExt cx="2483768" cy="6858000"/>
          </a:xfrm>
        </p:grpSpPr>
        <p:sp>
          <p:nvSpPr>
            <p:cNvPr id="7" name="Rectangle 6"/>
            <p:cNvSpPr/>
            <p:nvPr userDrawn="1"/>
          </p:nvSpPr>
          <p:spPr bwMode="auto">
            <a:xfrm>
              <a:off x="0" y="0"/>
              <a:ext cx="2483768" cy="6858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350396"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1900" b="0" i="0" u="none" strike="noStrike" cap="none" normalizeH="0" baseline="0" dirty="0">
                <a:ln>
                  <a:noFill/>
                </a:ln>
                <a:solidFill>
                  <a:srgbClr val="000000"/>
                </a:solidFill>
                <a:effectLst/>
                <a:latin typeface="Calibri" pitchFamily="34" charset="0"/>
                <a:cs typeface="Lucida Sans Unicode" pitchFamily="34" charset="0"/>
              </a:endParaRPr>
            </a:p>
          </p:txBody>
        </p:sp>
        <p:sp>
          <p:nvSpPr>
            <p:cNvPr id="6" name="Rectangle 5"/>
            <p:cNvSpPr/>
            <p:nvPr userDrawn="1"/>
          </p:nvSpPr>
          <p:spPr>
            <a:xfrm>
              <a:off x="179512" y="4006199"/>
              <a:ext cx="2304256" cy="1484714"/>
            </a:xfrm>
            <a:prstGeom prst="rect">
              <a:avLst/>
            </a:prstGeom>
          </p:spPr>
          <p:txBody>
            <a:bodyPr wrap="square">
              <a:spAutoFit/>
            </a:bodyPr>
            <a:lstStyle/>
            <a:p>
              <a:pPr marL="212962" indent="-212962" defTabSz="350396" eaLnBrk="1" hangingPunct="1">
                <a:buFont typeface="Wingdings" pitchFamily="2" charset="2"/>
                <a:buChar char="q"/>
              </a:pPr>
              <a:r>
                <a:rPr kumimoji="0" lang="fr-FR" sz="1200" i="0" u="none" strike="noStrike" kern="1200" cap="none" spc="0" normalizeH="0" baseline="0" noProof="0" dirty="0">
                  <a:ln>
                    <a:noFill/>
                  </a:ln>
                  <a:solidFill>
                    <a:srgbClr val="000000"/>
                  </a:solidFill>
                  <a:effectLst/>
                  <a:uLnTx/>
                  <a:uFillTx/>
                  <a:latin typeface="Calibri" pitchFamily="34" charset="0"/>
                  <a:ea typeface="+mn-ea"/>
                  <a:cs typeface="+mn-cs"/>
                </a:rPr>
                <a:t>Définition </a:t>
              </a:r>
            </a:p>
            <a:p>
              <a:pPr marL="212962" indent="-212962" defTabSz="350396" eaLnBrk="1" hangingPunct="1">
                <a:buFont typeface="Wingdings" pitchFamily="2" charset="2"/>
                <a:buChar char="q"/>
              </a:pPr>
              <a:r>
                <a:rPr lang="fr-FR" sz="1200" kern="1200" dirty="0">
                  <a:solidFill>
                    <a:schemeClr val="tx1"/>
                  </a:solidFill>
                  <a:latin typeface="Calibri" panose="020F0502020204030204" pitchFamily="34" charset="0"/>
                  <a:ea typeface="+mn-ea"/>
                  <a:cs typeface="+mn-cs"/>
                </a:rPr>
                <a:t>Les 4 phases du brainstorming</a:t>
              </a:r>
              <a:endParaRPr kumimoji="0" lang="fr-FR" sz="1200" i="0" u="none" strike="noStrike" kern="1200" cap="none" spc="0" normalizeH="0" baseline="0" noProof="0" dirty="0">
                <a:ln>
                  <a:noFill/>
                </a:ln>
                <a:solidFill>
                  <a:srgbClr val="000000"/>
                </a:solidFill>
                <a:effectLst/>
                <a:uLnTx/>
                <a:uFillTx/>
                <a:latin typeface="Calibri" pitchFamily="34" charset="0"/>
                <a:ea typeface="+mn-ea"/>
                <a:cs typeface="+mn-cs"/>
              </a:endParaRPr>
            </a:p>
            <a:p>
              <a:pPr marL="212962" indent="-212962" defTabSz="350396" eaLnBrk="1" hangingPunct="1">
                <a:buFont typeface="Wingdings" pitchFamily="2" charset="2"/>
                <a:buChar char="q"/>
              </a:pPr>
              <a:r>
                <a:rPr kumimoji="0" lang="fr-FR" sz="1200" i="0" u="none" strike="noStrike" kern="1200" cap="none" spc="0" normalizeH="0" baseline="0" noProof="0" dirty="0">
                  <a:ln>
                    <a:noFill/>
                  </a:ln>
                  <a:solidFill>
                    <a:srgbClr val="000000"/>
                  </a:solidFill>
                  <a:effectLst/>
                  <a:uLnTx/>
                  <a:uFillTx/>
                  <a:latin typeface="Calibri" pitchFamily="34" charset="0"/>
                  <a:ea typeface="+mn-ea"/>
                  <a:cs typeface="+mn-cs"/>
                </a:rPr>
                <a:t>Description des rôles</a:t>
              </a:r>
            </a:p>
            <a:p>
              <a:pPr marL="528031" lvl="1" indent="-171443" defTabSz="350396" eaLnBrk="1" hangingPunct="1">
                <a:buFont typeface="Arial" panose="020B0604020202020204" pitchFamily="34" charset="0"/>
                <a:buChar char="•"/>
              </a:pPr>
              <a:r>
                <a:rPr kumimoji="0" lang="fr-FR" sz="1200" i="0" u="none" strike="noStrike" kern="1200" cap="none" spc="0" normalizeH="0" baseline="0" noProof="0" dirty="0">
                  <a:ln>
                    <a:noFill/>
                  </a:ln>
                  <a:solidFill>
                    <a:srgbClr val="000000"/>
                  </a:solidFill>
                  <a:effectLst/>
                  <a:uLnTx/>
                  <a:uFillTx/>
                  <a:latin typeface="Calibri" pitchFamily="34" charset="0"/>
                  <a:ea typeface="+mn-ea"/>
                  <a:cs typeface="+mn-cs"/>
                </a:rPr>
                <a:t>Animateur</a:t>
              </a:r>
            </a:p>
            <a:p>
              <a:pPr marL="528031" lvl="1" indent="-171443" defTabSz="350396" eaLnBrk="1" hangingPunct="1">
                <a:buFont typeface="Arial" panose="020B0604020202020204" pitchFamily="34" charset="0"/>
                <a:buChar char="•"/>
              </a:pPr>
              <a:r>
                <a:rPr kumimoji="0" lang="fr-FR" sz="1200" i="0" u="none" strike="noStrike" kern="1200" cap="none" spc="0" normalizeH="0" baseline="0" noProof="0" dirty="0">
                  <a:ln>
                    <a:noFill/>
                  </a:ln>
                  <a:solidFill>
                    <a:srgbClr val="000000"/>
                  </a:solidFill>
                  <a:effectLst/>
                  <a:uLnTx/>
                  <a:uFillTx/>
                  <a:latin typeface="Calibri" pitchFamily="34" charset="0"/>
                  <a:ea typeface="+mn-ea"/>
                  <a:cs typeface="+mn-cs"/>
                </a:rPr>
                <a:t>Secrétaire</a:t>
              </a:r>
            </a:p>
            <a:p>
              <a:pPr marL="0" marR="0" lvl="0" indent="0" algn="l" defTabSz="713174"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fr-FR" sz="120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5" name="ZoneTexte 4"/>
            <p:cNvSpPr txBox="1"/>
            <p:nvPr userDrawn="1"/>
          </p:nvSpPr>
          <p:spPr>
            <a:xfrm>
              <a:off x="820197" y="3615059"/>
              <a:ext cx="843373" cy="332399"/>
            </a:xfrm>
            <a:prstGeom prst="rect">
              <a:avLst/>
            </a:prstGeom>
            <a:noFill/>
          </p:spPr>
          <p:txBody>
            <a:bodyPr wrap="none" rtlCol="0">
              <a:spAutoFit/>
            </a:bodyPr>
            <a:lstStyle/>
            <a:p>
              <a:pPr algn="ctr"/>
              <a:r>
                <a:rPr lang="fr-FR" sz="1200" b="1" dirty="0">
                  <a:solidFill>
                    <a:srgbClr val="000000"/>
                  </a:solidFill>
                  <a:latin typeface="Calibri" pitchFamily="34" charset="0"/>
                </a:rPr>
                <a:t>Chapitre</a:t>
              </a:r>
              <a:r>
                <a:rPr lang="fr-FR" sz="1200" b="1" baseline="0" dirty="0">
                  <a:solidFill>
                    <a:srgbClr val="000000"/>
                  </a:solidFill>
                  <a:latin typeface="Calibri" pitchFamily="34" charset="0"/>
                </a:rPr>
                <a:t> 1</a:t>
              </a:r>
              <a:endParaRPr lang="fr-FR" sz="1200" b="1" dirty="0">
                <a:solidFill>
                  <a:srgbClr val="000000"/>
                </a:solidFill>
                <a:latin typeface="Calibri" pitchFamily="34" charset="0"/>
              </a:endParaRPr>
            </a:p>
          </p:txBody>
        </p:sp>
      </p:grpSp>
      <p:sp>
        <p:nvSpPr>
          <p:cNvPr id="14" name="Titre 1"/>
          <p:cNvSpPr>
            <a:spLocks noGrp="1"/>
          </p:cNvSpPr>
          <p:nvPr>
            <p:ph type="title"/>
          </p:nvPr>
        </p:nvSpPr>
        <p:spPr>
          <a:xfrm>
            <a:off x="2771800" y="134938"/>
            <a:ext cx="6241572" cy="571500"/>
          </a:xfrm>
          <a:prstGeom prst="rect">
            <a:avLst/>
          </a:prstGeom>
        </p:spPr>
        <p:txBody>
          <a:bodyPr lIns="71320" tIns="35661" rIns="71320" bIns="35661"/>
          <a:lstStyle>
            <a:lvl1pPr algn="ctr">
              <a:defRPr sz="2500" b="1">
                <a:solidFill>
                  <a:schemeClr val="tx1"/>
                </a:solidFill>
                <a:latin typeface="Calibri" pitchFamily="34" charset="0"/>
              </a:defRPr>
            </a:lvl1pPr>
          </a:lstStyle>
          <a:p>
            <a:r>
              <a:rPr lang="fr-FR" dirty="0"/>
              <a:t>Modifiez le style du titre</a:t>
            </a:r>
          </a:p>
        </p:txBody>
      </p:sp>
      <p:sp>
        <p:nvSpPr>
          <p:cNvPr id="16"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ZoneTexte 20"/>
          <p:cNvSpPr txBox="1"/>
          <p:nvPr userDrawn="1"/>
        </p:nvSpPr>
        <p:spPr>
          <a:xfrm>
            <a:off x="251521" y="1982952"/>
            <a:ext cx="1927515" cy="384721"/>
          </a:xfrm>
          <a:prstGeom prst="rect">
            <a:avLst/>
          </a:prstGeom>
          <a:noFill/>
          <a:effectLst/>
        </p:spPr>
        <p:txBody>
          <a:bodyPr wrap="none" rtlCol="0">
            <a:spAutoFit/>
          </a:bodyPr>
          <a:lstStyle/>
          <a:p>
            <a:r>
              <a:rPr lang="fr-FR" sz="1900" dirty="0">
                <a:latin typeface="Calibri" panose="020F0502020204030204" pitchFamily="34" charset="0"/>
              </a:rPr>
              <a:t>Dr. Rémi Bachelet</a:t>
            </a:r>
          </a:p>
        </p:txBody>
      </p:sp>
      <p:sp>
        <p:nvSpPr>
          <p:cNvPr id="22" name="ZoneTexte 21"/>
          <p:cNvSpPr txBox="1"/>
          <p:nvPr userDrawn="1"/>
        </p:nvSpPr>
        <p:spPr>
          <a:xfrm>
            <a:off x="255557" y="2334280"/>
            <a:ext cx="1824025" cy="523220"/>
          </a:xfrm>
          <a:prstGeom prst="rect">
            <a:avLst/>
          </a:prstGeom>
          <a:noFill/>
          <a:effectLst/>
        </p:spPr>
        <p:txBody>
          <a:bodyPr wrap="none" rtlCol="0">
            <a:spAutoFit/>
          </a:bodyPr>
          <a:lstStyle/>
          <a:p>
            <a:pPr algn="ctr"/>
            <a:r>
              <a:rPr lang="fr-FR" sz="1400" i="0" dirty="0">
                <a:latin typeface="Calibri" panose="020F0502020204030204" pitchFamily="34" charset="0"/>
              </a:rPr>
              <a:t>Maître de conférences</a:t>
            </a:r>
          </a:p>
          <a:p>
            <a:pPr algn="ctr"/>
            <a:r>
              <a:rPr lang="fr-FR" sz="1400" i="0" dirty="0">
                <a:latin typeface="Calibri" panose="020F0502020204030204" pitchFamily="34" charset="0"/>
              </a:rPr>
              <a:t> à Centrale Lille</a:t>
            </a:r>
          </a:p>
        </p:txBody>
      </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15" y="5233766"/>
            <a:ext cx="793507" cy="277629"/>
          </a:xfrm>
          <a:prstGeom prst="rect">
            <a:avLst/>
          </a:prstGeom>
        </p:spPr>
      </p:pic>
      <p:sp>
        <p:nvSpPr>
          <p:cNvPr id="4" name="TextBox 3"/>
          <p:cNvSpPr txBox="1"/>
          <p:nvPr userDrawn="1"/>
        </p:nvSpPr>
        <p:spPr>
          <a:xfrm>
            <a:off x="8676456" y="5506989"/>
            <a:ext cx="467544" cy="230832"/>
          </a:xfrm>
          <a:prstGeom prst="rect">
            <a:avLst/>
          </a:prstGeom>
          <a:noFill/>
        </p:spPr>
        <p:txBody>
          <a:bodyPr wrap="square" rtlCol="0">
            <a:spAutoFit/>
          </a:bodyPr>
          <a:lstStyle/>
          <a:p>
            <a:pPr algn="r"/>
            <a:fld id="{035FF6C5-3E66-4874-9BBE-F27487B25EA9}" type="slidenum">
              <a:rPr lang="en-US" sz="900" smtClean="0"/>
              <a:pPr algn="r"/>
              <a:t>‹N°›</a:t>
            </a:fld>
            <a:endParaRPr lang="en-US" sz="9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nnière chapitre 2">
    <p:spTree>
      <p:nvGrpSpPr>
        <p:cNvPr id="1" name=""/>
        <p:cNvGrpSpPr/>
        <p:nvPr/>
      </p:nvGrpSpPr>
      <p:grpSpPr>
        <a:xfrm>
          <a:off x="0" y="0"/>
          <a:ext cx="0" cy="0"/>
          <a:chOff x="0" y="0"/>
          <a:chExt cx="0" cy="0"/>
        </a:xfrm>
      </p:grpSpPr>
      <p:sp>
        <p:nvSpPr>
          <p:cNvPr id="5" name="Rectangle 4"/>
          <p:cNvSpPr/>
          <p:nvPr userDrawn="1"/>
        </p:nvSpPr>
        <p:spPr bwMode="auto">
          <a:xfrm>
            <a:off x="3" y="0"/>
            <a:ext cx="2483768" cy="5715000"/>
          </a:xfrm>
          <a:prstGeom prst="rect">
            <a:avLst/>
          </a:prstGeom>
          <a:gradFill flip="none" rotWithShape="1">
            <a:gsLst>
              <a:gs pos="0">
                <a:srgbClr val="00CCFF">
                  <a:shade val="30000"/>
                  <a:satMod val="115000"/>
                </a:srgbClr>
              </a:gs>
              <a:gs pos="50000">
                <a:schemeClr val="accent1">
                  <a:lumMod val="60000"/>
                  <a:lumOff val="40000"/>
                </a:schemeClr>
              </a:gs>
              <a:gs pos="100000">
                <a:schemeClr val="accent1">
                  <a:lumMod val="60000"/>
                  <a:lumOff val="40000"/>
                </a:scheme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1320" tIns="35662" rIns="71320" bIns="35662" numCol="1" rtlCol="0" anchor="t" anchorCtr="0" compatLnSpc="1">
            <a:prstTxWarp prst="textNoShape">
              <a:avLst/>
            </a:prstTxWarp>
          </a:bodyPr>
          <a:lstStyle/>
          <a:p>
            <a:pPr marL="0" marR="0" indent="0" algn="l" defTabSz="350396"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1900" b="0" i="0" u="none" strike="noStrike" cap="none" normalizeH="0" baseline="0" dirty="0">
              <a:ln>
                <a:noFill/>
              </a:ln>
              <a:solidFill>
                <a:schemeClr val="bg1">
                  <a:lumMod val="95000"/>
                </a:schemeClr>
              </a:solidFill>
              <a:effectLst/>
              <a:latin typeface="Times New Roman" pitchFamily="18" charset="0"/>
              <a:cs typeface="Lucida Sans Unicode" pitchFamily="34" charset="0"/>
            </a:endParaRPr>
          </a:p>
        </p:txBody>
      </p:sp>
      <p:sp>
        <p:nvSpPr>
          <p:cNvPr id="12" name="Rectangle 11"/>
          <p:cNvSpPr/>
          <p:nvPr userDrawn="1"/>
        </p:nvSpPr>
        <p:spPr>
          <a:xfrm>
            <a:off x="179514" y="3324439"/>
            <a:ext cx="2304257" cy="647563"/>
          </a:xfrm>
          <a:prstGeom prst="rect">
            <a:avLst/>
          </a:prstGeom>
        </p:spPr>
        <p:txBody>
          <a:bodyPr wrap="square" lIns="71320" tIns="35662" rIns="71320" bIns="35662">
            <a:spAutoFit/>
          </a:bodyPr>
          <a:lstStyle/>
          <a:p>
            <a:pPr marL="222868" marR="0" lvl="0" indent="-222868" algn="l" defTabSz="713174"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rPr>
              <a:t>Constituer le groupe de travail</a:t>
            </a:r>
          </a:p>
          <a:p>
            <a:pPr marL="222868" marR="0" lvl="0" indent="-222868" algn="l" defTabSz="713174"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endParaRPr>
          </a:p>
          <a:p>
            <a:pPr marL="222868" marR="0" lvl="0" indent="-222868" algn="l" defTabSz="713174"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dirty="0">
                <a:ln>
                  <a:noFill/>
                </a:ln>
                <a:solidFill>
                  <a:srgbClr val="000000"/>
                </a:solidFill>
                <a:effectLst/>
                <a:uLnTx/>
                <a:uFillTx/>
                <a:latin typeface="Calibri" pitchFamily="34" charset="0"/>
                <a:ea typeface="+mn-ea"/>
                <a:cs typeface="+mn-cs"/>
              </a:rPr>
              <a:t>Définir la question de départ</a:t>
            </a:r>
          </a:p>
        </p:txBody>
      </p:sp>
      <p:sp>
        <p:nvSpPr>
          <p:cNvPr id="9" name="Titre 1"/>
          <p:cNvSpPr>
            <a:spLocks noGrp="1"/>
          </p:cNvSpPr>
          <p:nvPr>
            <p:ph type="title"/>
          </p:nvPr>
        </p:nvSpPr>
        <p:spPr>
          <a:xfrm>
            <a:off x="2795194" y="134938"/>
            <a:ext cx="6218178" cy="571500"/>
          </a:xfrm>
          <a:prstGeom prst="rect">
            <a:avLst/>
          </a:prstGeom>
        </p:spPr>
        <p:txBody>
          <a:bodyPr lIns="71320" tIns="35661" rIns="71320" bIns="35661"/>
          <a:lstStyle>
            <a:lvl1pPr algn="ctr">
              <a:defRPr sz="2500" b="1">
                <a:solidFill>
                  <a:schemeClr val="tx1"/>
                </a:solidFill>
                <a:latin typeface="Calibri" pitchFamily="34" charset="0"/>
              </a:defRPr>
            </a:lvl1pPr>
          </a:lstStyle>
          <a:p>
            <a:r>
              <a:rPr lang="fr-FR" dirty="0"/>
              <a:t>Modifiez le style du titre</a:t>
            </a:r>
          </a:p>
        </p:txBody>
      </p:sp>
      <p:sp>
        <p:nvSpPr>
          <p:cNvPr id="14" name="Espace réservé du contenu 2"/>
          <p:cNvSpPr>
            <a:spLocks noGrp="1"/>
          </p:cNvSpPr>
          <p:nvPr>
            <p:ph idx="1"/>
          </p:nvPr>
        </p:nvSpPr>
        <p:spPr>
          <a:xfrm>
            <a:off x="2795196" y="1270000"/>
            <a:ext cx="6221809"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userDrawn="1"/>
        </p:nvSpPr>
        <p:spPr>
          <a:xfrm>
            <a:off x="766199" y="2960854"/>
            <a:ext cx="802739" cy="256686"/>
          </a:xfrm>
          <a:prstGeom prst="rect">
            <a:avLst/>
          </a:prstGeom>
          <a:noFill/>
        </p:spPr>
        <p:txBody>
          <a:bodyPr wrap="none" lIns="71320" tIns="35662" rIns="71320" bIns="35662" rtlCol="0">
            <a:spAutoFit/>
          </a:bodyPr>
          <a:lstStyle/>
          <a:p>
            <a:r>
              <a:rPr lang="fr-FR" sz="1200" b="1" dirty="0">
                <a:solidFill>
                  <a:srgbClr val="000000"/>
                </a:solidFill>
                <a:latin typeface="Calibri" pitchFamily="34" charset="0"/>
              </a:rPr>
              <a:t>Chapitre</a:t>
            </a:r>
            <a:r>
              <a:rPr lang="fr-FR" sz="1200" b="1" baseline="0" dirty="0">
                <a:solidFill>
                  <a:srgbClr val="000000"/>
                </a:solidFill>
                <a:latin typeface="Calibri" pitchFamily="34" charset="0"/>
              </a:rPr>
              <a:t> 2</a:t>
            </a:r>
            <a:endParaRPr lang="fr-FR" sz="1200" b="1" dirty="0">
              <a:solidFill>
                <a:srgbClr val="000000"/>
              </a:solidFill>
              <a:latin typeface="Calibri" pitchFamily="34" charset="0"/>
            </a:endParaRPr>
          </a:p>
        </p:txBody>
      </p:sp>
      <p:sp>
        <p:nvSpPr>
          <p:cNvPr id="15" name="ZoneTexte 14"/>
          <p:cNvSpPr txBox="1"/>
          <p:nvPr userDrawn="1"/>
        </p:nvSpPr>
        <p:spPr>
          <a:xfrm>
            <a:off x="251521" y="1982952"/>
            <a:ext cx="1927515" cy="384721"/>
          </a:xfrm>
          <a:prstGeom prst="rect">
            <a:avLst/>
          </a:prstGeom>
          <a:noFill/>
          <a:effectLst/>
        </p:spPr>
        <p:txBody>
          <a:bodyPr wrap="none" rtlCol="0">
            <a:spAutoFit/>
          </a:bodyPr>
          <a:lstStyle/>
          <a:p>
            <a:r>
              <a:rPr lang="fr-FR" sz="1900" dirty="0">
                <a:latin typeface="Calibri" panose="020F0502020204030204" pitchFamily="34" charset="0"/>
              </a:rPr>
              <a:t>Dr. Rémi Bachelet</a:t>
            </a:r>
          </a:p>
        </p:txBody>
      </p:sp>
      <p:sp>
        <p:nvSpPr>
          <p:cNvPr id="16" name="ZoneTexte 15"/>
          <p:cNvSpPr txBox="1"/>
          <p:nvPr userDrawn="1"/>
        </p:nvSpPr>
        <p:spPr>
          <a:xfrm>
            <a:off x="255557" y="2334280"/>
            <a:ext cx="1824025" cy="523220"/>
          </a:xfrm>
          <a:prstGeom prst="rect">
            <a:avLst/>
          </a:prstGeom>
          <a:noFill/>
          <a:effectLst/>
        </p:spPr>
        <p:txBody>
          <a:bodyPr wrap="none" rtlCol="0">
            <a:spAutoFit/>
          </a:bodyPr>
          <a:lstStyle/>
          <a:p>
            <a:pPr algn="ctr"/>
            <a:r>
              <a:rPr lang="fr-FR" sz="1400" i="0" dirty="0">
                <a:latin typeface="Calibri" panose="020F0502020204030204" pitchFamily="34" charset="0"/>
              </a:rPr>
              <a:t>Maître de conférences</a:t>
            </a:r>
          </a:p>
          <a:p>
            <a:pPr algn="ctr"/>
            <a:r>
              <a:rPr lang="fr-FR" sz="1400" i="0" dirty="0">
                <a:latin typeface="Calibri" panose="020F0502020204030204" pitchFamily="34" charset="0"/>
              </a:rPr>
              <a:t> à Centrale Lille</a:t>
            </a: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15" y="5233766"/>
            <a:ext cx="793507" cy="277629"/>
          </a:xfrm>
          <a:prstGeom prst="rect">
            <a:avLst/>
          </a:prstGeom>
        </p:spPr>
      </p:pic>
      <p:sp>
        <p:nvSpPr>
          <p:cNvPr id="11" name="TextBox 10"/>
          <p:cNvSpPr txBox="1"/>
          <p:nvPr userDrawn="1"/>
        </p:nvSpPr>
        <p:spPr>
          <a:xfrm>
            <a:off x="8676456" y="5476211"/>
            <a:ext cx="467544" cy="230832"/>
          </a:xfrm>
          <a:prstGeom prst="rect">
            <a:avLst/>
          </a:prstGeom>
          <a:noFill/>
        </p:spPr>
        <p:txBody>
          <a:bodyPr wrap="square" rtlCol="0">
            <a:spAutoFit/>
          </a:bodyPr>
          <a:lstStyle/>
          <a:p>
            <a:pPr algn="r"/>
            <a:fld id="{035FF6C5-3E66-4874-9BBE-F27487B25EA9}" type="slidenum">
              <a:rPr lang="en-US" sz="900" smtClean="0"/>
              <a:pPr algn="r"/>
              <a:t>‹N°›</a:t>
            </a:fld>
            <a:endParaRPr lang="en-US" sz="9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lvl1pPr>
              <a:defRPr smtClean="0"/>
            </a:lvl1pPr>
          </a:lstStyle>
          <a:p>
            <a:pPr>
              <a:defRPr/>
            </a:pPr>
            <a:fld id="{3D44298B-E838-4AB2-BFC0-BD0EA66F0BBD}" type="slidenum">
              <a:rPr lang="fr-FR"/>
              <a:pPr>
                <a:defRPr/>
              </a:pPr>
              <a:t>‹N°›</a:t>
            </a:fld>
            <a:endParaRPr lang="fr-FR" dirty="0"/>
          </a:p>
        </p:txBody>
      </p:sp>
      <p:sp>
        <p:nvSpPr>
          <p:cNvPr id="5" name="Rectangle 5"/>
          <p:cNvSpPr>
            <a:spLocks noGrp="1" noChangeArrowheads="1"/>
          </p:cNvSpPr>
          <p:nvPr>
            <p:ph type="ftr" sz="quarter" idx="3"/>
          </p:nvPr>
        </p:nvSpPr>
        <p:spPr bwMode="auto">
          <a:xfrm>
            <a:off x="2" y="5507304"/>
            <a:ext cx="1331914" cy="20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0" tIns="35661" rIns="71320" bIns="35661" numCol="1" anchor="t" anchorCtr="0" compatLnSpc="1">
            <a:prstTxWarp prst="textNoShape">
              <a:avLst/>
            </a:prstTxWarp>
          </a:bodyPr>
          <a:lstStyle>
            <a:lvl1pPr eaLnBrk="0" hangingPunct="0">
              <a:spcBef>
                <a:spcPct val="50000"/>
              </a:spcBef>
              <a:defRPr sz="900" dirty="0" smtClean="0">
                <a:solidFill>
                  <a:srgbClr val="000000"/>
                </a:solidFill>
              </a:defRPr>
            </a:lvl1pPr>
          </a:lstStyle>
          <a:p>
            <a:pPr>
              <a:defRPr/>
            </a:pPr>
            <a:endParaRPr lang="fr-FR">
              <a:solidFill>
                <a:schemeClr val="tx1"/>
              </a:solidFill>
            </a:endParaRPr>
          </a:p>
        </p:txBody>
      </p:sp>
      <p:sp>
        <p:nvSpPr>
          <p:cNvPr id="6" name="Titre 1"/>
          <p:cNvSpPr>
            <a:spLocks noGrp="1"/>
          </p:cNvSpPr>
          <p:nvPr>
            <p:ph type="title"/>
          </p:nvPr>
        </p:nvSpPr>
        <p:spPr>
          <a:xfrm>
            <a:off x="2345268" y="134938"/>
            <a:ext cx="6668104" cy="571500"/>
          </a:xfrm>
          <a:prstGeom prst="rect">
            <a:avLst/>
          </a:prstGeom>
        </p:spPr>
        <p:txBody>
          <a:bodyPr lIns="71320" tIns="35661" rIns="71320" bIns="35661"/>
          <a:lstStyle>
            <a:lvl1pPr algn="ctr">
              <a:defRPr sz="2200" b="1">
                <a:solidFill>
                  <a:schemeClr val="tx1"/>
                </a:solidFill>
                <a:latin typeface="Calibri" pitchFamily="34" charset="0"/>
              </a:defRPr>
            </a:lvl1pPr>
          </a:lstStyle>
          <a:p>
            <a:r>
              <a:rPr lang="fr-FR" dirty="0"/>
              <a:t>Modifiez le style du titre</a:t>
            </a:r>
          </a:p>
        </p:txBody>
      </p:sp>
    </p:spTree>
    <p:extLst>
      <p:ext uri="{BB962C8B-B14F-4D97-AF65-F5344CB8AC3E}">
        <p14:creationId xmlns:p14="http://schemas.microsoft.com/office/powerpoint/2010/main" val="283842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nnière chapitre 4">
    <p:spTree>
      <p:nvGrpSpPr>
        <p:cNvPr id="1" name=""/>
        <p:cNvGrpSpPr/>
        <p:nvPr/>
      </p:nvGrpSpPr>
      <p:grpSpPr>
        <a:xfrm>
          <a:off x="0" y="0"/>
          <a:ext cx="0" cy="0"/>
          <a:chOff x="0" y="0"/>
          <a:chExt cx="0" cy="0"/>
        </a:xfrm>
      </p:grpSpPr>
      <p:sp>
        <p:nvSpPr>
          <p:cNvPr id="9" name="Rectangle 8"/>
          <p:cNvSpPr/>
          <p:nvPr userDrawn="1"/>
        </p:nvSpPr>
        <p:spPr bwMode="auto">
          <a:xfrm>
            <a:off x="3" y="0"/>
            <a:ext cx="2481006" cy="5715000"/>
          </a:xfrm>
          <a:prstGeom prst="rect">
            <a:avLst/>
          </a:prstGeom>
          <a:gradFill flip="none" rotWithShape="1">
            <a:gsLst>
              <a:gs pos="26000">
                <a:srgbClr val="8D42C6"/>
              </a:gs>
              <a:gs pos="71000">
                <a:schemeClr val="accent2">
                  <a:lumMod val="75000"/>
                  <a:tint val="44500"/>
                  <a:satMod val="160000"/>
                </a:schemeClr>
              </a:gs>
              <a:gs pos="100000">
                <a:schemeClr val="accent2">
                  <a:lumMod val="75000"/>
                  <a:tint val="23500"/>
                  <a:satMod val="160000"/>
                </a:schemeClr>
              </a:gs>
            </a:gsLst>
            <a:lin ang="1800000" scaled="0"/>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1320" tIns="35662" rIns="71320" bIns="35662" numCol="1" rtlCol="0" anchor="t" anchorCtr="0" compatLnSpc="1">
            <a:prstTxWarp prst="textNoShape">
              <a:avLst/>
            </a:prstTxWarp>
          </a:bodyPr>
          <a:lstStyle/>
          <a:p>
            <a:pPr marL="0" marR="0" indent="0" algn="l" defTabSz="350396"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1900" b="0" i="0" u="none" strike="noStrike" cap="none" normalizeH="0" baseline="0" dirty="0">
              <a:ln>
                <a:noFill/>
              </a:ln>
              <a:solidFill>
                <a:schemeClr val="bg1">
                  <a:lumMod val="95000"/>
                </a:schemeClr>
              </a:solidFill>
              <a:effectLst/>
              <a:latin typeface="Times New Roman" pitchFamily="18" charset="0"/>
              <a:cs typeface="Lucida Sans Unicode" pitchFamily="34" charset="0"/>
            </a:endParaRPr>
          </a:p>
        </p:txBody>
      </p:sp>
      <p:sp>
        <p:nvSpPr>
          <p:cNvPr id="12" name="Rectangle 11"/>
          <p:cNvSpPr/>
          <p:nvPr userDrawn="1"/>
        </p:nvSpPr>
        <p:spPr>
          <a:xfrm>
            <a:off x="107505" y="3145532"/>
            <a:ext cx="2304256" cy="1460093"/>
          </a:xfrm>
          <a:prstGeom prst="rect">
            <a:avLst/>
          </a:prstGeom>
        </p:spPr>
        <p:txBody>
          <a:bodyPr wrap="square" lIns="71320" tIns="35662" rIns="71320" bIns="35662">
            <a:spAutoFit/>
          </a:bodyPr>
          <a:lstStyle/>
          <a:p>
            <a:pPr marL="222868" marR="0" lvl="0" indent="-222868" algn="l" defTabSz="713174"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fr-FR" sz="1100" b="1" dirty="0">
                <a:latin typeface="Calibri" panose="020F0502020204030204" pitchFamily="34" charset="0"/>
              </a:rPr>
              <a:t>Phase de collecte</a:t>
            </a:r>
          </a:p>
          <a:p>
            <a:pPr marL="579455" marR="0" lvl="1" indent="-222868" algn="l" defTabSz="71317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rPr>
              <a:t>4 règles</a:t>
            </a:r>
          </a:p>
          <a:p>
            <a:pPr marL="579455" marR="0" lvl="1" indent="-222868" algn="l" defTabSz="71317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rPr>
              <a:t>Climat permissif</a:t>
            </a:r>
          </a:p>
          <a:p>
            <a:pPr marL="579455" marR="0" lvl="1" indent="-222868" algn="l" defTabSz="71317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rPr>
              <a:t>L’animateur</a:t>
            </a:r>
          </a:p>
          <a:p>
            <a:pPr marL="579455" marR="0" lvl="1" indent="-222868" algn="l" defTabSz="71317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rgbClr val="000000"/>
                </a:solidFill>
                <a:effectLst/>
                <a:uLnTx/>
                <a:uFillTx/>
                <a:latin typeface="Calibri" pitchFamily="34" charset="0"/>
                <a:ea typeface="+mn-ea"/>
                <a:cs typeface="+mn-cs"/>
              </a:rPr>
              <a:t>Le secrétaire</a:t>
            </a:r>
          </a:p>
          <a:p>
            <a:pPr marL="222868" marR="0" lvl="0" indent="-222868" algn="l" defTabSz="713174"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b="1" i="0" u="none" strike="noStrike" kern="1200" cap="none" spc="0" normalizeH="0" baseline="0" noProof="0" dirty="0">
                <a:ln>
                  <a:noFill/>
                </a:ln>
                <a:solidFill>
                  <a:srgbClr val="000000"/>
                </a:solidFill>
                <a:effectLst/>
                <a:uLnTx/>
                <a:uFillTx/>
                <a:latin typeface="Calibri" pitchFamily="34" charset="0"/>
                <a:ea typeface="+mn-ea"/>
                <a:cs typeface="+mn-cs"/>
              </a:rPr>
              <a:t>Méthodes</a:t>
            </a:r>
          </a:p>
          <a:p>
            <a:pPr marL="222868" marR="0" lvl="0" indent="-222868" algn="l" defTabSz="713174"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b="1" i="0" u="none" strike="noStrike" kern="1200" cap="none" spc="0" normalizeH="0" baseline="0" noProof="0" dirty="0">
                <a:ln>
                  <a:noFill/>
                </a:ln>
                <a:solidFill>
                  <a:srgbClr val="000000"/>
                </a:solidFill>
                <a:effectLst/>
                <a:uLnTx/>
                <a:uFillTx/>
                <a:latin typeface="Calibri" pitchFamily="34" charset="0"/>
                <a:ea typeface="+mn-ea"/>
                <a:cs typeface="+mn-cs"/>
              </a:rPr>
              <a:t>Facteurs-clés de succès</a:t>
            </a:r>
          </a:p>
        </p:txBody>
      </p:sp>
      <p:sp>
        <p:nvSpPr>
          <p:cNvPr id="14" name="Titre 1"/>
          <p:cNvSpPr>
            <a:spLocks noGrp="1"/>
          </p:cNvSpPr>
          <p:nvPr>
            <p:ph type="title"/>
          </p:nvPr>
        </p:nvSpPr>
        <p:spPr>
          <a:xfrm>
            <a:off x="2843808" y="134938"/>
            <a:ext cx="6169564" cy="571500"/>
          </a:xfrm>
          <a:prstGeom prst="rect">
            <a:avLst/>
          </a:prstGeom>
        </p:spPr>
        <p:txBody>
          <a:bodyPr lIns="71320" tIns="35661" rIns="71320" bIns="35661"/>
          <a:lstStyle>
            <a:lvl1pPr algn="ctr">
              <a:defRPr sz="2500" b="1">
                <a:solidFill>
                  <a:schemeClr val="tx1"/>
                </a:solidFill>
                <a:latin typeface="Calibri" pitchFamily="34" charset="0"/>
              </a:defRPr>
            </a:lvl1pPr>
          </a:lstStyle>
          <a:p>
            <a:r>
              <a:rPr lang="fr-FR" noProof="0" dirty="0"/>
              <a:t>Modifiez le style du titre</a:t>
            </a:r>
          </a:p>
        </p:txBody>
      </p:sp>
      <p:sp>
        <p:nvSpPr>
          <p:cNvPr id="15" name="Espace réservé du contenu 2"/>
          <p:cNvSpPr>
            <a:spLocks noGrp="1"/>
          </p:cNvSpPr>
          <p:nvPr>
            <p:ph idx="1"/>
          </p:nvPr>
        </p:nvSpPr>
        <p:spPr>
          <a:xfrm>
            <a:off x="2915817" y="1270000"/>
            <a:ext cx="6101188"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userDrawn="1"/>
        </p:nvSpPr>
        <p:spPr>
          <a:xfrm>
            <a:off x="684408" y="2888846"/>
            <a:ext cx="802739" cy="256686"/>
          </a:xfrm>
          <a:prstGeom prst="rect">
            <a:avLst/>
          </a:prstGeom>
          <a:noFill/>
        </p:spPr>
        <p:txBody>
          <a:bodyPr wrap="none" lIns="71320" tIns="35662" rIns="71320" bIns="35662" rtlCol="0">
            <a:spAutoFit/>
          </a:bodyPr>
          <a:lstStyle/>
          <a:p>
            <a:r>
              <a:rPr lang="fr-FR" sz="1200" b="1" dirty="0">
                <a:solidFill>
                  <a:srgbClr val="000000"/>
                </a:solidFill>
                <a:latin typeface="Calibri" pitchFamily="34" charset="0"/>
              </a:rPr>
              <a:t>Chapitre</a:t>
            </a:r>
            <a:r>
              <a:rPr lang="fr-FR" sz="1200" b="1" baseline="0" dirty="0">
                <a:solidFill>
                  <a:srgbClr val="000000"/>
                </a:solidFill>
                <a:latin typeface="Calibri" pitchFamily="34" charset="0"/>
              </a:rPr>
              <a:t> 3</a:t>
            </a:r>
            <a:endParaRPr lang="fr-FR" sz="1200" b="1" dirty="0">
              <a:solidFill>
                <a:srgbClr val="000000"/>
              </a:solidFill>
              <a:latin typeface="Calibri" pitchFamily="34" charset="0"/>
            </a:endParaRPr>
          </a:p>
        </p:txBody>
      </p:sp>
      <p:sp>
        <p:nvSpPr>
          <p:cNvPr id="18" name="ZoneTexte 17"/>
          <p:cNvSpPr txBox="1"/>
          <p:nvPr userDrawn="1"/>
        </p:nvSpPr>
        <p:spPr>
          <a:xfrm>
            <a:off x="251520" y="1982952"/>
            <a:ext cx="1985800" cy="384721"/>
          </a:xfrm>
          <a:prstGeom prst="rect">
            <a:avLst/>
          </a:prstGeom>
          <a:noFill/>
          <a:effectLst/>
        </p:spPr>
        <p:txBody>
          <a:bodyPr wrap="none" rtlCol="0">
            <a:spAutoFit/>
          </a:bodyPr>
          <a:lstStyle/>
          <a:p>
            <a:r>
              <a:rPr lang="fr-FR" sz="1900" dirty="0">
                <a:latin typeface="Calibri" panose="020F0502020204030204" pitchFamily="34" charset="0"/>
              </a:rPr>
              <a:t>Dr. Rémi Bachelet</a:t>
            </a:r>
          </a:p>
        </p:txBody>
      </p:sp>
      <p:sp>
        <p:nvSpPr>
          <p:cNvPr id="19" name="ZoneTexte 18"/>
          <p:cNvSpPr txBox="1"/>
          <p:nvPr userDrawn="1"/>
        </p:nvSpPr>
        <p:spPr>
          <a:xfrm>
            <a:off x="255557" y="2334280"/>
            <a:ext cx="1824025" cy="523220"/>
          </a:xfrm>
          <a:prstGeom prst="rect">
            <a:avLst/>
          </a:prstGeom>
          <a:noFill/>
          <a:effectLst/>
        </p:spPr>
        <p:txBody>
          <a:bodyPr wrap="none" rtlCol="0">
            <a:spAutoFit/>
          </a:bodyPr>
          <a:lstStyle/>
          <a:p>
            <a:pPr algn="ctr"/>
            <a:r>
              <a:rPr lang="fr-FR" sz="1400" i="0" dirty="0">
                <a:latin typeface="Calibri" panose="020F0502020204030204" pitchFamily="34" charset="0"/>
              </a:rPr>
              <a:t>Maître de conférences</a:t>
            </a:r>
          </a:p>
          <a:p>
            <a:pPr algn="ctr"/>
            <a:r>
              <a:rPr lang="fr-FR" sz="1400" i="0" dirty="0">
                <a:latin typeface="Calibri" panose="020F0502020204030204" pitchFamily="34" charset="0"/>
              </a:rPr>
              <a:t> à Centrale Lille</a:t>
            </a:r>
          </a:p>
        </p:txBody>
      </p:sp>
      <p:pic>
        <p:nvPicPr>
          <p:cNvPr id="20" name="Imag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15" y="5316175"/>
            <a:ext cx="793507" cy="277629"/>
          </a:xfrm>
          <a:prstGeom prst="rect">
            <a:avLst/>
          </a:prstGeom>
        </p:spPr>
      </p:pic>
      <p:sp>
        <p:nvSpPr>
          <p:cNvPr id="11" name="TextBox 10"/>
          <p:cNvSpPr txBox="1"/>
          <p:nvPr userDrawn="1"/>
        </p:nvSpPr>
        <p:spPr>
          <a:xfrm>
            <a:off x="8676456" y="5476211"/>
            <a:ext cx="467544" cy="230832"/>
          </a:xfrm>
          <a:prstGeom prst="rect">
            <a:avLst/>
          </a:prstGeom>
          <a:noFill/>
        </p:spPr>
        <p:txBody>
          <a:bodyPr wrap="square" rtlCol="0">
            <a:spAutoFit/>
          </a:bodyPr>
          <a:lstStyle/>
          <a:p>
            <a:pPr algn="r"/>
            <a:fld id="{035FF6C5-3E66-4874-9BBE-F27487B25EA9}" type="slidenum">
              <a:rPr lang="en-US" sz="900" smtClean="0"/>
              <a:pPr algn="r"/>
              <a:t>‹N°›</a:t>
            </a:fld>
            <a:endParaRPr lang="en-US" sz="9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nnière chapitre 4">
    <p:spTree>
      <p:nvGrpSpPr>
        <p:cNvPr id="1" name=""/>
        <p:cNvGrpSpPr/>
        <p:nvPr/>
      </p:nvGrpSpPr>
      <p:grpSpPr>
        <a:xfrm>
          <a:off x="0" y="0"/>
          <a:ext cx="0" cy="0"/>
          <a:chOff x="0" y="0"/>
          <a:chExt cx="0" cy="0"/>
        </a:xfrm>
      </p:grpSpPr>
      <p:sp>
        <p:nvSpPr>
          <p:cNvPr id="9" name="Rectangle 8"/>
          <p:cNvSpPr/>
          <p:nvPr userDrawn="1"/>
        </p:nvSpPr>
        <p:spPr bwMode="auto">
          <a:xfrm>
            <a:off x="-36512" y="-1718"/>
            <a:ext cx="2481006" cy="5715000"/>
          </a:xfrm>
          <a:prstGeom prst="rect">
            <a:avLst/>
          </a:prstGeom>
          <a:gradFill flip="none" rotWithShape="1">
            <a:gsLst>
              <a:gs pos="13000">
                <a:schemeClr val="accent2">
                  <a:lumMod val="75000"/>
                  <a:tint val="66000"/>
                  <a:satMod val="160000"/>
                </a:schemeClr>
              </a:gs>
              <a:gs pos="86000">
                <a:schemeClr val="accent6"/>
              </a:gs>
              <a:gs pos="100000">
                <a:schemeClr val="accent6">
                  <a:lumMod val="60000"/>
                  <a:lumOff val="40000"/>
                </a:scheme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1320" tIns="35662" rIns="71320" bIns="35662" numCol="1" rtlCol="0" anchor="t" anchorCtr="0" compatLnSpc="1">
            <a:prstTxWarp prst="textNoShape">
              <a:avLst/>
            </a:prstTxWarp>
          </a:bodyPr>
          <a:lstStyle/>
          <a:p>
            <a:pPr marL="0" marR="0" indent="0" algn="l" defTabSz="350396"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1900" b="0" i="0" u="none" strike="noStrike" cap="none" normalizeH="0" baseline="0" dirty="0">
              <a:ln>
                <a:noFill/>
              </a:ln>
              <a:solidFill>
                <a:schemeClr val="bg1">
                  <a:lumMod val="95000"/>
                </a:schemeClr>
              </a:solidFill>
              <a:effectLst/>
              <a:latin typeface="Times New Roman" pitchFamily="18" charset="0"/>
              <a:cs typeface="Lucida Sans Unicode" pitchFamily="34" charset="0"/>
            </a:endParaRPr>
          </a:p>
        </p:txBody>
      </p:sp>
      <p:sp>
        <p:nvSpPr>
          <p:cNvPr id="12" name="Rectangle 11"/>
          <p:cNvSpPr/>
          <p:nvPr userDrawn="1"/>
        </p:nvSpPr>
        <p:spPr>
          <a:xfrm>
            <a:off x="179513" y="3347778"/>
            <a:ext cx="2232247" cy="1053828"/>
          </a:xfrm>
          <a:prstGeom prst="rect">
            <a:avLst/>
          </a:prstGeom>
        </p:spPr>
        <p:txBody>
          <a:bodyPr wrap="square" lIns="71320" tIns="35662" rIns="71320" bIns="35662">
            <a:spAutoFit/>
          </a:bodyPr>
          <a:lstStyle/>
          <a:p>
            <a:pPr marL="222868" marR="0" lvl="0" indent="-222868" algn="l" defTabSz="713174"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fr-FR" sz="1100" b="1" dirty="0">
                <a:solidFill>
                  <a:schemeClr val="bg1"/>
                </a:solidFill>
                <a:latin typeface="Calibri" panose="020F0502020204030204" pitchFamily="34" charset="0"/>
              </a:rPr>
              <a:t>Des critères</a:t>
            </a:r>
          </a:p>
          <a:p>
            <a:pPr marL="358775" marR="0" lvl="1" indent="-92075" algn="l" defTabSz="71317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chemeClr val="bg1"/>
                </a:solidFill>
                <a:effectLst/>
                <a:uLnTx/>
                <a:uFillTx/>
                <a:latin typeface="Calibri" pitchFamily="34" charset="0"/>
                <a:ea typeface="+mn-ea"/>
                <a:cs typeface="+mn-cs"/>
              </a:rPr>
              <a:t>de qualification</a:t>
            </a:r>
          </a:p>
          <a:p>
            <a:pPr marL="358775" marR="0" lvl="1" indent="-92075" algn="l" defTabSz="71317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chemeClr val="bg1"/>
                </a:solidFill>
                <a:effectLst/>
                <a:uLnTx/>
                <a:uFillTx/>
                <a:latin typeface="Calibri" pitchFamily="34" charset="0"/>
                <a:ea typeface="+mn-ea"/>
                <a:cs typeface="+mn-cs"/>
              </a:rPr>
              <a:t>de qualité</a:t>
            </a:r>
          </a:p>
          <a:p>
            <a:pPr marL="358775" marR="0" lvl="1" indent="-92075" algn="l" defTabSz="713174"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1100" i="0" u="none" strike="noStrike" kern="1200" cap="none" spc="0" normalizeH="0" baseline="0" noProof="0" dirty="0">
              <a:ln>
                <a:noFill/>
              </a:ln>
              <a:solidFill>
                <a:schemeClr val="bg1"/>
              </a:solidFill>
              <a:effectLst/>
              <a:uLnTx/>
              <a:uFillTx/>
              <a:latin typeface="Calibri" pitchFamily="34" charset="0"/>
              <a:ea typeface="+mn-ea"/>
              <a:cs typeface="+mn-cs"/>
            </a:endParaRPr>
          </a:p>
          <a:p>
            <a:pPr marL="222868" marR="0" lvl="0" indent="-222868" algn="l" defTabSz="713174"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FR" sz="1100" b="1" i="0" u="none" strike="noStrike" kern="1200" cap="none" spc="0" normalizeH="0" baseline="0" noProof="0" dirty="0">
                <a:ln>
                  <a:noFill/>
                </a:ln>
                <a:solidFill>
                  <a:schemeClr val="bg1"/>
                </a:solidFill>
                <a:effectLst/>
                <a:uLnTx/>
                <a:uFillTx/>
                <a:latin typeface="Calibri" pitchFamily="34" charset="0"/>
                <a:ea typeface="+mn-ea"/>
                <a:cs typeface="+mn-cs"/>
              </a:rPr>
              <a:t>Une méthode</a:t>
            </a:r>
          </a:p>
        </p:txBody>
      </p:sp>
      <p:sp>
        <p:nvSpPr>
          <p:cNvPr id="14" name="Titre 1"/>
          <p:cNvSpPr>
            <a:spLocks noGrp="1"/>
          </p:cNvSpPr>
          <p:nvPr>
            <p:ph type="title"/>
          </p:nvPr>
        </p:nvSpPr>
        <p:spPr>
          <a:xfrm>
            <a:off x="2771800" y="134938"/>
            <a:ext cx="6241572" cy="571500"/>
          </a:xfrm>
          <a:prstGeom prst="rect">
            <a:avLst/>
          </a:prstGeom>
        </p:spPr>
        <p:txBody>
          <a:bodyPr lIns="71320" tIns="35661" rIns="71320" bIns="35661"/>
          <a:lstStyle>
            <a:lvl1pPr algn="ctr">
              <a:defRPr sz="2500" b="1">
                <a:solidFill>
                  <a:schemeClr val="tx1"/>
                </a:solidFill>
                <a:latin typeface="Calibri" pitchFamily="34" charset="0"/>
              </a:defRPr>
            </a:lvl1pPr>
          </a:lstStyle>
          <a:p>
            <a:r>
              <a:rPr lang="fr-FR" dirty="0"/>
              <a:t>Modifiez le style du titre</a:t>
            </a:r>
          </a:p>
        </p:txBody>
      </p:sp>
      <p:sp>
        <p:nvSpPr>
          <p:cNvPr id="15"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userDrawn="1"/>
        </p:nvSpPr>
        <p:spPr>
          <a:xfrm>
            <a:off x="766199" y="3001516"/>
            <a:ext cx="802739" cy="256686"/>
          </a:xfrm>
          <a:prstGeom prst="rect">
            <a:avLst/>
          </a:prstGeom>
          <a:noFill/>
        </p:spPr>
        <p:txBody>
          <a:bodyPr wrap="none" lIns="71320" tIns="35662" rIns="71320" bIns="35662" rtlCol="0">
            <a:spAutoFit/>
          </a:bodyPr>
          <a:lstStyle/>
          <a:p>
            <a:pPr algn="ctr"/>
            <a:r>
              <a:rPr lang="fr-FR" sz="1200" b="1" dirty="0">
                <a:solidFill>
                  <a:schemeClr val="bg1"/>
                </a:solidFill>
                <a:latin typeface="Calibri" pitchFamily="34" charset="0"/>
              </a:rPr>
              <a:t>Chapitre</a:t>
            </a:r>
            <a:r>
              <a:rPr lang="fr-FR" sz="1200" b="1" baseline="0" dirty="0">
                <a:solidFill>
                  <a:schemeClr val="bg1"/>
                </a:solidFill>
                <a:latin typeface="Calibri" pitchFamily="34" charset="0"/>
              </a:rPr>
              <a:t> 4</a:t>
            </a:r>
            <a:endParaRPr lang="fr-FR" sz="1200" b="1" dirty="0">
              <a:solidFill>
                <a:schemeClr val="bg1"/>
              </a:solidFill>
              <a:latin typeface="Calibri" pitchFamily="34" charset="0"/>
            </a:endParaRPr>
          </a:p>
        </p:txBody>
      </p:sp>
      <p:sp>
        <p:nvSpPr>
          <p:cNvPr id="18" name="ZoneTexte 17"/>
          <p:cNvSpPr txBox="1"/>
          <p:nvPr userDrawn="1"/>
        </p:nvSpPr>
        <p:spPr>
          <a:xfrm>
            <a:off x="251521" y="1982952"/>
            <a:ext cx="1927515" cy="384721"/>
          </a:xfrm>
          <a:prstGeom prst="rect">
            <a:avLst/>
          </a:prstGeom>
          <a:noFill/>
          <a:effectLst/>
        </p:spPr>
        <p:txBody>
          <a:bodyPr wrap="none" rtlCol="0">
            <a:spAutoFit/>
          </a:bodyPr>
          <a:lstStyle/>
          <a:p>
            <a:r>
              <a:rPr lang="fr-FR" sz="1900" dirty="0">
                <a:solidFill>
                  <a:schemeClr val="bg1"/>
                </a:solidFill>
                <a:latin typeface="Calibri" panose="020F0502020204030204" pitchFamily="34" charset="0"/>
              </a:rPr>
              <a:t>Dr. Rémi Bachelet</a:t>
            </a:r>
          </a:p>
        </p:txBody>
      </p:sp>
      <p:sp>
        <p:nvSpPr>
          <p:cNvPr id="19" name="ZoneTexte 18"/>
          <p:cNvSpPr txBox="1"/>
          <p:nvPr userDrawn="1"/>
        </p:nvSpPr>
        <p:spPr>
          <a:xfrm>
            <a:off x="255557" y="2334280"/>
            <a:ext cx="1824025" cy="523220"/>
          </a:xfrm>
          <a:prstGeom prst="rect">
            <a:avLst/>
          </a:prstGeom>
          <a:noFill/>
          <a:effectLst/>
        </p:spPr>
        <p:txBody>
          <a:bodyPr wrap="none" rtlCol="0">
            <a:spAutoFit/>
          </a:bodyPr>
          <a:lstStyle/>
          <a:p>
            <a:pPr algn="ctr"/>
            <a:r>
              <a:rPr lang="fr-FR" sz="1400" i="0" dirty="0">
                <a:solidFill>
                  <a:schemeClr val="bg1"/>
                </a:solidFill>
                <a:latin typeface="Calibri" panose="020F0502020204030204" pitchFamily="34" charset="0"/>
              </a:rPr>
              <a:t>Maître de conférences</a:t>
            </a:r>
          </a:p>
          <a:p>
            <a:pPr algn="ctr"/>
            <a:r>
              <a:rPr lang="fr-FR" sz="1400" i="0" dirty="0">
                <a:solidFill>
                  <a:schemeClr val="bg1"/>
                </a:solidFill>
                <a:latin typeface="Calibri" panose="020F0502020204030204" pitchFamily="34" charset="0"/>
              </a:rPr>
              <a:t> à Centrale Lille</a:t>
            </a:r>
          </a:p>
        </p:txBody>
      </p:sp>
      <p:pic>
        <p:nvPicPr>
          <p:cNvPr id="20" name="Imag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15" y="5233766"/>
            <a:ext cx="793507" cy="277629"/>
          </a:xfrm>
          <a:prstGeom prst="rect">
            <a:avLst/>
          </a:prstGeom>
        </p:spPr>
      </p:pic>
      <p:sp>
        <p:nvSpPr>
          <p:cNvPr id="11" name="TextBox 10"/>
          <p:cNvSpPr txBox="1"/>
          <p:nvPr userDrawn="1"/>
        </p:nvSpPr>
        <p:spPr>
          <a:xfrm>
            <a:off x="8676456" y="5476210"/>
            <a:ext cx="467544" cy="261610"/>
          </a:xfrm>
          <a:prstGeom prst="rect">
            <a:avLst/>
          </a:prstGeom>
          <a:noFill/>
        </p:spPr>
        <p:txBody>
          <a:bodyPr wrap="square" rtlCol="0">
            <a:spAutoFit/>
          </a:bodyPr>
          <a:lstStyle/>
          <a:p>
            <a:pPr algn="r"/>
            <a:fld id="{035FF6C5-3E66-4874-9BBE-F27487B25EA9}" type="slidenum">
              <a:rPr lang="en-US" sz="1100" smtClean="0"/>
              <a:pPr algn="r"/>
              <a:t>‹N°›</a:t>
            </a:fld>
            <a:endParaRPr lang="en-US" sz="11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_Chapitre 1">
    <p:spTree>
      <p:nvGrpSpPr>
        <p:cNvPr id="1" name="Shape 60"/>
        <p:cNvGrpSpPr/>
        <p:nvPr/>
      </p:nvGrpSpPr>
      <p:grpSpPr>
        <a:xfrm>
          <a:off x="0" y="0"/>
          <a:ext cx="0" cy="0"/>
          <a:chOff x="0" y="0"/>
          <a:chExt cx="0" cy="0"/>
        </a:xfrm>
      </p:grpSpPr>
      <p:sp>
        <p:nvSpPr>
          <p:cNvPr id="9" name="Rectangle 8"/>
          <p:cNvSpPr/>
          <p:nvPr userDrawn="1"/>
        </p:nvSpPr>
        <p:spPr bwMode="auto">
          <a:xfrm>
            <a:off x="3" y="0"/>
            <a:ext cx="2548800" cy="5715000"/>
          </a:xfrm>
          <a:prstGeom prst="rect">
            <a:avLst/>
          </a:prstGeom>
          <a:gradFill flip="none" rotWithShape="1">
            <a:gsLst>
              <a:gs pos="0">
                <a:schemeClr val="accent1">
                  <a:lumMod val="60000"/>
                  <a:lumOff val="40000"/>
                  <a:tint val="66000"/>
                  <a:satMod val="160000"/>
                </a:schemeClr>
              </a:gs>
              <a:gs pos="50000">
                <a:srgbClr val="0086EA"/>
              </a:gs>
              <a:gs pos="100000">
                <a:schemeClr val="accent1">
                  <a:lumMod val="60000"/>
                  <a:lumOff val="40000"/>
                  <a:tint val="23500"/>
                  <a:satMod val="160000"/>
                </a:schemeClr>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a:ln>
                <a:noFill/>
              </a:ln>
              <a:solidFill>
                <a:srgbClr val="FFFFFF">
                  <a:lumMod val="95000"/>
                </a:srgbClr>
              </a:solidFill>
              <a:effectLst/>
              <a:uLnTx/>
              <a:uFillTx/>
              <a:cs typeface="Lucida Sans Unicode" pitchFamily="34" charset="0"/>
            </a:endParaRPr>
          </a:p>
        </p:txBody>
      </p:sp>
      <p:sp>
        <p:nvSpPr>
          <p:cNvPr id="63" name="Shape 63"/>
          <p:cNvSpPr txBox="1">
            <a:spLocks noGrp="1"/>
          </p:cNvSpPr>
          <p:nvPr>
            <p:ph type="title"/>
          </p:nvPr>
        </p:nvSpPr>
        <p:spPr>
          <a:xfrm>
            <a:off x="2771801" y="134938"/>
            <a:ext cx="6241571" cy="571500"/>
          </a:xfrm>
          <a:prstGeom prst="rect">
            <a:avLst/>
          </a:prstGeom>
          <a:noFill/>
          <a:ln>
            <a:noFill/>
          </a:ln>
        </p:spPr>
        <p:txBody>
          <a:bodyPr lIns="91425" tIns="91425" rIns="91425" bIns="91425" anchor="t" anchorCtr="0"/>
          <a:lstStyle>
            <a:lvl1pPr algn="ctr" rtl="0">
              <a:defRPr sz="3200" b="1">
                <a:latin typeface="Calibri" panose="020F0502020204030204" pitchFamily="34" charset="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64" name="Shape 64"/>
          <p:cNvSpPr txBox="1">
            <a:spLocks noGrp="1"/>
          </p:cNvSpPr>
          <p:nvPr>
            <p:ph type="body" idx="1"/>
          </p:nvPr>
        </p:nvSpPr>
        <p:spPr>
          <a:xfrm>
            <a:off x="2843809" y="1270000"/>
            <a:ext cx="6173194" cy="39370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6" name="ZoneTexte 15"/>
          <p:cNvSpPr txBox="1"/>
          <p:nvPr userDrawn="1"/>
        </p:nvSpPr>
        <p:spPr>
          <a:xfrm>
            <a:off x="251520" y="3238500"/>
            <a:ext cx="2235200" cy="830997"/>
          </a:xfrm>
          <a:prstGeom prst="rect">
            <a:avLst/>
          </a:prstGeom>
          <a:noFill/>
        </p:spPr>
        <p:txBody>
          <a:bodyPr>
            <a:spAutoFit/>
          </a:bodyPr>
          <a:lstStyle/>
          <a:p>
            <a:pPr fontAlgn="auto">
              <a:spcBef>
                <a:spcPts val="0"/>
              </a:spcBef>
              <a:spcAft>
                <a:spcPts val="0"/>
              </a:spcAft>
              <a:buFont typeface="Wingdings" panose="05000000000000000000" pitchFamily="2" charset="2"/>
              <a:buNone/>
              <a:defRPr/>
            </a:pPr>
            <a:endParaRPr lang="fr-FR" sz="1100" kern="0" dirty="0">
              <a:solidFill>
                <a:srgbClr val="000000"/>
              </a:solidFill>
              <a:latin typeface="Calibri" panose="020F0502020204030204" pitchFamily="34" charset="0"/>
              <a:ea typeface="Arial"/>
              <a:cs typeface="Arial"/>
              <a:sym typeface="Arial"/>
              <a:rtl val="0"/>
            </a:endParaRPr>
          </a:p>
          <a:p>
            <a:pPr marL="265113" indent="-265113" fontAlgn="auto">
              <a:spcBef>
                <a:spcPts val="600"/>
              </a:spcBef>
              <a:spcAft>
                <a:spcPts val="600"/>
              </a:spcAft>
              <a:buFont typeface="Wingdings" panose="05000000000000000000" pitchFamily="2" charset="2"/>
              <a:buChar char="q"/>
              <a:defRPr/>
            </a:pPr>
            <a:r>
              <a:rPr lang="fr-FR" sz="1100" kern="0" dirty="0">
                <a:solidFill>
                  <a:srgbClr val="000000"/>
                </a:solidFill>
                <a:latin typeface="Calibri" panose="020F0502020204030204" pitchFamily="34" charset="0"/>
                <a:ea typeface="Arial"/>
                <a:cs typeface="Arial"/>
                <a:sym typeface="Arial"/>
                <a:rtl val="0"/>
              </a:rPr>
              <a:t>Introduction</a:t>
            </a:r>
          </a:p>
          <a:p>
            <a:pPr marL="265113" indent="-265113" fontAlgn="auto">
              <a:spcBef>
                <a:spcPts val="600"/>
              </a:spcBef>
              <a:spcAft>
                <a:spcPts val="600"/>
              </a:spcAft>
              <a:buFont typeface="Wingdings" panose="05000000000000000000" pitchFamily="2" charset="2"/>
              <a:buChar char="q"/>
              <a:defRPr/>
            </a:pPr>
            <a:r>
              <a:rPr lang="fr-FR" sz="1100" kern="0" dirty="0">
                <a:solidFill>
                  <a:srgbClr val="000000"/>
                </a:solidFill>
                <a:latin typeface="Calibri" panose="020F0502020204030204" pitchFamily="34" charset="0"/>
                <a:ea typeface="Arial"/>
                <a:cs typeface="Arial"/>
                <a:sym typeface="Arial"/>
                <a:rtl val="0"/>
              </a:rPr>
              <a:t>Objectifs de la formation</a:t>
            </a:r>
            <a:endParaRPr lang="fr-FR" sz="1200" kern="0" dirty="0">
              <a:solidFill>
                <a:srgbClr val="000000"/>
              </a:solidFill>
              <a:latin typeface="Calibri" panose="020F0502020204030204" pitchFamily="34" charset="0"/>
              <a:ea typeface="Arial"/>
              <a:cs typeface="Arial"/>
              <a:sym typeface="Arial"/>
              <a:rtl val="0"/>
            </a:endParaRPr>
          </a:p>
        </p:txBody>
      </p:sp>
      <p:sp>
        <p:nvSpPr>
          <p:cNvPr id="12" name="Rectangle 6"/>
          <p:cNvSpPr>
            <a:spLocks noGrp="1" noChangeArrowheads="1"/>
          </p:cNvSpPr>
          <p:nvPr>
            <p:ph type="sldNum" sz="quarter" idx="4"/>
          </p:nvPr>
        </p:nvSpPr>
        <p:spPr bwMode="auto">
          <a:xfrm>
            <a:off x="8763000" y="5498044"/>
            <a:ext cx="381000" cy="21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0" tIns="35661" rIns="71320" bIns="35661" numCol="1" anchor="t" anchorCtr="0" compatLnSpc="1">
            <a:prstTxWarp prst="textNoShape">
              <a:avLst/>
            </a:prstTxWarp>
          </a:bodyPr>
          <a:lstStyle>
            <a:lvl1pPr algn="r">
              <a:defRPr sz="900" smtClean="0"/>
            </a:lvl1pPr>
          </a:lstStyle>
          <a:p>
            <a:pPr>
              <a:defRPr/>
            </a:pPr>
            <a:fld id="{7F07B8DE-9430-46E8-A38B-5DA0DE501445}" type="slidenum">
              <a:rPr lang="fr-FR">
                <a:solidFill>
                  <a:prstClr val="black"/>
                </a:solidFill>
              </a:rPr>
              <a:pPr>
                <a:defRPr/>
              </a:pPr>
              <a:t>‹N°›</a:t>
            </a:fld>
            <a:endParaRPr lang="fr-FR" dirty="0">
              <a:solidFill>
                <a:prstClr val="black"/>
              </a:solidFill>
            </a:endParaRPr>
          </a:p>
        </p:txBody>
      </p:sp>
      <p:sp>
        <p:nvSpPr>
          <p:cNvPr id="13" name="ZoneTexte 12"/>
          <p:cNvSpPr txBox="1"/>
          <p:nvPr userDrawn="1"/>
        </p:nvSpPr>
        <p:spPr>
          <a:xfrm>
            <a:off x="251521" y="1982952"/>
            <a:ext cx="1927515" cy="384721"/>
          </a:xfrm>
          <a:prstGeom prst="rect">
            <a:avLst/>
          </a:prstGeom>
          <a:noFill/>
          <a:effectLst/>
        </p:spPr>
        <p:txBody>
          <a:bodyPr wrap="none" rtlCol="0">
            <a:spAutoFit/>
          </a:bodyPr>
          <a:lstStyle/>
          <a:p>
            <a:r>
              <a:rPr lang="fr-FR" sz="1900" dirty="0">
                <a:latin typeface="Calibri" panose="020F0502020204030204" pitchFamily="34" charset="0"/>
              </a:rPr>
              <a:t>Dr. Rémi Bachelet</a:t>
            </a:r>
          </a:p>
        </p:txBody>
      </p:sp>
      <p:sp>
        <p:nvSpPr>
          <p:cNvPr id="17" name="ZoneTexte 16"/>
          <p:cNvSpPr txBox="1"/>
          <p:nvPr userDrawn="1"/>
        </p:nvSpPr>
        <p:spPr>
          <a:xfrm>
            <a:off x="255557" y="2334280"/>
            <a:ext cx="1824025" cy="523220"/>
          </a:xfrm>
          <a:prstGeom prst="rect">
            <a:avLst/>
          </a:prstGeom>
          <a:noFill/>
          <a:effectLst/>
        </p:spPr>
        <p:txBody>
          <a:bodyPr wrap="none" rtlCol="0">
            <a:spAutoFit/>
          </a:bodyPr>
          <a:lstStyle/>
          <a:p>
            <a:pPr algn="ctr"/>
            <a:r>
              <a:rPr lang="fr-FR" sz="1400" i="0" dirty="0">
                <a:latin typeface="Calibri" panose="020F0502020204030204" pitchFamily="34" charset="0"/>
              </a:rPr>
              <a:t>Maître de conférences</a:t>
            </a:r>
          </a:p>
          <a:p>
            <a:pPr algn="ctr"/>
            <a:r>
              <a:rPr lang="fr-FR" sz="1400" i="0" dirty="0">
                <a:latin typeface="Calibri" panose="020F0502020204030204" pitchFamily="34" charset="0"/>
              </a:rPr>
              <a:t> à Centrale Lille</a:t>
            </a:r>
          </a:p>
        </p:txBody>
      </p:sp>
    </p:spTree>
    <p:extLst>
      <p:ext uri="{BB962C8B-B14F-4D97-AF65-F5344CB8AC3E}">
        <p14:creationId xmlns:p14="http://schemas.microsoft.com/office/powerpoint/2010/main" val="123827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763000" y="5498046"/>
            <a:ext cx="381000" cy="21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0" tIns="35661" rIns="71320" bIns="35661" numCol="1" anchor="t" anchorCtr="0" compatLnSpc="1">
            <a:prstTxWarp prst="textNoShape">
              <a:avLst/>
            </a:prstTxWarp>
          </a:bodyPr>
          <a:lstStyle>
            <a:lvl1pPr algn="r">
              <a:defRPr sz="900" smtClean="0"/>
            </a:lvl1pPr>
          </a:lstStyle>
          <a:p>
            <a:pPr>
              <a:defRPr/>
            </a:pPr>
            <a:fld id="{7F07B8DE-9430-46E8-A38B-5DA0DE50144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8" r:id="rId1"/>
    <p:sldLayoutId id="2147483681" r:id="rId2"/>
    <p:sldLayoutId id="2147483679" r:id="rId3"/>
    <p:sldLayoutId id="2147483680" r:id="rId4"/>
    <p:sldLayoutId id="2147483676" r:id="rId5"/>
    <p:sldLayoutId id="2147483683" r:id="rId6"/>
    <p:sldLayoutId id="2147483682" r:id="rId7"/>
    <p:sldLayoutId id="2147483694" r:id="rId8"/>
  </p:sldLayoutIdLst>
  <p:hf hdr="0" ftr="0" dt="0"/>
  <p:txStyles>
    <p:titleStyle>
      <a:lvl1pPr algn="r" rtl="0" eaLnBrk="0" fontAlgn="base" hangingPunct="0">
        <a:spcBef>
          <a:spcPct val="0"/>
        </a:spcBef>
        <a:spcAft>
          <a:spcPct val="0"/>
        </a:spcAft>
        <a:defRPr sz="3400">
          <a:solidFill>
            <a:schemeClr val="accent2"/>
          </a:solidFill>
          <a:latin typeface="+mj-lt"/>
          <a:ea typeface="+mj-ea"/>
          <a:cs typeface="+mj-cs"/>
        </a:defRPr>
      </a:lvl1pPr>
      <a:lvl2pPr algn="r" rtl="0" eaLnBrk="0" fontAlgn="base" hangingPunct="0">
        <a:spcBef>
          <a:spcPct val="0"/>
        </a:spcBef>
        <a:spcAft>
          <a:spcPct val="0"/>
        </a:spcAft>
        <a:defRPr sz="3400">
          <a:solidFill>
            <a:schemeClr val="accent2"/>
          </a:solidFill>
          <a:latin typeface="Times New Roman" pitchFamily="18" charset="0"/>
        </a:defRPr>
      </a:lvl2pPr>
      <a:lvl3pPr algn="r" rtl="0" eaLnBrk="0" fontAlgn="base" hangingPunct="0">
        <a:spcBef>
          <a:spcPct val="0"/>
        </a:spcBef>
        <a:spcAft>
          <a:spcPct val="0"/>
        </a:spcAft>
        <a:defRPr sz="3400">
          <a:solidFill>
            <a:schemeClr val="accent2"/>
          </a:solidFill>
          <a:latin typeface="Times New Roman" pitchFamily="18" charset="0"/>
        </a:defRPr>
      </a:lvl3pPr>
      <a:lvl4pPr algn="r" rtl="0" eaLnBrk="0" fontAlgn="base" hangingPunct="0">
        <a:spcBef>
          <a:spcPct val="0"/>
        </a:spcBef>
        <a:spcAft>
          <a:spcPct val="0"/>
        </a:spcAft>
        <a:defRPr sz="3400">
          <a:solidFill>
            <a:schemeClr val="accent2"/>
          </a:solidFill>
          <a:latin typeface="Times New Roman" pitchFamily="18" charset="0"/>
        </a:defRPr>
      </a:lvl4pPr>
      <a:lvl5pPr algn="r" rtl="0" eaLnBrk="0" fontAlgn="base" hangingPunct="0">
        <a:spcBef>
          <a:spcPct val="0"/>
        </a:spcBef>
        <a:spcAft>
          <a:spcPct val="0"/>
        </a:spcAft>
        <a:defRPr sz="3400">
          <a:solidFill>
            <a:schemeClr val="accent2"/>
          </a:solidFill>
          <a:latin typeface="Times New Roman" pitchFamily="18" charset="0"/>
        </a:defRPr>
      </a:lvl5pPr>
      <a:lvl6pPr marL="356587" algn="r" rtl="0" fontAlgn="base">
        <a:spcBef>
          <a:spcPct val="0"/>
        </a:spcBef>
        <a:spcAft>
          <a:spcPct val="0"/>
        </a:spcAft>
        <a:defRPr sz="3400">
          <a:solidFill>
            <a:schemeClr val="accent2"/>
          </a:solidFill>
          <a:latin typeface="Times New Roman" pitchFamily="18" charset="0"/>
        </a:defRPr>
      </a:lvl6pPr>
      <a:lvl7pPr marL="713174" algn="r" rtl="0" fontAlgn="base">
        <a:spcBef>
          <a:spcPct val="0"/>
        </a:spcBef>
        <a:spcAft>
          <a:spcPct val="0"/>
        </a:spcAft>
        <a:defRPr sz="3400">
          <a:solidFill>
            <a:schemeClr val="accent2"/>
          </a:solidFill>
          <a:latin typeface="Times New Roman" pitchFamily="18" charset="0"/>
        </a:defRPr>
      </a:lvl7pPr>
      <a:lvl8pPr marL="1069763" algn="r" rtl="0" fontAlgn="base">
        <a:spcBef>
          <a:spcPct val="0"/>
        </a:spcBef>
        <a:spcAft>
          <a:spcPct val="0"/>
        </a:spcAft>
        <a:defRPr sz="3400">
          <a:solidFill>
            <a:schemeClr val="accent2"/>
          </a:solidFill>
          <a:latin typeface="Times New Roman" pitchFamily="18" charset="0"/>
        </a:defRPr>
      </a:lvl8pPr>
      <a:lvl9pPr marL="1426350" algn="r" rtl="0" fontAlgn="base">
        <a:spcBef>
          <a:spcPct val="0"/>
        </a:spcBef>
        <a:spcAft>
          <a:spcPct val="0"/>
        </a:spcAft>
        <a:defRPr sz="3400">
          <a:solidFill>
            <a:schemeClr val="accent2"/>
          </a:solidFill>
          <a:latin typeface="Times New Roman" pitchFamily="18" charset="0"/>
        </a:defRPr>
      </a:lvl9pPr>
    </p:titleStyle>
    <p:bodyStyle>
      <a:lvl1pPr marL="267440" indent="-267440" algn="l" rtl="0" eaLnBrk="0" fontAlgn="base" hangingPunct="0">
        <a:spcBef>
          <a:spcPct val="20000"/>
        </a:spcBef>
        <a:spcAft>
          <a:spcPct val="0"/>
        </a:spcAft>
        <a:buClr>
          <a:srgbClr val="FF0000"/>
        </a:buClr>
        <a:buChar char="•"/>
        <a:defRPr sz="2200">
          <a:solidFill>
            <a:schemeClr val="tx1"/>
          </a:solidFill>
          <a:latin typeface="+mn-lt"/>
          <a:ea typeface="+mn-ea"/>
          <a:cs typeface="+mn-cs"/>
        </a:defRPr>
      </a:lvl1pPr>
      <a:lvl2pPr marL="579455" indent="-222868" algn="l" rtl="0" eaLnBrk="0" fontAlgn="base" hangingPunct="0">
        <a:spcBef>
          <a:spcPct val="20000"/>
        </a:spcBef>
        <a:spcAft>
          <a:spcPct val="0"/>
        </a:spcAft>
        <a:buClr>
          <a:srgbClr val="008000"/>
        </a:buClr>
        <a:buChar char="–"/>
        <a:defRPr sz="1900">
          <a:solidFill>
            <a:schemeClr val="accent2"/>
          </a:solidFill>
          <a:latin typeface="+mn-lt"/>
        </a:defRPr>
      </a:lvl2pPr>
      <a:lvl3pPr marL="891468" indent="-178294" algn="l" rtl="0" eaLnBrk="0" fontAlgn="base" hangingPunct="0">
        <a:spcBef>
          <a:spcPct val="20000"/>
        </a:spcBef>
        <a:spcAft>
          <a:spcPct val="0"/>
        </a:spcAft>
        <a:buChar char="•"/>
        <a:defRPr sz="1600">
          <a:solidFill>
            <a:srgbClr val="008000"/>
          </a:solidFill>
          <a:latin typeface="+mn-lt"/>
        </a:defRPr>
      </a:lvl3pPr>
      <a:lvl4pPr marL="1248056" indent="-178294" algn="l" rtl="0" eaLnBrk="0" fontAlgn="base" hangingPunct="0">
        <a:spcBef>
          <a:spcPct val="20000"/>
        </a:spcBef>
        <a:spcAft>
          <a:spcPct val="0"/>
        </a:spcAft>
        <a:buChar char="–"/>
        <a:defRPr>
          <a:solidFill>
            <a:schemeClr val="tx1"/>
          </a:solidFill>
          <a:latin typeface="+mn-lt"/>
        </a:defRPr>
      </a:lvl4pPr>
      <a:lvl5pPr marL="1604644" indent="-178294" algn="l" rtl="0" eaLnBrk="0" fontAlgn="base" hangingPunct="0">
        <a:spcBef>
          <a:spcPct val="20000"/>
        </a:spcBef>
        <a:spcAft>
          <a:spcPct val="0"/>
        </a:spcAft>
        <a:buChar char="»"/>
        <a:defRPr>
          <a:solidFill>
            <a:schemeClr val="tx1"/>
          </a:solidFill>
          <a:latin typeface="+mn-lt"/>
        </a:defRPr>
      </a:lvl5pPr>
      <a:lvl6pPr marL="1961231" indent="-178294" algn="l" rtl="0" fontAlgn="base">
        <a:spcBef>
          <a:spcPct val="20000"/>
        </a:spcBef>
        <a:spcAft>
          <a:spcPct val="0"/>
        </a:spcAft>
        <a:buChar char="»"/>
        <a:defRPr>
          <a:solidFill>
            <a:schemeClr val="tx1"/>
          </a:solidFill>
          <a:latin typeface="+mn-lt"/>
        </a:defRPr>
      </a:lvl6pPr>
      <a:lvl7pPr marL="2317818" indent="-178294" algn="l" rtl="0" fontAlgn="base">
        <a:spcBef>
          <a:spcPct val="20000"/>
        </a:spcBef>
        <a:spcAft>
          <a:spcPct val="0"/>
        </a:spcAft>
        <a:buChar char="»"/>
        <a:defRPr>
          <a:solidFill>
            <a:schemeClr val="tx1"/>
          </a:solidFill>
          <a:latin typeface="+mn-lt"/>
        </a:defRPr>
      </a:lvl7pPr>
      <a:lvl8pPr marL="2674406" indent="-178294" algn="l" rtl="0" fontAlgn="base">
        <a:spcBef>
          <a:spcPct val="20000"/>
        </a:spcBef>
        <a:spcAft>
          <a:spcPct val="0"/>
        </a:spcAft>
        <a:buChar char="»"/>
        <a:defRPr>
          <a:solidFill>
            <a:schemeClr val="tx1"/>
          </a:solidFill>
          <a:latin typeface="+mn-lt"/>
        </a:defRPr>
      </a:lvl8pPr>
      <a:lvl9pPr marL="3030994" indent="-178294" algn="l" rtl="0" fontAlgn="base">
        <a:spcBef>
          <a:spcPct val="20000"/>
        </a:spcBef>
        <a:spcAft>
          <a:spcPct val="0"/>
        </a:spcAft>
        <a:buChar char="»"/>
        <a:defRPr>
          <a:solidFill>
            <a:schemeClr val="tx1"/>
          </a:solidFill>
          <a:latin typeface="+mn-lt"/>
        </a:defRPr>
      </a:lvl9pPr>
    </p:bodyStyle>
    <p:otherStyle>
      <a:defPPr>
        <a:defRPr lang="fr-FR"/>
      </a:defPPr>
      <a:lvl1pPr marL="0" algn="l" defTabSz="713174" rtl="0" eaLnBrk="1" latinLnBrk="0" hangingPunct="1">
        <a:defRPr sz="1400" kern="1200">
          <a:solidFill>
            <a:schemeClr val="tx1"/>
          </a:solidFill>
          <a:latin typeface="+mn-lt"/>
          <a:ea typeface="+mn-ea"/>
          <a:cs typeface="+mn-cs"/>
        </a:defRPr>
      </a:lvl1pPr>
      <a:lvl2pPr marL="356587" algn="l" defTabSz="713174" rtl="0" eaLnBrk="1" latinLnBrk="0" hangingPunct="1">
        <a:defRPr sz="1400" kern="1200">
          <a:solidFill>
            <a:schemeClr val="tx1"/>
          </a:solidFill>
          <a:latin typeface="+mn-lt"/>
          <a:ea typeface="+mn-ea"/>
          <a:cs typeface="+mn-cs"/>
        </a:defRPr>
      </a:lvl2pPr>
      <a:lvl3pPr marL="713174" algn="l" defTabSz="713174" rtl="0" eaLnBrk="1" latinLnBrk="0" hangingPunct="1">
        <a:defRPr sz="1400" kern="1200">
          <a:solidFill>
            <a:schemeClr val="tx1"/>
          </a:solidFill>
          <a:latin typeface="+mn-lt"/>
          <a:ea typeface="+mn-ea"/>
          <a:cs typeface="+mn-cs"/>
        </a:defRPr>
      </a:lvl3pPr>
      <a:lvl4pPr marL="1069763" algn="l" defTabSz="713174" rtl="0" eaLnBrk="1" latinLnBrk="0" hangingPunct="1">
        <a:defRPr sz="1400" kern="1200">
          <a:solidFill>
            <a:schemeClr val="tx1"/>
          </a:solidFill>
          <a:latin typeface="+mn-lt"/>
          <a:ea typeface="+mn-ea"/>
          <a:cs typeface="+mn-cs"/>
        </a:defRPr>
      </a:lvl4pPr>
      <a:lvl5pPr marL="1426350" algn="l" defTabSz="713174" rtl="0" eaLnBrk="1" latinLnBrk="0" hangingPunct="1">
        <a:defRPr sz="1400" kern="1200">
          <a:solidFill>
            <a:schemeClr val="tx1"/>
          </a:solidFill>
          <a:latin typeface="+mn-lt"/>
          <a:ea typeface="+mn-ea"/>
          <a:cs typeface="+mn-cs"/>
        </a:defRPr>
      </a:lvl5pPr>
      <a:lvl6pPr marL="1782937" algn="l" defTabSz="713174" rtl="0" eaLnBrk="1" latinLnBrk="0" hangingPunct="1">
        <a:defRPr sz="1400" kern="1200">
          <a:solidFill>
            <a:schemeClr val="tx1"/>
          </a:solidFill>
          <a:latin typeface="+mn-lt"/>
          <a:ea typeface="+mn-ea"/>
          <a:cs typeface="+mn-cs"/>
        </a:defRPr>
      </a:lvl6pPr>
      <a:lvl7pPr marL="2139524" algn="l" defTabSz="713174" rtl="0" eaLnBrk="1" latinLnBrk="0" hangingPunct="1">
        <a:defRPr sz="1400" kern="1200">
          <a:solidFill>
            <a:schemeClr val="tx1"/>
          </a:solidFill>
          <a:latin typeface="+mn-lt"/>
          <a:ea typeface="+mn-ea"/>
          <a:cs typeface="+mn-cs"/>
        </a:defRPr>
      </a:lvl7pPr>
      <a:lvl8pPr marL="2496112" algn="l" defTabSz="713174" rtl="0" eaLnBrk="1" latinLnBrk="0" hangingPunct="1">
        <a:defRPr sz="1400" kern="1200">
          <a:solidFill>
            <a:schemeClr val="tx1"/>
          </a:solidFill>
          <a:latin typeface="+mn-lt"/>
          <a:ea typeface="+mn-ea"/>
          <a:cs typeface="+mn-cs"/>
        </a:defRPr>
      </a:lvl8pPr>
      <a:lvl9pPr marL="2852700" algn="l" defTabSz="71317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novativeteachers.wikispaces.com/file/detail/brainstorming.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prdaily.com/Main/Articles/5_icebreakers_for_your_next_brainstorming_session_15210.asp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intelligence-creative.com/020_brainstorming_bbdo.html"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html5"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http://gestiondeprojet.p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intelligence-creative.com/030_chimulus_accroche.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rb.ec-lille.fr/l/CarteConceptuelle/exemples/Mind_map_conception_de_projet.mm" TargetMode="External"/><Relationship Id="rId3" Type="http://schemas.openxmlformats.org/officeDocument/2006/relationships/image" Target="../media/image15.png"/><Relationship Id="rId7" Type="http://schemas.openxmlformats.org/officeDocument/2006/relationships/hyperlink" Target="http://www.mindmeister.com/28277398/fingertip-08-10-brainstorming-concepti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rb.ec-lille.fr/l/CarteConceptuelle/exemples/Mind_map_conception_de_projet.html" TargetMode="External"/><Relationship Id="rId5" Type="http://schemas.openxmlformats.org/officeDocument/2006/relationships/hyperlink" Target="http://rb.ec-lille.fr/l/CarteConceptuelle/exemples/Mind_map_conception_de_projet.svg" TargetMode="External"/><Relationship Id="rId4" Type="http://schemas.openxmlformats.org/officeDocument/2006/relationships/hyperlink" Target="http://rb.ec-lille.fr/l/CarteConceptuelle/exemples/Mind_map_conception_de_projet.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hyperlink" Target="https://fr.wikipedia.org/wiki/M%C3%A9thode_des_six_chapeaux"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hyperlink" Target="http://www.managementagora.com/article-5269952.html" TargetMode="External"/><Relationship Id="rId10" Type="http://schemas.openxmlformats.org/officeDocument/2006/relationships/image" Target="../media/image20.png"/><Relationship Id="rId4" Type="http://schemas.openxmlformats.org/officeDocument/2006/relationships/image" Target="../media/image7.WMF"/><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rosyth.moe.edu.sg/social/presentations/Wits/decision.gi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goo.gl/jnfWXA"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nwlink.com/~donclark/perform/brainstorm.html" TargetMode="External"/><Relationship Id="rId5" Type="http://schemas.openxmlformats.org/officeDocument/2006/relationships/hyperlink" Target="http://www.mindtools.com/brainstm.html" TargetMode="External"/><Relationship Id="rId4" Type="http://schemas.openxmlformats.org/officeDocument/2006/relationships/hyperlink" Target="http://internetactu.blog.lemonde.fr/2012/04/06/brainstorming-la-creativite-de-groupe-en-ques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nnovativeteachers.wikispaces.com/file/detail/brainstorming.jp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hotos/pagedooley/7007372665/"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2699792" y="269775"/>
            <a:ext cx="6313582" cy="808913"/>
          </a:xfrm>
        </p:spPr>
        <p:txBody>
          <a:bodyPr/>
          <a:lstStyle/>
          <a:p>
            <a:pPr eaLnBrk="1" hangingPunct="1"/>
            <a:r>
              <a:rPr lang="fr-FR" sz="4000" dirty="0">
                <a:cs typeface="Consolas" panose="020B0609020204030204" pitchFamily="49" charset="0"/>
              </a:rPr>
              <a:t>Animer un brainstorming</a:t>
            </a:r>
            <a:endParaRPr lang="fr-FR" sz="4000" dirty="0">
              <a:cs typeface="Aparajita" panose="020B0604020202020204" pitchFamily="34" charset="0"/>
            </a:endParaRPr>
          </a:p>
        </p:txBody>
      </p:sp>
      <p:sp useBgFill="1">
        <p:nvSpPr>
          <p:cNvPr id="6168" name="Text Box 24"/>
          <p:cNvSpPr txBox="1">
            <a:spLocks noChangeArrowheads="1"/>
          </p:cNvSpPr>
          <p:nvPr/>
        </p:nvSpPr>
        <p:spPr bwMode="auto">
          <a:xfrm>
            <a:off x="7164288" y="5507204"/>
            <a:ext cx="1979712" cy="21052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0" tIns="35662" rIns="71320" bIns="35662">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900" dirty="0">
                <a:latin typeface="Calibri" panose="020F0502020204030204" pitchFamily="34" charset="0"/>
              </a:rPr>
              <a:t>Image : CC-BY-SA 3.0 </a:t>
            </a:r>
            <a:r>
              <a:rPr lang="de-DE" sz="900" dirty="0">
                <a:latin typeface="Calibri" panose="020F0502020204030204" pitchFamily="34" charset="0"/>
              </a:rPr>
              <a:t>(</a:t>
            </a:r>
            <a:r>
              <a:rPr lang="de-DE" sz="900" dirty="0">
                <a:latin typeface="Calibri" panose="020F0502020204030204" pitchFamily="34" charset="0"/>
                <a:hlinkClick r:id="rId3"/>
              </a:rPr>
              <a:t>Source</a:t>
            </a:r>
            <a:r>
              <a:rPr lang="de-DE" sz="900" dirty="0">
                <a:latin typeface="Calibri" panose="020F0502020204030204" pitchFamily="34" charset="0"/>
              </a:rPr>
              <a:t>)</a:t>
            </a:r>
            <a:endParaRPr lang="en-US" sz="900" dirty="0">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1417340"/>
            <a:ext cx="3828256" cy="3280034"/>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34938"/>
            <a:ext cx="6889644" cy="571500"/>
          </a:xfrm>
        </p:spPr>
        <p:txBody>
          <a:bodyPr/>
          <a:lstStyle/>
          <a:p>
            <a:r>
              <a:rPr lang="en-US" sz="2800" dirty="0" err="1"/>
              <a:t>Sommaire</a:t>
            </a:r>
            <a:endParaRPr lang="en-US" sz="2800" dirty="0"/>
          </a:p>
        </p:txBody>
      </p:sp>
      <p:sp>
        <p:nvSpPr>
          <p:cNvPr id="5" name="Slide Number Placeholder 4"/>
          <p:cNvSpPr>
            <a:spLocks noGrp="1"/>
          </p:cNvSpPr>
          <p:nvPr>
            <p:ph type="sldNum" sz="quarter" idx="11"/>
          </p:nvPr>
        </p:nvSpPr>
        <p:spPr/>
        <p:txBody>
          <a:bodyPr/>
          <a:lstStyle/>
          <a:p>
            <a:pPr>
              <a:defRPr/>
            </a:pPr>
            <a:fld id="{3D44298B-E838-4AB2-BFC0-BD0EA66F0BBD}" type="slidenum">
              <a:rPr lang="fr-FR" smtClean="0"/>
              <a:pPr>
                <a:defRPr/>
              </a:pPr>
              <a:t>10</a:t>
            </a:fld>
            <a:endParaRPr lang="fr-FR"/>
          </a:p>
        </p:txBody>
      </p:sp>
      <p:grpSp>
        <p:nvGrpSpPr>
          <p:cNvPr id="4" name="Groupe 3"/>
          <p:cNvGrpSpPr/>
          <p:nvPr/>
        </p:nvGrpSpPr>
        <p:grpSpPr>
          <a:xfrm>
            <a:off x="0" y="1087409"/>
            <a:ext cx="9144000" cy="3714307"/>
            <a:chOff x="0" y="1087409"/>
            <a:chExt cx="9144000" cy="371430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7409"/>
              <a:ext cx="9144000" cy="3714307"/>
            </a:xfrm>
            <a:prstGeom prst="rect">
              <a:avLst/>
            </a:prstGeom>
          </p:spPr>
        </p:pic>
        <p:sp>
          <p:nvSpPr>
            <p:cNvPr id="6" name="Rectangle 5"/>
            <p:cNvSpPr/>
            <p:nvPr/>
          </p:nvSpPr>
          <p:spPr>
            <a:xfrm>
              <a:off x="2915816" y="4297660"/>
              <a:ext cx="252028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444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Constituer le groupe de travail</a:t>
            </a:r>
            <a:endParaRPr lang="en-US" dirty="0"/>
          </a:p>
        </p:txBody>
      </p:sp>
      <p:sp>
        <p:nvSpPr>
          <p:cNvPr id="5" name="Content Placeholder 4"/>
          <p:cNvSpPr>
            <a:spLocks noGrp="1"/>
          </p:cNvSpPr>
          <p:nvPr>
            <p:ph idx="1"/>
          </p:nvPr>
        </p:nvSpPr>
        <p:spPr>
          <a:xfrm>
            <a:off x="2627784" y="769268"/>
            <a:ext cx="6461229" cy="4500563"/>
          </a:xfrm>
        </p:spPr>
        <p:txBody>
          <a:bodyPr/>
          <a:lstStyle/>
          <a:p>
            <a:pPr marL="457182" indent="-457182" eaLnBrk="1" hangingPunct="1">
              <a:lnSpc>
                <a:spcPct val="80000"/>
              </a:lnSpc>
              <a:buNone/>
            </a:pPr>
            <a:r>
              <a:rPr lang="fr-CA" sz="2000" dirty="0">
                <a:solidFill>
                  <a:schemeClr val="accent1">
                    <a:lumMod val="50000"/>
                  </a:schemeClr>
                </a:solidFill>
              </a:rPr>
              <a:t>Premier travail de l’animateur…</a:t>
            </a:r>
          </a:p>
          <a:p>
            <a:pPr marL="624028" lvl="2" indent="0" eaLnBrk="1" hangingPunct="1">
              <a:lnSpc>
                <a:spcPct val="80000"/>
              </a:lnSpc>
              <a:buNone/>
            </a:pPr>
            <a:endParaRPr lang="fr-CA" i="1" dirty="0"/>
          </a:p>
          <a:p>
            <a:pPr marL="0" indent="0" eaLnBrk="1" hangingPunct="1">
              <a:lnSpc>
                <a:spcPct val="80000"/>
              </a:lnSpc>
              <a:buNone/>
            </a:pPr>
            <a:r>
              <a:rPr lang="fr-CA" sz="2000" dirty="0"/>
              <a:t>Le groupe ne doit pas être trop grand</a:t>
            </a:r>
          </a:p>
          <a:p>
            <a:pPr marL="742932" lvl="1" indent="-285750" eaLnBrk="1" hangingPunct="1">
              <a:lnSpc>
                <a:spcPct val="80000"/>
              </a:lnSpc>
              <a:buFont typeface="Wingdings" panose="05000000000000000000" pitchFamily="2" charset="2"/>
              <a:buChar char="ü"/>
            </a:pPr>
            <a:r>
              <a:rPr lang="fr-FR" sz="1800" dirty="0"/>
              <a:t>10 personnes maxi</a:t>
            </a:r>
          </a:p>
          <a:p>
            <a:pPr marL="742932" lvl="1" indent="-285750" eaLnBrk="1" hangingPunct="1">
              <a:lnSpc>
                <a:spcPct val="80000"/>
              </a:lnSpc>
              <a:buFont typeface="Wingdings" panose="05000000000000000000" pitchFamily="2" charset="2"/>
              <a:buChar char="ü"/>
            </a:pPr>
            <a:r>
              <a:rPr lang="fr-FR" sz="1800" dirty="0"/>
              <a:t>Ni trop petit, idéalement 4 à 6 personnes</a:t>
            </a:r>
          </a:p>
          <a:p>
            <a:pPr marL="624028" lvl="2" indent="0" eaLnBrk="1" hangingPunct="1">
              <a:lnSpc>
                <a:spcPct val="80000"/>
              </a:lnSpc>
              <a:buNone/>
            </a:pPr>
            <a:endParaRPr lang="fr-CA" i="1" dirty="0"/>
          </a:p>
          <a:p>
            <a:pPr marL="0" indent="0" eaLnBrk="1" hangingPunct="1">
              <a:lnSpc>
                <a:spcPct val="80000"/>
              </a:lnSpc>
              <a:buNone/>
            </a:pPr>
            <a:r>
              <a:rPr lang="fr-FR" sz="2000" dirty="0"/>
              <a:t>« Bonne équipe » : des personnes</a:t>
            </a:r>
          </a:p>
          <a:p>
            <a:pPr marL="800082" lvl="1" indent="-342900" eaLnBrk="1" hangingPunct="1">
              <a:lnSpc>
                <a:spcPct val="80000"/>
              </a:lnSpc>
              <a:buFont typeface="+mj-lt"/>
              <a:buAutoNum type="arabicPeriod"/>
            </a:pPr>
            <a:r>
              <a:rPr lang="fr-FR" sz="1800" dirty="0"/>
              <a:t>Ouvertes à l’échange d’idées</a:t>
            </a:r>
          </a:p>
          <a:p>
            <a:pPr marL="800082" lvl="1" indent="-342900" eaLnBrk="1" hangingPunct="1">
              <a:lnSpc>
                <a:spcPct val="80000"/>
              </a:lnSpc>
              <a:buFont typeface="+mj-lt"/>
              <a:buAutoNum type="arabicPeriod"/>
            </a:pPr>
            <a:r>
              <a:rPr lang="fr-FR" sz="1800" dirty="0"/>
              <a:t>Complémentaires – spécialités différentes</a:t>
            </a:r>
          </a:p>
          <a:p>
            <a:pPr marL="800082" lvl="1" indent="-342900" eaLnBrk="1" hangingPunct="1">
              <a:lnSpc>
                <a:spcPct val="80000"/>
              </a:lnSpc>
              <a:buFont typeface="+mj-lt"/>
              <a:buAutoNum type="arabicPeriod"/>
            </a:pPr>
            <a:r>
              <a:rPr lang="fr-FR" sz="1800" dirty="0"/>
              <a:t>Qui se connaissent + quelques nouveaux venus</a:t>
            </a:r>
          </a:p>
          <a:p>
            <a:pPr marL="838166" lvl="1" indent="-380984" eaLnBrk="1" hangingPunct="1">
              <a:lnSpc>
                <a:spcPct val="80000"/>
              </a:lnSpc>
            </a:pPr>
            <a:endParaRPr lang="fr-FR" sz="1800" dirty="0"/>
          </a:p>
          <a:p>
            <a:pPr marL="0" indent="0" eaLnBrk="1" hangingPunct="1">
              <a:lnSpc>
                <a:spcPct val="80000"/>
              </a:lnSpc>
              <a:buNone/>
            </a:pPr>
            <a:r>
              <a:rPr lang="fr-FR" sz="2000" dirty="0"/>
              <a:t>Problèmes possibles</a:t>
            </a:r>
          </a:p>
          <a:p>
            <a:pPr marL="742932" lvl="1" indent="-285750" eaLnBrk="1" hangingPunct="1">
              <a:lnSpc>
                <a:spcPct val="80000"/>
              </a:lnSpc>
              <a:buFont typeface="Wingdings" panose="05000000000000000000" pitchFamily="2" charset="2"/>
              <a:buChar char="ü"/>
            </a:pPr>
            <a:r>
              <a:rPr lang="fr-FR" sz="1800" dirty="0"/>
              <a:t>Incompatibilités entre participants</a:t>
            </a:r>
          </a:p>
          <a:p>
            <a:pPr marL="742932" lvl="1" indent="-285750" eaLnBrk="1" hangingPunct="1">
              <a:lnSpc>
                <a:spcPct val="80000"/>
              </a:lnSpc>
              <a:buFont typeface="Wingdings" panose="05000000000000000000" pitchFamily="2" charset="2"/>
              <a:buChar char="ü"/>
            </a:pPr>
            <a:r>
              <a:rPr lang="fr-FR" sz="1800" dirty="0"/>
              <a:t>Un « chef » qui va intimider …</a:t>
            </a:r>
          </a:p>
          <a:p>
            <a:pPr marL="838166" lvl="1" indent="-380984" eaLnBrk="1" hangingPunct="1">
              <a:lnSpc>
                <a:spcPct val="80000"/>
              </a:lnSpc>
            </a:pPr>
            <a:endParaRPr lang="fr-FR" sz="1800" dirty="0"/>
          </a:p>
          <a:p>
            <a:pPr marL="457182" indent="-457182" eaLnBrk="1" hangingPunct="1">
              <a:lnSpc>
                <a:spcPct val="80000"/>
              </a:lnSpc>
              <a:buNone/>
            </a:pPr>
            <a:r>
              <a:rPr lang="fr-CA" sz="2000" i="1" dirty="0">
                <a:solidFill>
                  <a:srgbClr val="800000"/>
                </a:solidFill>
              </a:rPr>
              <a:t>.. reste à arriver à rassembler ces personnes, au bon moment, dans un endroit calme, muni d’outils de travail adaptés</a:t>
            </a:r>
          </a:p>
          <a:p>
            <a:pPr marL="0" indent="0">
              <a:buNone/>
            </a:pPr>
            <a:endParaRPr lang="en-US" dirty="0"/>
          </a:p>
        </p:txBody>
      </p:sp>
      <p:sp>
        <p:nvSpPr>
          <p:cNvPr id="6" name="ZoneTexte 10"/>
          <p:cNvSpPr txBox="1"/>
          <p:nvPr/>
        </p:nvSpPr>
        <p:spPr>
          <a:xfrm>
            <a:off x="161510" y="3410119"/>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8917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 cadrage</a:t>
            </a:r>
            <a:endParaRPr lang="en-US" dirty="0"/>
          </a:p>
        </p:txBody>
      </p:sp>
      <p:sp>
        <p:nvSpPr>
          <p:cNvPr id="3" name="Content Placeholder 2"/>
          <p:cNvSpPr>
            <a:spLocks noGrp="1"/>
          </p:cNvSpPr>
          <p:nvPr>
            <p:ph idx="1"/>
          </p:nvPr>
        </p:nvSpPr>
        <p:spPr>
          <a:xfrm>
            <a:off x="2555776" y="985291"/>
            <a:ext cx="6552728" cy="4221709"/>
          </a:xfrm>
        </p:spPr>
        <p:txBody>
          <a:bodyPr/>
          <a:lstStyle/>
          <a:p>
            <a:pPr marL="533378" indent="-533378" eaLnBrk="1" hangingPunct="1">
              <a:lnSpc>
                <a:spcPct val="80000"/>
              </a:lnSpc>
              <a:buNone/>
            </a:pPr>
            <a:r>
              <a:rPr lang="fr-CA" sz="2000" dirty="0"/>
              <a:t>Lors de la réunion, après avoir « </a:t>
            </a:r>
            <a:r>
              <a:rPr lang="fr-CA" sz="2000" dirty="0">
                <a:hlinkClick r:id="rId3"/>
              </a:rPr>
              <a:t>brisé la glace</a:t>
            </a:r>
            <a:r>
              <a:rPr lang="fr-CA" sz="2000" dirty="0"/>
              <a:t> », cadrer le sujet : C’est la</a:t>
            </a:r>
            <a:r>
              <a:rPr lang="fr-CA" sz="2000" i="1" dirty="0">
                <a:solidFill>
                  <a:srgbClr val="00B050"/>
                </a:solidFill>
              </a:rPr>
              <a:t> </a:t>
            </a:r>
            <a:r>
              <a:rPr lang="fr-CA" sz="2000" i="1" dirty="0">
                <a:solidFill>
                  <a:srgbClr val="FF0000"/>
                </a:solidFill>
              </a:rPr>
              <a:t>question de départ.</a:t>
            </a:r>
            <a:endParaRPr lang="fr-CA" sz="2000" dirty="0">
              <a:solidFill>
                <a:srgbClr val="FF0000"/>
              </a:solidFill>
            </a:endParaRPr>
          </a:p>
          <a:p>
            <a:pPr marL="0" indent="0" eaLnBrk="1" hangingPunct="1">
              <a:lnSpc>
                <a:spcPct val="80000"/>
              </a:lnSpc>
              <a:buNone/>
            </a:pPr>
            <a:endParaRPr lang="fr-CA" sz="2000" dirty="0">
              <a:solidFill>
                <a:srgbClr val="008000"/>
              </a:solidFill>
            </a:endParaRPr>
          </a:p>
          <a:p>
            <a:pPr marL="0" indent="0" eaLnBrk="1" hangingPunct="1">
              <a:lnSpc>
                <a:spcPct val="80000"/>
              </a:lnSpc>
              <a:buNone/>
            </a:pPr>
            <a:r>
              <a:rPr lang="fr-CA" sz="2000" dirty="0"/>
              <a:t>Doit être :</a:t>
            </a:r>
            <a:endParaRPr lang="fr-CA" sz="1800" dirty="0"/>
          </a:p>
          <a:p>
            <a:pPr marL="742932" lvl="1" indent="-285750" eaLnBrk="1" hangingPunct="1">
              <a:lnSpc>
                <a:spcPct val="80000"/>
              </a:lnSpc>
              <a:buFont typeface="Wingdings" panose="05000000000000000000" pitchFamily="2" charset="2"/>
              <a:buChar char="ü"/>
            </a:pPr>
            <a:r>
              <a:rPr lang="fr-CA" sz="1800" dirty="0"/>
              <a:t>Claire : comprise par les participants </a:t>
            </a:r>
          </a:p>
          <a:p>
            <a:pPr marL="742932" lvl="1" indent="-285750" eaLnBrk="1" hangingPunct="1">
              <a:lnSpc>
                <a:spcPct val="80000"/>
              </a:lnSpc>
              <a:buFont typeface="Wingdings" panose="05000000000000000000" pitchFamily="2" charset="2"/>
              <a:buChar char="ü"/>
            </a:pPr>
            <a:r>
              <a:rPr lang="fr-CA" sz="1800" dirty="0"/>
              <a:t>Utile : intérêt d’y passer du temps</a:t>
            </a:r>
          </a:p>
          <a:p>
            <a:pPr marL="742932" lvl="1" indent="-285750" eaLnBrk="1" hangingPunct="1">
              <a:lnSpc>
                <a:spcPct val="80000"/>
              </a:lnSpc>
              <a:buFont typeface="Wingdings" panose="05000000000000000000" pitchFamily="2" charset="2"/>
              <a:buChar char="ü"/>
            </a:pPr>
            <a:r>
              <a:rPr lang="fr-CA" sz="1800" dirty="0"/>
              <a:t>Réaliste : par rapport aux moyens (temps, compétences…)</a:t>
            </a:r>
          </a:p>
          <a:p>
            <a:pPr marL="457182" lvl="1" indent="0" eaLnBrk="1" hangingPunct="1">
              <a:lnSpc>
                <a:spcPct val="80000"/>
              </a:lnSpc>
              <a:buNone/>
            </a:pPr>
            <a:endParaRPr lang="fr-CA" sz="1600" dirty="0"/>
          </a:p>
          <a:p>
            <a:pPr marL="0" indent="0" eaLnBrk="1" hangingPunct="1">
              <a:lnSpc>
                <a:spcPct val="80000"/>
              </a:lnSpc>
              <a:buNone/>
            </a:pPr>
            <a:r>
              <a:rPr lang="fr-CA" sz="2000" i="1" dirty="0"/>
              <a:t>Apporter de la documentation, des photos, des échantillons…</a:t>
            </a:r>
          </a:p>
          <a:p>
            <a:pPr marL="933413" lvl="1" indent="-476231" eaLnBrk="1" hangingPunct="1">
              <a:lnSpc>
                <a:spcPct val="80000"/>
              </a:lnSpc>
              <a:buNone/>
            </a:pPr>
            <a:endParaRPr lang="fr-CA" sz="1600" i="1" dirty="0"/>
          </a:p>
          <a:p>
            <a:pPr marL="0" indent="0" eaLnBrk="1" hangingPunct="1">
              <a:lnSpc>
                <a:spcPct val="80000"/>
              </a:lnSpc>
              <a:buNone/>
            </a:pPr>
            <a:r>
              <a:rPr lang="fr-CA" sz="2000" dirty="0"/>
              <a:t>Temps pour chaque phase : accord des participants. </a:t>
            </a:r>
          </a:p>
          <a:p>
            <a:pPr marL="624028" lvl="2" indent="0" eaLnBrk="1" hangingPunct="1">
              <a:lnSpc>
                <a:spcPct val="80000"/>
              </a:lnSpc>
              <a:buNone/>
            </a:pPr>
            <a:r>
              <a:rPr lang="fr-CA" b="1" dirty="0">
                <a:solidFill>
                  <a:schemeClr val="accent1">
                    <a:lumMod val="50000"/>
                  </a:schemeClr>
                </a:solidFill>
              </a:rPr>
              <a:t>Ex. : </a:t>
            </a:r>
            <a:r>
              <a:rPr lang="fr-CA" b="1" i="1" dirty="0">
                <a:solidFill>
                  <a:schemeClr val="accent1">
                    <a:lumMod val="50000"/>
                  </a:schemeClr>
                </a:solidFill>
              </a:rPr>
              <a:t>3h au total</a:t>
            </a:r>
            <a:r>
              <a:rPr lang="fr-CA" i="1" dirty="0">
                <a:solidFill>
                  <a:schemeClr val="accent1">
                    <a:lumMod val="50000"/>
                  </a:schemeClr>
                </a:solidFill>
              </a:rPr>
              <a:t> dont : démarrage 30 minutes, collecte d’idées 1h min, tri/sélection 1h30 min </a:t>
            </a:r>
          </a:p>
        </p:txBody>
      </p:sp>
      <p:sp>
        <p:nvSpPr>
          <p:cNvPr id="5" name="ZoneTexte 10"/>
          <p:cNvSpPr txBox="1"/>
          <p:nvPr/>
        </p:nvSpPr>
        <p:spPr>
          <a:xfrm>
            <a:off x="172661" y="3804755"/>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353105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Cadrage : le choix de la question de départ</a:t>
            </a:r>
            <a:endParaRPr lang="en-US" dirty="0"/>
          </a:p>
        </p:txBody>
      </p:sp>
      <p:sp>
        <p:nvSpPr>
          <p:cNvPr id="3" name="Content Placeholder 2"/>
          <p:cNvSpPr>
            <a:spLocks noGrp="1"/>
          </p:cNvSpPr>
          <p:nvPr>
            <p:ph idx="1"/>
          </p:nvPr>
        </p:nvSpPr>
        <p:spPr>
          <a:xfrm>
            <a:off x="2627784" y="1417340"/>
            <a:ext cx="6343555" cy="3789660"/>
          </a:xfrm>
        </p:spPr>
        <p:txBody>
          <a:bodyPr/>
          <a:lstStyle/>
          <a:p>
            <a:pPr eaLnBrk="1" hangingPunct="1">
              <a:buFont typeface="Wingdings" panose="05000000000000000000" pitchFamily="2" charset="2"/>
              <a:buChar char="ü"/>
            </a:pPr>
            <a:r>
              <a:rPr lang="fr-CA" sz="2000" i="1" dirty="0"/>
              <a:t> Comment peut-on faire connaître notre logiciel à un maximum de clients ?</a:t>
            </a:r>
          </a:p>
          <a:p>
            <a:pPr lvl="3" eaLnBrk="1" hangingPunct="1">
              <a:buFontTx/>
              <a:buNone/>
            </a:pPr>
            <a:r>
              <a:rPr lang="fr-CA" dirty="0">
                <a:solidFill>
                  <a:srgbClr val="008000"/>
                </a:solidFill>
              </a:rPr>
              <a:t>Mieux le thème est cadré, plus la collecte d’idée sera efficace…</a:t>
            </a:r>
          </a:p>
          <a:p>
            <a:pPr lvl="2" eaLnBrk="1" hangingPunct="1">
              <a:buFontTx/>
              <a:buNone/>
            </a:pPr>
            <a:endParaRPr lang="fr-CA" sz="1200" dirty="0">
              <a:solidFill>
                <a:srgbClr val="008000"/>
              </a:solidFill>
            </a:endParaRPr>
          </a:p>
          <a:p>
            <a:pPr lvl="2" eaLnBrk="1" hangingPunct="1">
              <a:buFontTx/>
              <a:buNone/>
            </a:pPr>
            <a:endParaRPr lang="fr-CA" sz="1200" dirty="0">
              <a:solidFill>
                <a:srgbClr val="008000"/>
              </a:solidFill>
            </a:endParaRPr>
          </a:p>
          <a:p>
            <a:pPr lvl="2" eaLnBrk="1" hangingPunct="1">
              <a:buFontTx/>
              <a:buNone/>
            </a:pPr>
            <a:endParaRPr lang="fr-CA" sz="1200" dirty="0">
              <a:solidFill>
                <a:srgbClr val="008000"/>
              </a:solidFill>
            </a:endParaRPr>
          </a:p>
          <a:p>
            <a:pPr eaLnBrk="1" hangingPunct="1">
              <a:buFont typeface="Wingdings" panose="05000000000000000000" pitchFamily="2" charset="2"/>
              <a:buChar char="ü"/>
            </a:pPr>
            <a:r>
              <a:rPr lang="fr-CA" sz="2000" i="1" dirty="0">
                <a:solidFill>
                  <a:srgbClr val="800000"/>
                </a:solidFill>
              </a:rPr>
              <a:t> D’où provient la multiplication des signalements « client fermé » sur la tournée 12, apparu il y a huit semaines ?</a:t>
            </a:r>
            <a:r>
              <a:rPr lang="fr-CA" sz="2000" i="1" dirty="0"/>
              <a:t>  </a:t>
            </a:r>
          </a:p>
          <a:p>
            <a:pPr marL="0" indent="0" eaLnBrk="1" hangingPunct="1">
              <a:buNone/>
            </a:pPr>
            <a:r>
              <a:rPr lang="fr-CA" sz="2000" dirty="0"/>
              <a:t>est un thème bien ciblé…</a:t>
            </a:r>
          </a:p>
          <a:p>
            <a:pPr marL="0" indent="0" eaLnBrk="1" hangingPunct="1">
              <a:buNone/>
            </a:pPr>
            <a:endParaRPr lang="fr-CA"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137420"/>
            <a:ext cx="553782" cy="553782"/>
          </a:xfrm>
          <a:prstGeom prst="rect">
            <a:avLst/>
          </a:prstGeom>
        </p:spPr>
      </p:pic>
      <p:sp>
        <p:nvSpPr>
          <p:cNvPr id="6" name="ZoneTexte 10"/>
          <p:cNvSpPr txBox="1"/>
          <p:nvPr/>
        </p:nvSpPr>
        <p:spPr>
          <a:xfrm>
            <a:off x="172661" y="3804755"/>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106403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Synthèse du chapitre 2</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4008" y="918326"/>
            <a:ext cx="2443554" cy="4387446"/>
          </a:xfrm>
        </p:spPr>
      </p:pic>
      <p:sp>
        <p:nvSpPr>
          <p:cNvPr id="6" name="Oval 6"/>
          <p:cNvSpPr>
            <a:spLocks noChangeArrowheads="1"/>
          </p:cNvSpPr>
          <p:nvPr/>
        </p:nvSpPr>
        <p:spPr bwMode="auto">
          <a:xfrm>
            <a:off x="4067944" y="769268"/>
            <a:ext cx="3600399" cy="1800200"/>
          </a:xfrm>
          <a:prstGeom prst="ellipse">
            <a:avLst/>
          </a:prstGeom>
          <a:noFill/>
          <a:ln w="19050">
            <a:solidFill>
              <a:srgbClr val="FFC000"/>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ZoneTexte 10"/>
          <p:cNvSpPr txBox="1"/>
          <p:nvPr/>
        </p:nvSpPr>
        <p:spPr>
          <a:xfrm>
            <a:off x="172661" y="3804755"/>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8" name="ZoneTexte 10"/>
          <p:cNvSpPr txBox="1"/>
          <p:nvPr/>
        </p:nvSpPr>
        <p:spPr>
          <a:xfrm>
            <a:off x="167789" y="3426945"/>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6052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194" y="134938"/>
            <a:ext cx="5161182" cy="571500"/>
          </a:xfrm>
        </p:spPr>
        <p:txBody>
          <a:bodyPr/>
          <a:lstStyle/>
          <a:p>
            <a:r>
              <a:rPr lang="fr-FR" sz="2400" dirty="0"/>
              <a:t>Réflexion sur ce chapitre</a:t>
            </a:r>
            <a:endParaRPr lang="en-US" dirty="0"/>
          </a:p>
        </p:txBody>
      </p:sp>
      <p:sp>
        <p:nvSpPr>
          <p:cNvPr id="3" name="Content Placeholder 2"/>
          <p:cNvSpPr>
            <a:spLocks noGrp="1"/>
          </p:cNvSpPr>
          <p:nvPr>
            <p:ph idx="1"/>
          </p:nvPr>
        </p:nvSpPr>
        <p:spPr>
          <a:xfrm>
            <a:off x="2763436" y="1489348"/>
            <a:ext cx="6221809" cy="2160240"/>
          </a:xfrm>
        </p:spPr>
        <p:txBody>
          <a:bodyPr/>
          <a:lstStyle/>
          <a:p>
            <a:pPr>
              <a:buFont typeface="Wingdings" panose="05000000000000000000" pitchFamily="2" charset="2"/>
              <a:buChar char="ü"/>
            </a:pPr>
            <a:r>
              <a:rPr lang="fr-FR" i="1" dirty="0"/>
              <a:t>Définissez 2-3 problèmes correspondant à vos préoccupations actuelles </a:t>
            </a:r>
            <a:r>
              <a:rPr lang="fr-FR" sz="2000" i="1" dirty="0"/>
              <a:t>(personnelles ou professionnelles)</a:t>
            </a:r>
            <a:r>
              <a:rPr lang="fr-FR" i="1" dirty="0"/>
              <a:t>. </a:t>
            </a:r>
            <a:r>
              <a:rPr lang="fr-FR" b="1" i="1" dirty="0"/>
              <a:t>Choisissez la meilleure question de départ pour un brainstorming.</a:t>
            </a:r>
          </a:p>
          <a:p>
            <a:pPr marL="0" indent="0">
              <a:buNone/>
            </a:pPr>
            <a:endParaRPr lang="fr-FR" i="1" dirty="0"/>
          </a:p>
          <a:p>
            <a:pPr>
              <a:buFont typeface="Wingdings" panose="05000000000000000000" pitchFamily="2" charset="2"/>
              <a:buChar char="ü"/>
            </a:pPr>
            <a:r>
              <a:rPr lang="fr-FR" i="1" dirty="0"/>
              <a:t>Quel serait le groupe de travail que vous constitueriez pour chacune de ces questions ? </a:t>
            </a:r>
          </a:p>
          <a:p>
            <a:pPr marL="0" indent="0">
              <a:buNone/>
            </a:pPr>
            <a:endParaRPr lang="fr-FR" i="1" dirty="0"/>
          </a:p>
          <a:p>
            <a:pPr marL="0" indent="0">
              <a:buNone/>
            </a:pPr>
            <a:endParaRPr lang="fr-FR" i="1" dirty="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22820"/>
            <a:ext cx="1296144" cy="1305948"/>
          </a:xfrm>
          <a:prstGeom prst="rect">
            <a:avLst/>
          </a:prstGeom>
          <a:ln>
            <a:noFill/>
          </a:ln>
          <a:effectLst>
            <a:softEdge rad="112500"/>
          </a:effectLst>
        </p:spPr>
      </p:pic>
      <p:grpSp>
        <p:nvGrpSpPr>
          <p:cNvPr id="9" name="Group 9"/>
          <p:cNvGrpSpPr/>
          <p:nvPr/>
        </p:nvGrpSpPr>
        <p:grpSpPr>
          <a:xfrm>
            <a:off x="4933052" y="4588481"/>
            <a:ext cx="1678195" cy="688869"/>
            <a:chOff x="4260027" y="4608090"/>
            <a:chExt cx="1678195" cy="688869"/>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1"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408792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19" y="134938"/>
            <a:ext cx="6961653" cy="571500"/>
          </a:xfrm>
        </p:spPr>
        <p:txBody>
          <a:bodyPr/>
          <a:lstStyle/>
          <a:p>
            <a:r>
              <a:rPr lang="fr-FR" sz="2800" dirty="0"/>
              <a:t>Sommaire</a:t>
            </a:r>
          </a:p>
        </p:txBody>
      </p:sp>
      <p:sp>
        <p:nvSpPr>
          <p:cNvPr id="6" name="Slide Number Placeholder 5"/>
          <p:cNvSpPr>
            <a:spLocks noGrp="1"/>
          </p:cNvSpPr>
          <p:nvPr>
            <p:ph type="sldNum" sz="quarter" idx="11"/>
          </p:nvPr>
        </p:nvSpPr>
        <p:spPr/>
        <p:txBody>
          <a:bodyPr/>
          <a:lstStyle/>
          <a:p>
            <a:pPr>
              <a:defRPr/>
            </a:pPr>
            <a:fld id="{3D44298B-E838-4AB2-BFC0-BD0EA66F0BBD}" type="slidenum">
              <a:rPr lang="fr-FR" smtClean="0"/>
              <a:pPr>
                <a:defRPr/>
              </a:pPr>
              <a:t>16</a:t>
            </a:fld>
            <a:endParaRPr lang="fr-FR"/>
          </a:p>
        </p:txBody>
      </p:sp>
      <p:grpSp>
        <p:nvGrpSpPr>
          <p:cNvPr id="4" name="Groupe 3"/>
          <p:cNvGrpSpPr/>
          <p:nvPr/>
        </p:nvGrpSpPr>
        <p:grpSpPr>
          <a:xfrm>
            <a:off x="0" y="1230301"/>
            <a:ext cx="9144000" cy="3643423"/>
            <a:chOff x="0" y="1230301"/>
            <a:chExt cx="9144000" cy="364342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0301"/>
              <a:ext cx="9144000" cy="3643423"/>
            </a:xfrm>
            <a:prstGeom prst="rect">
              <a:avLst/>
            </a:prstGeom>
          </p:spPr>
        </p:pic>
        <p:sp>
          <p:nvSpPr>
            <p:cNvPr id="5" name="Rectangle 4"/>
            <p:cNvSpPr/>
            <p:nvPr/>
          </p:nvSpPr>
          <p:spPr>
            <a:xfrm>
              <a:off x="2915816" y="4441676"/>
              <a:ext cx="252028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96007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a:t>Susciter et collecter les idées</a:t>
            </a:r>
            <a:endParaRPr lang="en-US" dirty="0"/>
          </a:p>
        </p:txBody>
      </p:sp>
      <p:grpSp>
        <p:nvGrpSpPr>
          <p:cNvPr id="5" name="Group 4"/>
          <p:cNvGrpSpPr/>
          <p:nvPr/>
        </p:nvGrpSpPr>
        <p:grpSpPr>
          <a:xfrm>
            <a:off x="3112225" y="948555"/>
            <a:ext cx="5195520" cy="4109704"/>
            <a:chOff x="3112225" y="948554"/>
            <a:chExt cx="5195520" cy="4109704"/>
          </a:xfrm>
        </p:grpSpPr>
        <p:sp>
          <p:nvSpPr>
            <p:cNvPr id="6" name="Freeform 5"/>
            <p:cNvSpPr/>
            <p:nvPr/>
          </p:nvSpPr>
          <p:spPr>
            <a:xfrm>
              <a:off x="4555176" y="2497463"/>
              <a:ext cx="2544500" cy="1350168"/>
            </a:xfrm>
            <a:custGeom>
              <a:avLst/>
              <a:gdLst>
                <a:gd name="connsiteX0" fmla="*/ 0 w 2544500"/>
                <a:gd name="connsiteY0" fmla="*/ 225033 h 1350168"/>
                <a:gd name="connsiteX1" fmla="*/ 225033 w 2544500"/>
                <a:gd name="connsiteY1" fmla="*/ 0 h 1350168"/>
                <a:gd name="connsiteX2" fmla="*/ 2319467 w 2544500"/>
                <a:gd name="connsiteY2" fmla="*/ 0 h 1350168"/>
                <a:gd name="connsiteX3" fmla="*/ 2544500 w 2544500"/>
                <a:gd name="connsiteY3" fmla="*/ 225033 h 1350168"/>
                <a:gd name="connsiteX4" fmla="*/ 2544500 w 2544500"/>
                <a:gd name="connsiteY4" fmla="*/ 1125135 h 1350168"/>
                <a:gd name="connsiteX5" fmla="*/ 2319467 w 2544500"/>
                <a:gd name="connsiteY5" fmla="*/ 1350168 h 1350168"/>
                <a:gd name="connsiteX6" fmla="*/ 225033 w 2544500"/>
                <a:gd name="connsiteY6" fmla="*/ 1350168 h 1350168"/>
                <a:gd name="connsiteX7" fmla="*/ 0 w 2544500"/>
                <a:gd name="connsiteY7" fmla="*/ 1125135 h 1350168"/>
                <a:gd name="connsiteX8" fmla="*/ 0 w 2544500"/>
                <a:gd name="connsiteY8" fmla="*/ 225033 h 135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4500" h="1350168">
                  <a:moveTo>
                    <a:pt x="0" y="225033"/>
                  </a:moveTo>
                  <a:cubicBezTo>
                    <a:pt x="0" y="100751"/>
                    <a:pt x="100751" y="0"/>
                    <a:pt x="225033" y="0"/>
                  </a:cubicBezTo>
                  <a:lnTo>
                    <a:pt x="2319467" y="0"/>
                  </a:lnTo>
                  <a:cubicBezTo>
                    <a:pt x="2443749" y="0"/>
                    <a:pt x="2544500" y="100751"/>
                    <a:pt x="2544500" y="225033"/>
                  </a:cubicBezTo>
                  <a:lnTo>
                    <a:pt x="2544500" y="1125135"/>
                  </a:lnTo>
                  <a:cubicBezTo>
                    <a:pt x="2544500" y="1249417"/>
                    <a:pt x="2443749" y="1350168"/>
                    <a:pt x="2319467" y="1350168"/>
                  </a:cubicBezTo>
                  <a:lnTo>
                    <a:pt x="225033" y="1350168"/>
                  </a:lnTo>
                  <a:cubicBezTo>
                    <a:pt x="100751" y="1350168"/>
                    <a:pt x="0" y="1249417"/>
                    <a:pt x="0" y="1125135"/>
                  </a:cubicBezTo>
                  <a:lnTo>
                    <a:pt x="0" y="225033"/>
                  </a:lnTo>
                  <a:close/>
                </a:path>
              </a:pathLst>
            </a:custGeom>
            <a:noFill/>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6710" tIns="116710" rIns="116710" bIns="116710" numCol="1" spcCol="1270" anchor="ctr" anchorCtr="0">
              <a:noAutofit/>
            </a:bodyPr>
            <a:lstStyle/>
            <a:p>
              <a:pPr algn="ctr" defTabSz="888965">
                <a:lnSpc>
                  <a:spcPct val="90000"/>
                </a:lnSpc>
                <a:spcAft>
                  <a:spcPct val="35000"/>
                </a:spcAft>
              </a:pPr>
              <a:r>
                <a:rPr lang="fr-CA" sz="2800" dirty="0">
                  <a:latin typeface="Calibri" panose="020F0502020204030204" pitchFamily="34" charset="0"/>
                </a:rPr>
                <a:t>Trois facteurs : </a:t>
              </a:r>
              <a:endParaRPr lang="en-US" sz="2800" dirty="0">
                <a:latin typeface="Calibri" panose="020F0502020204030204" pitchFamily="34" charset="0"/>
              </a:endParaRPr>
            </a:p>
          </p:txBody>
        </p:sp>
        <p:sp>
          <p:nvSpPr>
            <p:cNvPr id="7" name="Freeform 6"/>
            <p:cNvSpPr/>
            <p:nvPr/>
          </p:nvSpPr>
          <p:spPr>
            <a:xfrm rot="16162164">
              <a:off x="5494283" y="2175315"/>
              <a:ext cx="644335" cy="0"/>
            </a:xfrm>
            <a:custGeom>
              <a:avLst/>
              <a:gdLst/>
              <a:ahLst/>
              <a:cxnLst/>
              <a:rect l="0" t="0" r="0" b="0"/>
              <a:pathLst>
                <a:path>
                  <a:moveTo>
                    <a:pt x="0" y="0"/>
                  </a:moveTo>
                  <a:lnTo>
                    <a:pt x="644335" y="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4898076" y="948554"/>
              <a:ext cx="1819701" cy="904612"/>
            </a:xfrm>
            <a:custGeom>
              <a:avLst/>
              <a:gdLst>
                <a:gd name="connsiteX0" fmla="*/ 0 w 1819701"/>
                <a:gd name="connsiteY0" fmla="*/ 150772 h 904612"/>
                <a:gd name="connsiteX1" fmla="*/ 150772 w 1819701"/>
                <a:gd name="connsiteY1" fmla="*/ 0 h 904612"/>
                <a:gd name="connsiteX2" fmla="*/ 1668929 w 1819701"/>
                <a:gd name="connsiteY2" fmla="*/ 0 h 904612"/>
                <a:gd name="connsiteX3" fmla="*/ 1819701 w 1819701"/>
                <a:gd name="connsiteY3" fmla="*/ 150772 h 904612"/>
                <a:gd name="connsiteX4" fmla="*/ 1819701 w 1819701"/>
                <a:gd name="connsiteY4" fmla="*/ 753840 h 904612"/>
                <a:gd name="connsiteX5" fmla="*/ 1668929 w 1819701"/>
                <a:gd name="connsiteY5" fmla="*/ 904612 h 904612"/>
                <a:gd name="connsiteX6" fmla="*/ 150772 w 1819701"/>
                <a:gd name="connsiteY6" fmla="*/ 904612 h 904612"/>
                <a:gd name="connsiteX7" fmla="*/ 0 w 1819701"/>
                <a:gd name="connsiteY7" fmla="*/ 753840 h 904612"/>
                <a:gd name="connsiteX8" fmla="*/ 0 w 1819701"/>
                <a:gd name="connsiteY8" fmla="*/ 150772 h 9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701" h="904612">
                  <a:moveTo>
                    <a:pt x="0" y="150772"/>
                  </a:moveTo>
                  <a:cubicBezTo>
                    <a:pt x="0" y="67503"/>
                    <a:pt x="67503" y="0"/>
                    <a:pt x="150772" y="0"/>
                  </a:cubicBezTo>
                  <a:lnTo>
                    <a:pt x="1668929" y="0"/>
                  </a:lnTo>
                  <a:cubicBezTo>
                    <a:pt x="1752198" y="0"/>
                    <a:pt x="1819701" y="67503"/>
                    <a:pt x="1819701" y="150772"/>
                  </a:cubicBezTo>
                  <a:lnTo>
                    <a:pt x="1819701" y="753840"/>
                  </a:lnTo>
                  <a:cubicBezTo>
                    <a:pt x="1819701" y="837109"/>
                    <a:pt x="1752198" y="904612"/>
                    <a:pt x="1668929" y="904612"/>
                  </a:cubicBezTo>
                  <a:lnTo>
                    <a:pt x="150772" y="904612"/>
                  </a:lnTo>
                  <a:cubicBezTo>
                    <a:pt x="67503" y="904612"/>
                    <a:pt x="0" y="837109"/>
                    <a:pt x="0" y="753840"/>
                  </a:cubicBezTo>
                  <a:lnTo>
                    <a:pt x="0" y="150772"/>
                  </a:lnTo>
                  <a:close/>
                </a:path>
              </a:pathLst>
            </a:custGeom>
            <a:solidFill>
              <a:srgbClr val="FFC000"/>
            </a:solidFill>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9880" tIns="89880" rIns="89880" bIns="89880" numCol="1" spcCol="1270" anchor="ctr" anchorCtr="0">
              <a:noAutofit/>
            </a:bodyPr>
            <a:lstStyle/>
            <a:p>
              <a:pPr algn="ctr" defTabSz="800068">
                <a:lnSpc>
                  <a:spcPct val="90000"/>
                </a:lnSpc>
                <a:spcAft>
                  <a:spcPct val="35000"/>
                </a:spcAft>
              </a:pPr>
              <a:r>
                <a:rPr lang="fr-CA" sz="1800" dirty="0">
                  <a:latin typeface="Calibri" panose="020F0502020204030204" pitchFamily="34" charset="0"/>
                </a:rPr>
                <a:t>1. Émettre des idées de façon spontanée</a:t>
              </a:r>
              <a:endParaRPr lang="en-US" sz="1800" dirty="0">
                <a:latin typeface="Calibri" panose="020F0502020204030204" pitchFamily="34" charset="0"/>
              </a:endParaRPr>
            </a:p>
          </p:txBody>
        </p:sp>
        <p:sp>
          <p:nvSpPr>
            <p:cNvPr id="9" name="Freeform 8"/>
            <p:cNvSpPr/>
            <p:nvPr/>
          </p:nvSpPr>
          <p:spPr>
            <a:xfrm rot="2563233">
              <a:off x="6498642" y="4000639"/>
              <a:ext cx="451067" cy="0"/>
            </a:xfrm>
            <a:custGeom>
              <a:avLst/>
              <a:gdLst/>
              <a:ahLst/>
              <a:cxnLst/>
              <a:rect l="0" t="0" r="0" b="0"/>
              <a:pathLst>
                <a:path>
                  <a:moveTo>
                    <a:pt x="0" y="0"/>
                  </a:moveTo>
                  <a:lnTo>
                    <a:pt x="451067" y="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6451606" y="4153646"/>
              <a:ext cx="1856139" cy="904612"/>
            </a:xfrm>
            <a:custGeom>
              <a:avLst/>
              <a:gdLst>
                <a:gd name="connsiteX0" fmla="*/ 0 w 1856139"/>
                <a:gd name="connsiteY0" fmla="*/ 150772 h 904612"/>
                <a:gd name="connsiteX1" fmla="*/ 150772 w 1856139"/>
                <a:gd name="connsiteY1" fmla="*/ 0 h 904612"/>
                <a:gd name="connsiteX2" fmla="*/ 1705367 w 1856139"/>
                <a:gd name="connsiteY2" fmla="*/ 0 h 904612"/>
                <a:gd name="connsiteX3" fmla="*/ 1856139 w 1856139"/>
                <a:gd name="connsiteY3" fmla="*/ 150772 h 904612"/>
                <a:gd name="connsiteX4" fmla="*/ 1856139 w 1856139"/>
                <a:gd name="connsiteY4" fmla="*/ 753840 h 904612"/>
                <a:gd name="connsiteX5" fmla="*/ 1705367 w 1856139"/>
                <a:gd name="connsiteY5" fmla="*/ 904612 h 904612"/>
                <a:gd name="connsiteX6" fmla="*/ 150772 w 1856139"/>
                <a:gd name="connsiteY6" fmla="*/ 904612 h 904612"/>
                <a:gd name="connsiteX7" fmla="*/ 0 w 1856139"/>
                <a:gd name="connsiteY7" fmla="*/ 753840 h 904612"/>
                <a:gd name="connsiteX8" fmla="*/ 0 w 1856139"/>
                <a:gd name="connsiteY8" fmla="*/ 150772 h 9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139" h="904612">
                  <a:moveTo>
                    <a:pt x="0" y="150772"/>
                  </a:moveTo>
                  <a:cubicBezTo>
                    <a:pt x="0" y="67503"/>
                    <a:pt x="67503" y="0"/>
                    <a:pt x="150772" y="0"/>
                  </a:cubicBezTo>
                  <a:lnTo>
                    <a:pt x="1705367" y="0"/>
                  </a:lnTo>
                  <a:cubicBezTo>
                    <a:pt x="1788636" y="0"/>
                    <a:pt x="1856139" y="67503"/>
                    <a:pt x="1856139" y="150772"/>
                  </a:cubicBezTo>
                  <a:lnTo>
                    <a:pt x="1856139" y="753840"/>
                  </a:lnTo>
                  <a:cubicBezTo>
                    <a:pt x="1856139" y="837109"/>
                    <a:pt x="1788636" y="904612"/>
                    <a:pt x="1705367" y="904612"/>
                  </a:cubicBezTo>
                  <a:lnTo>
                    <a:pt x="150772" y="904612"/>
                  </a:lnTo>
                  <a:cubicBezTo>
                    <a:pt x="67503" y="904612"/>
                    <a:pt x="0" y="837109"/>
                    <a:pt x="0" y="753840"/>
                  </a:cubicBezTo>
                  <a:lnTo>
                    <a:pt x="0" y="150772"/>
                  </a:lnTo>
                  <a:close/>
                </a:path>
              </a:pathLst>
            </a:custGeom>
            <a:solidFill>
              <a:srgbClr val="8D42C6"/>
            </a:solidFill>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9880" tIns="89880" rIns="89880" bIns="89880" numCol="1" spcCol="1270" anchor="ctr" anchorCtr="0">
              <a:noAutofit/>
            </a:bodyPr>
            <a:lstStyle/>
            <a:p>
              <a:pPr algn="ctr" defTabSz="800068">
                <a:lnSpc>
                  <a:spcPct val="90000"/>
                </a:lnSpc>
                <a:spcAft>
                  <a:spcPct val="35000"/>
                </a:spcAft>
              </a:pPr>
              <a:r>
                <a:rPr lang="fr-CA" sz="1800" dirty="0">
                  <a:solidFill>
                    <a:schemeClr val="bg1">
                      <a:lumMod val="95000"/>
                    </a:schemeClr>
                  </a:solidFill>
                  <a:latin typeface="Calibri" panose="020F0502020204030204" pitchFamily="34" charset="0"/>
                </a:rPr>
                <a:t>2. La suspension du jugement</a:t>
              </a:r>
              <a:endParaRPr lang="en-US" sz="1800" dirty="0">
                <a:solidFill>
                  <a:schemeClr val="bg1">
                    <a:lumMod val="95000"/>
                  </a:schemeClr>
                </a:solidFill>
                <a:latin typeface="Calibri" panose="020F0502020204030204" pitchFamily="34" charset="0"/>
              </a:endParaRPr>
            </a:p>
          </p:txBody>
        </p:sp>
        <p:sp>
          <p:nvSpPr>
            <p:cNvPr id="11" name="Freeform 10"/>
            <p:cNvSpPr/>
            <p:nvPr/>
          </p:nvSpPr>
          <p:spPr>
            <a:xfrm rot="8502987">
              <a:off x="4531316" y="4000633"/>
              <a:ext cx="493907" cy="0"/>
            </a:xfrm>
            <a:custGeom>
              <a:avLst/>
              <a:gdLst/>
              <a:ahLst/>
              <a:cxnLst/>
              <a:rect l="0" t="0" r="0" b="0"/>
              <a:pathLst>
                <a:path>
                  <a:moveTo>
                    <a:pt x="0" y="0"/>
                  </a:moveTo>
                  <a:lnTo>
                    <a:pt x="493907" y="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112225" y="4153634"/>
              <a:ext cx="1798280" cy="904612"/>
            </a:xfrm>
            <a:custGeom>
              <a:avLst/>
              <a:gdLst>
                <a:gd name="connsiteX0" fmla="*/ 0 w 1798280"/>
                <a:gd name="connsiteY0" fmla="*/ 150772 h 904612"/>
                <a:gd name="connsiteX1" fmla="*/ 150772 w 1798280"/>
                <a:gd name="connsiteY1" fmla="*/ 0 h 904612"/>
                <a:gd name="connsiteX2" fmla="*/ 1647508 w 1798280"/>
                <a:gd name="connsiteY2" fmla="*/ 0 h 904612"/>
                <a:gd name="connsiteX3" fmla="*/ 1798280 w 1798280"/>
                <a:gd name="connsiteY3" fmla="*/ 150772 h 904612"/>
                <a:gd name="connsiteX4" fmla="*/ 1798280 w 1798280"/>
                <a:gd name="connsiteY4" fmla="*/ 753840 h 904612"/>
                <a:gd name="connsiteX5" fmla="*/ 1647508 w 1798280"/>
                <a:gd name="connsiteY5" fmla="*/ 904612 h 904612"/>
                <a:gd name="connsiteX6" fmla="*/ 150772 w 1798280"/>
                <a:gd name="connsiteY6" fmla="*/ 904612 h 904612"/>
                <a:gd name="connsiteX7" fmla="*/ 0 w 1798280"/>
                <a:gd name="connsiteY7" fmla="*/ 753840 h 904612"/>
                <a:gd name="connsiteX8" fmla="*/ 0 w 1798280"/>
                <a:gd name="connsiteY8" fmla="*/ 150772 h 9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280" h="904612">
                  <a:moveTo>
                    <a:pt x="0" y="150772"/>
                  </a:moveTo>
                  <a:cubicBezTo>
                    <a:pt x="0" y="67503"/>
                    <a:pt x="67503" y="0"/>
                    <a:pt x="150772" y="0"/>
                  </a:cubicBezTo>
                  <a:lnTo>
                    <a:pt x="1647508" y="0"/>
                  </a:lnTo>
                  <a:cubicBezTo>
                    <a:pt x="1730777" y="0"/>
                    <a:pt x="1798280" y="67503"/>
                    <a:pt x="1798280" y="150772"/>
                  </a:cubicBezTo>
                  <a:lnTo>
                    <a:pt x="1798280" y="753840"/>
                  </a:lnTo>
                  <a:cubicBezTo>
                    <a:pt x="1798280" y="837109"/>
                    <a:pt x="1730777" y="904612"/>
                    <a:pt x="1647508" y="904612"/>
                  </a:cubicBezTo>
                  <a:lnTo>
                    <a:pt x="150772" y="904612"/>
                  </a:lnTo>
                  <a:cubicBezTo>
                    <a:pt x="67503" y="904612"/>
                    <a:pt x="0" y="837109"/>
                    <a:pt x="0" y="753840"/>
                  </a:cubicBezTo>
                  <a:lnTo>
                    <a:pt x="0" y="150772"/>
                  </a:lnTo>
                  <a:close/>
                </a:path>
              </a:pathLst>
            </a:custGeom>
            <a:solidFill>
              <a:srgbClr val="0070C0"/>
            </a:solidFill>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9880" tIns="89880" rIns="89880" bIns="89880" numCol="1" spcCol="1270" anchor="ctr" anchorCtr="0">
              <a:noAutofit/>
            </a:bodyPr>
            <a:lstStyle/>
            <a:p>
              <a:pPr algn="ctr" defTabSz="800068">
                <a:lnSpc>
                  <a:spcPct val="90000"/>
                </a:lnSpc>
                <a:spcAft>
                  <a:spcPct val="35000"/>
                </a:spcAft>
              </a:pPr>
              <a:r>
                <a:rPr lang="fr-CA" sz="1800" dirty="0">
                  <a:solidFill>
                    <a:schemeClr val="bg1">
                      <a:lumMod val="95000"/>
                    </a:schemeClr>
                  </a:solidFill>
                  <a:latin typeface="Calibri" panose="020F0502020204030204" pitchFamily="34" charset="0"/>
                </a:rPr>
                <a:t>3. La fertilisation croisée</a:t>
              </a:r>
              <a:endParaRPr lang="en-US" sz="1800" dirty="0">
                <a:solidFill>
                  <a:schemeClr val="bg1">
                    <a:lumMod val="95000"/>
                  </a:schemeClr>
                </a:solidFill>
                <a:latin typeface="Calibri" panose="020F0502020204030204" pitchFamily="34" charset="0"/>
              </a:endParaRPr>
            </a:p>
          </p:txBody>
        </p:sp>
      </p:grpSp>
    </p:spTree>
    <p:extLst>
      <p:ext uri="{BB962C8B-B14F-4D97-AF65-F5344CB8AC3E}">
        <p14:creationId xmlns:p14="http://schemas.microsoft.com/office/powerpoint/2010/main" val="133603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t>Susciter et collecter les idées</a:t>
            </a:r>
            <a:endParaRPr lang="en-US" dirty="0"/>
          </a:p>
        </p:txBody>
      </p:sp>
      <p:sp>
        <p:nvSpPr>
          <p:cNvPr id="3" name="Content Placeholder 2"/>
          <p:cNvSpPr>
            <a:spLocks noGrp="1"/>
          </p:cNvSpPr>
          <p:nvPr>
            <p:ph idx="1"/>
          </p:nvPr>
        </p:nvSpPr>
        <p:spPr>
          <a:xfrm>
            <a:off x="2627784" y="841277"/>
            <a:ext cx="6389221" cy="4365724"/>
          </a:xfrm>
        </p:spPr>
        <p:txBody>
          <a:bodyPr/>
          <a:lstStyle/>
          <a:p>
            <a:pPr eaLnBrk="1" hangingPunct="1">
              <a:lnSpc>
                <a:spcPct val="80000"/>
              </a:lnSpc>
              <a:buFont typeface="Wingdings" panose="05000000000000000000" pitchFamily="2" charset="2"/>
              <a:buChar char="ü"/>
            </a:pPr>
            <a:r>
              <a:rPr lang="fr-CA" sz="2000" dirty="0"/>
              <a:t>Enregistrées par le secrétaire</a:t>
            </a:r>
          </a:p>
          <a:p>
            <a:pPr eaLnBrk="1" hangingPunct="1">
              <a:lnSpc>
                <a:spcPct val="80000"/>
              </a:lnSpc>
              <a:buFont typeface="Wingdings" panose="05000000000000000000" pitchFamily="2" charset="2"/>
              <a:buChar char="ü"/>
            </a:pPr>
            <a:endParaRPr lang="fr-CA" sz="2000" dirty="0">
              <a:solidFill>
                <a:srgbClr val="C00000"/>
              </a:solidFill>
            </a:endParaRPr>
          </a:p>
          <a:p>
            <a:pPr eaLnBrk="1" hangingPunct="1">
              <a:lnSpc>
                <a:spcPct val="80000"/>
              </a:lnSpc>
              <a:buFont typeface="Wingdings" panose="05000000000000000000" pitchFamily="2" charset="2"/>
              <a:buChar char="ü"/>
            </a:pPr>
            <a:r>
              <a:rPr lang="fr-CA" sz="2000" dirty="0"/>
              <a:t>Aucune évaluation ou critique durant la période de collecte.</a:t>
            </a:r>
          </a:p>
          <a:p>
            <a:pPr marL="624028" lvl="2" indent="0" eaLnBrk="1" hangingPunct="1">
              <a:lnSpc>
                <a:spcPct val="80000"/>
              </a:lnSpc>
              <a:buNone/>
            </a:pPr>
            <a:r>
              <a:rPr lang="fr-CA" sz="1800" i="1" dirty="0"/>
              <a:t>L</a:t>
            </a:r>
            <a:r>
              <a:rPr lang="fr-FR" sz="1800" i="1" dirty="0"/>
              <a:t>es idées irréalistes et le rythme sont vitaux</a:t>
            </a:r>
          </a:p>
          <a:p>
            <a:pPr marL="624028" lvl="2" indent="0" eaLnBrk="1" hangingPunct="1">
              <a:lnSpc>
                <a:spcPct val="80000"/>
              </a:lnSpc>
              <a:buNone/>
            </a:pPr>
            <a:endParaRPr lang="fr-CA" sz="1800" dirty="0"/>
          </a:p>
          <a:p>
            <a:pPr eaLnBrk="1" hangingPunct="1">
              <a:lnSpc>
                <a:spcPct val="80000"/>
              </a:lnSpc>
              <a:buFont typeface="Wingdings" panose="05000000000000000000" pitchFamily="2" charset="2"/>
              <a:buChar char="ü"/>
            </a:pPr>
            <a:r>
              <a:rPr lang="fr-CA" sz="2000" dirty="0"/>
              <a:t>Libre association : les idées émises en génèrent de nouvelles (originales).</a:t>
            </a:r>
            <a:r>
              <a:rPr lang="fr-CA" sz="1800" dirty="0"/>
              <a:t> </a:t>
            </a:r>
          </a:p>
          <a:p>
            <a:pPr marL="624028" lvl="2" indent="0" eaLnBrk="1" hangingPunct="1">
              <a:lnSpc>
                <a:spcPct val="80000"/>
              </a:lnSpc>
              <a:buNone/>
            </a:pPr>
            <a:r>
              <a:rPr lang="fr-CA" sz="1800" i="1" dirty="0"/>
              <a:t>Recommandé : </a:t>
            </a:r>
            <a:r>
              <a:rPr lang="fr-CA" sz="1800" i="1" dirty="0">
                <a:solidFill>
                  <a:srgbClr val="C00000"/>
                </a:solidFill>
              </a:rPr>
              <a:t>copier</a:t>
            </a:r>
            <a:r>
              <a:rPr lang="fr-CA" sz="1800" i="1" dirty="0"/>
              <a:t> les idées des autres, proposer des </a:t>
            </a:r>
            <a:r>
              <a:rPr lang="fr-CA" sz="1800" i="1" dirty="0">
                <a:solidFill>
                  <a:srgbClr val="C00000"/>
                </a:solidFill>
              </a:rPr>
              <a:t>variantes</a:t>
            </a:r>
            <a:r>
              <a:rPr lang="fr-CA" sz="1800" i="1" dirty="0"/>
              <a:t> …</a:t>
            </a:r>
          </a:p>
          <a:p>
            <a:pPr marL="533378" indent="-533378" eaLnBrk="1" hangingPunct="1">
              <a:lnSpc>
                <a:spcPct val="80000"/>
              </a:lnSpc>
            </a:pPr>
            <a:endParaRPr lang="fr-CA" sz="2000" dirty="0"/>
          </a:p>
          <a:p>
            <a:pPr marL="533378" indent="-533378" eaLnBrk="1" hangingPunct="1">
              <a:lnSpc>
                <a:spcPct val="80000"/>
              </a:lnSpc>
              <a:buNone/>
            </a:pPr>
            <a:r>
              <a:rPr lang="fr-CA" sz="2000" dirty="0">
                <a:solidFill>
                  <a:srgbClr val="008000"/>
                </a:solidFill>
              </a:rPr>
              <a:t>=&gt; </a:t>
            </a:r>
            <a:r>
              <a:rPr lang="fr-CA" sz="2400" dirty="0">
                <a:solidFill>
                  <a:srgbClr val="008000"/>
                </a:solidFill>
              </a:rPr>
              <a:t>Le but majeur de cette phase n’est pas de trouver de </a:t>
            </a:r>
            <a:r>
              <a:rPr lang="fr-CA" sz="2400" dirty="0">
                <a:solidFill>
                  <a:srgbClr val="C00000"/>
                </a:solidFill>
              </a:rPr>
              <a:t>bonnes</a:t>
            </a:r>
            <a:r>
              <a:rPr lang="fr-CA" sz="2400" dirty="0">
                <a:solidFill>
                  <a:srgbClr val="008000"/>
                </a:solidFill>
              </a:rPr>
              <a:t> idées, c’est d’en trouver </a:t>
            </a:r>
            <a:r>
              <a:rPr lang="fr-CA" sz="2400" dirty="0">
                <a:solidFill>
                  <a:srgbClr val="C00000"/>
                </a:solidFill>
              </a:rPr>
              <a:t>le plus possible.</a:t>
            </a:r>
          </a:p>
        </p:txBody>
      </p:sp>
      <p:sp>
        <p:nvSpPr>
          <p:cNvPr id="4" name="ZoneTexte 10"/>
          <p:cNvSpPr txBox="1"/>
          <p:nvPr/>
        </p:nvSpPr>
        <p:spPr>
          <a:xfrm>
            <a:off x="95781" y="3229263"/>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32264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t>Phase de collecte</a:t>
            </a:r>
            <a:endParaRPr lang="en-US" dirty="0"/>
          </a:p>
        </p:txBody>
      </p:sp>
      <p:sp>
        <p:nvSpPr>
          <p:cNvPr id="4" name="ZoneTexte 10"/>
          <p:cNvSpPr txBox="1"/>
          <p:nvPr/>
        </p:nvSpPr>
        <p:spPr>
          <a:xfrm>
            <a:off x="424025" y="3428554"/>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7" y="985292"/>
            <a:ext cx="430775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40582" y="1478781"/>
            <a:ext cx="2280472" cy="344710"/>
          </a:xfrm>
          <a:prstGeom prst="rect">
            <a:avLst/>
          </a:prstGeom>
          <a:noFill/>
        </p:spPr>
        <p:txBody>
          <a:bodyPr wrap="square" rtlCol="0">
            <a:spAutoFit/>
          </a:bodyPr>
          <a:lstStyle/>
          <a:p>
            <a:pPr eaLnBrk="1" hangingPunct="1">
              <a:lnSpc>
                <a:spcPct val="80000"/>
              </a:lnSpc>
              <a:buFontTx/>
              <a:buNone/>
            </a:pPr>
            <a:r>
              <a:rPr lang="fr-FR" sz="2000" dirty="0">
                <a:latin typeface="Calibri" panose="020F0502020204030204" pitchFamily="34" charset="0"/>
              </a:rPr>
              <a:t>Quatre règles : </a:t>
            </a:r>
          </a:p>
        </p:txBody>
      </p:sp>
      <p:sp>
        <p:nvSpPr>
          <p:cNvPr id="8" name="Oval 6"/>
          <p:cNvSpPr>
            <a:spLocks noChangeArrowheads="1"/>
          </p:cNvSpPr>
          <p:nvPr/>
        </p:nvSpPr>
        <p:spPr bwMode="auto">
          <a:xfrm>
            <a:off x="6156177" y="1345332"/>
            <a:ext cx="707353" cy="100811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10" name="Straight Arrow Connector 9"/>
          <p:cNvCxnSpPr/>
          <p:nvPr/>
        </p:nvCxnSpPr>
        <p:spPr>
          <a:xfrm flipH="1">
            <a:off x="6660232" y="1201317"/>
            <a:ext cx="203298" cy="144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42656" y="4369668"/>
            <a:ext cx="5328592" cy="307777"/>
          </a:xfrm>
          <a:prstGeom prst="rect">
            <a:avLst/>
          </a:prstGeom>
          <a:noFill/>
        </p:spPr>
        <p:txBody>
          <a:bodyPr wrap="square" rtlCol="0">
            <a:spAutoFit/>
          </a:bodyPr>
          <a:lstStyle/>
          <a:p>
            <a:r>
              <a:rPr lang="fr-FR" sz="1400" i="1" dirty="0">
                <a:latin typeface="Calibri" panose="020F0502020204030204" pitchFamily="34" charset="0"/>
              </a:rPr>
              <a:t>Brainstorming dans les années 1940 à l’agence de publicité BBDO</a:t>
            </a:r>
            <a:r>
              <a:rPr lang="fr-FR" sz="1400" dirty="0">
                <a:latin typeface="Calibri" panose="020F0502020204030204" pitchFamily="34" charset="0"/>
              </a:rPr>
              <a:t> </a:t>
            </a:r>
          </a:p>
        </p:txBody>
      </p:sp>
      <p:sp>
        <p:nvSpPr>
          <p:cNvPr id="14" name="TextBox 13"/>
          <p:cNvSpPr txBox="1"/>
          <p:nvPr/>
        </p:nvSpPr>
        <p:spPr>
          <a:xfrm>
            <a:off x="5148064" y="5449788"/>
            <a:ext cx="3865308" cy="230832"/>
          </a:xfrm>
          <a:prstGeom prst="rect">
            <a:avLst/>
          </a:prstGeom>
          <a:noFill/>
        </p:spPr>
        <p:txBody>
          <a:bodyPr wrap="square" rtlCol="0">
            <a:spAutoFit/>
          </a:bodyPr>
          <a:lstStyle/>
          <a:p>
            <a:r>
              <a:rPr lang="fr-FR" sz="900" dirty="0"/>
              <a:t>Image : </a:t>
            </a:r>
            <a:r>
              <a:rPr lang="fr-FR" sz="900" dirty="0">
                <a:hlinkClick r:id="rId3"/>
              </a:rPr>
              <a:t>source</a:t>
            </a:r>
            <a:endParaRPr lang="fr-FR" sz="900" dirty="0"/>
          </a:p>
        </p:txBody>
      </p:sp>
      <p:sp>
        <p:nvSpPr>
          <p:cNvPr id="3" name="TextBox 2"/>
          <p:cNvSpPr txBox="1"/>
          <p:nvPr/>
        </p:nvSpPr>
        <p:spPr>
          <a:xfrm>
            <a:off x="6948264" y="1993404"/>
            <a:ext cx="2065108" cy="2323072"/>
          </a:xfrm>
          <a:prstGeom prst="rect">
            <a:avLst/>
          </a:prstGeom>
          <a:noFill/>
        </p:spPr>
        <p:txBody>
          <a:bodyPr wrap="square" rtlCol="0">
            <a:spAutoFit/>
          </a:bodyPr>
          <a:lstStyle/>
          <a:p>
            <a:pPr eaLnBrk="1" hangingPunct="1">
              <a:lnSpc>
                <a:spcPct val="80000"/>
              </a:lnSpc>
              <a:spcBef>
                <a:spcPts val="600"/>
              </a:spcBef>
              <a:buFontTx/>
              <a:buAutoNum type="arabicPeriod"/>
            </a:pPr>
            <a:r>
              <a:rPr lang="fr-FR" sz="1800" dirty="0">
                <a:solidFill>
                  <a:srgbClr val="C00000"/>
                </a:solidFill>
                <a:latin typeface="Calibri" panose="020F0502020204030204" pitchFamily="34" charset="0"/>
              </a:rPr>
              <a:t>Aucune critique des idées émises </a:t>
            </a:r>
          </a:p>
          <a:p>
            <a:pPr eaLnBrk="1" hangingPunct="1">
              <a:lnSpc>
                <a:spcPct val="80000"/>
              </a:lnSpc>
              <a:spcBef>
                <a:spcPts val="600"/>
              </a:spcBef>
              <a:buFontTx/>
              <a:buAutoNum type="arabicPeriod"/>
            </a:pPr>
            <a:r>
              <a:rPr lang="fr-FR" sz="1800" dirty="0">
                <a:solidFill>
                  <a:srgbClr val="C00000"/>
                </a:solidFill>
                <a:latin typeface="Calibri" panose="020F0502020204030204" pitchFamily="34" charset="0"/>
              </a:rPr>
              <a:t>Pas de limite à l'imagination </a:t>
            </a:r>
          </a:p>
          <a:p>
            <a:pPr eaLnBrk="1" hangingPunct="1">
              <a:lnSpc>
                <a:spcPct val="80000"/>
              </a:lnSpc>
              <a:spcBef>
                <a:spcPts val="600"/>
              </a:spcBef>
              <a:buFontTx/>
              <a:buAutoNum type="arabicPeriod"/>
            </a:pPr>
            <a:r>
              <a:rPr lang="fr-FR" sz="1800" dirty="0">
                <a:solidFill>
                  <a:srgbClr val="C00000"/>
                </a:solidFill>
                <a:latin typeface="Calibri" panose="020F0502020204030204" pitchFamily="34" charset="0"/>
              </a:rPr>
              <a:t>Le plus d'idées possibles </a:t>
            </a:r>
          </a:p>
          <a:p>
            <a:pPr eaLnBrk="1" hangingPunct="1">
              <a:lnSpc>
                <a:spcPct val="80000"/>
              </a:lnSpc>
              <a:spcBef>
                <a:spcPts val="600"/>
              </a:spcBef>
              <a:buFontTx/>
              <a:buAutoNum type="arabicPeriod"/>
            </a:pPr>
            <a:r>
              <a:rPr lang="fr-FR" sz="1800" dirty="0">
                <a:solidFill>
                  <a:srgbClr val="C00000"/>
                </a:solidFill>
                <a:latin typeface="Calibri" panose="020F0502020204030204" pitchFamily="34" charset="0"/>
              </a:rPr>
              <a:t>Le rebond systématique sur les idées des autres </a:t>
            </a:r>
          </a:p>
        </p:txBody>
      </p:sp>
    </p:spTree>
    <p:extLst>
      <p:ext uri="{BB962C8B-B14F-4D97-AF65-F5344CB8AC3E}">
        <p14:creationId xmlns:p14="http://schemas.microsoft.com/office/powerpoint/2010/main" val="366530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800" decel="100000"/>
                                        <p:tgtEl>
                                          <p:spTgt spid="3"/>
                                        </p:tgtEl>
                                      </p:cBhvr>
                                    </p:animEffect>
                                    <p:anim calcmode="lin" valueType="num">
                                      <p:cBhvr>
                                        <p:cTn id="22" dur="800" decel="100000" fill="hold"/>
                                        <p:tgtEl>
                                          <p:spTgt spid="3"/>
                                        </p:tgtEl>
                                        <p:attrNameLst>
                                          <p:attrName>style.rotation</p:attrName>
                                        </p:attrNameLst>
                                      </p:cBhvr>
                                      <p:tavLst>
                                        <p:tav tm="0">
                                          <p:val>
                                            <p:fltVal val="-90"/>
                                          </p:val>
                                        </p:tav>
                                        <p:tav tm="100000">
                                          <p:val>
                                            <p:fltVal val="0"/>
                                          </p:val>
                                        </p:tav>
                                      </p:tavLst>
                                    </p:anim>
                                    <p:anim calcmode="lin" valueType="num">
                                      <p:cBhvr>
                                        <p:cTn id="23" dur="800" decel="100000" fill="hold"/>
                                        <p:tgtEl>
                                          <p:spTgt spid="3"/>
                                        </p:tgtEl>
                                        <p:attrNameLst>
                                          <p:attrName>ppt_x</p:attrName>
                                        </p:attrNameLst>
                                      </p:cBhvr>
                                      <p:tavLst>
                                        <p:tav tm="0">
                                          <p:val>
                                            <p:strVal val="#ppt_x+0.4"/>
                                          </p:val>
                                        </p:tav>
                                        <p:tav tm="100000">
                                          <p:val>
                                            <p:strVal val="#ppt_x-0.05"/>
                                          </p:val>
                                        </p:tav>
                                      </p:tavLst>
                                    </p:anim>
                                    <p:anim calcmode="lin" valueType="num">
                                      <p:cBhvr>
                                        <p:cTn id="24" dur="800" decel="100000" fill="hold"/>
                                        <p:tgtEl>
                                          <p:spTgt spid="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3"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a:cs typeface="Arial" panose="020B0604020202020204" pitchFamily="34" charset="0"/>
              </a:rPr>
              <a:t>Avant de commencer</a:t>
            </a:r>
          </a:p>
        </p:txBody>
      </p:sp>
      <p:sp>
        <p:nvSpPr>
          <p:cNvPr id="3" name="Espace réservé du texte 2"/>
          <p:cNvSpPr>
            <a:spLocks noGrp="1"/>
          </p:cNvSpPr>
          <p:nvPr>
            <p:ph type="body" idx="1"/>
          </p:nvPr>
        </p:nvSpPr>
        <p:spPr>
          <a:xfrm>
            <a:off x="2771774" y="1270000"/>
            <a:ext cx="6245225" cy="3937000"/>
          </a:xfrm>
        </p:spPr>
        <p:txBody>
          <a:bodyPr/>
          <a:lstStyle/>
          <a:p>
            <a:pPr marL="0" indent="0" eaLnBrk="1" fontAlgn="auto" hangingPunct="1">
              <a:spcBef>
                <a:spcPts val="0"/>
              </a:spcBef>
              <a:spcAft>
                <a:spcPts val="0"/>
              </a:spcAft>
              <a:buSzPct val="25000"/>
              <a:buNone/>
              <a:defRPr/>
            </a:pPr>
            <a:r>
              <a:rPr lang="fr-CH" sz="2300" dirty="0">
                <a:latin typeface="Calibri"/>
                <a:ea typeface="Calibri"/>
                <a:cs typeface="Calibri"/>
                <a:sym typeface="Calibri"/>
              </a:rPr>
              <a:t>Confort de lecture ? </a:t>
            </a:r>
          </a:p>
          <a:p>
            <a:pPr marL="699502" lvl="1" indent="-343902" eaLnBrk="1" fontAlgn="auto" hangingPunct="1">
              <a:spcBef>
                <a:spcPts val="300"/>
              </a:spcBef>
              <a:spcAft>
                <a:spcPts val="300"/>
              </a:spcAft>
              <a:buClr>
                <a:srgbClr val="000000"/>
              </a:buClr>
              <a:buSzPct val="100000"/>
              <a:buFont typeface="Calibri"/>
              <a:buChar char="✓"/>
              <a:defRPr/>
            </a:pPr>
            <a:r>
              <a:rPr lang="fr-CH" sz="2000" dirty="0">
                <a:latin typeface="Calibri"/>
                <a:ea typeface="Calibri"/>
                <a:cs typeface="Calibri"/>
                <a:sym typeface="Calibri"/>
              </a:rPr>
              <a:t>1080p/haute définition</a:t>
            </a:r>
          </a:p>
          <a:p>
            <a:pPr marL="699502" lvl="1" indent="-343902" eaLnBrk="1" fontAlgn="auto" hangingPunct="1">
              <a:spcBef>
                <a:spcPts val="300"/>
              </a:spcBef>
              <a:spcAft>
                <a:spcPts val="300"/>
              </a:spcAft>
              <a:buClr>
                <a:srgbClr val="000000"/>
              </a:buClr>
              <a:buSzPct val="100000"/>
              <a:buFont typeface="Calibri"/>
              <a:buChar char="✓"/>
              <a:defRPr/>
            </a:pPr>
            <a:r>
              <a:rPr lang="fr-CH" sz="2000" dirty="0">
                <a:latin typeface="Calibri"/>
                <a:ea typeface="Calibri"/>
                <a:cs typeface="Calibri"/>
                <a:sym typeface="Calibri"/>
              </a:rPr>
              <a:t>mode « plein écran »</a:t>
            </a:r>
          </a:p>
          <a:p>
            <a:pPr marL="699502" lvl="1" indent="-343902" eaLnBrk="1" fontAlgn="auto" hangingPunct="1">
              <a:spcBef>
                <a:spcPts val="300"/>
              </a:spcBef>
              <a:spcAft>
                <a:spcPts val="300"/>
              </a:spcAft>
              <a:buClr>
                <a:srgbClr val="000000"/>
              </a:buClr>
              <a:buSzPct val="100000"/>
              <a:buFont typeface="Calibri"/>
              <a:buChar char="✓"/>
              <a:defRPr/>
            </a:pPr>
            <a:r>
              <a:rPr lang="fr-CH" sz="2000" dirty="0">
                <a:latin typeface="Calibri"/>
                <a:ea typeface="Calibri"/>
                <a:cs typeface="Calibri"/>
                <a:sym typeface="Calibri"/>
              </a:rPr>
              <a:t>mettre en pause, varier la vitesse </a:t>
            </a:r>
            <a:r>
              <a:rPr lang="fr-CH" sz="1600" u="sng" dirty="0">
                <a:solidFill>
                  <a:schemeClr val="tx1"/>
                </a:solidFill>
                <a:latin typeface="Calibri"/>
                <a:ea typeface="Calibri"/>
                <a:cs typeface="Calibri"/>
                <a:sym typeface="Calibri"/>
                <a:hlinkClick r:id="rId3"/>
              </a:rPr>
              <a:t>youtube.com/html5</a:t>
            </a:r>
          </a:p>
          <a:p>
            <a:pPr marL="699502" lvl="1" indent="-343902" eaLnBrk="1" fontAlgn="auto" hangingPunct="1">
              <a:spcBef>
                <a:spcPts val="0"/>
              </a:spcBef>
              <a:spcAft>
                <a:spcPts val="0"/>
              </a:spcAft>
              <a:buClr>
                <a:srgbClr val="000000"/>
              </a:buClr>
              <a:buSzPct val="100000"/>
              <a:buFont typeface="Calibri"/>
              <a:buChar char="✓"/>
              <a:defRPr/>
            </a:pPr>
            <a:endParaRPr lang="fr-CH" sz="1600" u="sng" dirty="0">
              <a:solidFill>
                <a:schemeClr val="hlink"/>
              </a:solidFill>
              <a:latin typeface="Calibri"/>
              <a:ea typeface="Calibri"/>
              <a:cs typeface="Calibri"/>
              <a:sym typeface="Calibri"/>
              <a:hlinkClick r:id="rId3"/>
            </a:endParaRPr>
          </a:p>
          <a:p>
            <a:pPr marL="0" indent="0" eaLnBrk="1" fontAlgn="auto" hangingPunct="1">
              <a:spcBef>
                <a:spcPts val="0"/>
              </a:spcBef>
              <a:spcAft>
                <a:spcPts val="0"/>
              </a:spcAft>
              <a:buSzPct val="25000"/>
              <a:buNone/>
              <a:defRPr/>
            </a:pPr>
            <a:r>
              <a:rPr lang="fr-CH" sz="2300" u="sng" dirty="0">
                <a:solidFill>
                  <a:schemeClr val="tx1"/>
                </a:solidFill>
                <a:latin typeface="Calibri"/>
                <a:ea typeface="Calibri"/>
                <a:cs typeface="Calibri"/>
                <a:sym typeface="Calibri"/>
                <a:hlinkClick r:id="rId4"/>
              </a:rPr>
              <a:t>gestiondeprojet.pm</a:t>
            </a:r>
            <a:r>
              <a:rPr lang="fr-CH" sz="2300" dirty="0">
                <a:latin typeface="Calibri"/>
                <a:ea typeface="Calibri"/>
                <a:cs typeface="Calibri"/>
                <a:sym typeface="Calibri"/>
              </a:rPr>
              <a:t> </a:t>
            </a:r>
          </a:p>
          <a:p>
            <a:pPr marL="699502" lvl="1" indent="-343902" eaLnBrk="1" fontAlgn="auto" hangingPunct="1">
              <a:spcBef>
                <a:spcPts val="300"/>
              </a:spcBef>
              <a:spcAft>
                <a:spcPts val="300"/>
              </a:spcAft>
              <a:buClr>
                <a:srgbClr val="000000"/>
              </a:buClr>
              <a:buSzPct val="100000"/>
              <a:buFont typeface="Calibri"/>
              <a:buChar char="✓"/>
              <a:defRPr/>
            </a:pPr>
            <a:r>
              <a:rPr lang="fr-CH" sz="2000" dirty="0">
                <a:latin typeface="Calibri"/>
                <a:ea typeface="Calibri"/>
                <a:cs typeface="Calibri"/>
                <a:sym typeface="Calibri"/>
              </a:rPr>
              <a:t>originaux des diapositives </a:t>
            </a:r>
          </a:p>
          <a:p>
            <a:pPr marL="699502" lvl="1" indent="-343902" eaLnBrk="1" fontAlgn="auto" hangingPunct="1">
              <a:spcBef>
                <a:spcPts val="300"/>
              </a:spcBef>
              <a:spcAft>
                <a:spcPts val="300"/>
              </a:spcAft>
              <a:buClr>
                <a:srgbClr val="000000"/>
              </a:buClr>
              <a:buSzPct val="100000"/>
              <a:buFont typeface="Calibri"/>
              <a:buChar char="✓"/>
              <a:defRPr/>
            </a:pPr>
            <a:r>
              <a:rPr lang="fr-CH" sz="2000" dirty="0">
                <a:latin typeface="Calibri"/>
                <a:ea typeface="Calibri"/>
                <a:cs typeface="Calibri"/>
                <a:sym typeface="Calibri"/>
              </a:rPr>
              <a:t>vidéos en téléchargement  </a:t>
            </a:r>
          </a:p>
          <a:p>
            <a:pPr marL="699502" lvl="1" indent="-343902" eaLnBrk="1" fontAlgn="auto" hangingPunct="1">
              <a:spcBef>
                <a:spcPts val="300"/>
              </a:spcBef>
              <a:spcAft>
                <a:spcPts val="300"/>
              </a:spcAft>
              <a:buClr>
                <a:srgbClr val="000000"/>
              </a:buClr>
              <a:buSzPct val="100000"/>
              <a:buFont typeface="Calibri"/>
              <a:buChar char="✓"/>
              <a:defRPr/>
            </a:pPr>
            <a:r>
              <a:rPr lang="fr-CH" sz="2000" dirty="0">
                <a:latin typeface="Calibri"/>
                <a:ea typeface="Calibri"/>
                <a:cs typeface="Calibri"/>
                <a:sym typeface="Calibri"/>
              </a:rPr>
              <a:t>quizz, prise de notes partagées</a:t>
            </a:r>
          </a:p>
          <a:p>
            <a:pPr eaLnBrk="1" fontAlgn="auto" hangingPunct="1">
              <a:spcBef>
                <a:spcPts val="0"/>
              </a:spcBef>
              <a:spcAft>
                <a:spcPts val="0"/>
              </a:spcAft>
              <a:defRPr/>
            </a:pPr>
            <a:endParaRPr lang="fr-FR" sz="1556" dirty="0">
              <a:sym typeface="Arial"/>
            </a:endParaRPr>
          </a:p>
        </p:txBody>
      </p:sp>
      <p:sp>
        <p:nvSpPr>
          <p:cNvPr id="2" name="Espace réservé du numéro de diapositive 1"/>
          <p:cNvSpPr>
            <a:spLocks noGrp="1"/>
          </p:cNvSpPr>
          <p:nvPr>
            <p:ph type="sldNum" sz="quarter" idx="4"/>
          </p:nvPr>
        </p:nvSpPr>
        <p:spPr/>
        <p:txBody>
          <a:bodyPr/>
          <a:lstStyle/>
          <a:p>
            <a:pPr>
              <a:defRPr/>
            </a:pPr>
            <a:fld id="{7F07B8DE-9430-46E8-A38B-5DA0DE501445}" type="slidenum">
              <a:rPr lang="fr-FR">
                <a:solidFill>
                  <a:prstClr val="black"/>
                </a:solidFill>
              </a:rPr>
              <a:pPr>
                <a:defRPr/>
              </a:pPr>
              <a:t>2</a:t>
            </a:fld>
            <a:endParaRPr lang="fr-FR" dirty="0">
              <a:solidFill>
                <a:prstClr val="black"/>
              </a:solidFill>
            </a:endParaRPr>
          </a:p>
        </p:txBody>
      </p:sp>
      <p:sp>
        <p:nvSpPr>
          <p:cNvPr id="4" name="Shape 88"/>
          <p:cNvSpPr txBox="1">
            <a:spLocks noChangeArrowheads="1"/>
          </p:cNvSpPr>
          <p:nvPr/>
        </p:nvSpPr>
        <p:spPr bwMode="auto">
          <a:xfrm>
            <a:off x="2849564" y="4848944"/>
            <a:ext cx="473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5613" indent="-455613">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ct val="25000"/>
            </a:pPr>
            <a:r>
              <a:rPr lang="fr-CH" sz="1800" dirty="0">
                <a:solidFill>
                  <a:srgbClr val="C00000"/>
                </a:solidFill>
                <a:latin typeface="Calibri" panose="020F0502020204030204" pitchFamily="34" charset="0"/>
                <a:sym typeface="Calibri" panose="020F0502020204030204" pitchFamily="34" charset="0"/>
              </a:rPr>
              <a:t>Cours distribué sous licence</a:t>
            </a:r>
            <a:r>
              <a:rPr lang="fr-CH" sz="1800" b="1" dirty="0">
                <a:solidFill>
                  <a:srgbClr val="C00000"/>
                </a:solidFill>
                <a:latin typeface="Calibri" panose="020F0502020204030204" pitchFamily="34" charset="0"/>
                <a:sym typeface="Calibri" panose="020F0502020204030204" pitchFamily="34" charset="0"/>
              </a:rPr>
              <a:t> </a:t>
            </a:r>
            <a:r>
              <a:rPr lang="fr-CH" sz="1800" b="1" dirty="0" err="1">
                <a:solidFill>
                  <a:srgbClr val="C00000"/>
                </a:solidFill>
                <a:latin typeface="Calibri" panose="020F0502020204030204" pitchFamily="34" charset="0"/>
                <a:sym typeface="Calibri" panose="020F0502020204030204" pitchFamily="34" charset="0"/>
              </a:rPr>
              <a:t>Creative</a:t>
            </a:r>
            <a:r>
              <a:rPr lang="fr-CH" sz="1800" b="1" dirty="0">
                <a:solidFill>
                  <a:srgbClr val="C00000"/>
                </a:solidFill>
                <a:latin typeface="Calibri" panose="020F0502020204030204" pitchFamily="34" charset="0"/>
                <a:sym typeface="Calibri" panose="020F0502020204030204" pitchFamily="34" charset="0"/>
              </a:rPr>
              <a:t> Commons</a:t>
            </a:r>
            <a:r>
              <a:rPr lang="fr-CH" sz="1800" dirty="0">
                <a:solidFill>
                  <a:srgbClr val="C00000"/>
                </a:solidFill>
                <a:latin typeface="Calibri" panose="020F0502020204030204" pitchFamily="34" charset="0"/>
                <a:sym typeface="Calibri" panose="020F0502020204030204" pitchFamily="34" charset="0"/>
              </a:rPr>
              <a:t> </a:t>
            </a:r>
          </a:p>
        </p:txBody>
      </p:sp>
      <p:pic>
        <p:nvPicPr>
          <p:cNvPr id="5" name="Shape 87"/>
          <p:cNvPicPr preferRelativeResize="0">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67560" y="4734644"/>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74516" y="3577446"/>
            <a:ext cx="378042" cy="133574"/>
          </a:xfrm>
          <a:prstGeom prst="rect">
            <a:avLst/>
          </a:prstGeom>
          <a:noFill/>
        </p:spPr>
        <p:txBody>
          <a:bodyPr wrap="square" lIns="71320" tIns="35661" rIns="71320" bIns="35661" rtlCol="0">
            <a:spAutoFit/>
          </a:bodyPr>
          <a:lstStyle/>
          <a:p>
            <a:pPr eaLnBrk="0" hangingPunct="0">
              <a:buSzPct val="400000"/>
              <a:buFont typeface="Wingdings" pitchFamily="2" charset="2"/>
              <a:buChar char="ü"/>
            </a:pPr>
            <a:r>
              <a:rPr lang="fr-FR" sz="400" dirty="0">
                <a:solidFill>
                  <a:srgbClr val="FF0000"/>
                </a:solidFill>
                <a:latin typeface="Calibri" pitchFamily="34" charset="0"/>
                <a:cs typeface="Arial" panose="020B0604020202020204" pitchFamily="34" charset="0"/>
                <a:sym typeface="Arial" panose="020B0604020202020204" pitchFamily="34" charset="0"/>
              </a:rPr>
              <a:t>.</a:t>
            </a:r>
          </a:p>
        </p:txBody>
      </p:sp>
    </p:spTree>
    <p:extLst>
      <p:ext uri="{BB962C8B-B14F-4D97-AF65-F5344CB8AC3E}">
        <p14:creationId xmlns:p14="http://schemas.microsoft.com/office/powerpoint/2010/main" val="8371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t>Pour trouver un maximum d’idées : se laisser aller</a:t>
            </a:r>
            <a:br>
              <a:rPr lang="fr-FR" sz="2800" dirty="0"/>
            </a:br>
            <a:endParaRPr lang="en-US" dirty="0"/>
          </a:p>
        </p:txBody>
      </p:sp>
      <p:sp>
        <p:nvSpPr>
          <p:cNvPr id="4" name="ZoneTexte 10"/>
          <p:cNvSpPr txBox="1"/>
          <p:nvPr/>
        </p:nvSpPr>
        <p:spPr>
          <a:xfrm>
            <a:off x="417747" y="3627845"/>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14" name="TextBox 13"/>
          <p:cNvSpPr txBox="1"/>
          <p:nvPr/>
        </p:nvSpPr>
        <p:spPr>
          <a:xfrm>
            <a:off x="5148064" y="5449788"/>
            <a:ext cx="3865308" cy="230832"/>
          </a:xfrm>
          <a:prstGeom prst="rect">
            <a:avLst/>
          </a:prstGeom>
          <a:noFill/>
        </p:spPr>
        <p:txBody>
          <a:bodyPr wrap="square" rtlCol="0">
            <a:spAutoFit/>
          </a:bodyPr>
          <a:lstStyle/>
          <a:p>
            <a:pPr eaLnBrk="1" hangingPunct="1">
              <a:spcBef>
                <a:spcPct val="50000"/>
              </a:spcBef>
            </a:pPr>
            <a:r>
              <a:rPr lang="fr-FR" sz="900" dirty="0"/>
              <a:t>Repris de </a:t>
            </a:r>
            <a:r>
              <a:rPr lang="fr-FR" sz="900" dirty="0">
                <a:hlinkClick r:id="rId3"/>
              </a:rPr>
              <a:t>source</a:t>
            </a:r>
            <a:endParaRPr lang="fr-FR" sz="900" dirty="0"/>
          </a:p>
        </p:txBody>
      </p:sp>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047" y="1191452"/>
            <a:ext cx="5938433" cy="404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4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a:t>Rôle de l’animateur</a:t>
            </a:r>
            <a:endParaRPr lang="en-US" dirty="0"/>
          </a:p>
        </p:txBody>
      </p:sp>
      <p:sp>
        <p:nvSpPr>
          <p:cNvPr id="4" name="ZoneTexte 10"/>
          <p:cNvSpPr txBox="1"/>
          <p:nvPr/>
        </p:nvSpPr>
        <p:spPr>
          <a:xfrm>
            <a:off x="417747" y="3827136"/>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3" name="TextBox 2"/>
          <p:cNvSpPr txBox="1"/>
          <p:nvPr/>
        </p:nvSpPr>
        <p:spPr>
          <a:xfrm>
            <a:off x="2627784" y="1561356"/>
            <a:ext cx="6457596" cy="3077766"/>
          </a:xfrm>
          <a:prstGeom prst="rect">
            <a:avLst/>
          </a:prstGeom>
          <a:noFill/>
        </p:spPr>
        <p:txBody>
          <a:bodyPr wrap="square" rtlCol="0">
            <a:spAutoFit/>
          </a:bodyPr>
          <a:lstStyle/>
          <a:p>
            <a:pPr eaLnBrk="1" hangingPunct="1"/>
            <a:r>
              <a:rPr lang="fr-CA" sz="2000" b="1" dirty="0">
                <a:latin typeface="Calibri" panose="020F0502020204030204" pitchFamily="34" charset="0"/>
              </a:rPr>
              <a:t>Facilitateur</a:t>
            </a:r>
            <a:r>
              <a:rPr lang="fr-CA" sz="2000" dirty="0">
                <a:latin typeface="Calibri" panose="020F0502020204030204" pitchFamily="34" charset="0"/>
              </a:rPr>
              <a:t>, s’assure que le processus se déroule de manière optimale.</a:t>
            </a:r>
          </a:p>
          <a:p>
            <a:pPr lvl="1" eaLnBrk="1" hangingPunct="1"/>
            <a:endParaRPr lang="fr-CA" sz="2000" dirty="0">
              <a:latin typeface="Calibri" panose="020F0502020204030204" pitchFamily="34" charset="0"/>
            </a:endParaRPr>
          </a:p>
          <a:p>
            <a:pPr lvl="1" eaLnBrk="1" hangingPunct="1"/>
            <a:r>
              <a:rPr lang="fr-CA" sz="2000" dirty="0">
                <a:latin typeface="Calibri" panose="020F0502020204030204" pitchFamily="34" charset="0"/>
              </a:rPr>
              <a:t>Il peut intervenir :</a:t>
            </a:r>
          </a:p>
          <a:p>
            <a:pPr marL="1056061" lvl="2" indent="-342887">
              <a:buFont typeface="Wingdings" panose="05000000000000000000" pitchFamily="2" charset="2"/>
              <a:buChar char="ü"/>
            </a:pPr>
            <a:r>
              <a:rPr lang="fr-CA" sz="1800" dirty="0">
                <a:latin typeface="Calibri" panose="020F0502020204030204" pitchFamily="34" charset="0"/>
              </a:rPr>
              <a:t>pour relancer si le processus ralentit </a:t>
            </a:r>
            <a:r>
              <a:rPr lang="fr-CA" sz="1800" i="1" dirty="0">
                <a:solidFill>
                  <a:srgbClr val="800000"/>
                </a:solidFill>
                <a:latin typeface="Calibri" panose="020F0502020204030204" pitchFamily="34" charset="0"/>
              </a:rPr>
              <a:t>(procédés de créativité)</a:t>
            </a:r>
          </a:p>
          <a:p>
            <a:pPr marL="1056061" lvl="2" indent="-342887">
              <a:buFont typeface="Wingdings" panose="05000000000000000000" pitchFamily="2" charset="2"/>
              <a:buChar char="ü"/>
            </a:pPr>
            <a:r>
              <a:rPr lang="fr-CA" sz="1800" dirty="0">
                <a:latin typeface="Calibri" panose="020F0502020204030204" pitchFamily="34" charset="0"/>
              </a:rPr>
              <a:t>pour éviter que des personnes fassent des apartés ..</a:t>
            </a:r>
          </a:p>
          <a:p>
            <a:pPr lvl="1" eaLnBrk="1" hangingPunct="1"/>
            <a:endParaRPr lang="fr-CA" sz="2000" dirty="0">
              <a:latin typeface="Calibri" panose="020F0502020204030204" pitchFamily="34" charset="0"/>
            </a:endParaRPr>
          </a:p>
          <a:p>
            <a:pPr lvl="1" eaLnBrk="1" hangingPunct="1"/>
            <a:endParaRPr lang="fr-CA" sz="2000" dirty="0">
              <a:latin typeface="Calibri" panose="020F0502020204030204" pitchFamily="34" charset="0"/>
            </a:endParaRPr>
          </a:p>
          <a:p>
            <a:pPr marL="0" lvl="1" eaLnBrk="1" hangingPunct="1"/>
            <a:r>
              <a:rPr lang="fr-CA" sz="2000" b="1" dirty="0">
                <a:latin typeface="Calibri" panose="020F0502020204030204" pitchFamily="34" charset="0"/>
              </a:rPr>
              <a:t>Recadre</a:t>
            </a:r>
            <a:r>
              <a:rPr lang="fr-CA" sz="2000" dirty="0">
                <a:latin typeface="Calibri" panose="020F0502020204030204" pitchFamily="34" charset="0"/>
              </a:rPr>
              <a:t> si on s’éloigne trop de la question de départ.</a:t>
            </a:r>
          </a:p>
        </p:txBody>
      </p:sp>
    </p:spTree>
    <p:extLst>
      <p:ext uri="{BB962C8B-B14F-4D97-AF65-F5344CB8AC3E}">
        <p14:creationId xmlns:p14="http://schemas.microsoft.com/office/powerpoint/2010/main" val="24942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a:t>Rôle du secrétaire</a:t>
            </a:r>
            <a:endParaRPr lang="en-US" dirty="0"/>
          </a:p>
        </p:txBody>
      </p:sp>
      <p:sp>
        <p:nvSpPr>
          <p:cNvPr id="3" name="Content Placeholder 2"/>
          <p:cNvSpPr>
            <a:spLocks noGrp="1"/>
          </p:cNvSpPr>
          <p:nvPr>
            <p:ph idx="1"/>
          </p:nvPr>
        </p:nvSpPr>
        <p:spPr>
          <a:xfrm>
            <a:off x="2627786" y="841275"/>
            <a:ext cx="6389219" cy="4365725"/>
          </a:xfrm>
        </p:spPr>
        <p:txBody>
          <a:bodyPr/>
          <a:lstStyle/>
          <a:p>
            <a:pPr eaLnBrk="1" hangingPunct="1"/>
            <a:r>
              <a:rPr lang="fr-CA" sz="2000" dirty="0"/>
              <a:t>Noter </a:t>
            </a:r>
            <a:r>
              <a:rPr lang="fr-CA" sz="2000" b="1" dirty="0"/>
              <a:t>toutes</a:t>
            </a:r>
            <a:r>
              <a:rPr lang="fr-CA" sz="2000" dirty="0"/>
              <a:t> les idées émises « mémoire » du processus</a:t>
            </a:r>
          </a:p>
          <a:p>
            <a:pPr marL="356587" lvl="1" indent="0" eaLnBrk="1" hangingPunct="1">
              <a:buNone/>
            </a:pPr>
            <a:r>
              <a:rPr lang="fr-CA" sz="1800" dirty="0">
                <a:solidFill>
                  <a:srgbClr val="C00000"/>
                </a:solidFill>
              </a:rPr>
              <a:t>Ce qu’il ne note pas est perdu ! </a:t>
            </a:r>
          </a:p>
          <a:p>
            <a:pPr eaLnBrk="1" hangingPunct="1"/>
            <a:r>
              <a:rPr lang="fr-CA" sz="2000" dirty="0"/>
              <a:t>Permettre à tous de les voir</a:t>
            </a:r>
          </a:p>
          <a:p>
            <a:pPr marL="356587" lvl="1" indent="0" eaLnBrk="1" hangingPunct="1">
              <a:buNone/>
            </a:pPr>
            <a:r>
              <a:rPr lang="fr-CA" sz="1800" dirty="0">
                <a:solidFill>
                  <a:srgbClr val="C00000"/>
                </a:solidFill>
              </a:rPr>
              <a:t>Réagir, s’en inspirer, les copier …</a:t>
            </a:r>
            <a:endParaRPr lang="fr-FR" sz="1800" dirty="0">
              <a:solidFill>
                <a:srgbClr val="C00000"/>
              </a:solidFill>
            </a:endParaRPr>
          </a:p>
          <a:p>
            <a:pPr marL="0" indent="0">
              <a:buNone/>
            </a:pPr>
            <a:endParaRPr lang="en-US" dirty="0"/>
          </a:p>
        </p:txBody>
      </p:sp>
      <p:sp>
        <p:nvSpPr>
          <p:cNvPr id="4" name="ZoneTexte 10"/>
          <p:cNvSpPr txBox="1"/>
          <p:nvPr/>
        </p:nvSpPr>
        <p:spPr>
          <a:xfrm>
            <a:off x="417747" y="4031537"/>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679" y="2569467"/>
            <a:ext cx="5076826" cy="283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37928" y="3095284"/>
            <a:ext cx="2323750" cy="1785104"/>
          </a:xfrm>
          <a:prstGeom prst="rect">
            <a:avLst/>
          </a:prstGeom>
          <a:noFill/>
        </p:spPr>
        <p:txBody>
          <a:bodyPr wrap="square" rtlCol="0">
            <a:spAutoFit/>
          </a:bodyPr>
          <a:lstStyle/>
          <a:p>
            <a:pPr eaLnBrk="1" hangingPunct="1"/>
            <a:r>
              <a:rPr lang="fr-CA" sz="2000" dirty="0">
                <a:latin typeface="Calibri" panose="020F0502020204030204" pitchFamily="34" charset="0"/>
              </a:rPr>
              <a:t>Noter les idées :</a:t>
            </a:r>
          </a:p>
          <a:p>
            <a:r>
              <a:rPr lang="fr-CA" sz="1800" dirty="0">
                <a:solidFill>
                  <a:schemeClr val="accent2"/>
                </a:solidFill>
                <a:latin typeface="Calibri" panose="020F0502020204030204" pitchFamily="34" charset="0"/>
              </a:rPr>
              <a:t>    - </a:t>
            </a:r>
            <a:r>
              <a:rPr lang="fr-CA" sz="1800" dirty="0">
                <a:latin typeface="Calibri" panose="020F0502020204030204" pitchFamily="34" charset="0"/>
              </a:rPr>
              <a:t>Un</a:t>
            </a:r>
            <a:r>
              <a:rPr lang="fr-CA" sz="1800" dirty="0">
                <a:solidFill>
                  <a:srgbClr val="C00000"/>
                </a:solidFill>
                <a:latin typeface="Calibri" panose="020F0502020204030204" pitchFamily="34" charset="0"/>
              </a:rPr>
              <a:t> </a:t>
            </a:r>
            <a:r>
              <a:rPr lang="fr-CA" sz="1800" dirty="0">
                <a:solidFill>
                  <a:srgbClr val="00B050"/>
                </a:solidFill>
                <a:latin typeface="Calibri" panose="020F0502020204030204" pitchFamily="34" charset="0"/>
              </a:rPr>
              <a:t>vidéoprojecteur</a:t>
            </a:r>
          </a:p>
          <a:p>
            <a:endParaRPr lang="fr-CA" sz="1800" dirty="0">
              <a:latin typeface="Calibri" panose="020F0502020204030204" pitchFamily="34" charset="0"/>
            </a:endParaRPr>
          </a:p>
          <a:p>
            <a:endParaRPr lang="fr-CA" sz="1800" dirty="0">
              <a:latin typeface="Calibri" panose="020F0502020204030204" pitchFamily="34" charset="0"/>
            </a:endParaRPr>
          </a:p>
          <a:p>
            <a:r>
              <a:rPr lang="fr-CA" sz="1800" dirty="0">
                <a:latin typeface="Calibri" panose="020F0502020204030204" pitchFamily="34" charset="0"/>
              </a:rPr>
              <a:t>    </a:t>
            </a:r>
            <a:r>
              <a:rPr lang="fr-CA" sz="1800" dirty="0">
                <a:solidFill>
                  <a:schemeClr val="accent2"/>
                </a:solidFill>
                <a:latin typeface="Calibri" panose="020F0502020204030204" pitchFamily="34" charset="0"/>
              </a:rPr>
              <a:t>- </a:t>
            </a:r>
            <a:r>
              <a:rPr lang="fr-CA" sz="1800" dirty="0">
                <a:latin typeface="Calibri" panose="020F0502020204030204" pitchFamily="34" charset="0"/>
              </a:rPr>
              <a:t>Une</a:t>
            </a:r>
            <a:r>
              <a:rPr lang="fr-CA" sz="1800" dirty="0">
                <a:solidFill>
                  <a:schemeClr val="accent2"/>
                </a:solidFill>
                <a:latin typeface="Calibri" panose="020F0502020204030204" pitchFamily="34" charset="0"/>
              </a:rPr>
              <a:t> </a:t>
            </a:r>
            <a:r>
              <a:rPr lang="fr-FR" sz="1800" dirty="0" err="1">
                <a:solidFill>
                  <a:srgbClr val="00B050"/>
                </a:solidFill>
                <a:latin typeface="Calibri" panose="020F0502020204030204" pitchFamily="34" charset="0"/>
              </a:rPr>
              <a:t>mind</a:t>
            </a:r>
            <a:r>
              <a:rPr lang="fr-FR" sz="1800" dirty="0">
                <a:solidFill>
                  <a:srgbClr val="00B050"/>
                </a:solidFill>
                <a:latin typeface="Calibri" panose="020F0502020204030204" pitchFamily="34" charset="0"/>
              </a:rPr>
              <a:t> </a:t>
            </a:r>
            <a:r>
              <a:rPr lang="fr-FR" sz="1800" dirty="0" err="1">
                <a:solidFill>
                  <a:srgbClr val="00B050"/>
                </a:solidFill>
                <a:latin typeface="Calibri" panose="020F0502020204030204" pitchFamily="34" charset="0"/>
              </a:rPr>
              <a:t>map</a:t>
            </a:r>
            <a:endParaRPr lang="fr-CA" sz="1800" dirty="0">
              <a:solidFill>
                <a:srgbClr val="800000"/>
              </a:solidFill>
              <a:latin typeface="Calibri" panose="020F0502020204030204" pitchFamily="34" charset="0"/>
            </a:endParaRPr>
          </a:p>
          <a:p>
            <a:endParaRPr lang="en-US" sz="1800" dirty="0">
              <a:latin typeface="Calibri" panose="020F0502020204030204" pitchFamily="34" charset="0"/>
            </a:endParaRPr>
          </a:p>
        </p:txBody>
      </p:sp>
      <p:sp>
        <p:nvSpPr>
          <p:cNvPr id="7" name="TextBox 6"/>
          <p:cNvSpPr txBox="1"/>
          <p:nvPr/>
        </p:nvSpPr>
        <p:spPr>
          <a:xfrm>
            <a:off x="2536285" y="5449788"/>
            <a:ext cx="6356197" cy="230832"/>
          </a:xfrm>
          <a:prstGeom prst="rect">
            <a:avLst/>
          </a:prstGeom>
          <a:noFill/>
        </p:spPr>
        <p:txBody>
          <a:bodyPr wrap="square" rtlCol="0">
            <a:spAutoFit/>
          </a:bodyPr>
          <a:lstStyle/>
          <a:p>
            <a:r>
              <a:rPr lang="fr-FR" sz="900" dirty="0" err="1">
                <a:solidFill>
                  <a:srgbClr val="930F80"/>
                </a:solidFill>
                <a:latin typeface="Calibri" panose="020F0502020204030204" pitchFamily="34" charset="0"/>
              </a:rPr>
              <a:t>Mind</a:t>
            </a:r>
            <a:r>
              <a:rPr lang="fr-FR" sz="900" dirty="0">
                <a:solidFill>
                  <a:srgbClr val="930F80"/>
                </a:solidFill>
                <a:latin typeface="Calibri" panose="020F0502020204030204" pitchFamily="34" charset="0"/>
              </a:rPr>
              <a:t> </a:t>
            </a:r>
            <a:r>
              <a:rPr lang="fr-FR" sz="900" dirty="0" err="1">
                <a:solidFill>
                  <a:srgbClr val="930F80"/>
                </a:solidFill>
                <a:latin typeface="Calibri" panose="020F0502020204030204" pitchFamily="34" charset="0"/>
              </a:rPr>
              <a:t>map</a:t>
            </a:r>
            <a:r>
              <a:rPr lang="fr-FR" sz="900" dirty="0">
                <a:solidFill>
                  <a:srgbClr val="930F80"/>
                </a:solidFill>
                <a:latin typeface="Calibri" panose="020F0502020204030204" pitchFamily="34" charset="0"/>
              </a:rPr>
              <a:t> de brainstorming de définition de projet en </a:t>
            </a:r>
            <a:r>
              <a:rPr lang="fr-FR" sz="900" dirty="0" err="1">
                <a:solidFill>
                  <a:srgbClr val="930F80"/>
                </a:solidFill>
                <a:latin typeface="Calibri" panose="020F0502020204030204" pitchFamily="34" charset="0"/>
                <a:hlinkClick r:id="rId4"/>
              </a:rPr>
              <a:t>pdf</a:t>
            </a:r>
            <a:r>
              <a:rPr lang="fr-FR" sz="900" dirty="0">
                <a:solidFill>
                  <a:srgbClr val="930F80"/>
                </a:solidFill>
                <a:latin typeface="Calibri" panose="020F0502020204030204" pitchFamily="34" charset="0"/>
              </a:rPr>
              <a:t>, en </a:t>
            </a:r>
            <a:r>
              <a:rPr lang="fr-FR" sz="900" dirty="0" err="1">
                <a:solidFill>
                  <a:srgbClr val="930F80"/>
                </a:solidFill>
                <a:latin typeface="Calibri" panose="020F0502020204030204" pitchFamily="34" charset="0"/>
                <a:hlinkClick r:id="rId5"/>
              </a:rPr>
              <a:t>svg</a:t>
            </a:r>
            <a:r>
              <a:rPr lang="fr-FR" sz="900" dirty="0">
                <a:solidFill>
                  <a:srgbClr val="930F80"/>
                </a:solidFill>
                <a:latin typeface="Calibri" panose="020F0502020204030204" pitchFamily="34" charset="0"/>
              </a:rPr>
              <a:t>, en </a:t>
            </a:r>
            <a:r>
              <a:rPr lang="fr-FR" sz="900" dirty="0">
                <a:solidFill>
                  <a:srgbClr val="930F80"/>
                </a:solidFill>
                <a:latin typeface="Calibri" panose="020F0502020204030204" pitchFamily="34" charset="0"/>
                <a:hlinkClick r:id="rId6"/>
              </a:rPr>
              <a:t>flash</a:t>
            </a:r>
            <a:r>
              <a:rPr lang="fr-FR" sz="900" dirty="0">
                <a:solidFill>
                  <a:srgbClr val="930F80"/>
                </a:solidFill>
                <a:latin typeface="Calibri" panose="020F0502020204030204" pitchFamily="34" charset="0"/>
              </a:rPr>
              <a:t>, sur </a:t>
            </a:r>
            <a:r>
              <a:rPr lang="fr-FR" sz="900" dirty="0" err="1">
                <a:solidFill>
                  <a:srgbClr val="930F80"/>
                </a:solidFill>
                <a:latin typeface="Calibri" panose="020F0502020204030204" pitchFamily="34" charset="0"/>
                <a:hlinkClick r:id="rId7"/>
              </a:rPr>
              <a:t>Mindmeister</a:t>
            </a:r>
            <a:r>
              <a:rPr lang="fr-FR" sz="900" dirty="0">
                <a:solidFill>
                  <a:srgbClr val="930F80"/>
                </a:solidFill>
                <a:latin typeface="Calibri" panose="020F0502020204030204" pitchFamily="34" charset="0"/>
              </a:rPr>
              <a:t> et éditable au format </a:t>
            </a:r>
            <a:r>
              <a:rPr lang="fr-FR" sz="900" dirty="0" err="1">
                <a:solidFill>
                  <a:srgbClr val="930F80"/>
                </a:solidFill>
                <a:latin typeface="Calibri" panose="020F0502020204030204" pitchFamily="34" charset="0"/>
                <a:hlinkClick r:id="rId8"/>
              </a:rPr>
              <a:t>Freemind</a:t>
            </a:r>
            <a:r>
              <a:rPr lang="fr-FR" sz="900" dirty="0">
                <a:solidFill>
                  <a:srgbClr val="930F80"/>
                </a:solidFill>
                <a:latin typeface="Calibri" panose="020F0502020204030204" pitchFamily="34" charset="0"/>
              </a:rPr>
              <a:t> </a:t>
            </a:r>
          </a:p>
        </p:txBody>
      </p:sp>
    </p:spTree>
    <p:extLst>
      <p:ext uri="{BB962C8B-B14F-4D97-AF65-F5344CB8AC3E}">
        <p14:creationId xmlns:p14="http://schemas.microsoft.com/office/powerpoint/2010/main" val="175517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Méthodes de production d’idées</a:t>
            </a:r>
          </a:p>
        </p:txBody>
      </p:sp>
      <p:sp>
        <p:nvSpPr>
          <p:cNvPr id="12" name="Rectangle 11"/>
          <p:cNvSpPr/>
          <p:nvPr/>
        </p:nvSpPr>
        <p:spPr>
          <a:xfrm>
            <a:off x="4714091" y="2346076"/>
            <a:ext cx="2852956" cy="1776764"/>
          </a:xfrm>
          <a:prstGeom prst="rect">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31" name="Groupe 30">
            <a:extLst>
              <a:ext uri="{FF2B5EF4-FFF2-40B4-BE49-F238E27FC236}">
                <a16:creationId xmlns:a16="http://schemas.microsoft.com/office/drawing/2014/main" id="{D52FF872-3F62-49D1-9981-D716A5545F1D}"/>
              </a:ext>
            </a:extLst>
          </p:cNvPr>
          <p:cNvGrpSpPr/>
          <p:nvPr/>
        </p:nvGrpSpPr>
        <p:grpSpPr>
          <a:xfrm>
            <a:off x="6941161" y="4386322"/>
            <a:ext cx="1087223" cy="1063734"/>
            <a:chOff x="6656282" y="3992298"/>
            <a:chExt cx="1251772" cy="1214701"/>
          </a:xfrm>
        </p:grpSpPr>
        <p:sp>
          <p:nvSpPr>
            <p:cNvPr id="23" name="Rectangle 22"/>
            <p:cNvSpPr/>
            <p:nvPr/>
          </p:nvSpPr>
          <p:spPr>
            <a:xfrm>
              <a:off x="6656282" y="3992298"/>
              <a:ext cx="1251772" cy="1214701"/>
            </a:xfrm>
            <a:prstGeom prst="rect">
              <a:avLst/>
            </a:prstGeom>
            <a:blipFill>
              <a:blip r:embed="rId3" cstate="print">
                <a:extLst>
                  <a:ext uri="{28A0092B-C50C-407E-A947-70E740481C1C}">
                    <a14:useLocalDpi xmlns:a14="http://schemas.microsoft.com/office/drawing/2010/main" val="0"/>
                  </a:ext>
                </a:extLst>
              </a:blip>
              <a:srcRect/>
              <a:stretch>
                <a:fillRect t="-2000" b="-2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4" name="Rectangle 23"/>
            <p:cNvSpPr/>
            <p:nvPr/>
          </p:nvSpPr>
          <p:spPr>
            <a:xfrm>
              <a:off x="6728105" y="4067007"/>
              <a:ext cx="1104345" cy="1067083"/>
            </a:xfrm>
            <a:prstGeom prst="rect">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6728105" y="4384418"/>
              <a:ext cx="1104345" cy="664379"/>
            </a:xfrm>
            <a:custGeom>
              <a:avLst/>
              <a:gdLst>
                <a:gd name="connsiteX0" fmla="*/ 0 w 1104345"/>
                <a:gd name="connsiteY0" fmla="*/ 0 h 319089"/>
                <a:gd name="connsiteX1" fmla="*/ 1104345 w 1104345"/>
                <a:gd name="connsiteY1" fmla="*/ 0 h 319089"/>
                <a:gd name="connsiteX2" fmla="*/ 1104345 w 1104345"/>
                <a:gd name="connsiteY2" fmla="*/ 319089 h 319089"/>
                <a:gd name="connsiteX3" fmla="*/ 0 w 1104345"/>
                <a:gd name="connsiteY3" fmla="*/ 319089 h 319089"/>
                <a:gd name="connsiteX4" fmla="*/ 0 w 1104345"/>
                <a:gd name="connsiteY4" fmla="*/ 0 h 31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45" h="319089">
                  <a:moveTo>
                    <a:pt x="0" y="0"/>
                  </a:moveTo>
                  <a:lnTo>
                    <a:pt x="1104345" y="0"/>
                  </a:lnTo>
                  <a:lnTo>
                    <a:pt x="1104345" y="319089"/>
                  </a:lnTo>
                  <a:lnTo>
                    <a:pt x="0" y="319089"/>
                  </a:lnTo>
                  <a:lnTo>
                    <a:pt x="0" y="0"/>
                  </a:lnTo>
                  <a:close/>
                </a:path>
              </a:pathLst>
            </a:custGeom>
            <a:noFill/>
            <a:ln>
              <a:noFill/>
            </a:ln>
            <a:sp3d/>
          </p:spPr>
          <p:style>
            <a:lnRef idx="1">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0480" tIns="10160" rIns="30480" bIns="0" numCol="1" spcCol="1270" anchor="b" anchorCtr="0">
              <a:noAutofit/>
            </a:bodyPr>
            <a:lstStyle/>
            <a:p>
              <a:pPr lvl="0" algn="ctr" defTabSz="711200">
                <a:lnSpc>
                  <a:spcPct val="90000"/>
                </a:lnSpc>
                <a:spcBef>
                  <a:spcPct val="0"/>
                </a:spcBef>
                <a:spcAft>
                  <a:spcPct val="35000"/>
                </a:spcAft>
              </a:pPr>
              <a:r>
                <a:rPr lang="fr-FR" sz="1400" kern="1200" dirty="0">
                  <a:solidFill>
                    <a:schemeClr val="tx1">
                      <a:lumMod val="75000"/>
                      <a:lumOff val="25000"/>
                    </a:schemeClr>
                  </a:solidFill>
                </a:rPr>
                <a:t>Post-it</a:t>
              </a:r>
            </a:p>
            <a:p>
              <a:pPr lvl="0" algn="r" defTabSz="711200">
                <a:lnSpc>
                  <a:spcPct val="90000"/>
                </a:lnSpc>
                <a:spcBef>
                  <a:spcPct val="0"/>
                </a:spcBef>
                <a:spcAft>
                  <a:spcPct val="35000"/>
                </a:spcAft>
              </a:pPr>
              <a:endParaRPr lang="fr-FR" sz="1600" kern="1200" dirty="0">
                <a:solidFill>
                  <a:schemeClr val="tx1">
                    <a:lumMod val="75000"/>
                    <a:lumOff val="25000"/>
                  </a:schemeClr>
                </a:solidFill>
              </a:endParaRPr>
            </a:p>
          </p:txBody>
        </p:sp>
      </p:grpSp>
      <p:sp>
        <p:nvSpPr>
          <p:cNvPr id="8" name="ZoneTexte 10"/>
          <p:cNvSpPr txBox="1"/>
          <p:nvPr/>
        </p:nvSpPr>
        <p:spPr>
          <a:xfrm>
            <a:off x="89503" y="4237375"/>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grpSp>
        <p:nvGrpSpPr>
          <p:cNvPr id="33" name="Groupe 32">
            <a:extLst>
              <a:ext uri="{FF2B5EF4-FFF2-40B4-BE49-F238E27FC236}">
                <a16:creationId xmlns:a16="http://schemas.microsoft.com/office/drawing/2014/main" id="{B1C37BC5-A3A2-486C-82B2-5233D6311BA6}"/>
              </a:ext>
            </a:extLst>
          </p:cNvPr>
          <p:cNvGrpSpPr/>
          <p:nvPr/>
        </p:nvGrpSpPr>
        <p:grpSpPr>
          <a:xfrm>
            <a:off x="4427984" y="706438"/>
            <a:ext cx="2693797" cy="1214701"/>
            <a:chOff x="4427984" y="706438"/>
            <a:chExt cx="2693797" cy="1214701"/>
          </a:xfrm>
        </p:grpSpPr>
        <p:sp>
          <p:nvSpPr>
            <p:cNvPr id="14" name="Rectangle 13"/>
            <p:cNvSpPr/>
            <p:nvPr/>
          </p:nvSpPr>
          <p:spPr>
            <a:xfrm>
              <a:off x="5931032" y="706438"/>
              <a:ext cx="1190749" cy="1214701"/>
            </a:xfrm>
            <a:prstGeom prst="rect">
              <a:avLst/>
            </a:prstGeom>
            <a:blipFill>
              <a:blip r:embed="rId4" cstate="print">
                <a:extLst>
                  <a:ext uri="{28A0092B-C50C-407E-A947-70E740481C1C}">
                    <a14:useLocalDpi xmlns:a14="http://schemas.microsoft.com/office/drawing/2010/main" val="0"/>
                  </a:ext>
                </a:extLst>
              </a:blip>
              <a:srcRect/>
              <a:stretch>
                <a:fillRect l="-1000" r="-1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5" name="Rectangle 14"/>
            <p:cNvSpPr/>
            <p:nvPr/>
          </p:nvSpPr>
          <p:spPr>
            <a:xfrm>
              <a:off x="6004475" y="780247"/>
              <a:ext cx="1043323" cy="1067083"/>
            </a:xfrm>
            <a:prstGeom prst="rect">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6003395" y="1528240"/>
              <a:ext cx="1043323" cy="319089"/>
            </a:xfrm>
            <a:custGeom>
              <a:avLst/>
              <a:gdLst>
                <a:gd name="connsiteX0" fmla="*/ 0 w 1043323"/>
                <a:gd name="connsiteY0" fmla="*/ 0 h 319089"/>
                <a:gd name="connsiteX1" fmla="*/ 1043323 w 1043323"/>
                <a:gd name="connsiteY1" fmla="*/ 0 h 319089"/>
                <a:gd name="connsiteX2" fmla="*/ 1043323 w 1043323"/>
                <a:gd name="connsiteY2" fmla="*/ 319089 h 319089"/>
                <a:gd name="connsiteX3" fmla="*/ 0 w 1043323"/>
                <a:gd name="connsiteY3" fmla="*/ 319089 h 319089"/>
                <a:gd name="connsiteX4" fmla="*/ 0 w 1043323"/>
                <a:gd name="connsiteY4" fmla="*/ 0 h 31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23" h="319089">
                  <a:moveTo>
                    <a:pt x="0" y="0"/>
                  </a:moveTo>
                  <a:lnTo>
                    <a:pt x="1043323" y="0"/>
                  </a:lnTo>
                  <a:lnTo>
                    <a:pt x="1043323" y="319089"/>
                  </a:lnTo>
                  <a:lnTo>
                    <a:pt x="0" y="319089"/>
                  </a:lnTo>
                  <a:lnTo>
                    <a:pt x="0" y="0"/>
                  </a:lnTo>
                  <a:close/>
                </a:path>
              </a:pathLst>
            </a:custGeom>
            <a:noFill/>
            <a:ln>
              <a:noFill/>
            </a:ln>
            <a:sp3d/>
          </p:spPr>
          <p:style>
            <a:lnRef idx="1">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43815" tIns="14605" rIns="43815" bIns="0" numCol="1" spcCol="1270" anchor="b" anchorCtr="0">
              <a:noAutofit/>
            </a:bodyPr>
            <a:lstStyle/>
            <a:p>
              <a:pPr lvl="0" algn="r" defTabSz="1022350">
                <a:lnSpc>
                  <a:spcPct val="90000"/>
                </a:lnSpc>
                <a:spcBef>
                  <a:spcPct val="0"/>
                </a:spcBef>
                <a:spcAft>
                  <a:spcPct val="35000"/>
                </a:spcAft>
              </a:pPr>
              <a:endParaRPr lang="en-US" sz="2300" kern="1200"/>
            </a:p>
          </p:txBody>
        </p:sp>
        <p:sp>
          <p:nvSpPr>
            <p:cNvPr id="5" name="TextBox 4"/>
            <p:cNvSpPr txBox="1"/>
            <p:nvPr/>
          </p:nvSpPr>
          <p:spPr>
            <a:xfrm>
              <a:off x="4427984" y="1057300"/>
              <a:ext cx="1382301" cy="384721"/>
            </a:xfrm>
            <a:prstGeom prst="rect">
              <a:avLst/>
            </a:prstGeom>
            <a:noFill/>
          </p:spPr>
          <p:txBody>
            <a:bodyPr wrap="none" rtlCol="0">
              <a:spAutoFit/>
            </a:bodyPr>
            <a:lstStyle/>
            <a:p>
              <a:r>
                <a:rPr lang="fr-FR" dirty="0">
                  <a:latin typeface="Calibri" panose="020F0502020204030204" pitchFamily="34" charset="0"/>
                </a:rPr>
                <a:t>Spontanéité</a:t>
              </a:r>
            </a:p>
          </p:txBody>
        </p:sp>
      </p:grpSp>
      <p:grpSp>
        <p:nvGrpSpPr>
          <p:cNvPr id="30" name="Groupe 29">
            <a:extLst>
              <a:ext uri="{FF2B5EF4-FFF2-40B4-BE49-F238E27FC236}">
                <a16:creationId xmlns:a16="http://schemas.microsoft.com/office/drawing/2014/main" id="{E54B3A18-7780-4141-B8D1-9AF78DB15158}"/>
              </a:ext>
            </a:extLst>
          </p:cNvPr>
          <p:cNvGrpSpPr/>
          <p:nvPr/>
        </p:nvGrpSpPr>
        <p:grpSpPr>
          <a:xfrm>
            <a:off x="2963434" y="4067007"/>
            <a:ext cx="2815514" cy="1171249"/>
            <a:chOff x="3491880" y="3992298"/>
            <a:chExt cx="2815514" cy="1171249"/>
          </a:xfrm>
        </p:grpSpPr>
        <p:sp>
          <p:nvSpPr>
            <p:cNvPr id="26" name="Rectangle 25">
              <a:hlinkClick r:id="rId5"/>
            </p:cNvPr>
            <p:cNvSpPr/>
            <p:nvPr/>
          </p:nvSpPr>
          <p:spPr>
            <a:xfrm>
              <a:off x="4063048" y="3992298"/>
              <a:ext cx="1302086" cy="721890"/>
            </a:xfrm>
            <a:prstGeom prst="rect">
              <a:avLst/>
            </a:prstGeom>
            <a:blipFill>
              <a:blip r:embed="rId6">
                <a:extLst>
                  <a:ext uri="{28A0092B-C50C-407E-A947-70E740481C1C}">
                    <a14:useLocalDpi xmlns:a14="http://schemas.microsoft.com/office/drawing/2010/main" val="0"/>
                  </a:ext>
                </a:extLst>
              </a:blip>
              <a:srcRect/>
              <a:stretch>
                <a:fillRect t="-24000" b="-24000"/>
              </a:stretch>
            </a:blipFill>
            <a:ln>
              <a:noFill/>
            </a:ln>
          </p:spPr>
          <p:style>
            <a:lnRef idx="1">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7" name="Rectangle 26"/>
            <p:cNvSpPr/>
            <p:nvPr/>
          </p:nvSpPr>
          <p:spPr>
            <a:xfrm>
              <a:off x="4151118" y="4067007"/>
              <a:ext cx="1129186" cy="576521"/>
            </a:xfrm>
            <a:prstGeom prst="rect">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4151118" y="4324439"/>
              <a:ext cx="1129186" cy="319089"/>
            </a:xfrm>
            <a:custGeom>
              <a:avLst/>
              <a:gdLst>
                <a:gd name="connsiteX0" fmla="*/ 0 w 1129186"/>
                <a:gd name="connsiteY0" fmla="*/ 0 h 319089"/>
                <a:gd name="connsiteX1" fmla="*/ 1129186 w 1129186"/>
                <a:gd name="connsiteY1" fmla="*/ 0 h 319089"/>
                <a:gd name="connsiteX2" fmla="*/ 1129186 w 1129186"/>
                <a:gd name="connsiteY2" fmla="*/ 319089 h 319089"/>
                <a:gd name="connsiteX3" fmla="*/ 0 w 1129186"/>
                <a:gd name="connsiteY3" fmla="*/ 319089 h 319089"/>
                <a:gd name="connsiteX4" fmla="*/ 0 w 1129186"/>
                <a:gd name="connsiteY4" fmla="*/ 0 h 31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186" h="319089">
                  <a:moveTo>
                    <a:pt x="0" y="0"/>
                  </a:moveTo>
                  <a:lnTo>
                    <a:pt x="1129186" y="0"/>
                  </a:lnTo>
                  <a:lnTo>
                    <a:pt x="1129186" y="319089"/>
                  </a:lnTo>
                  <a:lnTo>
                    <a:pt x="0" y="319089"/>
                  </a:lnTo>
                  <a:lnTo>
                    <a:pt x="0" y="0"/>
                  </a:lnTo>
                  <a:close/>
                </a:path>
              </a:pathLst>
            </a:custGeom>
            <a:noFill/>
            <a:ln>
              <a:noFill/>
            </a:ln>
            <a:sp3d/>
          </p:spPr>
          <p:style>
            <a:lnRef idx="1">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43815" tIns="14605" rIns="43815" bIns="0" numCol="1" spcCol="1270" anchor="b" anchorCtr="0">
              <a:noAutofit/>
            </a:bodyPr>
            <a:lstStyle/>
            <a:p>
              <a:pPr lvl="0" algn="r" defTabSz="1022350">
                <a:lnSpc>
                  <a:spcPct val="90000"/>
                </a:lnSpc>
                <a:spcBef>
                  <a:spcPct val="0"/>
                </a:spcBef>
                <a:spcAft>
                  <a:spcPct val="35000"/>
                </a:spcAft>
              </a:pPr>
              <a:endParaRPr lang="en-US" sz="2300" kern="1200"/>
            </a:p>
          </p:txBody>
        </p:sp>
        <p:sp>
          <p:nvSpPr>
            <p:cNvPr id="9" name="TextBox 8"/>
            <p:cNvSpPr txBox="1"/>
            <p:nvPr/>
          </p:nvSpPr>
          <p:spPr>
            <a:xfrm>
              <a:off x="3491880" y="4778826"/>
              <a:ext cx="2815514" cy="384721"/>
            </a:xfrm>
            <a:prstGeom prst="rect">
              <a:avLst/>
            </a:prstGeom>
            <a:noFill/>
          </p:spPr>
          <p:txBody>
            <a:bodyPr wrap="none" rtlCol="0">
              <a:spAutoFit/>
            </a:bodyPr>
            <a:lstStyle/>
            <a:p>
              <a:r>
                <a:rPr lang="fr-FR" dirty="0">
                  <a:latin typeface="Calibri" panose="020F0502020204030204" pitchFamily="34" charset="0"/>
                  <a:hlinkClick r:id="rId7"/>
                </a:rPr>
                <a:t>Méthode des six chapeaux</a:t>
              </a:r>
              <a:endParaRPr lang="fr-FR" dirty="0">
                <a:latin typeface="Calibri" panose="020F0502020204030204" pitchFamily="34" charset="0"/>
              </a:endParaRPr>
            </a:p>
          </p:txBody>
        </p:sp>
      </p:grpSp>
      <p:grpSp>
        <p:nvGrpSpPr>
          <p:cNvPr id="10" name="Groupe 9">
            <a:extLst>
              <a:ext uri="{FF2B5EF4-FFF2-40B4-BE49-F238E27FC236}">
                <a16:creationId xmlns:a16="http://schemas.microsoft.com/office/drawing/2014/main" id="{D874FB8B-6CD3-4C97-B68C-006848D96138}"/>
              </a:ext>
            </a:extLst>
          </p:cNvPr>
          <p:cNvGrpSpPr/>
          <p:nvPr/>
        </p:nvGrpSpPr>
        <p:grpSpPr>
          <a:xfrm>
            <a:off x="3766594" y="2039114"/>
            <a:ext cx="3197080" cy="1455354"/>
            <a:chOff x="3766594" y="2039114"/>
            <a:chExt cx="3197080" cy="1455354"/>
          </a:xfrm>
        </p:grpSpPr>
        <p:sp>
          <p:nvSpPr>
            <p:cNvPr id="13" name="Freeform 12"/>
            <p:cNvSpPr/>
            <p:nvPr/>
          </p:nvSpPr>
          <p:spPr>
            <a:xfrm>
              <a:off x="3766594" y="2039114"/>
              <a:ext cx="3197080" cy="478409"/>
            </a:xfrm>
            <a:custGeom>
              <a:avLst/>
              <a:gdLst>
                <a:gd name="connsiteX0" fmla="*/ 0 w 3197080"/>
                <a:gd name="connsiteY0" fmla="*/ 0 h 478409"/>
                <a:gd name="connsiteX1" fmla="*/ 3197080 w 3197080"/>
                <a:gd name="connsiteY1" fmla="*/ 0 h 478409"/>
                <a:gd name="connsiteX2" fmla="*/ 3197080 w 3197080"/>
                <a:gd name="connsiteY2" fmla="*/ 478409 h 478409"/>
                <a:gd name="connsiteX3" fmla="*/ 0 w 3197080"/>
                <a:gd name="connsiteY3" fmla="*/ 478409 h 478409"/>
                <a:gd name="connsiteX4" fmla="*/ 0 w 3197080"/>
                <a:gd name="connsiteY4" fmla="*/ 0 h 47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080" h="478409">
                  <a:moveTo>
                    <a:pt x="0" y="0"/>
                  </a:moveTo>
                  <a:lnTo>
                    <a:pt x="3197080" y="0"/>
                  </a:lnTo>
                  <a:lnTo>
                    <a:pt x="3197080" y="478409"/>
                  </a:lnTo>
                  <a:lnTo>
                    <a:pt x="0" y="478409"/>
                  </a:lnTo>
                  <a:lnTo>
                    <a:pt x="0" y="0"/>
                  </a:lnTo>
                  <a:close/>
                </a:path>
              </a:pathLst>
            </a:custGeom>
            <a:noFill/>
            <a:ln>
              <a:noFill/>
            </a:ln>
            <a:sp3d/>
          </p:spPr>
          <p:style>
            <a:lnRef idx="1">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8100" tIns="12700" rIns="38100" bIns="0" numCol="1" spcCol="1270" anchor="b" anchorCtr="0">
              <a:noAutofit/>
            </a:bodyPr>
            <a:lstStyle/>
            <a:p>
              <a:pPr lvl="0" algn="r" defTabSz="889000">
                <a:lnSpc>
                  <a:spcPct val="100000"/>
                </a:lnSpc>
                <a:spcBef>
                  <a:spcPct val="0"/>
                </a:spcBef>
                <a:spcAft>
                  <a:spcPct val="35000"/>
                </a:spcAft>
              </a:pPr>
              <a:r>
                <a:rPr lang="fr-FR" sz="2000" kern="1200" dirty="0">
                  <a:solidFill>
                    <a:schemeClr val="tx1"/>
                  </a:solidFill>
                  <a:latin typeface="Calibri" panose="020F0502020204030204" pitchFamily="34" charset="0"/>
                </a:rPr>
                <a:t>Brainstorming électronique</a:t>
              </a:r>
            </a:p>
          </p:txBody>
        </p:sp>
        <p:pic>
          <p:nvPicPr>
            <p:cNvPr id="6" name="Image 5">
              <a:extLst>
                <a:ext uri="{FF2B5EF4-FFF2-40B4-BE49-F238E27FC236}">
                  <a16:creationId xmlns:a16="http://schemas.microsoft.com/office/drawing/2014/main" id="{C84DC420-BA31-4FA1-A5EC-77F18E61C4C9}"/>
                </a:ext>
              </a:extLst>
            </p:cNvPr>
            <p:cNvPicPr>
              <a:picLocks noChangeAspect="1"/>
            </p:cNvPicPr>
            <p:nvPr/>
          </p:nvPicPr>
          <p:blipFill>
            <a:blip r:embed="rId8"/>
            <a:stretch>
              <a:fillRect/>
            </a:stretch>
          </p:blipFill>
          <p:spPr>
            <a:xfrm>
              <a:off x="4617969" y="2549373"/>
              <a:ext cx="1582124" cy="945095"/>
            </a:xfrm>
            <a:prstGeom prst="rect">
              <a:avLst/>
            </a:prstGeom>
          </p:spPr>
        </p:pic>
      </p:grpSp>
      <p:grpSp>
        <p:nvGrpSpPr>
          <p:cNvPr id="29" name="Groupe 28">
            <a:extLst>
              <a:ext uri="{FF2B5EF4-FFF2-40B4-BE49-F238E27FC236}">
                <a16:creationId xmlns:a16="http://schemas.microsoft.com/office/drawing/2014/main" id="{58F5B051-DD1C-4BF4-858B-203729B85DF6}"/>
              </a:ext>
            </a:extLst>
          </p:cNvPr>
          <p:cNvGrpSpPr/>
          <p:nvPr/>
        </p:nvGrpSpPr>
        <p:grpSpPr>
          <a:xfrm>
            <a:off x="2655271" y="1675032"/>
            <a:ext cx="1302086" cy="1329919"/>
            <a:chOff x="2699792" y="2967741"/>
            <a:chExt cx="1302086" cy="1329919"/>
          </a:xfrm>
        </p:grpSpPr>
        <p:sp>
          <p:nvSpPr>
            <p:cNvPr id="20" name="Rectangle 19"/>
            <p:cNvSpPr/>
            <p:nvPr/>
          </p:nvSpPr>
          <p:spPr>
            <a:xfrm>
              <a:off x="2699792" y="2967741"/>
              <a:ext cx="1302086" cy="1329919"/>
            </a:xfrm>
            <a:prstGeom prst="rect">
              <a:avLst/>
            </a:prstGeom>
            <a:gradFill>
              <a:gsLst>
                <a:gs pos="0">
                  <a:srgbClr val="FFFF00"/>
                </a:gs>
                <a:gs pos="100000">
                  <a:schemeClr val="accent3"/>
                </a:gs>
                <a:gs pos="49000">
                  <a:srgbClr val="FFFF00"/>
                </a:gs>
              </a:gsLst>
              <a:lin ang="5400000" scaled="1"/>
            </a:gradFill>
          </p:spPr>
          <p:style>
            <a:lnRef idx="1">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1" name="Rectangle 20"/>
            <p:cNvSpPr/>
            <p:nvPr/>
          </p:nvSpPr>
          <p:spPr>
            <a:xfrm>
              <a:off x="2771800" y="3084720"/>
              <a:ext cx="1202733" cy="1140932"/>
            </a:xfrm>
            <a:prstGeom prst="rect">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2799852" y="3190108"/>
              <a:ext cx="1113867" cy="535114"/>
            </a:xfrm>
            <a:custGeom>
              <a:avLst/>
              <a:gdLst>
                <a:gd name="connsiteX0" fmla="*/ 0 w 1113867"/>
                <a:gd name="connsiteY0" fmla="*/ 0 h 319089"/>
                <a:gd name="connsiteX1" fmla="*/ 1113867 w 1113867"/>
                <a:gd name="connsiteY1" fmla="*/ 0 h 319089"/>
                <a:gd name="connsiteX2" fmla="*/ 1113867 w 1113867"/>
                <a:gd name="connsiteY2" fmla="*/ 319089 h 319089"/>
                <a:gd name="connsiteX3" fmla="*/ 0 w 1113867"/>
                <a:gd name="connsiteY3" fmla="*/ 319089 h 319089"/>
                <a:gd name="connsiteX4" fmla="*/ 0 w 1113867"/>
                <a:gd name="connsiteY4" fmla="*/ 0 h 31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867" h="319089">
                  <a:moveTo>
                    <a:pt x="0" y="0"/>
                  </a:moveTo>
                  <a:lnTo>
                    <a:pt x="1113867" y="0"/>
                  </a:lnTo>
                  <a:lnTo>
                    <a:pt x="1113867" y="319089"/>
                  </a:lnTo>
                  <a:lnTo>
                    <a:pt x="0" y="319089"/>
                  </a:lnTo>
                  <a:lnTo>
                    <a:pt x="0" y="0"/>
                  </a:lnTo>
                  <a:close/>
                </a:path>
              </a:pathLst>
            </a:custGeom>
            <a:noFill/>
            <a:ln>
              <a:noFill/>
            </a:ln>
            <a:sp3d/>
          </p:spPr>
          <p:style>
            <a:lnRef idx="1">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0480" tIns="10160" rIns="30480" bIns="0" numCol="1" spcCol="1270" anchor="b" anchorCtr="0">
              <a:noAutofit/>
            </a:bodyPr>
            <a:lstStyle/>
            <a:p>
              <a:pPr lvl="0" algn="ctr" defTabSz="711200">
                <a:lnSpc>
                  <a:spcPct val="90000"/>
                </a:lnSpc>
                <a:spcBef>
                  <a:spcPct val="0"/>
                </a:spcBef>
                <a:spcAft>
                  <a:spcPct val="35000"/>
                </a:spcAft>
              </a:pPr>
              <a:r>
                <a:rPr lang="fr-FR" sz="1600" kern="1200" dirty="0">
                  <a:solidFill>
                    <a:schemeClr val="tx1">
                      <a:lumMod val="75000"/>
                      <a:lumOff val="25000"/>
                    </a:schemeClr>
                  </a:solidFill>
                  <a:latin typeface="Calibri" panose="020F0502020204030204" pitchFamily="34" charset="0"/>
                </a:rPr>
                <a:t>Circulation des idées</a:t>
              </a:r>
            </a:p>
          </p:txBody>
        </p:sp>
        <p:pic>
          <p:nvPicPr>
            <p:cNvPr id="1026" name="Picture 2" descr="Circulate | LinkedIn">
              <a:extLst>
                <a:ext uri="{FF2B5EF4-FFF2-40B4-BE49-F238E27FC236}">
                  <a16:creationId xmlns:a16="http://schemas.microsoft.com/office/drawing/2014/main" id="{66E53396-ABFD-4546-9303-9D47CBC1C32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4556" y="3729408"/>
              <a:ext cx="409332" cy="4093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e 31">
            <a:extLst>
              <a:ext uri="{FF2B5EF4-FFF2-40B4-BE49-F238E27FC236}">
                <a16:creationId xmlns:a16="http://schemas.microsoft.com/office/drawing/2014/main" id="{1C383DC4-DDDE-4D71-A462-C88C8F5441E0}"/>
              </a:ext>
            </a:extLst>
          </p:cNvPr>
          <p:cNvGrpSpPr/>
          <p:nvPr/>
        </p:nvGrpSpPr>
        <p:grpSpPr>
          <a:xfrm>
            <a:off x="7140871" y="2380615"/>
            <a:ext cx="1862166" cy="1779785"/>
            <a:chOff x="7192332" y="2747892"/>
            <a:chExt cx="1862166" cy="1779785"/>
          </a:xfrm>
        </p:grpSpPr>
        <p:grpSp>
          <p:nvGrpSpPr>
            <p:cNvPr id="3" name="Groupe 2">
              <a:extLst>
                <a:ext uri="{FF2B5EF4-FFF2-40B4-BE49-F238E27FC236}">
                  <a16:creationId xmlns:a16="http://schemas.microsoft.com/office/drawing/2014/main" id="{D3B5048F-0CF6-4AAF-B6AF-3F0087FA598C}"/>
                </a:ext>
              </a:extLst>
            </p:cNvPr>
            <p:cNvGrpSpPr/>
            <p:nvPr/>
          </p:nvGrpSpPr>
          <p:grpSpPr>
            <a:xfrm>
              <a:off x="7192332" y="2747892"/>
              <a:ext cx="1563855" cy="895161"/>
              <a:chOff x="7192332" y="2747892"/>
              <a:chExt cx="1563855" cy="895161"/>
            </a:xfrm>
          </p:grpSpPr>
          <p:sp>
            <p:nvSpPr>
              <p:cNvPr id="17" name="Rectangle 16"/>
              <p:cNvSpPr/>
              <p:nvPr/>
            </p:nvSpPr>
            <p:spPr>
              <a:xfrm>
                <a:off x="7213045" y="2747892"/>
                <a:ext cx="1543142" cy="895161"/>
              </a:xfrm>
              <a:prstGeom prst="rect">
                <a:avLst/>
              </a:prstGeom>
              <a:gradFill>
                <a:gsLst>
                  <a:gs pos="0">
                    <a:schemeClr val="accent1">
                      <a:lumMod val="5000"/>
                      <a:lumOff val="95000"/>
                    </a:schemeClr>
                  </a:gs>
                  <a:gs pos="45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1">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8" name="Rectangle 17"/>
              <p:cNvSpPr/>
              <p:nvPr/>
            </p:nvSpPr>
            <p:spPr>
              <a:xfrm>
                <a:off x="7287028" y="2829944"/>
                <a:ext cx="1300914" cy="747993"/>
              </a:xfrm>
              <a:prstGeom prst="rect">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7287028" y="3251505"/>
                <a:ext cx="1300914" cy="319089"/>
              </a:xfrm>
              <a:custGeom>
                <a:avLst/>
                <a:gdLst>
                  <a:gd name="connsiteX0" fmla="*/ 0 w 1300914"/>
                  <a:gd name="connsiteY0" fmla="*/ 0 h 319089"/>
                  <a:gd name="connsiteX1" fmla="*/ 1300914 w 1300914"/>
                  <a:gd name="connsiteY1" fmla="*/ 0 h 319089"/>
                  <a:gd name="connsiteX2" fmla="*/ 1300914 w 1300914"/>
                  <a:gd name="connsiteY2" fmla="*/ 319089 h 319089"/>
                  <a:gd name="connsiteX3" fmla="*/ 0 w 1300914"/>
                  <a:gd name="connsiteY3" fmla="*/ 319089 h 319089"/>
                  <a:gd name="connsiteX4" fmla="*/ 0 w 1300914"/>
                  <a:gd name="connsiteY4" fmla="*/ 0 h 31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914" h="319089">
                    <a:moveTo>
                      <a:pt x="0" y="0"/>
                    </a:moveTo>
                    <a:lnTo>
                      <a:pt x="1300914" y="0"/>
                    </a:lnTo>
                    <a:lnTo>
                      <a:pt x="1300914" y="319089"/>
                    </a:lnTo>
                    <a:lnTo>
                      <a:pt x="0" y="319089"/>
                    </a:lnTo>
                    <a:lnTo>
                      <a:pt x="0" y="0"/>
                    </a:lnTo>
                    <a:close/>
                  </a:path>
                </a:pathLst>
              </a:custGeom>
              <a:noFill/>
              <a:ln>
                <a:noFill/>
              </a:ln>
              <a:sp3d/>
            </p:spPr>
            <p:style>
              <a:lnRef idx="1">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43815" tIns="14605" rIns="43815" bIns="0" numCol="1" spcCol="1270" anchor="b" anchorCtr="0">
                <a:noAutofit/>
              </a:bodyPr>
              <a:lstStyle/>
              <a:p>
                <a:pPr lvl="0" algn="r" defTabSz="1022350">
                  <a:lnSpc>
                    <a:spcPct val="90000"/>
                  </a:lnSpc>
                  <a:spcBef>
                    <a:spcPct val="0"/>
                  </a:spcBef>
                  <a:spcAft>
                    <a:spcPct val="35000"/>
                  </a:spcAft>
                </a:pPr>
                <a:endParaRPr lang="en-US" sz="2300" kern="1200"/>
              </a:p>
            </p:txBody>
          </p:sp>
          <p:sp>
            <p:nvSpPr>
              <p:cNvPr id="7" name="TextBox 6"/>
              <p:cNvSpPr txBox="1"/>
              <p:nvPr/>
            </p:nvSpPr>
            <p:spPr>
              <a:xfrm>
                <a:off x="7192332" y="2976835"/>
                <a:ext cx="1484124" cy="384721"/>
              </a:xfrm>
              <a:prstGeom prst="rect">
                <a:avLst/>
              </a:prstGeom>
              <a:noFill/>
            </p:spPr>
            <p:txBody>
              <a:bodyPr wrap="none" rtlCol="0">
                <a:spAutoFit/>
              </a:bodyPr>
              <a:lstStyle/>
              <a:p>
                <a:r>
                  <a:rPr lang="fr-FR" dirty="0">
                    <a:latin typeface="Calibri" panose="020F0502020204030204" pitchFamily="34" charset="0"/>
                  </a:rPr>
                  <a:t>Tour de table</a:t>
                </a:r>
              </a:p>
            </p:txBody>
          </p:sp>
        </p:grpSp>
        <p:pic>
          <p:nvPicPr>
            <p:cNvPr id="1028" name="Picture 4" descr="Tours de table">
              <a:extLst>
                <a:ext uri="{FF2B5EF4-FFF2-40B4-BE49-F238E27FC236}">
                  <a16:creationId xmlns:a16="http://schemas.microsoft.com/office/drawing/2014/main" id="{A1A11EC3-77AE-4D14-8B70-D51E1684F5D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09664" y="3387931"/>
              <a:ext cx="1144834" cy="113974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5" name="Connecteur droit avec flèche 34">
            <a:extLst>
              <a:ext uri="{FF2B5EF4-FFF2-40B4-BE49-F238E27FC236}">
                <a16:creationId xmlns:a16="http://schemas.microsoft.com/office/drawing/2014/main" id="{AF332468-8084-40A9-9FA0-C275E4629B8F}"/>
              </a:ext>
            </a:extLst>
          </p:cNvPr>
          <p:cNvCxnSpPr/>
          <p:nvPr/>
        </p:nvCxnSpPr>
        <p:spPr>
          <a:xfrm>
            <a:off x="6372200" y="3634318"/>
            <a:ext cx="432048" cy="445452"/>
          </a:xfrm>
          <a:prstGeom prst="straightConnector1">
            <a:avLst/>
          </a:prstGeom>
          <a:ln w="38100">
            <a:solidFill>
              <a:schemeClr val="tx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6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Facteurs-clés de succès</a:t>
            </a:r>
          </a:p>
        </p:txBody>
      </p:sp>
      <p:sp>
        <p:nvSpPr>
          <p:cNvPr id="3" name="Content Placeholder 2"/>
          <p:cNvSpPr>
            <a:spLocks noGrp="1"/>
          </p:cNvSpPr>
          <p:nvPr>
            <p:ph idx="1"/>
          </p:nvPr>
        </p:nvSpPr>
        <p:spPr>
          <a:xfrm>
            <a:off x="2627786" y="1633363"/>
            <a:ext cx="6389219" cy="3573637"/>
          </a:xfrm>
        </p:spPr>
        <p:txBody>
          <a:bodyPr/>
          <a:lstStyle/>
          <a:p>
            <a:pPr eaLnBrk="1" hangingPunct="1">
              <a:buFontTx/>
              <a:buNone/>
            </a:pPr>
            <a:r>
              <a:rPr lang="fr-CA" sz="3200" dirty="0"/>
              <a:t>Il faut que les participants :</a:t>
            </a:r>
          </a:p>
          <a:p>
            <a:pPr eaLnBrk="1" hangingPunct="1">
              <a:buFontTx/>
              <a:buNone/>
            </a:pPr>
            <a:endParaRPr lang="fr-CA" sz="2400" dirty="0"/>
          </a:p>
          <a:p>
            <a:pPr lvl="1" eaLnBrk="1" hangingPunct="1">
              <a:spcBef>
                <a:spcPct val="0"/>
              </a:spcBef>
              <a:buFont typeface="Wingdings" panose="05000000000000000000" pitchFamily="2" charset="2"/>
              <a:buChar char="ü"/>
            </a:pPr>
            <a:r>
              <a:rPr lang="fr-CA" sz="2400" dirty="0"/>
              <a:t> Prennent leur rôle au sérieux : </a:t>
            </a:r>
            <a:r>
              <a:rPr lang="fr-CA" sz="2400" i="1" dirty="0"/>
              <a:t>spontanéité ≠ anarchie</a:t>
            </a:r>
          </a:p>
          <a:p>
            <a:pPr marL="356587" lvl="1" indent="0" eaLnBrk="1" hangingPunct="1">
              <a:spcBef>
                <a:spcPct val="0"/>
              </a:spcBef>
              <a:buNone/>
            </a:pPr>
            <a:endParaRPr lang="fr-CA" sz="2400" dirty="0"/>
          </a:p>
          <a:p>
            <a:pPr lvl="1" eaLnBrk="1" hangingPunct="1">
              <a:spcBef>
                <a:spcPct val="0"/>
              </a:spcBef>
              <a:buFont typeface="Wingdings" panose="05000000000000000000" pitchFamily="2" charset="2"/>
              <a:buChar char="ü"/>
            </a:pPr>
            <a:r>
              <a:rPr lang="fr-CA" sz="2400" dirty="0"/>
              <a:t> Le groupe ne doit pas être dominé par quelques personnes </a:t>
            </a:r>
            <a:r>
              <a:rPr lang="fr-CA" sz="2000" dirty="0">
                <a:solidFill>
                  <a:srgbClr val="C00000"/>
                </a:solidFill>
              </a:rPr>
              <a:t>(méthode du tour de table)</a:t>
            </a:r>
          </a:p>
        </p:txBody>
      </p:sp>
      <p:sp>
        <p:nvSpPr>
          <p:cNvPr id="8" name="ZoneTexte 10"/>
          <p:cNvSpPr txBox="1"/>
          <p:nvPr/>
        </p:nvSpPr>
        <p:spPr>
          <a:xfrm>
            <a:off x="89503" y="4448389"/>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3850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Synthèse du chapitre 3</a:t>
            </a:r>
          </a:p>
        </p:txBody>
      </p:sp>
      <p:sp>
        <p:nvSpPr>
          <p:cNvPr id="6" name="ZoneTexte 10"/>
          <p:cNvSpPr txBox="1"/>
          <p:nvPr/>
        </p:nvSpPr>
        <p:spPr>
          <a:xfrm>
            <a:off x="89503" y="4448389"/>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7" name="ZoneTexte 10"/>
          <p:cNvSpPr txBox="1"/>
          <p:nvPr/>
        </p:nvSpPr>
        <p:spPr>
          <a:xfrm>
            <a:off x="89502" y="3239056"/>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8" name="ZoneTexte 10"/>
          <p:cNvSpPr txBox="1"/>
          <p:nvPr/>
        </p:nvSpPr>
        <p:spPr>
          <a:xfrm>
            <a:off x="96746" y="4246300"/>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9" name="TextBox 2"/>
          <p:cNvSpPr txBox="1"/>
          <p:nvPr/>
        </p:nvSpPr>
        <p:spPr>
          <a:xfrm>
            <a:off x="5364088" y="5479371"/>
            <a:ext cx="1489510" cy="230832"/>
          </a:xfrm>
          <a:prstGeom prst="rect">
            <a:avLst/>
          </a:prstGeom>
          <a:noFill/>
        </p:spPr>
        <p:txBody>
          <a:bodyPr wrap="none" rtlCol="0">
            <a:spAutoFit/>
          </a:bodyPr>
          <a:lstStyle/>
          <a:p>
            <a:r>
              <a:rPr lang="de-DE" sz="900" dirty="0" err="1">
                <a:latin typeface="Calibri" panose="020F0502020204030204" pitchFamily="34" charset="0"/>
              </a:rPr>
              <a:t>Mind</a:t>
            </a:r>
            <a:r>
              <a:rPr lang="de-DE" sz="900" dirty="0">
                <a:latin typeface="Calibri" panose="020F0502020204030204" pitchFamily="34" charset="0"/>
              </a:rPr>
              <a:t> </a:t>
            </a:r>
            <a:r>
              <a:rPr lang="de-DE" sz="900" dirty="0" err="1">
                <a:latin typeface="Calibri" panose="020F0502020204030204" pitchFamily="34" charset="0"/>
              </a:rPr>
              <a:t>Map</a:t>
            </a:r>
            <a:r>
              <a:rPr lang="de-DE" sz="900" dirty="0">
                <a:latin typeface="Calibri" panose="020F0502020204030204" pitchFamily="34" charset="0"/>
              </a:rPr>
              <a:t> : </a:t>
            </a:r>
            <a:r>
              <a:rPr lang="de-DE" sz="900" dirty="0" err="1">
                <a:latin typeface="Calibri" panose="020F0502020204030204" pitchFamily="34" charset="0"/>
              </a:rPr>
              <a:t>Bich</a:t>
            </a:r>
            <a:r>
              <a:rPr lang="de-DE" sz="900" dirty="0">
                <a:latin typeface="Calibri" panose="020F0502020204030204" pitchFamily="34" charset="0"/>
              </a:rPr>
              <a:t> Van Hoang</a:t>
            </a:r>
            <a:endParaRPr lang="en-US" sz="900" dirty="0">
              <a:latin typeface="Calibri" panose="020F0502020204030204" pitchFamily="34" charset="0"/>
            </a:endParaRPr>
          </a:p>
        </p:txBody>
      </p:sp>
      <p:pic>
        <p:nvPicPr>
          <p:cNvPr id="10"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89939" y="1705372"/>
            <a:ext cx="6554061" cy="2401861"/>
          </a:xfrm>
        </p:spPr>
      </p:pic>
    </p:spTree>
    <p:extLst>
      <p:ext uri="{BB962C8B-B14F-4D97-AF65-F5344CB8AC3E}">
        <p14:creationId xmlns:p14="http://schemas.microsoft.com/office/powerpoint/2010/main" val="214624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34938"/>
            <a:ext cx="5112568" cy="571500"/>
          </a:xfrm>
        </p:spPr>
        <p:txBody>
          <a:bodyPr/>
          <a:lstStyle/>
          <a:p>
            <a:r>
              <a:rPr lang="fr-FR" dirty="0"/>
              <a:t>Réflexion sur ce chapitre</a:t>
            </a:r>
            <a:endParaRPr lang="en-US" dirty="0"/>
          </a:p>
        </p:txBody>
      </p:sp>
      <p:sp>
        <p:nvSpPr>
          <p:cNvPr id="3" name="Content Placeholder 2"/>
          <p:cNvSpPr>
            <a:spLocks noGrp="1"/>
          </p:cNvSpPr>
          <p:nvPr>
            <p:ph idx="1"/>
          </p:nvPr>
        </p:nvSpPr>
        <p:spPr>
          <a:xfrm>
            <a:off x="2699792" y="1472746"/>
            <a:ext cx="6101188" cy="2536882"/>
          </a:xfrm>
        </p:spPr>
        <p:txBody>
          <a:bodyPr/>
          <a:lstStyle/>
          <a:p>
            <a:pPr marL="0" indent="0">
              <a:buNone/>
            </a:pPr>
            <a:r>
              <a:rPr lang="fr-FR" i="1" dirty="0"/>
              <a:t>Pour le cas de brainstorming que vous avez imaginé…</a:t>
            </a:r>
          </a:p>
          <a:p>
            <a:pPr>
              <a:buFont typeface="Wingdings" panose="05000000000000000000" pitchFamily="2" charset="2"/>
              <a:buChar char="ü"/>
            </a:pPr>
            <a:r>
              <a:rPr lang="fr-FR" i="1" dirty="0"/>
              <a:t>Quelle serait la dynamique du groupe ?</a:t>
            </a:r>
          </a:p>
          <a:p>
            <a:pPr>
              <a:buFont typeface="Wingdings" panose="05000000000000000000" pitchFamily="2" charset="2"/>
              <a:buChar char="ü"/>
            </a:pPr>
            <a:r>
              <a:rPr lang="fr-FR" i="1" dirty="0"/>
              <a:t>Quel apport de chacun des participants ?</a:t>
            </a:r>
          </a:p>
          <a:p>
            <a:pPr>
              <a:buFont typeface="Wingdings" panose="05000000000000000000" pitchFamily="2" charset="2"/>
              <a:buChar char="ü"/>
            </a:pPr>
            <a:r>
              <a:rPr lang="fr-FR" i="1" dirty="0"/>
              <a:t>Les situations que vous devriez gérer en tant qu’animateur...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22820"/>
            <a:ext cx="1296144" cy="1305948"/>
          </a:xfrm>
          <a:prstGeom prst="rect">
            <a:avLst/>
          </a:prstGeom>
          <a:ln>
            <a:noFill/>
          </a:ln>
          <a:effectLst>
            <a:softEdge rad="112500"/>
          </a:effectLst>
        </p:spPr>
      </p:pic>
      <p:grpSp>
        <p:nvGrpSpPr>
          <p:cNvPr id="9" name="Group 9"/>
          <p:cNvGrpSpPr/>
          <p:nvPr/>
        </p:nvGrpSpPr>
        <p:grpSpPr>
          <a:xfrm>
            <a:off x="4933052" y="4588481"/>
            <a:ext cx="1678195" cy="688869"/>
            <a:chOff x="4260027" y="4608090"/>
            <a:chExt cx="1678195" cy="688869"/>
          </a:xfrm>
        </p:grpSpPr>
        <p:pic>
          <p:nvPicPr>
            <p:cNvPr id="10"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1"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16766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5" y="134938"/>
            <a:ext cx="6817637" cy="571500"/>
          </a:xfrm>
        </p:spPr>
        <p:txBody>
          <a:bodyPr/>
          <a:lstStyle/>
          <a:p>
            <a:r>
              <a:rPr lang="fr-FR" sz="2800" dirty="0"/>
              <a:t>Sommaire</a:t>
            </a:r>
          </a:p>
        </p:txBody>
      </p:sp>
      <p:sp>
        <p:nvSpPr>
          <p:cNvPr id="6" name="Slide Number Placeholder 5"/>
          <p:cNvSpPr>
            <a:spLocks noGrp="1"/>
          </p:cNvSpPr>
          <p:nvPr>
            <p:ph type="sldNum" sz="quarter" idx="11"/>
          </p:nvPr>
        </p:nvSpPr>
        <p:spPr/>
        <p:txBody>
          <a:bodyPr/>
          <a:lstStyle/>
          <a:p>
            <a:pPr>
              <a:defRPr/>
            </a:pPr>
            <a:fld id="{3D44298B-E838-4AB2-BFC0-BD0EA66F0BBD}" type="slidenum">
              <a:rPr lang="fr-FR" smtClean="0"/>
              <a:pPr>
                <a:defRPr/>
              </a:pPr>
              <a:t>27</a:t>
            </a:fld>
            <a:endParaRPr lang="fr-FR"/>
          </a:p>
        </p:txBody>
      </p:sp>
      <p:grpSp>
        <p:nvGrpSpPr>
          <p:cNvPr id="4" name="Groupe 3"/>
          <p:cNvGrpSpPr/>
          <p:nvPr/>
        </p:nvGrpSpPr>
        <p:grpSpPr>
          <a:xfrm>
            <a:off x="0" y="1330335"/>
            <a:ext cx="9144000" cy="3615397"/>
            <a:chOff x="0" y="1330335"/>
            <a:chExt cx="9144000" cy="361539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0335"/>
              <a:ext cx="9144000" cy="3615397"/>
            </a:xfrm>
            <a:prstGeom prst="rect">
              <a:avLst/>
            </a:prstGeom>
          </p:spPr>
        </p:pic>
        <p:sp>
          <p:nvSpPr>
            <p:cNvPr id="5" name="Rectangle 4"/>
            <p:cNvSpPr/>
            <p:nvPr/>
          </p:nvSpPr>
          <p:spPr>
            <a:xfrm>
              <a:off x="2915816" y="4585692"/>
              <a:ext cx="252028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02661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Après la collecte : la sélection</a:t>
            </a:r>
            <a:endParaRPr lang="en-US" dirty="0"/>
          </a:p>
        </p:txBody>
      </p:sp>
      <p:sp>
        <p:nvSpPr>
          <p:cNvPr id="5" name="Content Placeholder 4"/>
          <p:cNvSpPr>
            <a:spLocks noGrp="1"/>
          </p:cNvSpPr>
          <p:nvPr>
            <p:ph idx="1"/>
          </p:nvPr>
        </p:nvSpPr>
        <p:spPr>
          <a:xfrm>
            <a:off x="2771800" y="1273324"/>
            <a:ext cx="6245205" cy="3933676"/>
          </a:xfrm>
        </p:spPr>
        <p:txBody>
          <a:bodyPr/>
          <a:lstStyle/>
          <a:p>
            <a:pPr marL="533400" indent="-533400" eaLnBrk="1" hangingPunct="1">
              <a:buFontTx/>
              <a:buNone/>
            </a:pPr>
            <a:r>
              <a:rPr lang="fr-CA" sz="2000" dirty="0">
                <a:solidFill>
                  <a:srgbClr val="C00000"/>
                </a:solidFill>
              </a:rPr>
              <a:t>Un « bon moment », mais cela ne suffit pas : il faut déboucher sur des actions</a:t>
            </a:r>
          </a:p>
          <a:p>
            <a:pPr marL="533400" indent="-533400" eaLnBrk="1" hangingPunct="1">
              <a:buFontTx/>
              <a:buNone/>
            </a:pPr>
            <a:endParaRPr lang="fr-CA" sz="2000" dirty="0">
              <a:solidFill>
                <a:srgbClr val="800000"/>
              </a:solidFill>
            </a:endParaRPr>
          </a:p>
          <a:p>
            <a:pPr marL="0" indent="0" eaLnBrk="1" hangingPunct="1">
              <a:buNone/>
            </a:pPr>
            <a:r>
              <a:rPr lang="fr-CA" sz="2000" dirty="0"/>
              <a:t>Lorsque le processus de collecte est terminé </a:t>
            </a:r>
            <a:r>
              <a:rPr lang="fr-CA" sz="1800" i="1" dirty="0"/>
              <a:t>(=plus de nouvelles idées ou plus de temps…)</a:t>
            </a:r>
            <a:r>
              <a:rPr lang="fr-CA" sz="2000" dirty="0"/>
              <a:t> classer les idées</a:t>
            </a:r>
            <a:r>
              <a:rPr lang="fr-CA" sz="2000" b="1" dirty="0"/>
              <a:t> : pertinence ? valeur relative ?</a:t>
            </a:r>
          </a:p>
          <a:p>
            <a:pPr marL="457200" lvl="1" indent="0" eaLnBrk="1" hangingPunct="1">
              <a:buNone/>
            </a:pPr>
            <a:endParaRPr lang="fr-CA" sz="1800" dirty="0"/>
          </a:p>
          <a:p>
            <a:pPr marL="0" indent="0" eaLnBrk="1" hangingPunct="1">
              <a:buNone/>
            </a:pPr>
            <a:r>
              <a:rPr lang="fr-FR" sz="2000" dirty="0"/>
              <a:t>Deux points sont à fixer :</a:t>
            </a:r>
          </a:p>
          <a:p>
            <a:pPr marL="983387" lvl="1" indent="-381000" eaLnBrk="1" hangingPunct="1">
              <a:buFont typeface="Wingdings" pitchFamily="2" charset="2"/>
              <a:buAutoNum type="arabicParenR"/>
            </a:pPr>
            <a:r>
              <a:rPr lang="fr-FR" sz="1800" dirty="0">
                <a:solidFill>
                  <a:srgbClr val="C00000"/>
                </a:solidFill>
              </a:rPr>
              <a:t>Des critères</a:t>
            </a:r>
            <a:r>
              <a:rPr lang="fr-FR" sz="1800" dirty="0"/>
              <a:t> </a:t>
            </a:r>
            <a:r>
              <a:rPr lang="fr-FR" sz="1800" i="1" dirty="0"/>
              <a:t>(qu’est-ce qu’une bonne idée ?)</a:t>
            </a:r>
          </a:p>
          <a:p>
            <a:pPr marL="983387" lvl="1" indent="-381000" eaLnBrk="1" hangingPunct="1">
              <a:buFont typeface="Wingdings" pitchFamily="2" charset="2"/>
              <a:buAutoNum type="arabicParenR"/>
            </a:pPr>
            <a:r>
              <a:rPr lang="fr-FR" sz="1800" dirty="0">
                <a:solidFill>
                  <a:srgbClr val="C00000"/>
                </a:solidFill>
              </a:rPr>
              <a:t>La méthode </a:t>
            </a:r>
            <a:r>
              <a:rPr lang="fr-FR" sz="1800" i="1" dirty="0"/>
              <a:t>(comment procède-t-on?)</a:t>
            </a:r>
            <a:r>
              <a:rPr lang="fr-FR" sz="1800" dirty="0"/>
              <a:t> </a:t>
            </a:r>
          </a:p>
          <a:p>
            <a:pPr marL="457200" lvl="1" indent="0" eaLnBrk="1" hangingPunct="1">
              <a:buNone/>
            </a:pPr>
            <a:endParaRPr lang="fr-CA" sz="2000" dirty="0"/>
          </a:p>
        </p:txBody>
      </p:sp>
      <p:sp>
        <p:nvSpPr>
          <p:cNvPr id="2" name="Slide Number Placeholder 1"/>
          <p:cNvSpPr>
            <a:spLocks noGrp="1"/>
          </p:cNvSpPr>
          <p:nvPr>
            <p:ph type="sldNum" sz="quarter" idx="4294967295"/>
          </p:nvPr>
        </p:nvSpPr>
        <p:spPr>
          <a:xfrm>
            <a:off x="8763000" y="5497514"/>
            <a:ext cx="381000" cy="217487"/>
          </a:xfrm>
        </p:spPr>
        <p:txBody>
          <a:bodyPr/>
          <a:lstStyle/>
          <a:p>
            <a:pPr>
              <a:defRPr/>
            </a:pPr>
            <a:fld id="{3D44298B-E838-4AB2-BFC0-BD0EA66F0BBD}" type="slidenum">
              <a:rPr lang="fr-FR" smtClean="0"/>
              <a:pPr>
                <a:defRPr/>
              </a:pPr>
              <a:t>28</a:t>
            </a:fld>
            <a:endParaRPr lang="fr-FR" dirty="0"/>
          </a:p>
        </p:txBody>
      </p:sp>
    </p:spTree>
    <p:extLst>
      <p:ext uri="{BB962C8B-B14F-4D97-AF65-F5344CB8AC3E}">
        <p14:creationId xmlns:p14="http://schemas.microsoft.com/office/powerpoint/2010/main" val="41643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Des critères</a:t>
            </a:r>
            <a:endParaRPr lang="en-US" dirty="0"/>
          </a:p>
        </p:txBody>
      </p:sp>
      <p:sp>
        <p:nvSpPr>
          <p:cNvPr id="3" name="Content Placeholder 2"/>
          <p:cNvSpPr>
            <a:spLocks noGrp="1"/>
          </p:cNvSpPr>
          <p:nvPr>
            <p:ph idx="1"/>
          </p:nvPr>
        </p:nvSpPr>
        <p:spPr>
          <a:xfrm>
            <a:off x="2699792" y="841276"/>
            <a:ext cx="6444208" cy="4608512"/>
          </a:xfrm>
        </p:spPr>
        <p:txBody>
          <a:bodyPr/>
          <a:lstStyle/>
          <a:p>
            <a:pPr marL="0" indent="0">
              <a:buNone/>
            </a:pPr>
            <a:r>
              <a:rPr lang="fr-FR" sz="2000" i="1" dirty="0"/>
              <a:t>Références rigoureuses pour évaluer les idées</a:t>
            </a:r>
          </a:p>
          <a:p>
            <a:pPr marL="0" indent="0">
              <a:buNone/>
            </a:pPr>
            <a:endParaRPr lang="fr-FR" sz="2000" dirty="0"/>
          </a:p>
          <a:p>
            <a:pPr marL="0" indent="0">
              <a:buNone/>
            </a:pPr>
            <a:r>
              <a:rPr lang="fr-FR" sz="2000" dirty="0"/>
              <a:t>Trois types :</a:t>
            </a:r>
          </a:p>
          <a:p>
            <a:pPr marL="800100" lvl="1" indent="-342900" eaLnBrk="1" hangingPunct="1">
              <a:lnSpc>
                <a:spcPct val="80000"/>
              </a:lnSpc>
              <a:buFont typeface="Wingdings" panose="05000000000000000000" pitchFamily="2" charset="2"/>
              <a:buChar char="ü"/>
            </a:pPr>
            <a:r>
              <a:rPr lang="fr-FR" sz="2000" dirty="0">
                <a:solidFill>
                  <a:srgbClr val="C00000"/>
                </a:solidFill>
              </a:rPr>
              <a:t>Critères de </a:t>
            </a:r>
            <a:r>
              <a:rPr lang="fr-FR" sz="2000" b="1" dirty="0">
                <a:solidFill>
                  <a:srgbClr val="C00000"/>
                </a:solidFill>
              </a:rPr>
              <a:t>qualification :</a:t>
            </a:r>
            <a:r>
              <a:rPr lang="fr-FR" sz="2000" dirty="0"/>
              <a:t> </a:t>
            </a:r>
            <a:r>
              <a:rPr lang="fr-FR" sz="1800" dirty="0"/>
              <a:t>revenir à la question de départ </a:t>
            </a:r>
          </a:p>
          <a:p>
            <a:pPr marL="1295400" lvl="2" indent="-381000" eaLnBrk="1" hangingPunct="1">
              <a:lnSpc>
                <a:spcPct val="80000"/>
              </a:lnSpc>
              <a:buFontTx/>
              <a:buAutoNum type="arabicPeriod"/>
            </a:pPr>
            <a:r>
              <a:rPr lang="fr-FR" sz="1800" i="1" dirty="0"/>
              <a:t>Eliminer ce qui est « hors de propos »</a:t>
            </a:r>
          </a:p>
          <a:p>
            <a:pPr marL="800100" lvl="1" indent="-342900" eaLnBrk="1" hangingPunct="1">
              <a:lnSpc>
                <a:spcPct val="80000"/>
              </a:lnSpc>
              <a:buFont typeface="Wingdings" panose="05000000000000000000" pitchFamily="2" charset="2"/>
              <a:buChar char="ü"/>
            </a:pPr>
            <a:r>
              <a:rPr lang="fr-FR" sz="2000" dirty="0">
                <a:solidFill>
                  <a:srgbClr val="C00000"/>
                </a:solidFill>
              </a:rPr>
              <a:t>Critères de </a:t>
            </a:r>
            <a:r>
              <a:rPr lang="fr-FR" sz="2000" b="1" dirty="0">
                <a:solidFill>
                  <a:srgbClr val="C00000"/>
                </a:solidFill>
              </a:rPr>
              <a:t>qualité : </a:t>
            </a:r>
          </a:p>
          <a:p>
            <a:pPr marL="1295400" lvl="2" indent="-381000" eaLnBrk="1" hangingPunct="1">
              <a:lnSpc>
                <a:spcPct val="80000"/>
              </a:lnSpc>
              <a:buFontTx/>
              <a:buAutoNum type="arabicPeriod" startAt="2"/>
            </a:pPr>
            <a:r>
              <a:rPr lang="fr-FR" sz="1800" dirty="0"/>
              <a:t> </a:t>
            </a:r>
            <a:r>
              <a:rPr lang="fr-FR" sz="1800" b="1" dirty="0"/>
              <a:t>Génériques</a:t>
            </a:r>
            <a:r>
              <a:rPr lang="fr-FR" sz="1800" dirty="0"/>
              <a:t> </a:t>
            </a:r>
            <a:r>
              <a:rPr lang="fr-FR" dirty="0"/>
              <a:t>= courants : </a:t>
            </a:r>
            <a:r>
              <a:rPr lang="fr-FR" i="1" dirty="0"/>
              <a:t>rapidité/facilité de mise en place, efficacité, coût/efficience …</a:t>
            </a:r>
          </a:p>
          <a:p>
            <a:pPr marL="1295400" lvl="2" indent="-381000" eaLnBrk="1" hangingPunct="1">
              <a:lnSpc>
                <a:spcPct val="80000"/>
              </a:lnSpc>
              <a:buFontTx/>
              <a:buAutoNum type="arabicPeriod" startAt="2"/>
            </a:pPr>
            <a:r>
              <a:rPr lang="fr-FR" sz="1800" dirty="0"/>
              <a:t> </a:t>
            </a:r>
            <a:r>
              <a:rPr lang="fr-FR" sz="1800" b="1" dirty="0"/>
              <a:t>Spécifiques</a:t>
            </a:r>
            <a:r>
              <a:rPr lang="fr-FR" sz="1800" dirty="0"/>
              <a:t> </a:t>
            </a:r>
            <a:r>
              <a:rPr lang="fr-FR" sz="1800" b="1" dirty="0"/>
              <a:t>=</a:t>
            </a:r>
            <a:r>
              <a:rPr lang="fr-FR" sz="1800" i="1" dirty="0"/>
              <a:t> </a:t>
            </a:r>
            <a:r>
              <a:rPr lang="fr-FR" dirty="0"/>
              <a:t>stratégie </a:t>
            </a:r>
            <a:r>
              <a:rPr lang="fr-FR" i="1" dirty="0"/>
              <a:t>: implication du personnel, client, action en cours</a:t>
            </a:r>
          </a:p>
          <a:p>
            <a:pPr marL="1295400" lvl="2" indent="-381000" eaLnBrk="1" hangingPunct="1">
              <a:lnSpc>
                <a:spcPct val="80000"/>
              </a:lnSpc>
            </a:pPr>
            <a:endParaRPr lang="fr-FR" sz="1800" i="1" dirty="0"/>
          </a:p>
          <a:p>
            <a:pPr marL="1295400" lvl="2" indent="-381000" eaLnBrk="1" hangingPunct="1">
              <a:lnSpc>
                <a:spcPct val="80000"/>
              </a:lnSpc>
            </a:pPr>
            <a:endParaRPr lang="fr-FR" sz="1800" i="1" dirty="0"/>
          </a:p>
          <a:p>
            <a:pPr marL="1295400" lvl="2" indent="-381000" eaLnBrk="1" hangingPunct="1">
              <a:lnSpc>
                <a:spcPct val="80000"/>
              </a:lnSpc>
              <a:buFontTx/>
              <a:buNone/>
            </a:pPr>
            <a:r>
              <a:rPr lang="fr-FR" sz="1800" dirty="0">
                <a:solidFill>
                  <a:srgbClr val="800000"/>
                </a:solidFill>
              </a:rPr>
              <a:t>Doivent être :</a:t>
            </a:r>
          </a:p>
          <a:p>
            <a:pPr marL="1714500" lvl="3" indent="-342900" eaLnBrk="1" hangingPunct="1">
              <a:lnSpc>
                <a:spcPct val="80000"/>
              </a:lnSpc>
            </a:pPr>
            <a:r>
              <a:rPr lang="fr-FR" dirty="0"/>
              <a:t>Discriminants </a:t>
            </a:r>
            <a:r>
              <a:rPr lang="fr-FR" sz="1600" i="1" dirty="0"/>
              <a:t>permettent de différencier</a:t>
            </a:r>
            <a:r>
              <a:rPr lang="fr-FR" dirty="0"/>
              <a:t> </a:t>
            </a:r>
          </a:p>
          <a:p>
            <a:pPr marL="1714500" lvl="3" indent="-342900" eaLnBrk="1" hangingPunct="1">
              <a:lnSpc>
                <a:spcPct val="80000"/>
              </a:lnSpc>
            </a:pPr>
            <a:r>
              <a:rPr lang="fr-FR" dirty="0"/>
              <a:t>Pondérés </a:t>
            </a:r>
            <a:r>
              <a:rPr lang="fr-FR" sz="1600" i="1" dirty="0"/>
              <a:t>certains sont prioritaires</a:t>
            </a:r>
            <a:endParaRPr lang="fr-FR" sz="16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en-US" dirty="0"/>
          </a:p>
        </p:txBody>
      </p:sp>
      <p:sp>
        <p:nvSpPr>
          <p:cNvPr id="4" name="ZoneTexte 10"/>
          <p:cNvSpPr txBox="1"/>
          <p:nvPr/>
        </p:nvSpPr>
        <p:spPr>
          <a:xfrm>
            <a:off x="161510" y="3433564"/>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36516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Objectifs</a:t>
            </a:r>
          </a:p>
        </p:txBody>
      </p:sp>
      <p:sp>
        <p:nvSpPr>
          <p:cNvPr id="3" name="Content Placeholder 2"/>
          <p:cNvSpPr>
            <a:spLocks noGrp="1"/>
          </p:cNvSpPr>
          <p:nvPr>
            <p:ph type="body" idx="1"/>
          </p:nvPr>
        </p:nvSpPr>
        <p:spPr>
          <a:xfrm>
            <a:off x="2771801" y="1270000"/>
            <a:ext cx="6245202" cy="3937000"/>
          </a:xfrm>
        </p:spPr>
        <p:txBody>
          <a:bodyPr/>
          <a:lstStyle/>
          <a:p>
            <a:pPr marL="0" indent="0">
              <a:buNone/>
            </a:pPr>
            <a:r>
              <a:rPr lang="fr-FR" sz="2800" dirty="0"/>
              <a:t>Vous devrez être capable d’animer un brainstorming de A à Z :</a:t>
            </a:r>
          </a:p>
          <a:p>
            <a:pPr marL="268288" lvl="2" indent="-268288">
              <a:lnSpc>
                <a:spcPct val="150000"/>
              </a:lnSpc>
              <a:buFont typeface="Wingdings" panose="05000000000000000000" pitchFamily="2" charset="2"/>
              <a:buChar char="ü"/>
            </a:pPr>
            <a:r>
              <a:rPr lang="fr-FR" sz="2400" dirty="0"/>
              <a:t>Mettre en place un groupe approprié</a:t>
            </a:r>
          </a:p>
          <a:p>
            <a:pPr marL="268288" lvl="2" indent="-268288">
              <a:lnSpc>
                <a:spcPct val="150000"/>
              </a:lnSpc>
              <a:buFont typeface="Wingdings" panose="05000000000000000000" pitchFamily="2" charset="2"/>
              <a:buChar char="ü"/>
            </a:pPr>
            <a:r>
              <a:rPr lang="fr-FR" sz="2400" dirty="0"/>
              <a:t>Cadrer le travail collectif</a:t>
            </a:r>
          </a:p>
          <a:p>
            <a:pPr marL="268288" lvl="2" indent="-268288">
              <a:lnSpc>
                <a:spcPct val="150000"/>
              </a:lnSpc>
              <a:buFont typeface="Wingdings" panose="05000000000000000000" pitchFamily="2" charset="2"/>
              <a:buChar char="ü"/>
            </a:pPr>
            <a:r>
              <a:rPr lang="fr-FR" sz="2400" dirty="0"/>
              <a:t>Animer la phase de collecte</a:t>
            </a:r>
          </a:p>
          <a:p>
            <a:pPr marL="268288" lvl="2" indent="-268288">
              <a:lnSpc>
                <a:spcPct val="150000"/>
              </a:lnSpc>
              <a:buFont typeface="Wingdings" panose="05000000000000000000" pitchFamily="2" charset="2"/>
              <a:buChar char="ü"/>
            </a:pPr>
            <a:r>
              <a:rPr lang="fr-FR" sz="2400" dirty="0"/>
              <a:t>Déboucher sur des décisions ... et des actions </a:t>
            </a:r>
            <a:endParaRPr lang="fr-FR" dirty="0"/>
          </a:p>
        </p:txBody>
      </p:sp>
      <p:sp>
        <p:nvSpPr>
          <p:cNvPr id="4" name="ZoneTexte 3"/>
          <p:cNvSpPr txBox="1"/>
          <p:nvPr/>
        </p:nvSpPr>
        <p:spPr>
          <a:xfrm>
            <a:off x="274516" y="3890230"/>
            <a:ext cx="378042" cy="133574"/>
          </a:xfrm>
          <a:prstGeom prst="rect">
            <a:avLst/>
          </a:prstGeom>
          <a:noFill/>
        </p:spPr>
        <p:txBody>
          <a:bodyPr wrap="square" lIns="71320" tIns="35661" rIns="71320" bIns="35661" rtlCol="0">
            <a:spAutoFit/>
          </a:bodyPr>
          <a:lstStyle/>
          <a:p>
            <a:pPr eaLnBrk="0" hangingPunct="0">
              <a:buSzPct val="400000"/>
              <a:buFont typeface="Wingdings" pitchFamily="2" charset="2"/>
              <a:buChar char="ü"/>
            </a:pPr>
            <a:r>
              <a:rPr lang="fr-FR" sz="400" dirty="0">
                <a:solidFill>
                  <a:srgbClr val="FF0000"/>
                </a:solidFill>
                <a:latin typeface="Calibri" pitchFamily="34" charset="0"/>
                <a:cs typeface="Arial" panose="020B0604020202020204" pitchFamily="34" charset="0"/>
                <a:sym typeface="Arial" panose="020B0604020202020204" pitchFamily="34" charset="0"/>
              </a:rPr>
              <a:t>.</a:t>
            </a:r>
          </a:p>
        </p:txBody>
      </p:sp>
    </p:spTree>
    <p:extLst>
      <p:ext uri="{BB962C8B-B14F-4D97-AF65-F5344CB8AC3E}">
        <p14:creationId xmlns:p14="http://schemas.microsoft.com/office/powerpoint/2010/main" val="158639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34938"/>
            <a:ext cx="6588224" cy="571500"/>
          </a:xfrm>
        </p:spPr>
        <p:txBody>
          <a:bodyPr/>
          <a:lstStyle/>
          <a:p>
            <a:r>
              <a:rPr lang="fr-FR" dirty="0"/>
              <a:t>Exemples de critères pour chercher un travail</a:t>
            </a:r>
            <a:endParaRPr lang="en-US" dirty="0"/>
          </a:p>
        </p:txBody>
      </p:sp>
      <p:sp>
        <p:nvSpPr>
          <p:cNvPr id="5" name="Freeform 4"/>
          <p:cNvSpPr/>
          <p:nvPr/>
        </p:nvSpPr>
        <p:spPr>
          <a:xfrm>
            <a:off x="3132607" y="1105320"/>
            <a:ext cx="5759873" cy="1866062"/>
          </a:xfrm>
          <a:custGeom>
            <a:avLst/>
            <a:gdLst>
              <a:gd name="connsiteX0" fmla="*/ 0 w 5971400"/>
              <a:gd name="connsiteY0" fmla="*/ 0 h 1866062"/>
              <a:gd name="connsiteX1" fmla="*/ 5971400 w 5971400"/>
              <a:gd name="connsiteY1" fmla="*/ 0 h 1866062"/>
              <a:gd name="connsiteX2" fmla="*/ 5971400 w 5971400"/>
              <a:gd name="connsiteY2" fmla="*/ 1866062 h 1866062"/>
              <a:gd name="connsiteX3" fmla="*/ 0 w 5971400"/>
              <a:gd name="connsiteY3" fmla="*/ 1866062 h 1866062"/>
              <a:gd name="connsiteX4" fmla="*/ 0 w 5971400"/>
              <a:gd name="connsiteY4" fmla="*/ 0 h 186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400" h="1866062">
                <a:moveTo>
                  <a:pt x="0" y="0"/>
                </a:moveTo>
                <a:lnTo>
                  <a:pt x="5971400" y="0"/>
                </a:lnTo>
                <a:lnTo>
                  <a:pt x="5971400" y="1866062"/>
                </a:lnTo>
                <a:lnTo>
                  <a:pt x="0" y="1866062"/>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63946" tIns="76200" rIns="76200" bIns="76200" numCol="1" spcCol="1270" anchor="t" anchorCtr="0">
            <a:noAutofit/>
          </a:bodyPr>
          <a:lstStyle/>
          <a:p>
            <a:pPr lvl="0" algn="l" defTabSz="889000">
              <a:lnSpc>
                <a:spcPct val="90000"/>
              </a:lnSpc>
              <a:spcBef>
                <a:spcPct val="0"/>
              </a:spcBef>
              <a:spcAft>
                <a:spcPct val="35000"/>
              </a:spcAft>
            </a:pPr>
            <a:r>
              <a:rPr lang="fr-FR" sz="2400" kern="1200" dirty="0">
                <a:latin typeface="Calibri" panose="020F0502020204030204" pitchFamily="34" charset="0"/>
              </a:rPr>
              <a:t>Critères de </a:t>
            </a:r>
            <a:r>
              <a:rPr lang="fr-FR" sz="2400" b="1" kern="1200" dirty="0">
                <a:latin typeface="Calibri" panose="020F0502020204030204" pitchFamily="34" charset="0"/>
              </a:rPr>
              <a:t>qualification</a:t>
            </a:r>
            <a:endParaRPr lang="en-US" sz="2400" b="1" kern="1200" dirty="0">
              <a:latin typeface="Calibri" panose="020F0502020204030204" pitchFamily="34" charset="0"/>
            </a:endParaRPr>
          </a:p>
          <a:p>
            <a:pPr marL="171450" lvl="1" indent="-171450" algn="l" defTabSz="800100">
              <a:lnSpc>
                <a:spcPct val="90000"/>
              </a:lnSpc>
              <a:spcBef>
                <a:spcPct val="0"/>
              </a:spcBef>
              <a:spcAft>
                <a:spcPct val="15000"/>
              </a:spcAft>
              <a:buChar char="••"/>
            </a:pPr>
            <a:r>
              <a:rPr lang="fr-FR" sz="2000" i="1" kern="1200" dirty="0">
                <a:solidFill>
                  <a:schemeClr val="accent1">
                    <a:lumMod val="50000"/>
                  </a:schemeClr>
                </a:solidFill>
                <a:latin typeface="Calibri" panose="020F0502020204030204" pitchFamily="34" charset="0"/>
              </a:rPr>
              <a:t>Existence / ouverture du poste</a:t>
            </a:r>
            <a:endParaRPr lang="en-US" sz="2000" i="1" kern="1200" dirty="0">
              <a:solidFill>
                <a:schemeClr val="accent1">
                  <a:lumMod val="50000"/>
                </a:schemeClr>
              </a:solidFill>
              <a:latin typeface="Calibri" panose="020F0502020204030204" pitchFamily="34" charset="0"/>
            </a:endParaRPr>
          </a:p>
          <a:p>
            <a:pPr marL="171450" lvl="1" indent="-171450" algn="l" defTabSz="800100">
              <a:lnSpc>
                <a:spcPct val="90000"/>
              </a:lnSpc>
              <a:spcBef>
                <a:spcPct val="0"/>
              </a:spcBef>
              <a:spcAft>
                <a:spcPct val="15000"/>
              </a:spcAft>
              <a:buChar char="••"/>
            </a:pPr>
            <a:r>
              <a:rPr lang="fr-FR" sz="2000" i="1" kern="1200" dirty="0">
                <a:solidFill>
                  <a:schemeClr val="accent1">
                    <a:lumMod val="50000"/>
                  </a:schemeClr>
                </a:solidFill>
                <a:latin typeface="Calibri" panose="020F0502020204030204" pitchFamily="34" charset="0"/>
              </a:rPr>
              <a:t>Correspondance à votre profil </a:t>
            </a:r>
            <a:endParaRPr lang="en-US" sz="2000" i="1" kern="1200" dirty="0">
              <a:solidFill>
                <a:schemeClr val="accent1">
                  <a:lumMod val="50000"/>
                </a:schemeClr>
              </a:solidFill>
              <a:latin typeface="Calibri" panose="020F0502020204030204" pitchFamily="34" charset="0"/>
            </a:endParaRPr>
          </a:p>
        </p:txBody>
      </p:sp>
      <p:sp>
        <p:nvSpPr>
          <p:cNvPr id="10" name="Freeform 9"/>
          <p:cNvSpPr/>
          <p:nvPr/>
        </p:nvSpPr>
        <p:spPr>
          <a:xfrm>
            <a:off x="3132607" y="3001516"/>
            <a:ext cx="5759873" cy="1866062"/>
          </a:xfrm>
          <a:custGeom>
            <a:avLst/>
            <a:gdLst>
              <a:gd name="connsiteX0" fmla="*/ 0 w 5971400"/>
              <a:gd name="connsiteY0" fmla="*/ 0 h 1866062"/>
              <a:gd name="connsiteX1" fmla="*/ 5971400 w 5971400"/>
              <a:gd name="connsiteY1" fmla="*/ 0 h 1866062"/>
              <a:gd name="connsiteX2" fmla="*/ 5971400 w 5971400"/>
              <a:gd name="connsiteY2" fmla="*/ 1866062 h 1866062"/>
              <a:gd name="connsiteX3" fmla="*/ 0 w 5971400"/>
              <a:gd name="connsiteY3" fmla="*/ 1866062 h 1866062"/>
              <a:gd name="connsiteX4" fmla="*/ 0 w 5971400"/>
              <a:gd name="connsiteY4" fmla="*/ 0 h 186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400" h="1866062">
                <a:moveTo>
                  <a:pt x="0" y="0"/>
                </a:moveTo>
                <a:lnTo>
                  <a:pt x="5971400" y="0"/>
                </a:lnTo>
                <a:lnTo>
                  <a:pt x="5971400" y="1866062"/>
                </a:lnTo>
                <a:lnTo>
                  <a:pt x="0" y="1866062"/>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63946" tIns="76200" rIns="76200" bIns="76200" numCol="1" spcCol="1270" anchor="t" anchorCtr="0">
            <a:noAutofit/>
          </a:bodyPr>
          <a:lstStyle/>
          <a:p>
            <a:pPr lvl="0" algn="l" defTabSz="889000">
              <a:lnSpc>
                <a:spcPct val="90000"/>
              </a:lnSpc>
              <a:spcBef>
                <a:spcPct val="0"/>
              </a:spcBef>
              <a:spcAft>
                <a:spcPct val="35000"/>
              </a:spcAft>
            </a:pPr>
            <a:r>
              <a:rPr lang="fr-FR" sz="2400" kern="1200" dirty="0">
                <a:latin typeface="Calibri" panose="020F0502020204030204" pitchFamily="34" charset="0"/>
              </a:rPr>
              <a:t>Critères de </a:t>
            </a:r>
            <a:r>
              <a:rPr lang="fr-FR" sz="2400" b="1" kern="1200" dirty="0">
                <a:latin typeface="Calibri" panose="020F0502020204030204" pitchFamily="34" charset="0"/>
              </a:rPr>
              <a:t>qualité</a:t>
            </a:r>
            <a:endParaRPr lang="en-US" sz="2400" b="1" kern="1200" dirty="0">
              <a:latin typeface="Calibri" panose="020F0502020204030204" pitchFamily="34" charset="0"/>
            </a:endParaRPr>
          </a:p>
          <a:p>
            <a:pPr marL="171450" lvl="1" indent="-171450" algn="l" defTabSz="800100">
              <a:lnSpc>
                <a:spcPct val="90000"/>
              </a:lnSpc>
              <a:spcBef>
                <a:spcPct val="0"/>
              </a:spcBef>
              <a:spcAft>
                <a:spcPct val="15000"/>
              </a:spcAft>
              <a:buChar char="••"/>
            </a:pPr>
            <a:r>
              <a:rPr lang="fr-FR" sz="2000" i="1" kern="1200" dirty="0">
                <a:solidFill>
                  <a:srgbClr val="7030A0"/>
                </a:solidFill>
                <a:latin typeface="Calibri" panose="020F0502020204030204" pitchFamily="34" charset="0"/>
              </a:rPr>
              <a:t>Rémunération</a:t>
            </a:r>
          </a:p>
          <a:p>
            <a:pPr marL="171450" lvl="1" indent="-171450" algn="l" defTabSz="800100">
              <a:lnSpc>
                <a:spcPct val="90000"/>
              </a:lnSpc>
              <a:spcBef>
                <a:spcPct val="0"/>
              </a:spcBef>
              <a:spcAft>
                <a:spcPct val="15000"/>
              </a:spcAft>
              <a:buChar char="••"/>
            </a:pPr>
            <a:r>
              <a:rPr lang="fr-FR" sz="2000" i="1" kern="1200" dirty="0">
                <a:solidFill>
                  <a:srgbClr val="7030A0"/>
                </a:solidFill>
                <a:latin typeface="Calibri" panose="020F0502020204030204" pitchFamily="34" charset="0"/>
              </a:rPr>
              <a:t>Intérêt personnel</a:t>
            </a:r>
          </a:p>
          <a:p>
            <a:pPr marL="171450" lvl="1" indent="-171450" algn="l" defTabSz="800100">
              <a:lnSpc>
                <a:spcPct val="90000"/>
              </a:lnSpc>
              <a:spcBef>
                <a:spcPct val="0"/>
              </a:spcBef>
              <a:spcAft>
                <a:spcPct val="15000"/>
              </a:spcAft>
              <a:buChar char="••"/>
            </a:pPr>
            <a:r>
              <a:rPr lang="fr-FR" sz="2000" i="1" kern="1200" dirty="0">
                <a:solidFill>
                  <a:srgbClr val="7030A0"/>
                </a:solidFill>
                <a:latin typeface="Calibri" panose="020F0502020204030204" pitchFamily="34" charset="0"/>
              </a:rPr>
              <a:t>Possibilités d’évolution</a:t>
            </a:r>
          </a:p>
          <a:p>
            <a:pPr marL="171450" lvl="1" indent="-171450" algn="l" defTabSz="800100">
              <a:lnSpc>
                <a:spcPct val="90000"/>
              </a:lnSpc>
              <a:spcBef>
                <a:spcPct val="0"/>
              </a:spcBef>
              <a:spcAft>
                <a:spcPct val="15000"/>
              </a:spcAft>
              <a:buChar char="••"/>
            </a:pPr>
            <a:r>
              <a:rPr lang="fr-FR" sz="2000" i="1" kern="1200" dirty="0">
                <a:solidFill>
                  <a:srgbClr val="7030A0"/>
                </a:solidFill>
                <a:latin typeface="Calibri" panose="020F0502020204030204" pitchFamily="34" charset="0"/>
              </a:rPr>
              <a:t>Localisation</a:t>
            </a:r>
          </a:p>
          <a:p>
            <a:pPr marL="171450" lvl="1" indent="-171450" algn="l" defTabSz="800100">
              <a:lnSpc>
                <a:spcPct val="90000"/>
              </a:lnSpc>
              <a:spcBef>
                <a:spcPct val="0"/>
              </a:spcBef>
              <a:spcAft>
                <a:spcPct val="15000"/>
              </a:spcAft>
              <a:buChar char="••"/>
            </a:pPr>
            <a:r>
              <a:rPr lang="fr-FR" sz="2000" i="1" kern="1200" dirty="0">
                <a:solidFill>
                  <a:srgbClr val="7030A0"/>
                </a:solidFill>
                <a:latin typeface="Calibri" panose="020F0502020204030204" pitchFamily="34" charset="0"/>
              </a:rPr>
              <a:t>Chances d’être recruté</a:t>
            </a:r>
          </a:p>
        </p:txBody>
      </p:sp>
      <p:sp>
        <p:nvSpPr>
          <p:cNvPr id="4" name="ZoneTexte 10"/>
          <p:cNvSpPr txBox="1"/>
          <p:nvPr/>
        </p:nvSpPr>
        <p:spPr>
          <a:xfrm>
            <a:off x="161510" y="3433564"/>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116026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34938"/>
            <a:ext cx="6588224" cy="571500"/>
          </a:xfrm>
        </p:spPr>
        <p:txBody>
          <a:bodyPr/>
          <a:lstStyle/>
          <a:p>
            <a:r>
              <a:rPr lang="fr-FR" dirty="0"/>
              <a:t>Appliquer les critères : méthode</a:t>
            </a:r>
            <a:endParaRPr lang="en-US" dirty="0"/>
          </a:p>
        </p:txBody>
      </p:sp>
      <p:sp>
        <p:nvSpPr>
          <p:cNvPr id="4" name="ZoneTexte 10"/>
          <p:cNvSpPr txBox="1"/>
          <p:nvPr/>
        </p:nvSpPr>
        <p:spPr>
          <a:xfrm>
            <a:off x="176162" y="4220703"/>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3" name="Content Placeholder 2"/>
          <p:cNvSpPr>
            <a:spLocks noGrp="1"/>
          </p:cNvSpPr>
          <p:nvPr>
            <p:ph idx="1"/>
          </p:nvPr>
        </p:nvSpPr>
        <p:spPr>
          <a:xfrm>
            <a:off x="2699792" y="1273324"/>
            <a:ext cx="6317213" cy="3933676"/>
          </a:xfrm>
        </p:spPr>
        <p:txBody>
          <a:bodyPr/>
          <a:lstStyle/>
          <a:p>
            <a:pPr marL="0" indent="0" eaLnBrk="1" hangingPunct="1">
              <a:buNone/>
            </a:pPr>
            <a:r>
              <a:rPr lang="fr-FR" sz="2000" dirty="0"/>
              <a:t>Quelques démarches possibles :</a:t>
            </a:r>
          </a:p>
          <a:p>
            <a:pPr marL="990600" lvl="1" indent="-533400" eaLnBrk="1" hangingPunct="1">
              <a:buFont typeface="Wingdings" pitchFamily="2" charset="2"/>
              <a:buAutoNum type="arabicPeriod"/>
            </a:pPr>
            <a:r>
              <a:rPr lang="fr-FR" sz="1800" dirty="0">
                <a:solidFill>
                  <a:srgbClr val="C00000"/>
                </a:solidFill>
              </a:rPr>
              <a:t>Voter</a:t>
            </a:r>
            <a:r>
              <a:rPr lang="fr-FR" sz="1800" dirty="0"/>
              <a:t> </a:t>
            </a:r>
            <a:r>
              <a:rPr lang="fr-FR" sz="1600" dirty="0"/>
              <a:t>(= chacun le même nombre de voix/points)</a:t>
            </a:r>
            <a:endParaRPr lang="fr-FR" sz="1800" dirty="0"/>
          </a:p>
          <a:p>
            <a:pPr marL="990600" lvl="1" indent="-533400" eaLnBrk="1" hangingPunct="1">
              <a:buFont typeface="Wingdings" pitchFamily="2" charset="2"/>
              <a:buAutoNum type="arabicPeriod"/>
            </a:pPr>
            <a:r>
              <a:rPr lang="fr-FR" sz="1800" dirty="0">
                <a:solidFill>
                  <a:srgbClr val="C00000"/>
                </a:solidFill>
              </a:rPr>
              <a:t>Discuter</a:t>
            </a:r>
            <a:r>
              <a:rPr lang="fr-FR" sz="1800" dirty="0"/>
              <a:t> </a:t>
            </a:r>
            <a:r>
              <a:rPr lang="fr-FR" sz="1600" dirty="0"/>
              <a:t>(= consensus)</a:t>
            </a:r>
          </a:p>
          <a:p>
            <a:pPr marL="990600" lvl="1" indent="-533400" eaLnBrk="1" hangingPunct="1">
              <a:buFont typeface="Wingdings" pitchFamily="2" charset="2"/>
              <a:buAutoNum type="arabicPeriod"/>
            </a:pPr>
            <a:r>
              <a:rPr lang="fr-FR" sz="1800" dirty="0">
                <a:solidFill>
                  <a:srgbClr val="C00000"/>
                </a:solidFill>
              </a:rPr>
              <a:t>Verrou</a:t>
            </a:r>
            <a:r>
              <a:rPr lang="fr-FR" sz="1800" dirty="0"/>
              <a:t> </a:t>
            </a:r>
            <a:r>
              <a:rPr lang="fr-FR" sz="1600" dirty="0"/>
              <a:t>(une seule personne s’oppose = idée bloquée)</a:t>
            </a:r>
          </a:p>
          <a:p>
            <a:pPr marL="990600" lvl="1" indent="-533400" eaLnBrk="1" hangingPunct="1">
              <a:buFont typeface="Wingdings" pitchFamily="2" charset="2"/>
              <a:buAutoNum type="arabicPeriod"/>
            </a:pPr>
            <a:r>
              <a:rPr lang="fr-FR" sz="1800" dirty="0">
                <a:solidFill>
                  <a:srgbClr val="C00000"/>
                </a:solidFill>
              </a:rPr>
              <a:t>Méthodes à deux stades</a:t>
            </a:r>
            <a:r>
              <a:rPr lang="fr-FR" sz="1800" dirty="0"/>
              <a:t> (présélection, </a:t>
            </a:r>
            <a:r>
              <a:rPr lang="fr-FR" sz="1800" i="1" dirty="0" err="1"/>
              <a:t>shortlist</a:t>
            </a:r>
            <a:r>
              <a:rPr lang="fr-FR" sz="1800" dirty="0"/>
              <a:t>).</a:t>
            </a:r>
          </a:p>
          <a:p>
            <a:pPr marL="0" indent="0" eaLnBrk="1" hangingPunct="1">
              <a:buNone/>
            </a:pPr>
            <a:endParaRPr lang="fr-FR" sz="2000" dirty="0"/>
          </a:p>
          <a:p>
            <a:pPr marL="0" indent="0" eaLnBrk="1" hangingPunct="1">
              <a:buNone/>
            </a:pPr>
            <a:endParaRPr lang="fr-FR" sz="2000" dirty="0"/>
          </a:p>
          <a:p>
            <a:pPr marL="0" indent="0" eaLnBrk="1" hangingPunct="1">
              <a:buNone/>
            </a:pPr>
            <a:r>
              <a:rPr lang="fr-FR" sz="2000" dirty="0"/>
              <a:t>Animateur : tout le monde OK sur la méthode </a:t>
            </a:r>
            <a:r>
              <a:rPr lang="fr-FR" sz="2000" b="1" dirty="0"/>
              <a:t>avant</a:t>
            </a:r>
            <a:r>
              <a:rPr lang="fr-FR" sz="2000" dirty="0"/>
              <a:t> de lancer le processus de classement. </a:t>
            </a:r>
          </a:p>
          <a:p>
            <a:pPr marL="457200" lvl="1" indent="0" eaLnBrk="1" hangingPunct="1">
              <a:buNone/>
            </a:pPr>
            <a:r>
              <a:rPr lang="fr-FR" sz="1800" dirty="0"/>
              <a:t>.. sinon on risque de retourner en arrière</a:t>
            </a:r>
          </a:p>
          <a:p>
            <a:pPr marL="0" indent="0">
              <a:buNone/>
            </a:pPr>
            <a:endParaRPr lang="en-US" dirty="0"/>
          </a:p>
        </p:txBody>
      </p:sp>
    </p:spTree>
    <p:extLst>
      <p:ext uri="{BB962C8B-B14F-4D97-AF65-F5344CB8AC3E}">
        <p14:creationId xmlns:p14="http://schemas.microsoft.com/office/powerpoint/2010/main" val="74745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34938"/>
            <a:ext cx="6588224" cy="571500"/>
          </a:xfrm>
        </p:spPr>
        <p:txBody>
          <a:bodyPr/>
          <a:lstStyle/>
          <a:p>
            <a:r>
              <a:rPr lang="fr-FR" dirty="0"/>
              <a:t>On classe ensuite facilement les idées à retenir </a:t>
            </a:r>
            <a:endParaRPr lang="en-US" dirty="0"/>
          </a:p>
        </p:txBody>
      </p:sp>
      <p:pic>
        <p:nvPicPr>
          <p:cNvPr id="9" name="Picture 3" descr="matrice de déci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47826" y="1255886"/>
            <a:ext cx="6316662" cy="3833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860032" y="5484168"/>
            <a:ext cx="3888432" cy="230832"/>
          </a:xfrm>
          <a:prstGeom prst="rect">
            <a:avLst/>
          </a:prstGeom>
          <a:noFill/>
        </p:spPr>
        <p:txBody>
          <a:bodyPr wrap="square" rtlCol="0">
            <a:spAutoFit/>
          </a:bodyPr>
          <a:lstStyle/>
          <a:p>
            <a:pPr algn="r"/>
            <a:r>
              <a:rPr lang="fr-FR" sz="900" dirty="0">
                <a:latin typeface="Calibri" panose="020F0502020204030204" pitchFamily="34" charset="0"/>
                <a:hlinkClick r:id="rId4"/>
              </a:rPr>
              <a:t>Source</a:t>
            </a:r>
            <a:endParaRPr lang="fr-FR" sz="900" dirty="0">
              <a:latin typeface="Calibri" panose="020F0502020204030204" pitchFamily="34" charset="0"/>
            </a:endParaRPr>
          </a:p>
        </p:txBody>
      </p:sp>
      <p:sp>
        <p:nvSpPr>
          <p:cNvPr id="6" name="ZoneTexte 10"/>
          <p:cNvSpPr txBox="1"/>
          <p:nvPr/>
        </p:nvSpPr>
        <p:spPr>
          <a:xfrm>
            <a:off x="176162" y="4220703"/>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1742739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Synthèse du chapitre 4</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5" y="985292"/>
            <a:ext cx="6389216" cy="3060211"/>
          </a:xfrm>
        </p:spPr>
      </p:pic>
      <p:sp>
        <p:nvSpPr>
          <p:cNvPr id="4" name="ZoneTexte 10"/>
          <p:cNvSpPr txBox="1"/>
          <p:nvPr/>
        </p:nvSpPr>
        <p:spPr>
          <a:xfrm>
            <a:off x="161510" y="3444322"/>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7" name="ZoneTexte 10"/>
          <p:cNvSpPr txBox="1"/>
          <p:nvPr/>
        </p:nvSpPr>
        <p:spPr>
          <a:xfrm>
            <a:off x="176162" y="4220703"/>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186003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34938"/>
            <a:ext cx="5328592" cy="571500"/>
          </a:xfrm>
        </p:spPr>
        <p:txBody>
          <a:bodyPr/>
          <a:lstStyle/>
          <a:p>
            <a:r>
              <a:rPr lang="fr-FR" sz="2400" dirty="0"/>
              <a:t>Réflexion sur ce chapitre</a:t>
            </a:r>
            <a:endParaRPr lang="en-US" dirty="0"/>
          </a:p>
        </p:txBody>
      </p:sp>
      <p:sp>
        <p:nvSpPr>
          <p:cNvPr id="3" name="Content Placeholder 2"/>
          <p:cNvSpPr>
            <a:spLocks noGrp="1"/>
          </p:cNvSpPr>
          <p:nvPr>
            <p:ph idx="1"/>
          </p:nvPr>
        </p:nvSpPr>
        <p:spPr>
          <a:xfrm>
            <a:off x="2915816" y="1440887"/>
            <a:ext cx="6101189" cy="2424726"/>
          </a:xfrm>
        </p:spPr>
        <p:txBody>
          <a:bodyPr/>
          <a:lstStyle/>
          <a:p>
            <a:pPr marL="0" indent="0">
              <a:buNone/>
            </a:pPr>
            <a:r>
              <a:rPr lang="fr-FR" i="1" dirty="0"/>
              <a:t>Pour les cas de brainstorming que vous avez imaginés :</a:t>
            </a:r>
          </a:p>
          <a:p>
            <a:pPr marL="0" indent="0">
              <a:buNone/>
            </a:pPr>
            <a:endParaRPr lang="fr-FR" i="1" dirty="0"/>
          </a:p>
          <a:p>
            <a:pPr>
              <a:buFont typeface="Wingdings" panose="05000000000000000000" pitchFamily="2" charset="2"/>
              <a:buChar char="ü"/>
            </a:pPr>
            <a:r>
              <a:rPr lang="fr-FR" i="1" dirty="0"/>
              <a:t>Quels critères de sélection des meilleures idées ?</a:t>
            </a:r>
          </a:p>
          <a:p>
            <a:pPr>
              <a:buFont typeface="Wingdings" panose="05000000000000000000" pitchFamily="2" charset="2"/>
              <a:buChar char="ü"/>
            </a:pPr>
            <a:r>
              <a:rPr lang="fr-FR" i="1" dirty="0"/>
              <a:t>Décrivez la méthode de sélection.</a:t>
            </a:r>
          </a:p>
          <a:p>
            <a:pPr>
              <a:buFont typeface="Wingdings" panose="05000000000000000000" pitchFamily="2" charset="2"/>
              <a:buChar char="ü"/>
            </a:pPr>
            <a:r>
              <a:rPr lang="fr-FR" i="1" dirty="0"/>
              <a:t>Combien de temps pour trier une trentaine de propositions ?</a:t>
            </a:r>
          </a:p>
          <a:p>
            <a:endParaRPr lang="fr-FR" i="1" dirty="0"/>
          </a:p>
          <a:p>
            <a:pPr marL="0" indent="0">
              <a:buNone/>
            </a:pPr>
            <a:r>
              <a:rPr lang="fr-FR" i="1" dirty="0"/>
              <a:t>                            </a:t>
            </a:r>
            <a:endParaRPr lang="en-US" dirty="0"/>
          </a:p>
        </p:txBody>
      </p:sp>
      <p:grpSp>
        <p:nvGrpSpPr>
          <p:cNvPr id="5" name="Group 9"/>
          <p:cNvGrpSpPr/>
          <p:nvPr/>
        </p:nvGrpSpPr>
        <p:grpSpPr>
          <a:xfrm>
            <a:off x="4933052" y="4588481"/>
            <a:ext cx="1678195" cy="688869"/>
            <a:chOff x="4260027" y="4608090"/>
            <a:chExt cx="1678195" cy="688869"/>
          </a:xfrm>
        </p:grpSpPr>
        <p:pic>
          <p:nvPicPr>
            <p:cNvPr id="7"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8"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11705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
        <p:nvSpPr>
          <p:cNvPr id="5" name="Content Placeholder 4"/>
          <p:cNvSpPr>
            <a:spLocks noGrp="1"/>
          </p:cNvSpPr>
          <p:nvPr>
            <p:ph idx="1"/>
          </p:nvPr>
        </p:nvSpPr>
        <p:spPr>
          <a:xfrm>
            <a:off x="2689201" y="1057300"/>
            <a:ext cx="6327802" cy="3937000"/>
          </a:xfrm>
        </p:spPr>
        <p:txBody>
          <a:bodyPr/>
          <a:lstStyle/>
          <a:p>
            <a:pPr eaLnBrk="1" hangingPunct="1">
              <a:buFontTx/>
              <a:buNone/>
            </a:pPr>
            <a:r>
              <a:rPr lang="fr-FR" dirty="0"/>
              <a:t>Outre le fait de trouver de bonnes idées, d’autres objectifs</a:t>
            </a:r>
          </a:p>
          <a:p>
            <a:pPr lvl="1" eaLnBrk="1" hangingPunct="1">
              <a:buFont typeface="Wingdings" panose="05000000000000000000" pitchFamily="2" charset="2"/>
              <a:buChar char="ü"/>
            </a:pPr>
            <a:r>
              <a:rPr lang="fr-FR" dirty="0"/>
              <a:t>Cohésion du groupe, </a:t>
            </a:r>
            <a:r>
              <a:rPr lang="fr-FR" i="1" dirty="0"/>
              <a:t>team-building </a:t>
            </a:r>
          </a:p>
          <a:p>
            <a:pPr eaLnBrk="1" hangingPunct="1">
              <a:buFontTx/>
              <a:buNone/>
            </a:pPr>
            <a:endParaRPr lang="fr-FR" dirty="0"/>
          </a:p>
          <a:p>
            <a:pPr eaLnBrk="1" hangingPunct="1">
              <a:buFontTx/>
              <a:buNone/>
            </a:pPr>
            <a:r>
              <a:rPr lang="fr-FR" dirty="0">
                <a:solidFill>
                  <a:srgbClr val="800000"/>
                </a:solidFill>
              </a:rPr>
              <a:t>.. et il faut pouvoir passer à l’action, mettre en place les idées/solutions trouvées</a:t>
            </a:r>
          </a:p>
          <a:p>
            <a:pPr eaLnBrk="1" hangingPunct="1">
              <a:buFontTx/>
              <a:buNone/>
            </a:pPr>
            <a:endParaRPr lang="fr-FR" dirty="0"/>
          </a:p>
          <a:p>
            <a:pPr eaLnBrk="1" hangingPunct="1">
              <a:buFontTx/>
              <a:buNone/>
            </a:pPr>
            <a:r>
              <a:rPr lang="fr-FR" i="1" dirty="0"/>
              <a:t>… mais c’est une autre histoire …</a:t>
            </a:r>
          </a:p>
          <a:p>
            <a:pPr marL="0" indent="0">
              <a:buNone/>
            </a:pPr>
            <a:endParaRPr lang="en-US" dirty="0"/>
          </a:p>
        </p:txBody>
      </p:sp>
      <p:sp>
        <p:nvSpPr>
          <p:cNvPr id="6" name="ZoneTexte 10"/>
          <p:cNvSpPr txBox="1"/>
          <p:nvPr/>
        </p:nvSpPr>
        <p:spPr>
          <a:xfrm>
            <a:off x="179512" y="3433564"/>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112254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Pour approfondir</a:t>
            </a:r>
          </a:p>
        </p:txBody>
      </p:sp>
      <p:sp>
        <p:nvSpPr>
          <p:cNvPr id="5" name="Content Placeholder 4"/>
          <p:cNvSpPr>
            <a:spLocks noGrp="1"/>
          </p:cNvSpPr>
          <p:nvPr>
            <p:ph idx="1"/>
          </p:nvPr>
        </p:nvSpPr>
        <p:spPr>
          <a:xfrm>
            <a:off x="2843808" y="1273324"/>
            <a:ext cx="6300191" cy="3456384"/>
          </a:xfrm>
        </p:spPr>
        <p:txBody>
          <a:bodyPr/>
          <a:lstStyle/>
          <a:p>
            <a:pPr eaLnBrk="1" hangingPunct="1">
              <a:buFont typeface="Wingdings" panose="05000000000000000000" pitchFamily="2" charset="2"/>
              <a:buChar char="ü"/>
            </a:pPr>
            <a:r>
              <a:rPr lang="fr-FR" dirty="0"/>
              <a:t>Prise de </a:t>
            </a:r>
            <a:r>
              <a:rPr lang="fr-FR" dirty="0">
                <a:hlinkClick r:id="rId3"/>
              </a:rPr>
              <a:t>notes partagée</a:t>
            </a:r>
            <a:r>
              <a:rPr lang="fr-FR" dirty="0"/>
              <a:t> de </a:t>
            </a:r>
            <a:r>
              <a:rPr lang="fr-FR"/>
              <a:t>cette formation</a:t>
            </a:r>
          </a:p>
          <a:p>
            <a:pPr eaLnBrk="1" hangingPunct="1">
              <a:buFont typeface="Wingdings" panose="05000000000000000000" pitchFamily="2" charset="2"/>
              <a:buChar char="ü"/>
            </a:pPr>
            <a:endParaRPr lang="fr-FR" dirty="0"/>
          </a:p>
          <a:p>
            <a:pPr eaLnBrk="1" hangingPunct="1">
              <a:buFont typeface="Wingdings" panose="05000000000000000000" pitchFamily="2" charset="2"/>
              <a:buChar char="ü"/>
            </a:pPr>
            <a:r>
              <a:rPr lang="fr-FR" dirty="0"/>
              <a:t>Critiques du brainstorming : </a:t>
            </a:r>
            <a:r>
              <a:rPr lang="fr-FR" dirty="0">
                <a:hlinkClick r:id="rId4"/>
              </a:rPr>
              <a:t>une synthèse</a:t>
            </a:r>
            <a:endParaRPr lang="fr-FR" dirty="0"/>
          </a:p>
          <a:p>
            <a:pPr lvl="1" eaLnBrk="1" hangingPunct="1">
              <a:buFont typeface="Wingdings" panose="05000000000000000000" pitchFamily="2" charset="2"/>
              <a:buChar char="ü"/>
            </a:pPr>
            <a:r>
              <a:rPr lang="fr-FR" dirty="0"/>
              <a:t>droit d'évaluer les idées</a:t>
            </a:r>
          </a:p>
          <a:p>
            <a:pPr lvl="1" eaLnBrk="1" hangingPunct="1">
              <a:buFont typeface="Wingdings" panose="05000000000000000000" pitchFamily="2" charset="2"/>
              <a:buChar char="ü"/>
            </a:pPr>
            <a:r>
              <a:rPr lang="fr-FR" dirty="0"/>
              <a:t>brainstormer … avec soi-même </a:t>
            </a:r>
          </a:p>
          <a:p>
            <a:pPr lvl="1" eaLnBrk="1" hangingPunct="1">
              <a:buFont typeface="Wingdings" panose="05000000000000000000" pitchFamily="2" charset="2"/>
              <a:buChar char="ü"/>
            </a:pPr>
            <a:r>
              <a:rPr lang="fr-FR" dirty="0"/>
              <a:t>multiplier les rencontres informelles</a:t>
            </a:r>
          </a:p>
          <a:p>
            <a:pPr marL="954350" lvl="2" indent="-285750" eaLnBrk="1" hangingPunct="1"/>
            <a:endParaRPr lang="fr-FR" sz="1700" dirty="0"/>
          </a:p>
          <a:p>
            <a:pPr eaLnBrk="1" hangingPunct="1">
              <a:buFont typeface="Wingdings" panose="05000000000000000000" pitchFamily="2" charset="2"/>
              <a:buChar char="ü"/>
            </a:pPr>
            <a:r>
              <a:rPr lang="fr-FR" dirty="0"/>
              <a:t>En anglais </a:t>
            </a:r>
          </a:p>
          <a:p>
            <a:pPr marL="954350" lvl="2" indent="-285750" eaLnBrk="1" hangingPunct="1"/>
            <a:r>
              <a:rPr lang="en-US" sz="1700" dirty="0">
                <a:hlinkClick r:id="rId5"/>
              </a:rPr>
              <a:t>Generating Many Radical, Creative Ideas</a:t>
            </a:r>
            <a:endParaRPr lang="en-US" sz="1700" dirty="0"/>
          </a:p>
          <a:p>
            <a:pPr marL="954350" lvl="2" indent="-285750" eaLnBrk="1" hangingPunct="1"/>
            <a:r>
              <a:rPr lang="fr-FR" sz="1700" dirty="0"/>
              <a:t>Prise de décision : </a:t>
            </a:r>
            <a:r>
              <a:rPr lang="fr-FR" sz="1700" dirty="0" err="1">
                <a:hlinkClick r:id="rId6"/>
              </a:rPr>
              <a:t>BrainStorming</a:t>
            </a:r>
            <a:r>
              <a:rPr lang="fr-FR" sz="1700" dirty="0">
                <a:hlinkClick r:id="rId6"/>
              </a:rPr>
              <a:t> Techniques</a:t>
            </a:r>
            <a:endParaRPr lang="fr-FR" sz="1700" dirty="0"/>
          </a:p>
        </p:txBody>
      </p:sp>
      <p:sp>
        <p:nvSpPr>
          <p:cNvPr id="6" name="ZoneTexte 10"/>
          <p:cNvSpPr txBox="1"/>
          <p:nvPr/>
        </p:nvSpPr>
        <p:spPr>
          <a:xfrm>
            <a:off x="179512" y="3768875"/>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140032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pic>
        <p:nvPicPr>
          <p:cNvPr id="8" name="Espace réservé du contenu 7" descr="Capture d’écr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1199" y="1105319"/>
            <a:ext cx="6552801" cy="3552381"/>
          </a:xfrm>
        </p:spPr>
      </p:pic>
      <p:sp>
        <p:nvSpPr>
          <p:cNvPr id="9" name="ZoneTexte 8"/>
          <p:cNvSpPr txBox="1"/>
          <p:nvPr/>
        </p:nvSpPr>
        <p:spPr>
          <a:xfrm>
            <a:off x="2771800" y="5409799"/>
            <a:ext cx="2016224" cy="276999"/>
          </a:xfrm>
          <a:prstGeom prst="rect">
            <a:avLst/>
          </a:prstGeom>
          <a:noFill/>
        </p:spPr>
        <p:txBody>
          <a:bodyPr wrap="square" rtlCol="0">
            <a:spAutoFit/>
          </a:bodyPr>
          <a:lstStyle/>
          <a:p>
            <a:r>
              <a:rPr lang="fr-FR" sz="1200" dirty="0"/>
              <a:t>Mehdi El </a:t>
            </a:r>
            <a:r>
              <a:rPr lang="fr-FR" sz="1200" dirty="0" err="1"/>
              <a:t>Foughali</a:t>
            </a:r>
            <a:r>
              <a:rPr lang="fr-FR" sz="1200" dirty="0"/>
              <a:t> Cc-by </a:t>
            </a:r>
          </a:p>
        </p:txBody>
      </p:sp>
    </p:spTree>
    <p:extLst>
      <p:ext uri="{BB962C8B-B14F-4D97-AF65-F5344CB8AC3E}">
        <p14:creationId xmlns:p14="http://schemas.microsoft.com/office/powerpoint/2010/main" val="2122942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423" y="1993404"/>
            <a:ext cx="6313582" cy="571500"/>
          </a:xfrm>
        </p:spPr>
        <p:txBody>
          <a:bodyPr/>
          <a:lstStyle/>
          <a:p>
            <a:r>
              <a:rPr lang="de-DE" dirty="0"/>
              <a:t>Merci de votre attention !</a:t>
            </a:r>
            <a:endParaRPr lang="en-US" dirty="0"/>
          </a:p>
        </p:txBody>
      </p:sp>
      <p:grpSp>
        <p:nvGrpSpPr>
          <p:cNvPr id="5" name="Group 9"/>
          <p:cNvGrpSpPr/>
          <p:nvPr/>
        </p:nvGrpSpPr>
        <p:grpSpPr>
          <a:xfrm>
            <a:off x="4933052" y="4588481"/>
            <a:ext cx="1678195" cy="688869"/>
            <a:chOff x="4260027" y="4608090"/>
            <a:chExt cx="1678195" cy="688869"/>
          </a:xfrm>
        </p:grpSpPr>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7"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12154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pPr>
              <a:defRPr/>
            </a:pPr>
            <a:fld id="{3D44298B-E838-4AB2-BFC0-BD0EA66F0BBD}" type="slidenum">
              <a:rPr lang="fr-FR" smtClean="0"/>
              <a:pPr>
                <a:defRPr/>
              </a:pPr>
              <a:t>4</a:t>
            </a:fld>
            <a:endParaRPr lang="fr-FR"/>
          </a:p>
        </p:txBody>
      </p:sp>
      <p:sp>
        <p:nvSpPr>
          <p:cNvPr id="2" name="Title 1"/>
          <p:cNvSpPr>
            <a:spLocks noGrp="1"/>
          </p:cNvSpPr>
          <p:nvPr>
            <p:ph type="title"/>
          </p:nvPr>
        </p:nvSpPr>
        <p:spPr>
          <a:xfrm>
            <a:off x="1691680" y="134938"/>
            <a:ext cx="7321692" cy="571500"/>
          </a:xfrm>
        </p:spPr>
        <p:txBody>
          <a:bodyPr/>
          <a:lstStyle/>
          <a:p>
            <a:r>
              <a:rPr lang="fr-FR" sz="2800" dirty="0"/>
              <a:t>Sommaire</a:t>
            </a:r>
          </a:p>
        </p:txBody>
      </p:sp>
      <p:sp>
        <p:nvSpPr>
          <p:cNvPr id="3" name="TextBox 2"/>
          <p:cNvSpPr txBox="1"/>
          <p:nvPr/>
        </p:nvSpPr>
        <p:spPr>
          <a:xfrm>
            <a:off x="3347864" y="5506988"/>
            <a:ext cx="2929007" cy="230832"/>
          </a:xfrm>
          <a:prstGeom prst="rect">
            <a:avLst/>
          </a:prstGeom>
          <a:noFill/>
        </p:spPr>
        <p:txBody>
          <a:bodyPr wrap="none" rtlCol="0">
            <a:spAutoFit/>
          </a:bodyPr>
          <a:lstStyle/>
          <a:p>
            <a:r>
              <a:rPr lang="de-DE" sz="900" dirty="0">
                <a:latin typeface="Calibri" panose="020F0502020204030204" pitchFamily="34" charset="0"/>
              </a:rPr>
              <a:t>Image CC-BY-SA 3.0 (</a:t>
            </a:r>
            <a:r>
              <a:rPr lang="de-DE" sz="900" dirty="0" err="1">
                <a:latin typeface="Calibri" panose="020F0502020204030204" pitchFamily="34" charset="0"/>
              </a:rPr>
              <a:t>s</a:t>
            </a:r>
            <a:r>
              <a:rPr lang="de-DE" sz="900" dirty="0" err="1">
                <a:latin typeface="Calibri" panose="020F0502020204030204" pitchFamily="34" charset="0"/>
                <a:hlinkClick r:id="rId3"/>
              </a:rPr>
              <a:t>ource</a:t>
            </a:r>
            <a:r>
              <a:rPr lang="de-DE" sz="900" dirty="0">
                <a:latin typeface="Calibri" panose="020F0502020204030204" pitchFamily="34" charset="0"/>
              </a:rPr>
              <a:t>), - </a:t>
            </a:r>
            <a:r>
              <a:rPr lang="de-DE" sz="900" dirty="0" err="1">
                <a:latin typeface="Calibri" panose="020F0502020204030204" pitchFamily="34" charset="0"/>
              </a:rPr>
              <a:t>Mind</a:t>
            </a:r>
            <a:r>
              <a:rPr lang="de-DE" sz="900" dirty="0">
                <a:latin typeface="Calibri" panose="020F0502020204030204" pitchFamily="34" charset="0"/>
              </a:rPr>
              <a:t> </a:t>
            </a:r>
            <a:r>
              <a:rPr lang="de-DE" sz="900" dirty="0" err="1">
                <a:latin typeface="Calibri" panose="020F0502020204030204" pitchFamily="34" charset="0"/>
              </a:rPr>
              <a:t>Map</a:t>
            </a:r>
            <a:r>
              <a:rPr lang="de-DE" sz="900" dirty="0">
                <a:latin typeface="Calibri" panose="020F0502020204030204" pitchFamily="34" charset="0"/>
              </a:rPr>
              <a:t> : </a:t>
            </a:r>
            <a:r>
              <a:rPr lang="de-DE" sz="900" dirty="0" err="1">
                <a:latin typeface="Calibri" panose="020F0502020204030204" pitchFamily="34" charset="0"/>
              </a:rPr>
              <a:t>Bich</a:t>
            </a:r>
            <a:r>
              <a:rPr lang="de-DE" sz="900" dirty="0">
                <a:latin typeface="Calibri" panose="020F0502020204030204" pitchFamily="34" charset="0"/>
              </a:rPr>
              <a:t> Van Hoang</a:t>
            </a:r>
            <a:endParaRPr lang="en-US" sz="900" dirty="0">
              <a:latin typeface="Calibri" panose="020F0502020204030204" pitchFamily="34" charset="0"/>
            </a:endParaRPr>
          </a:p>
        </p:txBody>
      </p:sp>
      <p:grpSp>
        <p:nvGrpSpPr>
          <p:cNvPr id="6" name="Groupe 5"/>
          <p:cNvGrpSpPr/>
          <p:nvPr/>
        </p:nvGrpSpPr>
        <p:grpSpPr>
          <a:xfrm>
            <a:off x="0" y="1057300"/>
            <a:ext cx="9144000" cy="3686287"/>
            <a:chOff x="0" y="1331453"/>
            <a:chExt cx="9144000" cy="3686287"/>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31453"/>
              <a:ext cx="9144000" cy="3686287"/>
            </a:xfrm>
            <a:prstGeom prst="rect">
              <a:avLst/>
            </a:prstGeom>
          </p:spPr>
        </p:pic>
        <p:sp>
          <p:nvSpPr>
            <p:cNvPr id="5" name="Rectangle 4"/>
            <p:cNvSpPr/>
            <p:nvPr/>
          </p:nvSpPr>
          <p:spPr>
            <a:xfrm>
              <a:off x="2915816" y="4585692"/>
              <a:ext cx="252028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3889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Qu’est-ce qu’un brainstorming ?</a:t>
            </a:r>
            <a:endParaRPr lang="en-US" dirty="0"/>
          </a:p>
        </p:txBody>
      </p:sp>
      <p:sp>
        <p:nvSpPr>
          <p:cNvPr id="3" name="Content Placeholder 2"/>
          <p:cNvSpPr>
            <a:spLocks noGrp="1"/>
          </p:cNvSpPr>
          <p:nvPr>
            <p:ph idx="1"/>
          </p:nvPr>
        </p:nvSpPr>
        <p:spPr/>
        <p:txBody>
          <a:bodyPr/>
          <a:lstStyle/>
          <a:p>
            <a:pPr marL="0" indent="0">
              <a:buNone/>
            </a:pPr>
            <a:r>
              <a:rPr lang="de-DE" dirty="0"/>
              <a:t>Le brainstorming est...</a:t>
            </a:r>
            <a:endParaRPr lang="en-US" dirty="0"/>
          </a:p>
          <a:p>
            <a:pPr lvl="1" eaLnBrk="1" hangingPunct="1">
              <a:buFont typeface="Arial" panose="020B0604020202020204" pitchFamily="34" charset="0"/>
              <a:buChar char="•"/>
            </a:pPr>
            <a:r>
              <a:rPr lang="fr-FR" sz="2200" dirty="0"/>
              <a:t>une technique de </a:t>
            </a:r>
            <a:r>
              <a:rPr lang="fr-FR" sz="2200" dirty="0">
                <a:solidFill>
                  <a:srgbClr val="C00000"/>
                </a:solidFill>
              </a:rPr>
              <a:t>créativité</a:t>
            </a:r>
            <a:r>
              <a:rPr lang="fr-FR" sz="2200" dirty="0"/>
              <a:t> </a:t>
            </a:r>
          </a:p>
          <a:p>
            <a:pPr lvl="1" eaLnBrk="1" hangingPunct="1">
              <a:buFont typeface="Arial" panose="020B0604020202020204" pitchFamily="34" charset="0"/>
              <a:buChar char="•"/>
            </a:pPr>
            <a:r>
              <a:rPr lang="fr-FR" sz="2200" dirty="0"/>
              <a:t>qui se pratique en </a:t>
            </a:r>
            <a:r>
              <a:rPr lang="fr-FR" sz="2200" dirty="0">
                <a:solidFill>
                  <a:srgbClr val="C00000"/>
                </a:solidFill>
              </a:rPr>
              <a:t>groupe</a:t>
            </a:r>
            <a:r>
              <a:rPr lang="fr-FR" sz="2200" dirty="0"/>
              <a:t> </a:t>
            </a:r>
          </a:p>
          <a:p>
            <a:pPr lvl="1" eaLnBrk="1" hangingPunct="1">
              <a:buFont typeface="Arial" panose="020B0604020202020204" pitchFamily="34" charset="0"/>
              <a:buChar char="•"/>
            </a:pPr>
            <a:r>
              <a:rPr lang="fr-FR" sz="2200" dirty="0"/>
              <a:t>objectif : </a:t>
            </a:r>
            <a:r>
              <a:rPr lang="fr-FR" sz="2200" dirty="0">
                <a:solidFill>
                  <a:srgbClr val="C00000"/>
                </a:solidFill>
              </a:rPr>
              <a:t>résolution de problème</a:t>
            </a:r>
          </a:p>
          <a:p>
            <a:pPr marL="44573" indent="0" eaLnBrk="1" hangingPunct="1">
              <a:buNone/>
            </a:pPr>
            <a:endParaRPr lang="fr-FR" sz="2000" dirty="0"/>
          </a:p>
          <a:p>
            <a:pPr marL="44573" indent="0" eaLnBrk="1" hangingPunct="1">
              <a:buNone/>
            </a:pPr>
            <a:r>
              <a:rPr lang="fr-FR" dirty="0"/>
              <a:t>Inventé dans les années 40 par Alex </a:t>
            </a:r>
            <a:r>
              <a:rPr lang="fr-FR" dirty="0" err="1"/>
              <a:t>Osborn</a:t>
            </a:r>
            <a:r>
              <a:rPr lang="fr-FR" dirty="0"/>
              <a:t> :  publicité </a:t>
            </a:r>
          </a:p>
          <a:p>
            <a:pPr marL="44573" indent="0" eaLnBrk="1" hangingPunct="1">
              <a:buNone/>
            </a:pPr>
            <a:endParaRPr lang="fr-FR" sz="2000" dirty="0"/>
          </a:p>
          <a:p>
            <a:pPr marL="44573" indent="0" eaLnBrk="1" hangingPunct="1">
              <a:buNone/>
            </a:pPr>
            <a:r>
              <a:rPr lang="fr-CH" i="1" dirty="0">
                <a:solidFill>
                  <a:schemeClr val="accent1">
                    <a:lumMod val="50000"/>
                  </a:schemeClr>
                </a:solidFill>
              </a:rPr>
              <a:t>Ou : remue-méninges, </a:t>
            </a:r>
            <a:r>
              <a:rPr lang="fr-FR" sz="1800" i="1" dirty="0" err="1">
                <a:solidFill>
                  <a:schemeClr val="accent1">
                    <a:lumMod val="50000"/>
                  </a:schemeClr>
                </a:solidFill>
              </a:rPr>
              <a:t>suractivation</a:t>
            </a:r>
            <a:r>
              <a:rPr lang="fr-FR" sz="1800" i="1" dirty="0">
                <a:solidFill>
                  <a:schemeClr val="accent1">
                    <a:lumMod val="50000"/>
                  </a:schemeClr>
                </a:solidFill>
              </a:rPr>
              <a:t> du cerveau, tempête sous un crâne, </a:t>
            </a:r>
            <a:r>
              <a:rPr lang="fr-FR" sz="1800" i="1" dirty="0" err="1">
                <a:solidFill>
                  <a:schemeClr val="accent1">
                    <a:lumMod val="50000"/>
                  </a:schemeClr>
                </a:solidFill>
              </a:rPr>
              <a:t>cervorage</a:t>
            </a:r>
            <a:r>
              <a:rPr lang="fr-FR" sz="1800" i="1" dirty="0">
                <a:solidFill>
                  <a:schemeClr val="accent1">
                    <a:lumMod val="50000"/>
                  </a:schemeClr>
                </a:solidFill>
              </a:rPr>
              <a:t>, giboulée d'idées</a:t>
            </a:r>
            <a:r>
              <a:rPr lang="fr-CH" i="1" dirty="0">
                <a:solidFill>
                  <a:schemeClr val="accent1">
                    <a:lumMod val="50000"/>
                  </a:schemeClr>
                </a:solidFill>
              </a:rPr>
              <a:t>…</a:t>
            </a:r>
            <a:endParaRPr lang="fr-FR" i="1" dirty="0">
              <a:solidFill>
                <a:schemeClr val="accent1">
                  <a:lumMod val="50000"/>
                </a:schemeClr>
              </a:solidFill>
            </a:endParaRPr>
          </a:p>
          <a:p>
            <a:pPr marL="44573" indent="0" eaLnBrk="1" hangingPunct="1">
              <a:buNone/>
            </a:pPr>
            <a:endParaRPr lang="fr-FR" sz="2400" dirty="0"/>
          </a:p>
          <a:p>
            <a:pPr marL="44573" indent="0" eaLnBrk="1" hangingPunct="1">
              <a:buNone/>
            </a:pPr>
            <a:endParaRPr lang="fr-FR" sz="2300" dirty="0">
              <a:solidFill>
                <a:srgbClr val="C00000"/>
              </a:solidFill>
            </a:endParaRPr>
          </a:p>
          <a:p>
            <a:pPr marL="0" indent="0">
              <a:buNone/>
            </a:pPr>
            <a:endParaRPr lang="en-US" dirty="0"/>
          </a:p>
        </p:txBody>
      </p:sp>
      <p:sp>
        <p:nvSpPr>
          <p:cNvPr id="4" name="ZoneTexte 10"/>
          <p:cNvSpPr txBox="1"/>
          <p:nvPr/>
        </p:nvSpPr>
        <p:spPr>
          <a:xfrm>
            <a:off x="190023" y="3434466"/>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2558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0"/>
          <p:cNvSpPr txBox="1"/>
          <p:nvPr/>
        </p:nvSpPr>
        <p:spPr>
          <a:xfrm>
            <a:off x="190728" y="3612455"/>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43" name="Freeform 42"/>
          <p:cNvSpPr/>
          <p:nvPr/>
        </p:nvSpPr>
        <p:spPr>
          <a:xfrm>
            <a:off x="4430893" y="797298"/>
            <a:ext cx="2419060" cy="604765"/>
          </a:xfrm>
          <a:custGeom>
            <a:avLst/>
            <a:gdLst>
              <a:gd name="connsiteX0" fmla="*/ 0 w 2419060"/>
              <a:gd name="connsiteY0" fmla="*/ 60477 h 604765"/>
              <a:gd name="connsiteX1" fmla="*/ 60477 w 2419060"/>
              <a:gd name="connsiteY1" fmla="*/ 0 h 604765"/>
              <a:gd name="connsiteX2" fmla="*/ 2358584 w 2419060"/>
              <a:gd name="connsiteY2" fmla="*/ 0 h 604765"/>
              <a:gd name="connsiteX3" fmla="*/ 2419061 w 2419060"/>
              <a:gd name="connsiteY3" fmla="*/ 60477 h 604765"/>
              <a:gd name="connsiteX4" fmla="*/ 2419060 w 2419060"/>
              <a:gd name="connsiteY4" fmla="*/ 544289 h 604765"/>
              <a:gd name="connsiteX5" fmla="*/ 2358583 w 2419060"/>
              <a:gd name="connsiteY5" fmla="*/ 604766 h 604765"/>
              <a:gd name="connsiteX6" fmla="*/ 60477 w 2419060"/>
              <a:gd name="connsiteY6" fmla="*/ 604765 h 604765"/>
              <a:gd name="connsiteX7" fmla="*/ 0 w 2419060"/>
              <a:gd name="connsiteY7" fmla="*/ 544288 h 604765"/>
              <a:gd name="connsiteX8" fmla="*/ 0 w 2419060"/>
              <a:gd name="connsiteY8" fmla="*/ 60477 h 60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060" h="604765">
                <a:moveTo>
                  <a:pt x="0" y="60477"/>
                </a:moveTo>
                <a:cubicBezTo>
                  <a:pt x="0" y="27076"/>
                  <a:pt x="27076" y="0"/>
                  <a:pt x="60477" y="0"/>
                </a:cubicBezTo>
                <a:lnTo>
                  <a:pt x="2358584" y="0"/>
                </a:lnTo>
                <a:cubicBezTo>
                  <a:pt x="2391985" y="0"/>
                  <a:pt x="2419061" y="27076"/>
                  <a:pt x="2419061" y="60477"/>
                </a:cubicBezTo>
                <a:cubicBezTo>
                  <a:pt x="2419061" y="221748"/>
                  <a:pt x="2419060" y="383018"/>
                  <a:pt x="2419060" y="544289"/>
                </a:cubicBezTo>
                <a:cubicBezTo>
                  <a:pt x="2419060" y="577690"/>
                  <a:pt x="2391984" y="604766"/>
                  <a:pt x="2358583" y="604766"/>
                </a:cubicBezTo>
                <a:lnTo>
                  <a:pt x="60477" y="604765"/>
                </a:lnTo>
                <a:cubicBezTo>
                  <a:pt x="27076" y="604765"/>
                  <a:pt x="0" y="577689"/>
                  <a:pt x="0" y="544288"/>
                </a:cubicBezTo>
                <a:lnTo>
                  <a:pt x="0" y="60477"/>
                </a:lnTo>
                <a:close/>
              </a:path>
            </a:pathLst>
          </a:cu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71053" tIns="71053" rIns="71053" bIns="71053" numCol="1" spcCol="1270" anchor="ctr" anchorCtr="0">
            <a:noAutofit/>
          </a:bodyPr>
          <a:lstStyle/>
          <a:p>
            <a:pPr lvl="0" algn="ctr" defTabSz="622300">
              <a:lnSpc>
                <a:spcPct val="90000"/>
              </a:lnSpc>
              <a:spcBef>
                <a:spcPct val="0"/>
              </a:spcBef>
              <a:spcAft>
                <a:spcPct val="35000"/>
              </a:spcAft>
            </a:pPr>
            <a:r>
              <a:rPr lang="fr-FR" sz="1400" kern="1200" dirty="0">
                <a:latin typeface="Comic Sans MS" panose="030F0702030302020204" pitchFamily="66" charset="0"/>
              </a:rPr>
              <a:t>Constitution du groupe</a:t>
            </a:r>
          </a:p>
        </p:txBody>
      </p:sp>
      <p:sp>
        <p:nvSpPr>
          <p:cNvPr id="44" name="Freeform 43"/>
          <p:cNvSpPr/>
          <p:nvPr/>
        </p:nvSpPr>
        <p:spPr>
          <a:xfrm>
            <a:off x="5504351" y="1439861"/>
            <a:ext cx="272144" cy="226786"/>
          </a:xfrm>
          <a:custGeom>
            <a:avLst/>
            <a:gdLst>
              <a:gd name="connsiteX0" fmla="*/ 0 w 226786"/>
              <a:gd name="connsiteY0" fmla="*/ 54429 h 272144"/>
              <a:gd name="connsiteX1" fmla="*/ 113393 w 226786"/>
              <a:gd name="connsiteY1" fmla="*/ 54429 h 272144"/>
              <a:gd name="connsiteX2" fmla="*/ 113393 w 226786"/>
              <a:gd name="connsiteY2" fmla="*/ 0 h 272144"/>
              <a:gd name="connsiteX3" fmla="*/ 226786 w 226786"/>
              <a:gd name="connsiteY3" fmla="*/ 136072 h 272144"/>
              <a:gd name="connsiteX4" fmla="*/ 113393 w 226786"/>
              <a:gd name="connsiteY4" fmla="*/ 272144 h 272144"/>
              <a:gd name="connsiteX5" fmla="*/ 113393 w 226786"/>
              <a:gd name="connsiteY5" fmla="*/ 217715 h 272144"/>
              <a:gd name="connsiteX6" fmla="*/ 0 w 226786"/>
              <a:gd name="connsiteY6" fmla="*/ 217715 h 272144"/>
              <a:gd name="connsiteX7" fmla="*/ 0 w 226786"/>
              <a:gd name="connsiteY7" fmla="*/ 54429 h 27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786" h="272144">
                <a:moveTo>
                  <a:pt x="181429" y="1"/>
                </a:moveTo>
                <a:lnTo>
                  <a:pt x="181429" y="136072"/>
                </a:lnTo>
                <a:lnTo>
                  <a:pt x="226786" y="136072"/>
                </a:lnTo>
                <a:lnTo>
                  <a:pt x="113393" y="272143"/>
                </a:lnTo>
                <a:lnTo>
                  <a:pt x="0" y="136072"/>
                </a:lnTo>
                <a:lnTo>
                  <a:pt x="45357" y="136072"/>
                </a:lnTo>
                <a:lnTo>
                  <a:pt x="45357" y="1"/>
                </a:lnTo>
                <a:lnTo>
                  <a:pt x="181429" y="1"/>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54429" tIns="0" rIns="54429" bIns="68036" numCol="1" spcCol="1270" anchor="ctr" anchorCtr="0">
            <a:noAutofit/>
          </a:bodyPr>
          <a:lstStyle/>
          <a:p>
            <a:pPr lvl="0" algn="ctr" defTabSz="533400">
              <a:lnSpc>
                <a:spcPct val="90000"/>
              </a:lnSpc>
              <a:spcBef>
                <a:spcPct val="0"/>
              </a:spcBef>
              <a:spcAft>
                <a:spcPct val="35000"/>
              </a:spcAft>
            </a:pPr>
            <a:endParaRPr lang="en-US" sz="1200" kern="1200"/>
          </a:p>
        </p:txBody>
      </p:sp>
      <p:sp>
        <p:nvSpPr>
          <p:cNvPr id="45" name="Freeform 44"/>
          <p:cNvSpPr/>
          <p:nvPr/>
        </p:nvSpPr>
        <p:spPr>
          <a:xfrm>
            <a:off x="4430893" y="1704445"/>
            <a:ext cx="2419060" cy="604765"/>
          </a:xfrm>
          <a:custGeom>
            <a:avLst/>
            <a:gdLst>
              <a:gd name="connsiteX0" fmla="*/ 0 w 2419060"/>
              <a:gd name="connsiteY0" fmla="*/ 60477 h 604765"/>
              <a:gd name="connsiteX1" fmla="*/ 60477 w 2419060"/>
              <a:gd name="connsiteY1" fmla="*/ 0 h 604765"/>
              <a:gd name="connsiteX2" fmla="*/ 2358584 w 2419060"/>
              <a:gd name="connsiteY2" fmla="*/ 0 h 604765"/>
              <a:gd name="connsiteX3" fmla="*/ 2419061 w 2419060"/>
              <a:gd name="connsiteY3" fmla="*/ 60477 h 604765"/>
              <a:gd name="connsiteX4" fmla="*/ 2419060 w 2419060"/>
              <a:gd name="connsiteY4" fmla="*/ 544289 h 604765"/>
              <a:gd name="connsiteX5" fmla="*/ 2358583 w 2419060"/>
              <a:gd name="connsiteY5" fmla="*/ 604766 h 604765"/>
              <a:gd name="connsiteX6" fmla="*/ 60477 w 2419060"/>
              <a:gd name="connsiteY6" fmla="*/ 604765 h 604765"/>
              <a:gd name="connsiteX7" fmla="*/ 0 w 2419060"/>
              <a:gd name="connsiteY7" fmla="*/ 544288 h 604765"/>
              <a:gd name="connsiteX8" fmla="*/ 0 w 2419060"/>
              <a:gd name="connsiteY8" fmla="*/ 60477 h 60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060" h="604765">
                <a:moveTo>
                  <a:pt x="0" y="60477"/>
                </a:moveTo>
                <a:cubicBezTo>
                  <a:pt x="0" y="27076"/>
                  <a:pt x="27076" y="0"/>
                  <a:pt x="60477" y="0"/>
                </a:cubicBezTo>
                <a:lnTo>
                  <a:pt x="2358584" y="0"/>
                </a:lnTo>
                <a:cubicBezTo>
                  <a:pt x="2391985" y="0"/>
                  <a:pt x="2419061" y="27076"/>
                  <a:pt x="2419061" y="60477"/>
                </a:cubicBezTo>
                <a:cubicBezTo>
                  <a:pt x="2419061" y="221748"/>
                  <a:pt x="2419060" y="383018"/>
                  <a:pt x="2419060" y="544289"/>
                </a:cubicBezTo>
                <a:cubicBezTo>
                  <a:pt x="2419060" y="577690"/>
                  <a:pt x="2391984" y="604766"/>
                  <a:pt x="2358583" y="604766"/>
                </a:cubicBezTo>
                <a:lnTo>
                  <a:pt x="60477" y="604765"/>
                </a:lnTo>
                <a:cubicBezTo>
                  <a:pt x="27076" y="604765"/>
                  <a:pt x="0" y="577689"/>
                  <a:pt x="0" y="544288"/>
                </a:cubicBezTo>
                <a:lnTo>
                  <a:pt x="0" y="6047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571418"/>
              <a:satOff val="5874"/>
              <a:lumOff val="-16274"/>
              <a:alphaOff val="0"/>
            </a:schemeClr>
          </a:fillRef>
          <a:effectRef idx="1">
            <a:schemeClr val="accent5">
              <a:hueOff val="2571418"/>
              <a:satOff val="5874"/>
              <a:lumOff val="-16274"/>
              <a:alphaOff val="0"/>
            </a:schemeClr>
          </a:effectRef>
          <a:fontRef idx="minor">
            <a:schemeClr val="dk1"/>
          </a:fontRef>
        </p:style>
        <p:txBody>
          <a:bodyPr spcFirstLastPara="0" vert="horz" wrap="square" lIns="71053" tIns="71053" rIns="71053" bIns="71053" numCol="1" spcCol="1270" anchor="ctr" anchorCtr="0">
            <a:noAutofit/>
          </a:bodyPr>
          <a:lstStyle/>
          <a:p>
            <a:pPr lvl="0" algn="ctr" defTabSz="622300">
              <a:lnSpc>
                <a:spcPct val="90000"/>
              </a:lnSpc>
              <a:spcBef>
                <a:spcPct val="0"/>
              </a:spcBef>
              <a:spcAft>
                <a:spcPct val="35000"/>
              </a:spcAft>
            </a:pPr>
            <a:r>
              <a:rPr lang="fr-CA" sz="1400" i="0" kern="1200" dirty="0">
                <a:latin typeface="Comic Sans MS" panose="030F0702030302020204" pitchFamily="66" charset="0"/>
              </a:rPr>
              <a:t>Cadrage et définition de la question de départ</a:t>
            </a:r>
            <a:endParaRPr lang="en-US" sz="1400" i="0" kern="1200" dirty="0">
              <a:latin typeface="Comic Sans MS" panose="030F0702030302020204" pitchFamily="66" charset="0"/>
            </a:endParaRPr>
          </a:p>
        </p:txBody>
      </p:sp>
      <p:sp>
        <p:nvSpPr>
          <p:cNvPr id="46" name="Freeform 45"/>
          <p:cNvSpPr/>
          <p:nvPr/>
        </p:nvSpPr>
        <p:spPr>
          <a:xfrm>
            <a:off x="5504351" y="2347009"/>
            <a:ext cx="272144" cy="226786"/>
          </a:xfrm>
          <a:custGeom>
            <a:avLst/>
            <a:gdLst>
              <a:gd name="connsiteX0" fmla="*/ 0 w 226786"/>
              <a:gd name="connsiteY0" fmla="*/ 54429 h 272144"/>
              <a:gd name="connsiteX1" fmla="*/ 113393 w 226786"/>
              <a:gd name="connsiteY1" fmla="*/ 54429 h 272144"/>
              <a:gd name="connsiteX2" fmla="*/ 113393 w 226786"/>
              <a:gd name="connsiteY2" fmla="*/ 0 h 272144"/>
              <a:gd name="connsiteX3" fmla="*/ 226786 w 226786"/>
              <a:gd name="connsiteY3" fmla="*/ 136072 h 272144"/>
              <a:gd name="connsiteX4" fmla="*/ 113393 w 226786"/>
              <a:gd name="connsiteY4" fmla="*/ 272144 h 272144"/>
              <a:gd name="connsiteX5" fmla="*/ 113393 w 226786"/>
              <a:gd name="connsiteY5" fmla="*/ 217715 h 272144"/>
              <a:gd name="connsiteX6" fmla="*/ 0 w 226786"/>
              <a:gd name="connsiteY6" fmla="*/ 217715 h 272144"/>
              <a:gd name="connsiteX7" fmla="*/ 0 w 226786"/>
              <a:gd name="connsiteY7" fmla="*/ 54429 h 27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786" h="272144">
                <a:moveTo>
                  <a:pt x="181429" y="1"/>
                </a:moveTo>
                <a:lnTo>
                  <a:pt x="181429" y="136072"/>
                </a:lnTo>
                <a:lnTo>
                  <a:pt x="226786" y="136072"/>
                </a:lnTo>
                <a:lnTo>
                  <a:pt x="113393" y="272143"/>
                </a:lnTo>
                <a:lnTo>
                  <a:pt x="0" y="136072"/>
                </a:lnTo>
                <a:lnTo>
                  <a:pt x="45357" y="136072"/>
                </a:lnTo>
                <a:lnTo>
                  <a:pt x="45357" y="1"/>
                </a:lnTo>
                <a:lnTo>
                  <a:pt x="181429" y="1"/>
                </a:lnTo>
                <a:close/>
              </a:path>
            </a:pathLst>
          </a:custGeom>
        </p:spPr>
        <p:style>
          <a:lnRef idx="0">
            <a:schemeClr val="lt1">
              <a:hueOff val="0"/>
              <a:satOff val="0"/>
              <a:lumOff val="0"/>
              <a:alphaOff val="0"/>
            </a:schemeClr>
          </a:lnRef>
          <a:fillRef idx="2">
            <a:schemeClr val="accent5">
              <a:hueOff val="5142836"/>
              <a:satOff val="11748"/>
              <a:lumOff val="-32549"/>
              <a:alphaOff val="0"/>
            </a:schemeClr>
          </a:fillRef>
          <a:effectRef idx="1">
            <a:schemeClr val="accent5">
              <a:hueOff val="5142836"/>
              <a:satOff val="11748"/>
              <a:lumOff val="-32549"/>
              <a:alphaOff val="0"/>
            </a:schemeClr>
          </a:effectRef>
          <a:fontRef idx="minor">
            <a:schemeClr val="dk1"/>
          </a:fontRef>
        </p:style>
        <p:txBody>
          <a:bodyPr spcFirstLastPara="0" vert="horz" wrap="square" lIns="54429" tIns="0" rIns="54429" bIns="68036" numCol="1" spcCol="1270" anchor="ctr" anchorCtr="0">
            <a:noAutofit/>
          </a:bodyPr>
          <a:lstStyle/>
          <a:p>
            <a:pPr lvl="0" algn="ctr" defTabSz="533400">
              <a:lnSpc>
                <a:spcPct val="90000"/>
              </a:lnSpc>
              <a:spcBef>
                <a:spcPct val="0"/>
              </a:spcBef>
              <a:spcAft>
                <a:spcPct val="35000"/>
              </a:spcAft>
            </a:pPr>
            <a:endParaRPr lang="en-US" sz="1200" kern="1200" dirty="0"/>
          </a:p>
        </p:txBody>
      </p:sp>
      <p:sp>
        <p:nvSpPr>
          <p:cNvPr id="47" name="Freeform 46"/>
          <p:cNvSpPr/>
          <p:nvPr/>
        </p:nvSpPr>
        <p:spPr>
          <a:xfrm>
            <a:off x="4430893" y="2611593"/>
            <a:ext cx="2419060" cy="60476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extrusionOk="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5142836"/>
              <a:satOff val="11748"/>
              <a:lumOff val="-32549"/>
              <a:alphaOff val="0"/>
            </a:schemeClr>
          </a:fillRef>
          <a:effectRef idx="1">
            <a:schemeClr val="accent5">
              <a:hueOff val="5142836"/>
              <a:satOff val="11748"/>
              <a:lumOff val="-32549"/>
              <a:alphaOff val="0"/>
            </a:schemeClr>
          </a:effectRef>
          <a:fontRef idx="minor">
            <a:schemeClr val="dk1"/>
          </a:fontRef>
        </p:style>
        <p:txBody>
          <a:bodyPr spcFirstLastPara="0" vert="horz" wrap="square" lIns="386745" tIns="144671" rIns="558767" bIns="172697" numCol="1" spcCol="1270" anchor="ctr" anchorCtr="0">
            <a:noAutofit/>
          </a:bodyPr>
          <a:lstStyle/>
          <a:p>
            <a:pPr lvl="0" algn="ctr" defTabSz="622300">
              <a:lnSpc>
                <a:spcPct val="90000"/>
              </a:lnSpc>
              <a:spcBef>
                <a:spcPct val="0"/>
              </a:spcBef>
              <a:spcAft>
                <a:spcPct val="35000"/>
              </a:spcAft>
            </a:pPr>
            <a:r>
              <a:rPr lang="fr-CA" sz="1400" i="0" kern="1200" dirty="0">
                <a:solidFill>
                  <a:schemeClr val="tx1"/>
                </a:solidFill>
                <a:latin typeface="Comic Sans MS" panose="030F0702030302020204" pitchFamily="66" charset="0"/>
              </a:rPr>
              <a:t>Collecte des idées</a:t>
            </a:r>
            <a:endParaRPr lang="en-US" sz="1400" i="0" kern="1200" dirty="0">
              <a:solidFill>
                <a:schemeClr val="tx1"/>
              </a:solidFill>
              <a:latin typeface="Comic Sans MS" panose="030F0702030302020204" pitchFamily="66" charset="0"/>
            </a:endParaRPr>
          </a:p>
        </p:txBody>
      </p:sp>
      <p:grpSp>
        <p:nvGrpSpPr>
          <p:cNvPr id="56" name="Group 55"/>
          <p:cNvGrpSpPr/>
          <p:nvPr/>
        </p:nvGrpSpPr>
        <p:grpSpPr>
          <a:xfrm>
            <a:off x="4787973" y="3385693"/>
            <a:ext cx="1679949" cy="1992086"/>
            <a:chOff x="4787973" y="3385693"/>
            <a:chExt cx="1679949" cy="1992086"/>
          </a:xfrm>
        </p:grpSpPr>
        <p:sp>
          <p:nvSpPr>
            <p:cNvPr id="49" name="Oval 48"/>
            <p:cNvSpPr/>
            <p:nvPr/>
          </p:nvSpPr>
          <p:spPr>
            <a:xfrm>
              <a:off x="4851571" y="3451691"/>
              <a:ext cx="1547953" cy="537583"/>
            </a:xfrm>
            <a:prstGeom prst="ellipse">
              <a:avLst/>
            </a:prstGeom>
            <a:solidFill>
              <a:srgbClr val="FFC000">
                <a:alpha val="40000"/>
              </a:srgbClr>
            </a:solid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50" name="Down Arrow 49"/>
            <p:cNvSpPr/>
            <p:nvPr/>
          </p:nvSpPr>
          <p:spPr>
            <a:xfrm>
              <a:off x="5477952" y="4768052"/>
              <a:ext cx="299991" cy="191994"/>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1" name="Freeform 50"/>
            <p:cNvSpPr/>
            <p:nvPr/>
          </p:nvSpPr>
          <p:spPr>
            <a:xfrm>
              <a:off x="4907969" y="5017790"/>
              <a:ext cx="1439956" cy="359989"/>
            </a:xfrm>
            <a:custGeom>
              <a:avLst/>
              <a:gdLst>
                <a:gd name="connsiteX0" fmla="*/ 0 w 1439956"/>
                <a:gd name="connsiteY0" fmla="*/ 0 h 359989"/>
                <a:gd name="connsiteX1" fmla="*/ 1439956 w 1439956"/>
                <a:gd name="connsiteY1" fmla="*/ 0 h 359989"/>
                <a:gd name="connsiteX2" fmla="*/ 1439956 w 1439956"/>
                <a:gd name="connsiteY2" fmla="*/ 359989 h 359989"/>
                <a:gd name="connsiteX3" fmla="*/ 0 w 1439956"/>
                <a:gd name="connsiteY3" fmla="*/ 359989 h 359989"/>
                <a:gd name="connsiteX4" fmla="*/ 0 w 1439956"/>
                <a:gd name="connsiteY4" fmla="*/ 0 h 359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956" h="359989">
                  <a:moveTo>
                    <a:pt x="0" y="0"/>
                  </a:moveTo>
                  <a:lnTo>
                    <a:pt x="1439956" y="0"/>
                  </a:lnTo>
                  <a:lnTo>
                    <a:pt x="1439956" y="359989"/>
                  </a:lnTo>
                  <a:lnTo>
                    <a:pt x="0" y="3599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a:solidFill>
                    <a:srgbClr val="C00000"/>
                  </a:solidFill>
                  <a:latin typeface="Comic Sans MS" panose="030F0702030302020204" pitchFamily="66" charset="0"/>
                </a:rPr>
                <a:t>Solutions applicables</a:t>
              </a:r>
            </a:p>
          </p:txBody>
        </p:sp>
        <p:sp>
          <p:nvSpPr>
            <p:cNvPr id="52" name="Freeform 51"/>
            <p:cNvSpPr/>
            <p:nvPr/>
          </p:nvSpPr>
          <p:spPr>
            <a:xfrm>
              <a:off x="5414354" y="4030794"/>
              <a:ext cx="539983" cy="539983"/>
            </a:xfrm>
            <a:custGeom>
              <a:avLst/>
              <a:gdLst>
                <a:gd name="connsiteX0" fmla="*/ 0 w 539983"/>
                <a:gd name="connsiteY0" fmla="*/ 269992 h 539983"/>
                <a:gd name="connsiteX1" fmla="*/ 269992 w 539983"/>
                <a:gd name="connsiteY1" fmla="*/ 0 h 539983"/>
                <a:gd name="connsiteX2" fmla="*/ 539984 w 539983"/>
                <a:gd name="connsiteY2" fmla="*/ 269992 h 539983"/>
                <a:gd name="connsiteX3" fmla="*/ 269992 w 539983"/>
                <a:gd name="connsiteY3" fmla="*/ 539984 h 539983"/>
                <a:gd name="connsiteX4" fmla="*/ 0 w 539983"/>
                <a:gd name="connsiteY4" fmla="*/ 269992 h 539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83" h="539983">
                  <a:moveTo>
                    <a:pt x="0" y="269992"/>
                  </a:moveTo>
                  <a:cubicBezTo>
                    <a:pt x="0" y="120880"/>
                    <a:pt x="120880" y="0"/>
                    <a:pt x="269992" y="0"/>
                  </a:cubicBezTo>
                  <a:cubicBezTo>
                    <a:pt x="419104" y="0"/>
                    <a:pt x="539984" y="120880"/>
                    <a:pt x="539984" y="269992"/>
                  </a:cubicBezTo>
                  <a:cubicBezTo>
                    <a:pt x="539984" y="419104"/>
                    <a:pt x="419104" y="539984"/>
                    <a:pt x="269992" y="539984"/>
                  </a:cubicBezTo>
                  <a:cubicBezTo>
                    <a:pt x="120880" y="539984"/>
                    <a:pt x="0" y="419104"/>
                    <a:pt x="0" y="26999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049" tIns="93049" rIns="93049" bIns="93049" numCol="1" spcCol="1270" anchor="ctr" anchorCtr="0">
              <a:noAutofit/>
            </a:bodyPr>
            <a:lstStyle/>
            <a:p>
              <a:pPr lvl="0" algn="ctr" defTabSz="488950">
                <a:lnSpc>
                  <a:spcPct val="90000"/>
                </a:lnSpc>
                <a:spcBef>
                  <a:spcPct val="0"/>
                </a:spcBef>
                <a:spcAft>
                  <a:spcPct val="35000"/>
                </a:spcAft>
              </a:pPr>
              <a:r>
                <a:rPr lang="en-US" sz="1100" kern="1200" dirty="0"/>
                <a:t>Idée n</a:t>
              </a:r>
            </a:p>
          </p:txBody>
        </p:sp>
        <p:sp>
          <p:nvSpPr>
            <p:cNvPr id="53" name="Freeform 52"/>
            <p:cNvSpPr/>
            <p:nvPr/>
          </p:nvSpPr>
          <p:spPr>
            <a:xfrm>
              <a:off x="5027965" y="3625686"/>
              <a:ext cx="539983" cy="539983"/>
            </a:xfrm>
            <a:custGeom>
              <a:avLst/>
              <a:gdLst>
                <a:gd name="connsiteX0" fmla="*/ 0 w 539983"/>
                <a:gd name="connsiteY0" fmla="*/ 269992 h 539983"/>
                <a:gd name="connsiteX1" fmla="*/ 269992 w 539983"/>
                <a:gd name="connsiteY1" fmla="*/ 0 h 539983"/>
                <a:gd name="connsiteX2" fmla="*/ 539984 w 539983"/>
                <a:gd name="connsiteY2" fmla="*/ 269992 h 539983"/>
                <a:gd name="connsiteX3" fmla="*/ 269992 w 539983"/>
                <a:gd name="connsiteY3" fmla="*/ 539984 h 539983"/>
                <a:gd name="connsiteX4" fmla="*/ 0 w 539983"/>
                <a:gd name="connsiteY4" fmla="*/ 269992 h 539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83" h="539983">
                  <a:moveTo>
                    <a:pt x="0" y="269992"/>
                  </a:moveTo>
                  <a:cubicBezTo>
                    <a:pt x="0" y="120880"/>
                    <a:pt x="120880" y="0"/>
                    <a:pt x="269992" y="0"/>
                  </a:cubicBezTo>
                  <a:cubicBezTo>
                    <a:pt x="419104" y="0"/>
                    <a:pt x="539984" y="120880"/>
                    <a:pt x="539984" y="269992"/>
                  </a:cubicBezTo>
                  <a:cubicBezTo>
                    <a:pt x="539984" y="419104"/>
                    <a:pt x="419104" y="539984"/>
                    <a:pt x="269992" y="539984"/>
                  </a:cubicBezTo>
                  <a:cubicBezTo>
                    <a:pt x="120880" y="539984"/>
                    <a:pt x="0" y="419104"/>
                    <a:pt x="0" y="26999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049" tIns="93049" rIns="93049" bIns="93049" numCol="1" spcCol="1270" anchor="ctr" anchorCtr="0">
              <a:noAutofit/>
            </a:bodyPr>
            <a:lstStyle/>
            <a:p>
              <a:pPr lvl="0" algn="ctr" defTabSz="488950">
                <a:lnSpc>
                  <a:spcPct val="90000"/>
                </a:lnSpc>
                <a:spcBef>
                  <a:spcPct val="0"/>
                </a:spcBef>
                <a:spcAft>
                  <a:spcPct val="35000"/>
                </a:spcAft>
              </a:pPr>
              <a:r>
                <a:rPr lang="en-US" sz="1100" kern="1200" dirty="0">
                  <a:latin typeface="Comic Sans MS" panose="030F0702030302020204" pitchFamily="66" charset="0"/>
                </a:rPr>
                <a:t>Idée 2</a:t>
              </a:r>
            </a:p>
          </p:txBody>
        </p:sp>
        <p:sp>
          <p:nvSpPr>
            <p:cNvPr id="54" name="Freeform 53"/>
            <p:cNvSpPr/>
            <p:nvPr/>
          </p:nvSpPr>
          <p:spPr>
            <a:xfrm>
              <a:off x="5579949" y="3495130"/>
              <a:ext cx="539983" cy="539983"/>
            </a:xfrm>
            <a:custGeom>
              <a:avLst/>
              <a:gdLst>
                <a:gd name="connsiteX0" fmla="*/ 0 w 539983"/>
                <a:gd name="connsiteY0" fmla="*/ 269992 h 539983"/>
                <a:gd name="connsiteX1" fmla="*/ 269992 w 539983"/>
                <a:gd name="connsiteY1" fmla="*/ 0 h 539983"/>
                <a:gd name="connsiteX2" fmla="*/ 539984 w 539983"/>
                <a:gd name="connsiteY2" fmla="*/ 269992 h 539983"/>
                <a:gd name="connsiteX3" fmla="*/ 269992 w 539983"/>
                <a:gd name="connsiteY3" fmla="*/ 539984 h 539983"/>
                <a:gd name="connsiteX4" fmla="*/ 0 w 539983"/>
                <a:gd name="connsiteY4" fmla="*/ 269992 h 539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83" h="539983">
                  <a:moveTo>
                    <a:pt x="0" y="269992"/>
                  </a:moveTo>
                  <a:cubicBezTo>
                    <a:pt x="0" y="120880"/>
                    <a:pt x="120880" y="0"/>
                    <a:pt x="269992" y="0"/>
                  </a:cubicBezTo>
                  <a:cubicBezTo>
                    <a:pt x="419104" y="0"/>
                    <a:pt x="539984" y="120880"/>
                    <a:pt x="539984" y="269992"/>
                  </a:cubicBezTo>
                  <a:cubicBezTo>
                    <a:pt x="539984" y="419104"/>
                    <a:pt x="419104" y="539984"/>
                    <a:pt x="269992" y="539984"/>
                  </a:cubicBezTo>
                  <a:cubicBezTo>
                    <a:pt x="120880" y="539984"/>
                    <a:pt x="0" y="419104"/>
                    <a:pt x="0" y="26999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049" tIns="93049" rIns="93049" bIns="93049" numCol="1" spcCol="1270" anchor="ctr" anchorCtr="0">
              <a:noAutofit/>
            </a:bodyPr>
            <a:lstStyle/>
            <a:p>
              <a:pPr lvl="0" algn="ctr" defTabSz="488950">
                <a:lnSpc>
                  <a:spcPct val="90000"/>
                </a:lnSpc>
                <a:spcBef>
                  <a:spcPct val="0"/>
                </a:spcBef>
                <a:spcAft>
                  <a:spcPct val="35000"/>
                </a:spcAft>
              </a:pPr>
              <a:r>
                <a:rPr lang="en-US" sz="1100" kern="1200" dirty="0">
                  <a:latin typeface="Comic Sans MS" panose="030F0702030302020204" pitchFamily="66" charset="0"/>
                </a:rPr>
                <a:t>Idée 1</a:t>
              </a:r>
            </a:p>
          </p:txBody>
        </p:sp>
        <p:sp>
          <p:nvSpPr>
            <p:cNvPr id="55" name="Shape 54"/>
            <p:cNvSpPr/>
            <p:nvPr/>
          </p:nvSpPr>
          <p:spPr>
            <a:xfrm>
              <a:off x="4787973" y="3385693"/>
              <a:ext cx="1679949" cy="1343959"/>
            </a:xfrm>
            <a:prstGeom prst="funnel">
              <a:avLst/>
            </a:prstGeom>
            <a:solidFill>
              <a:srgbClr val="FFCC00">
                <a:alpha val="40000"/>
              </a:srgb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grpSp>
      <p:grpSp>
        <p:nvGrpSpPr>
          <p:cNvPr id="39" name="Group 38"/>
          <p:cNvGrpSpPr/>
          <p:nvPr/>
        </p:nvGrpSpPr>
        <p:grpSpPr>
          <a:xfrm>
            <a:off x="5523992" y="3217540"/>
            <a:ext cx="272144" cy="226786"/>
            <a:chOff x="1243776" y="1550893"/>
            <a:chExt cx="272144" cy="22678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p:grpSpPr>
        <p:sp>
          <p:nvSpPr>
            <p:cNvPr id="40" name="Right Arrow 39"/>
            <p:cNvSpPr/>
            <p:nvPr/>
          </p:nvSpPr>
          <p:spPr>
            <a:xfrm rot="5400000">
              <a:off x="1266455" y="1528214"/>
              <a:ext cx="226786" cy="272144"/>
            </a:xfrm>
            <a:prstGeom prst="rightArrow">
              <a:avLst>
                <a:gd name="adj1" fmla="val 60000"/>
                <a:gd name="adj2" fmla="val 50000"/>
              </a:avLst>
            </a:prstGeom>
            <a:grpFill/>
          </p:spPr>
          <p:style>
            <a:lnRef idx="0">
              <a:schemeClr val="lt1">
                <a:hueOff val="0"/>
                <a:satOff val="0"/>
                <a:lumOff val="0"/>
                <a:alphaOff val="0"/>
              </a:schemeClr>
            </a:lnRef>
            <a:fillRef idx="2">
              <a:schemeClr val="accent5">
                <a:hueOff val="5142836"/>
                <a:satOff val="11748"/>
                <a:lumOff val="-32549"/>
                <a:alphaOff val="0"/>
              </a:schemeClr>
            </a:fillRef>
            <a:effectRef idx="1">
              <a:schemeClr val="accent5">
                <a:hueOff val="5142836"/>
                <a:satOff val="11748"/>
                <a:lumOff val="-32549"/>
                <a:alphaOff val="0"/>
              </a:schemeClr>
            </a:effectRef>
            <a:fontRef idx="minor">
              <a:schemeClr val="dk1"/>
            </a:fontRef>
          </p:style>
        </p:sp>
        <p:sp>
          <p:nvSpPr>
            <p:cNvPr id="41" name="Right Arrow 4"/>
            <p:cNvSpPr/>
            <p:nvPr/>
          </p:nvSpPr>
          <p:spPr>
            <a:xfrm>
              <a:off x="1298205" y="1550893"/>
              <a:ext cx="163286" cy="158750"/>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p:txBody>
        </p:sp>
      </p:grpSp>
      <p:sp>
        <p:nvSpPr>
          <p:cNvPr id="20" name="TextBox 2"/>
          <p:cNvSpPr txBox="1"/>
          <p:nvPr/>
        </p:nvSpPr>
        <p:spPr>
          <a:xfrm>
            <a:off x="7358086" y="5484168"/>
            <a:ext cx="1534394" cy="230832"/>
          </a:xfrm>
          <a:prstGeom prst="rect">
            <a:avLst/>
          </a:prstGeom>
          <a:noFill/>
        </p:spPr>
        <p:txBody>
          <a:bodyPr wrap="none" rtlCol="0">
            <a:spAutoFit/>
          </a:bodyPr>
          <a:lstStyle/>
          <a:p>
            <a:r>
              <a:rPr lang="de-DE" sz="900" dirty="0">
                <a:latin typeface="Calibri" panose="020F0502020204030204" pitchFamily="34" charset="0"/>
              </a:rPr>
              <a:t>Illustration  : </a:t>
            </a:r>
            <a:r>
              <a:rPr lang="de-DE" sz="900" dirty="0" err="1">
                <a:latin typeface="Calibri" panose="020F0502020204030204" pitchFamily="34" charset="0"/>
              </a:rPr>
              <a:t>Bich</a:t>
            </a:r>
            <a:r>
              <a:rPr lang="de-DE" sz="900" dirty="0">
                <a:latin typeface="Calibri" panose="020F0502020204030204" pitchFamily="34" charset="0"/>
              </a:rPr>
              <a:t> Van Hoang</a:t>
            </a:r>
            <a:endParaRPr lang="en-US" sz="900" dirty="0">
              <a:latin typeface="Calibri" panose="020F0502020204030204" pitchFamily="34" charset="0"/>
            </a:endParaRPr>
          </a:p>
        </p:txBody>
      </p:sp>
    </p:spTree>
    <p:extLst>
      <p:ext uri="{BB962C8B-B14F-4D97-AF65-F5344CB8AC3E}">
        <p14:creationId xmlns:p14="http://schemas.microsoft.com/office/powerpoint/2010/main" val="49630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Rôle de l’animateur</a:t>
            </a:r>
            <a:endParaRPr lang="en-US" dirty="0"/>
          </a:p>
        </p:txBody>
      </p:sp>
      <p:sp>
        <p:nvSpPr>
          <p:cNvPr id="3" name="Content Placeholder 2"/>
          <p:cNvSpPr>
            <a:spLocks noGrp="1"/>
          </p:cNvSpPr>
          <p:nvPr>
            <p:ph idx="1"/>
          </p:nvPr>
        </p:nvSpPr>
        <p:spPr>
          <a:xfrm>
            <a:off x="2627784" y="1270000"/>
            <a:ext cx="6389221" cy="3937000"/>
          </a:xfrm>
        </p:spPr>
        <p:txBody>
          <a:bodyPr/>
          <a:lstStyle/>
          <a:p>
            <a:pPr marL="0" indent="0">
              <a:buNone/>
            </a:pPr>
            <a:r>
              <a:rPr lang="fr-CA" sz="3200" b="1" dirty="0"/>
              <a:t>Initie</a:t>
            </a:r>
            <a:r>
              <a:rPr lang="fr-CA" sz="3200" dirty="0">
                <a:solidFill>
                  <a:srgbClr val="C00000"/>
                </a:solidFill>
              </a:rPr>
              <a:t> </a:t>
            </a:r>
            <a:r>
              <a:rPr lang="fr-CA" sz="3200" dirty="0"/>
              <a:t>et </a:t>
            </a:r>
            <a:r>
              <a:rPr lang="fr-CA" sz="3200" b="1" dirty="0"/>
              <a:t>pilote</a:t>
            </a:r>
            <a:r>
              <a:rPr lang="fr-CA" sz="3200" dirty="0"/>
              <a:t> le processus</a:t>
            </a:r>
          </a:p>
          <a:p>
            <a:pPr lvl="1" eaLnBrk="1" hangingPunct="1">
              <a:buFont typeface="Arial" panose="020B0604020202020204" pitchFamily="34" charset="0"/>
              <a:buChar char="•"/>
            </a:pPr>
            <a:r>
              <a:rPr lang="fr-CA" sz="2400" dirty="0"/>
              <a:t>Sélection des participants</a:t>
            </a:r>
          </a:p>
          <a:p>
            <a:pPr lvl="1" eaLnBrk="1" hangingPunct="1">
              <a:buFont typeface="Arial" panose="020B0604020202020204" pitchFamily="34" charset="0"/>
              <a:buChar char="•"/>
            </a:pPr>
            <a:r>
              <a:rPr lang="fr-CA" sz="2400" dirty="0"/>
              <a:t>Organisation pratique de la session</a:t>
            </a:r>
          </a:p>
          <a:p>
            <a:pPr lvl="1" eaLnBrk="1" hangingPunct="1">
              <a:buFont typeface="Arial" panose="020B0604020202020204" pitchFamily="34" charset="0"/>
              <a:buChar char="•"/>
            </a:pPr>
            <a:r>
              <a:rPr lang="fr-CA" sz="2400" dirty="0"/>
              <a:t>Proposition des méthodes de travail</a:t>
            </a:r>
          </a:p>
          <a:p>
            <a:pPr lvl="1" eaLnBrk="1" hangingPunct="1">
              <a:buFont typeface="Arial" panose="020B0604020202020204" pitchFamily="34" charset="0"/>
              <a:buChar char="•"/>
            </a:pPr>
            <a:r>
              <a:rPr lang="fr-CA" sz="2400" dirty="0"/>
              <a:t>Cadrage, voire recadrage en cours de route</a:t>
            </a:r>
          </a:p>
          <a:p>
            <a:pPr lvl="1" eaLnBrk="1" hangingPunct="1">
              <a:buFont typeface="Arial" panose="020B0604020202020204" pitchFamily="34" charset="0"/>
              <a:buChar char="•"/>
            </a:pPr>
            <a:r>
              <a:rPr lang="fr-CA" sz="2400" dirty="0"/>
              <a:t>Respect du temps, efficacité</a:t>
            </a:r>
          </a:p>
          <a:p>
            <a:pPr lvl="1" eaLnBrk="1" hangingPunct="1">
              <a:buFont typeface="Arial" panose="020B0604020202020204" pitchFamily="34" charset="0"/>
              <a:buChar char="•"/>
            </a:pPr>
            <a:r>
              <a:rPr lang="fr-CA" sz="2400" dirty="0"/>
              <a:t>Participation de tous, facilitation</a:t>
            </a:r>
          </a:p>
        </p:txBody>
      </p:sp>
      <p:sp>
        <p:nvSpPr>
          <p:cNvPr id="5" name="ZoneTexte 10"/>
          <p:cNvSpPr txBox="1"/>
          <p:nvPr/>
        </p:nvSpPr>
        <p:spPr>
          <a:xfrm>
            <a:off x="193688" y="3802874"/>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Tree>
    <p:extLst>
      <p:ext uri="{BB962C8B-B14F-4D97-AF65-F5344CB8AC3E}">
        <p14:creationId xmlns:p14="http://schemas.microsoft.com/office/powerpoint/2010/main" val="367935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par>
                                <p:cTn id="12" presetID="8" presetClass="entr" presetSubtype="16" fill="hold" nodeType="withEffect">
                                  <p:stCondLst>
                                    <p:cond delay="2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amond(in)">
                                      <p:cBhvr>
                                        <p:cTn id="14" dur="2000"/>
                                        <p:tgtEl>
                                          <p:spTgt spid="3">
                                            <p:txEl>
                                              <p:pRg st="2" end="2"/>
                                            </p:txEl>
                                          </p:spTgt>
                                        </p:tgtEl>
                                      </p:cBhvr>
                                    </p:animEffect>
                                  </p:childTnLst>
                                </p:cTn>
                              </p:par>
                              <p:par>
                                <p:cTn id="15" presetID="8" presetClass="entr" presetSubtype="16" fill="hold" nodeType="withEffect">
                                  <p:stCondLst>
                                    <p:cond delay="25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par>
                                <p:cTn id="18" presetID="8" presetClass="entr" presetSubtype="16" fill="hold" nodeType="withEffect">
                                  <p:stCondLst>
                                    <p:cond delay="25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par>
                                <p:cTn id="21" presetID="8" presetClass="entr" presetSubtype="16" fill="hold" nodeType="with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amond(in)">
                                      <p:cBhvr>
                                        <p:cTn id="23" dur="2000"/>
                                        <p:tgtEl>
                                          <p:spTgt spid="3">
                                            <p:txEl>
                                              <p:pRg st="5" end="5"/>
                                            </p:txEl>
                                          </p:spTgt>
                                        </p:tgtEl>
                                      </p:cBhvr>
                                    </p:animEffect>
                                  </p:childTnLst>
                                </p:cTn>
                              </p:par>
                              <p:par>
                                <p:cTn id="24" presetID="8" presetClass="entr" presetSubtype="16" fill="hold" nodeType="withEffect">
                                  <p:stCondLst>
                                    <p:cond delay="25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amond(i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Rôle du </a:t>
            </a:r>
            <a:r>
              <a:rPr lang="fr-FR" dirty="0"/>
              <a:t>secrétaire </a:t>
            </a:r>
            <a:endParaRPr lang="en-US" dirty="0"/>
          </a:p>
        </p:txBody>
      </p:sp>
      <p:sp>
        <p:nvSpPr>
          <p:cNvPr id="5" name="TextBox 4"/>
          <p:cNvSpPr txBox="1"/>
          <p:nvPr/>
        </p:nvSpPr>
        <p:spPr>
          <a:xfrm>
            <a:off x="2555776" y="1223234"/>
            <a:ext cx="3240360" cy="1323439"/>
          </a:xfrm>
          <a:prstGeom prst="rect">
            <a:avLst/>
          </a:prstGeom>
          <a:noFill/>
        </p:spPr>
        <p:txBody>
          <a:bodyPr wrap="square" rtlCol="0">
            <a:spAutoFit/>
          </a:bodyPr>
          <a:lstStyle/>
          <a:p>
            <a:r>
              <a:rPr lang="fr-CA" sz="2200" dirty="0">
                <a:latin typeface="Calibri" panose="020F0502020204030204" pitchFamily="34" charset="0"/>
              </a:rPr>
              <a:t>Il est responsable de la prise en note des idées</a:t>
            </a:r>
          </a:p>
          <a:p>
            <a:pPr lvl="1" eaLnBrk="1" hangingPunct="1"/>
            <a:r>
              <a:rPr lang="fr-CA" sz="1800" i="1" dirty="0">
                <a:solidFill>
                  <a:srgbClr val="C00000"/>
                </a:solidFill>
                <a:latin typeface="Calibri" panose="020F0502020204030204" pitchFamily="34" charset="0"/>
              </a:rPr>
              <a:t>Tableau, </a:t>
            </a:r>
            <a:r>
              <a:rPr lang="fr-CA" sz="1800" i="1" dirty="0" err="1">
                <a:solidFill>
                  <a:srgbClr val="C00000"/>
                </a:solidFill>
                <a:latin typeface="Calibri" panose="020F0502020204030204" pitchFamily="34" charset="0"/>
              </a:rPr>
              <a:t>paper-board</a:t>
            </a:r>
            <a:r>
              <a:rPr lang="fr-CA" sz="1800" i="1" dirty="0">
                <a:solidFill>
                  <a:srgbClr val="C00000"/>
                </a:solidFill>
                <a:latin typeface="Calibri" panose="020F0502020204030204" pitchFamily="34" charset="0"/>
              </a:rPr>
              <a:t>, vidéoprojecteur</a:t>
            </a:r>
            <a:endParaRPr lang="fr-CA" sz="1800" i="1" dirty="0">
              <a:solidFill>
                <a:srgbClr val="008000"/>
              </a:solidFill>
              <a:latin typeface="Calibri" panose="020F0502020204030204" pitchFamily="34" charset="0"/>
            </a:endParaRPr>
          </a:p>
        </p:txBody>
      </p:sp>
      <p:sp>
        <p:nvSpPr>
          <p:cNvPr id="6" name="TextBox 5"/>
          <p:cNvSpPr txBox="1"/>
          <p:nvPr/>
        </p:nvSpPr>
        <p:spPr>
          <a:xfrm>
            <a:off x="6684830" y="5504264"/>
            <a:ext cx="2283458" cy="230832"/>
          </a:xfrm>
          <a:prstGeom prst="rect">
            <a:avLst/>
          </a:prstGeom>
          <a:noFill/>
        </p:spPr>
        <p:txBody>
          <a:bodyPr wrap="square" rtlCol="0">
            <a:spAutoFit/>
          </a:bodyPr>
          <a:lstStyle/>
          <a:p>
            <a:pPr algn="r"/>
            <a:r>
              <a:rPr lang="fr-FR" sz="900" dirty="0">
                <a:latin typeface="Calibri" panose="020F0502020204030204" pitchFamily="34" charset="0"/>
              </a:rPr>
              <a:t>Photo : CC-BY 2.0 (</a:t>
            </a:r>
            <a:r>
              <a:rPr lang="fr-FR" sz="900" dirty="0">
                <a:latin typeface="Calibri" panose="020F0502020204030204" pitchFamily="34" charset="0"/>
                <a:hlinkClick r:id="rId3"/>
              </a:rPr>
              <a:t>Source</a:t>
            </a:r>
            <a:r>
              <a:rPr lang="fr-FR" sz="900" dirty="0">
                <a:latin typeface="Calibri" panose="020F0502020204030204" pitchFamily="34" charset="0"/>
              </a:rPr>
              <a:t>)</a:t>
            </a:r>
          </a:p>
        </p:txBody>
      </p:sp>
      <p:sp>
        <p:nvSpPr>
          <p:cNvPr id="10" name="ZoneTexte 10"/>
          <p:cNvSpPr txBox="1"/>
          <p:nvPr/>
        </p:nvSpPr>
        <p:spPr>
          <a:xfrm>
            <a:off x="193688" y="3802874"/>
            <a:ext cx="378042" cy="148965"/>
          </a:xfrm>
          <a:prstGeom prst="rect">
            <a:avLst/>
          </a:prstGeom>
          <a:noFill/>
        </p:spPr>
        <p:txBody>
          <a:bodyPr wrap="square" lIns="71320" tIns="35662" rIns="71320" bIns="35662" rtlCol="0">
            <a:spAutoFit/>
          </a:bodyPr>
          <a:lstStyle/>
          <a:p>
            <a:pPr>
              <a:buSzPct val="400000"/>
              <a:buFont typeface="Wingdings" pitchFamily="2" charset="2"/>
              <a:buChar char="ü"/>
            </a:pPr>
            <a:r>
              <a:rPr lang="fr-FR" sz="500" dirty="0">
                <a:solidFill>
                  <a:srgbClr val="FF0000"/>
                </a:solidFill>
                <a:latin typeface="Calibri" pitchFamily="34" charset="0"/>
              </a:rPr>
              <a:t>.</a:t>
            </a:r>
          </a:p>
        </p:txBody>
      </p:sp>
      <p:sp>
        <p:nvSpPr>
          <p:cNvPr id="11" name="TextBox 10"/>
          <p:cNvSpPr txBox="1"/>
          <p:nvPr/>
        </p:nvSpPr>
        <p:spPr>
          <a:xfrm>
            <a:off x="3715298" y="4297661"/>
            <a:ext cx="4457101" cy="707886"/>
          </a:xfrm>
          <a:prstGeom prst="rect">
            <a:avLst/>
          </a:prstGeom>
          <a:noFill/>
        </p:spPr>
        <p:txBody>
          <a:bodyPr wrap="square" rtlCol="0">
            <a:spAutoFit/>
          </a:bodyPr>
          <a:lstStyle/>
          <a:p>
            <a:r>
              <a:rPr lang="fr-CA" sz="2000" i="1" dirty="0">
                <a:latin typeface="Calibri" panose="020F0502020204030204" pitchFamily="34" charset="0"/>
              </a:rPr>
              <a:t> Le secrétaire affiche systématiquement toutes les idées, </a:t>
            </a:r>
            <a:r>
              <a:rPr lang="fr-CA" sz="2000" i="1" dirty="0">
                <a:solidFill>
                  <a:srgbClr val="C00000"/>
                </a:solidFill>
                <a:latin typeface="Calibri" panose="020F0502020204030204" pitchFamily="34" charset="0"/>
              </a:rPr>
              <a:t>il ne les critique jamais.</a:t>
            </a:r>
            <a:endParaRPr lang="en-US" dirty="0">
              <a:solidFill>
                <a:srgbClr val="C00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6305" y="4362107"/>
            <a:ext cx="578993" cy="578993"/>
          </a:xfrm>
          <a:prstGeom prst="rect">
            <a:avLst/>
          </a:prstGeom>
        </p:spPr>
      </p:pic>
      <p:pic>
        <p:nvPicPr>
          <p:cNvPr id="8" name="Content Placeholder 7"/>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666873" y="1271314"/>
            <a:ext cx="3281600" cy="2435473"/>
          </a:xfrm>
          <a:prstGeom prst="rect">
            <a:avLst/>
          </a:prstGeom>
          <a:ln>
            <a:noFill/>
          </a:ln>
          <a:effectLst>
            <a:softEdge rad="112500"/>
          </a:effectLst>
        </p:spPr>
      </p:pic>
    </p:spTree>
    <p:extLst>
      <p:ext uri="{BB962C8B-B14F-4D97-AF65-F5344CB8AC3E}">
        <p14:creationId xmlns:p14="http://schemas.microsoft.com/office/powerpoint/2010/main" val="16735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22820"/>
            <a:ext cx="1296144" cy="1305948"/>
          </a:xfrm>
          <a:prstGeom prst="rect">
            <a:avLst/>
          </a:prstGeom>
          <a:ln>
            <a:noFill/>
          </a:ln>
          <a:effectLst>
            <a:softEdge rad="112500"/>
          </a:effectLst>
        </p:spPr>
      </p:pic>
      <p:sp>
        <p:nvSpPr>
          <p:cNvPr id="2" name="Title 1"/>
          <p:cNvSpPr>
            <a:spLocks noGrp="1"/>
          </p:cNvSpPr>
          <p:nvPr>
            <p:ph type="title"/>
          </p:nvPr>
        </p:nvSpPr>
        <p:spPr>
          <a:xfrm>
            <a:off x="2843808" y="134938"/>
            <a:ext cx="5184576" cy="571500"/>
          </a:xfrm>
        </p:spPr>
        <p:txBody>
          <a:bodyPr/>
          <a:lstStyle/>
          <a:p>
            <a:r>
              <a:rPr lang="fr-FR" dirty="0"/>
              <a:t>Réflexion sur ce chapitre</a:t>
            </a:r>
            <a:r>
              <a:rPr lang="en-US" dirty="0"/>
              <a:t> </a:t>
            </a:r>
          </a:p>
        </p:txBody>
      </p:sp>
      <p:sp>
        <p:nvSpPr>
          <p:cNvPr id="3" name="Rectangle 2"/>
          <p:cNvSpPr/>
          <p:nvPr/>
        </p:nvSpPr>
        <p:spPr>
          <a:xfrm>
            <a:off x="2809326" y="1655284"/>
            <a:ext cx="5832648" cy="2246769"/>
          </a:xfrm>
          <a:prstGeom prst="rect">
            <a:avLst/>
          </a:prstGeom>
        </p:spPr>
        <p:txBody>
          <a:bodyPr wrap="square">
            <a:spAutoFit/>
          </a:bodyPr>
          <a:lstStyle/>
          <a:p>
            <a:pPr marL="342900" indent="-342900">
              <a:buFont typeface="Wingdings" panose="05000000000000000000" pitchFamily="2" charset="2"/>
              <a:buChar char="ü"/>
            </a:pPr>
            <a:r>
              <a:rPr lang="fr-FR" sz="2000" i="1" dirty="0">
                <a:latin typeface="Calibri" panose="020F0502020204030204" pitchFamily="34" charset="0"/>
              </a:rPr>
              <a:t>Vous devez expliquer ce qu’est un  brainstorming à un enfant : pourquoi, comment…</a:t>
            </a:r>
          </a:p>
          <a:p>
            <a:pPr marL="342900" indent="-342900">
              <a:buFont typeface="Wingdings" panose="05000000000000000000" pitchFamily="2" charset="2"/>
              <a:buChar char="ü"/>
            </a:pPr>
            <a:endParaRPr lang="fr-FR" sz="2000" i="1" dirty="0">
              <a:latin typeface="Calibri" panose="020F0502020204030204" pitchFamily="34" charset="0"/>
            </a:endParaRPr>
          </a:p>
          <a:p>
            <a:pPr marL="342900" indent="-342900">
              <a:buFont typeface="Wingdings" panose="05000000000000000000" pitchFamily="2" charset="2"/>
              <a:buChar char="ü"/>
            </a:pPr>
            <a:r>
              <a:rPr lang="fr-FR" sz="2000" i="1" dirty="0">
                <a:latin typeface="Calibri" panose="020F0502020204030204" pitchFamily="34" charset="0"/>
              </a:rPr>
              <a:t>Du point de vue de votre personnalité, est-ce que le rôle d’animateur vous convient ? En quoi ?</a:t>
            </a:r>
          </a:p>
          <a:p>
            <a:pPr marL="342900" indent="-342900">
              <a:buFont typeface="Wingdings" panose="05000000000000000000" pitchFamily="2" charset="2"/>
              <a:buChar char="ü"/>
            </a:pPr>
            <a:endParaRPr lang="fr-FR" sz="2000" i="1" dirty="0">
              <a:latin typeface="Calibri" panose="020F0502020204030204" pitchFamily="34" charset="0"/>
            </a:endParaRPr>
          </a:p>
          <a:p>
            <a:pPr marL="342900" indent="-342900">
              <a:buFont typeface="Wingdings" panose="05000000000000000000" pitchFamily="2" charset="2"/>
              <a:buChar char="ü"/>
            </a:pPr>
            <a:r>
              <a:rPr lang="fr-FR" sz="2000" i="1" dirty="0">
                <a:latin typeface="Calibri" panose="020F0502020204030204" pitchFamily="34" charset="0"/>
              </a:rPr>
              <a:t>Est-ce que le rôle de secrétaire vous convient ? </a:t>
            </a:r>
            <a:endParaRPr lang="fr-FR" sz="2000" dirty="0">
              <a:solidFill>
                <a:srgbClr val="8D42C6"/>
              </a:solidFill>
              <a:latin typeface="Calibri" panose="020F0502020204030204" pitchFamily="34" charset="0"/>
            </a:endParaRPr>
          </a:p>
        </p:txBody>
      </p:sp>
      <p:grpSp>
        <p:nvGrpSpPr>
          <p:cNvPr id="9" name="Group 9"/>
          <p:cNvGrpSpPr/>
          <p:nvPr/>
        </p:nvGrpSpPr>
        <p:grpSpPr>
          <a:xfrm>
            <a:off x="4933052" y="4588481"/>
            <a:ext cx="1678195" cy="688869"/>
            <a:chOff x="4260027" y="4608090"/>
            <a:chExt cx="1678195" cy="688869"/>
          </a:xfrm>
        </p:grpSpPr>
        <p:pic>
          <p:nvPicPr>
            <p:cNvPr id="10"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1"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40835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cours ECLille 2004">
  <a:themeElements>
    <a:clrScheme name="Modèle cours ECLille 2004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Modèle cours ECLille 200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cours ECLille 20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cours ECLille 200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cours ECLille 200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cours ECLille 200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cours ECLille 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cours ECLille 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cours ECLille 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odèle cours ECLille 2004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13944</TotalTime>
  <Words>2310</Words>
  <Application>Microsoft Office PowerPoint</Application>
  <PresentationFormat>Affichage à l'écran (16:10)</PresentationFormat>
  <Paragraphs>390</Paragraphs>
  <Slides>38</Slides>
  <Notes>29</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Arial</vt:lpstr>
      <vt:lpstr>Calibri</vt:lpstr>
      <vt:lpstr>Comic Sans MS</vt:lpstr>
      <vt:lpstr>Times New Roman</vt:lpstr>
      <vt:lpstr>Wingdings</vt:lpstr>
      <vt:lpstr>Modèle cours ECLille 2004</vt:lpstr>
      <vt:lpstr>Animer un brainstorming</vt:lpstr>
      <vt:lpstr>Avant de commencer</vt:lpstr>
      <vt:lpstr>Objectifs</vt:lpstr>
      <vt:lpstr>Sommaire</vt:lpstr>
      <vt:lpstr>Qu’est-ce qu’un brainstorming ?</vt:lpstr>
      <vt:lpstr>Présentation PowerPoint</vt:lpstr>
      <vt:lpstr>Rôle de l’animateur</vt:lpstr>
      <vt:lpstr>Rôle du secrétaire </vt:lpstr>
      <vt:lpstr>Réflexion sur ce chapitre </vt:lpstr>
      <vt:lpstr>Sommaire</vt:lpstr>
      <vt:lpstr>Constituer le groupe de travail</vt:lpstr>
      <vt:lpstr>Le cadrage</vt:lpstr>
      <vt:lpstr>Cadrage : le choix de la question de départ</vt:lpstr>
      <vt:lpstr>Synthèse du chapitre 2</vt:lpstr>
      <vt:lpstr>Réflexion sur ce chapitre</vt:lpstr>
      <vt:lpstr>Sommaire</vt:lpstr>
      <vt:lpstr>Susciter et collecter les idées</vt:lpstr>
      <vt:lpstr>Susciter et collecter les idées</vt:lpstr>
      <vt:lpstr>Phase de collecte</vt:lpstr>
      <vt:lpstr>Pour trouver un maximum d’idées : se laisser aller </vt:lpstr>
      <vt:lpstr>Rôle de l’animateur</vt:lpstr>
      <vt:lpstr>Rôle du secrétaire</vt:lpstr>
      <vt:lpstr>Méthodes de production d’idées</vt:lpstr>
      <vt:lpstr>Facteurs-clés de succès</vt:lpstr>
      <vt:lpstr>Synthèse du chapitre 3</vt:lpstr>
      <vt:lpstr>Réflexion sur ce chapitre</vt:lpstr>
      <vt:lpstr>Sommaire</vt:lpstr>
      <vt:lpstr>Après la collecte : la sélection</vt:lpstr>
      <vt:lpstr>Des critères</vt:lpstr>
      <vt:lpstr>Exemples de critères pour chercher un travail</vt:lpstr>
      <vt:lpstr>Appliquer les critères : méthode</vt:lpstr>
      <vt:lpstr>On classe ensuite facilement les idées à retenir </vt:lpstr>
      <vt:lpstr>Synthèse du chapitre 4</vt:lpstr>
      <vt:lpstr>Réflexion sur ce chapitre</vt:lpstr>
      <vt:lpstr>Conclusion</vt:lpstr>
      <vt:lpstr>Pour approfondir</vt:lpstr>
      <vt:lpstr>Présentation PowerPoint</vt:lpstr>
      <vt:lpstr>Merci de votre attention !</vt:lpstr>
    </vt:vector>
  </TitlesOfParts>
  <Company>ECL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MRP - Brainstorming</dc:title>
  <dc:creator>RB</dc:creator>
  <cp:lastModifiedBy>remi Bachelet</cp:lastModifiedBy>
  <cp:revision>1478</cp:revision>
  <dcterms:created xsi:type="dcterms:W3CDTF">2004-09-17T08:31:41Z</dcterms:created>
  <dcterms:modified xsi:type="dcterms:W3CDTF">2022-01-12T08:23:05Z</dcterms:modified>
</cp:coreProperties>
</file>