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notesMasterIdLst>
    <p:notesMasterId r:id="rId24"/>
  </p:notesMasterIdLst>
  <p:sldIdLst>
    <p:sldId id="295" r:id="rId2"/>
    <p:sldId id="339" r:id="rId3"/>
    <p:sldId id="329" r:id="rId4"/>
    <p:sldId id="297" r:id="rId5"/>
    <p:sldId id="298" r:id="rId6"/>
    <p:sldId id="299" r:id="rId7"/>
    <p:sldId id="300" r:id="rId8"/>
    <p:sldId id="301" r:id="rId9"/>
    <p:sldId id="302" r:id="rId10"/>
    <p:sldId id="303" r:id="rId11"/>
    <p:sldId id="330" r:id="rId12"/>
    <p:sldId id="332" r:id="rId13"/>
    <p:sldId id="305" r:id="rId14"/>
    <p:sldId id="307" r:id="rId15"/>
    <p:sldId id="340" r:id="rId16"/>
    <p:sldId id="326" r:id="rId17"/>
    <p:sldId id="322" r:id="rId18"/>
    <p:sldId id="327" r:id="rId19"/>
    <p:sldId id="331" r:id="rId20"/>
    <p:sldId id="335" r:id="rId21"/>
    <p:sldId id="338" r:id="rId22"/>
    <p:sldId id="312" r:id="rId23"/>
  </p:sldIdLst>
  <p:sldSz cx="9144000" cy="5715000" type="screen16x10"/>
  <p:notesSz cx="6858000" cy="9144000"/>
  <p:defaultTextStyle>
    <a:defPPr>
      <a:defRPr lang="fr-FR"/>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mi bachelet" initials="rb" lastIdx="18" clrIdx="0">
    <p:extLst>
      <p:ext uri="{19B8F6BF-5375-455C-9EA6-DF929625EA0E}">
        <p15:presenceInfo xmlns:p15="http://schemas.microsoft.com/office/powerpoint/2012/main" userId="4c45c43f20d7a36e" providerId="Windows Live"/>
      </p:ext>
    </p:extLst>
  </p:cmAuthor>
  <p:cmAuthor id="2" name="Nandrianina AMADOU" initials="NA" lastIdx="5" clrIdx="1">
    <p:extLst>
      <p:ext uri="{19B8F6BF-5375-455C-9EA6-DF929625EA0E}">
        <p15:presenceInfo xmlns:p15="http://schemas.microsoft.com/office/powerpoint/2012/main" userId="Nandrianina AMADO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2C"/>
    <a:srgbClr val="CC00FF"/>
    <a:srgbClr val="F0F0F0"/>
    <a:srgbClr val="663300"/>
    <a:srgbClr val="0099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22078" autoAdjust="0"/>
    <p:restoredTop sz="89016" autoAdjust="0"/>
  </p:normalViewPr>
  <p:slideViewPr>
    <p:cSldViewPr snapToGrid="0">
      <p:cViewPr varScale="1">
        <p:scale>
          <a:sx n="80" d="100"/>
          <a:sy n="80" d="100"/>
        </p:scale>
        <p:origin x="632" y="4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3-20T21:09:28.852" idx="4">
    <p:pos x="10" y="10"/>
    <p:text>manque les parties et les coches dans le bandeau</p:text>
    <p:extLst mod="1">
      <p:ext uri="{C676402C-5697-4E1C-873F-D02D1690AC5C}">
        <p15:threadingInfo xmlns:p15="http://schemas.microsoft.com/office/powerpoint/2012/main" timeZoneBias="-60"/>
      </p:ext>
    </p:extLst>
  </p:cm>
  <p:cm authorId="1" dt="2014-03-24T00:02:08.070" idx="5">
    <p:pos x="10" y="146"/>
    <p:text>(à mettre à partir de la diapo 2)</p:text>
    <p:extLst>
      <p:ext uri="{C676402C-5697-4E1C-873F-D02D1690AC5C}">
        <p15:threadingInfo xmlns:p15="http://schemas.microsoft.com/office/powerpoint/2012/main" timeZoneBias="-60">
          <p15:parentCm authorId="1" idx="4"/>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4-03-24T00:07:14.335" idx="14">
    <p:pos x="10" y="10"/>
    <p:text>bouger pour place de la webcam</p:text>
    <p:extLst>
      <p:ext uri="{C676402C-5697-4E1C-873F-D02D1690AC5C}">
        <p15:threadingInfo xmlns:p15="http://schemas.microsoft.com/office/powerpoint/2012/main" timeZoneBias="-60"/>
      </p:ext>
    </p:extLst>
  </p:cm>
  <p:cm authorId="2" dt="2014-03-26T09:34:07.388" idx="4">
    <p:pos x="10" y="146"/>
    <p:text>Ok,fait</p:text>
    <p:extLst>
      <p:ext uri="{C676402C-5697-4E1C-873F-D02D1690AC5C}">
        <p15:threadingInfo xmlns:p15="http://schemas.microsoft.com/office/powerpoint/2012/main" timeZoneBias="-60">
          <p15:parentCm authorId="1" idx="14"/>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4-03-25T15:06:29.738" idx="2">
    <p:pos x="10" y="10"/>
    <p:text>Animation imparfaite</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9412EF-CB5E-4693-83FC-FE04FC882492}" type="doc">
      <dgm:prSet loTypeId="urn:microsoft.com/office/officeart/2005/8/layout/StepDownProcess" loCatId="process" qsTypeId="urn:microsoft.com/office/officeart/2009/2/quickstyle/3d8" qsCatId="3D" csTypeId="urn:microsoft.com/office/officeart/2005/8/colors/accent1_2" csCatId="accent1" phldr="1"/>
      <dgm:spPr/>
      <dgm:t>
        <a:bodyPr/>
        <a:lstStyle/>
        <a:p>
          <a:endParaRPr lang="fr-FR"/>
        </a:p>
      </dgm:t>
    </dgm:pt>
    <dgm:pt modelId="{0F9D00F9-80EC-460C-87BD-5082CF1013B5}">
      <dgm:prSet phldrT="[Texte]"/>
      <dgm:spPr>
        <a:solidFill>
          <a:srgbClr val="FFCB2C"/>
        </a:solidFill>
      </dgm:spPr>
      <dgm:t>
        <a:bodyPr/>
        <a:lstStyle/>
        <a:p>
          <a:r>
            <a:rPr lang="fr-FR" dirty="0" smtClean="0">
              <a:solidFill>
                <a:schemeClr val="tx1"/>
              </a:solidFill>
            </a:rPr>
            <a:t>Pourquoi ?</a:t>
          </a:r>
          <a:endParaRPr lang="fr-FR" dirty="0">
            <a:solidFill>
              <a:schemeClr val="tx1"/>
            </a:solidFill>
          </a:endParaRPr>
        </a:p>
      </dgm:t>
    </dgm:pt>
    <dgm:pt modelId="{A935EE0C-E8A1-47BA-9816-1BFBFF1A20D4}" type="parTrans" cxnId="{C70DD667-D955-44FD-9340-496DB212EFE9}">
      <dgm:prSet/>
      <dgm:spPr/>
      <dgm:t>
        <a:bodyPr/>
        <a:lstStyle/>
        <a:p>
          <a:endParaRPr lang="fr-FR"/>
        </a:p>
      </dgm:t>
    </dgm:pt>
    <dgm:pt modelId="{F1D79C0F-1FC7-4837-82AB-CD9CBCE0C78C}" type="sibTrans" cxnId="{C70DD667-D955-44FD-9340-496DB212EFE9}">
      <dgm:prSet/>
      <dgm:spPr/>
      <dgm:t>
        <a:bodyPr/>
        <a:lstStyle/>
        <a:p>
          <a:endParaRPr lang="fr-FR"/>
        </a:p>
      </dgm:t>
    </dgm:pt>
    <dgm:pt modelId="{71075296-0B15-46BB-9B4A-AA5FA89D1F27}">
      <dgm:prSet phldrT="[Texte]"/>
      <dgm:spPr>
        <a:solidFill>
          <a:srgbClr val="FFCB2C"/>
        </a:solidFill>
      </dgm:spPr>
      <dgm:t>
        <a:bodyPr/>
        <a:lstStyle/>
        <a:p>
          <a:r>
            <a:rPr lang="fr-FR" dirty="0" smtClean="0">
              <a:solidFill>
                <a:schemeClr val="tx1"/>
              </a:solidFill>
            </a:rPr>
            <a:t>Pourquoi ?</a:t>
          </a:r>
          <a:endParaRPr lang="fr-FR" dirty="0">
            <a:solidFill>
              <a:schemeClr val="tx1"/>
            </a:solidFill>
          </a:endParaRPr>
        </a:p>
      </dgm:t>
    </dgm:pt>
    <dgm:pt modelId="{79AB37A8-A662-4087-A4F5-156890DC3090}" type="parTrans" cxnId="{4E9D3D57-C8A4-4B0B-93F2-EA228FD2C235}">
      <dgm:prSet/>
      <dgm:spPr/>
      <dgm:t>
        <a:bodyPr/>
        <a:lstStyle/>
        <a:p>
          <a:endParaRPr lang="fr-FR"/>
        </a:p>
      </dgm:t>
    </dgm:pt>
    <dgm:pt modelId="{424F79A5-E92B-44A1-8564-C1A5F9741C8D}" type="sibTrans" cxnId="{4E9D3D57-C8A4-4B0B-93F2-EA228FD2C235}">
      <dgm:prSet/>
      <dgm:spPr/>
      <dgm:t>
        <a:bodyPr/>
        <a:lstStyle/>
        <a:p>
          <a:endParaRPr lang="fr-FR"/>
        </a:p>
      </dgm:t>
    </dgm:pt>
    <dgm:pt modelId="{994AA87B-76F0-425B-8742-D385EDACA116}">
      <dgm:prSet phldrT="[Texte]"/>
      <dgm:spPr>
        <a:solidFill>
          <a:srgbClr val="FFCB2C"/>
        </a:solidFill>
      </dgm:spPr>
      <dgm:t>
        <a:bodyPr/>
        <a:lstStyle/>
        <a:p>
          <a:r>
            <a:rPr lang="fr-FR" dirty="0" smtClean="0">
              <a:solidFill>
                <a:schemeClr val="tx1"/>
              </a:solidFill>
            </a:rPr>
            <a:t>Pourquoi ?</a:t>
          </a:r>
          <a:endParaRPr lang="fr-FR" dirty="0">
            <a:solidFill>
              <a:schemeClr val="tx1"/>
            </a:solidFill>
          </a:endParaRPr>
        </a:p>
      </dgm:t>
    </dgm:pt>
    <dgm:pt modelId="{79E3C959-6F8D-4D12-8AC6-C51594DC50B7}" type="parTrans" cxnId="{8D40BC71-B8CB-4B8A-BC2D-699E5FA245F8}">
      <dgm:prSet/>
      <dgm:spPr/>
      <dgm:t>
        <a:bodyPr/>
        <a:lstStyle/>
        <a:p>
          <a:endParaRPr lang="fr-FR"/>
        </a:p>
      </dgm:t>
    </dgm:pt>
    <dgm:pt modelId="{894269DF-7DAD-46D2-898E-2BC74FBE04F4}" type="sibTrans" cxnId="{8D40BC71-B8CB-4B8A-BC2D-699E5FA245F8}">
      <dgm:prSet/>
      <dgm:spPr/>
      <dgm:t>
        <a:bodyPr/>
        <a:lstStyle/>
        <a:p>
          <a:endParaRPr lang="fr-FR"/>
        </a:p>
      </dgm:t>
    </dgm:pt>
    <dgm:pt modelId="{D1096AB0-EE7A-4965-92C2-FC5669A1F6D5}">
      <dgm:prSet phldrT="[Texte]"/>
      <dgm:spPr>
        <a:solidFill>
          <a:srgbClr val="FFCB2C"/>
        </a:solidFill>
      </dgm:spPr>
      <dgm:t>
        <a:bodyPr/>
        <a:lstStyle/>
        <a:p>
          <a:r>
            <a:rPr lang="fr-FR" dirty="0" smtClean="0">
              <a:solidFill>
                <a:schemeClr val="tx1"/>
              </a:solidFill>
            </a:rPr>
            <a:t>Pourquoi ?</a:t>
          </a:r>
          <a:endParaRPr lang="fr-FR" dirty="0">
            <a:solidFill>
              <a:schemeClr val="tx1"/>
            </a:solidFill>
          </a:endParaRPr>
        </a:p>
      </dgm:t>
    </dgm:pt>
    <dgm:pt modelId="{6E65DCE1-27B3-4BF8-A1C9-62C6C47AFC5E}" type="parTrans" cxnId="{17486921-76B2-477A-B74C-4C5536AFDA04}">
      <dgm:prSet/>
      <dgm:spPr/>
      <dgm:t>
        <a:bodyPr/>
        <a:lstStyle/>
        <a:p>
          <a:endParaRPr lang="fr-FR"/>
        </a:p>
      </dgm:t>
    </dgm:pt>
    <dgm:pt modelId="{C0AE926B-D7DE-4744-980B-055EDE3C584F}" type="sibTrans" cxnId="{17486921-76B2-477A-B74C-4C5536AFDA04}">
      <dgm:prSet/>
      <dgm:spPr/>
      <dgm:t>
        <a:bodyPr/>
        <a:lstStyle/>
        <a:p>
          <a:endParaRPr lang="fr-FR"/>
        </a:p>
      </dgm:t>
    </dgm:pt>
    <dgm:pt modelId="{F682D9AA-7B8A-480A-8C96-1EE6F083C995}">
      <dgm:prSet phldrT="[Texte]"/>
      <dgm:spPr>
        <a:solidFill>
          <a:srgbClr val="FFCB2C"/>
        </a:solidFill>
      </dgm:spPr>
      <dgm:t>
        <a:bodyPr/>
        <a:lstStyle/>
        <a:p>
          <a:r>
            <a:rPr lang="fr-FR" dirty="0" smtClean="0">
              <a:solidFill>
                <a:schemeClr val="tx1"/>
              </a:solidFill>
            </a:rPr>
            <a:t>Pourquoi ?</a:t>
          </a:r>
          <a:endParaRPr lang="fr-FR" dirty="0">
            <a:solidFill>
              <a:schemeClr val="tx1"/>
            </a:solidFill>
          </a:endParaRPr>
        </a:p>
      </dgm:t>
    </dgm:pt>
    <dgm:pt modelId="{400F321D-58CB-4729-AAC3-4018D6B6079F}" type="parTrans" cxnId="{6303EA87-4FB9-4B0D-8916-D3E3F5CECE1C}">
      <dgm:prSet/>
      <dgm:spPr/>
      <dgm:t>
        <a:bodyPr/>
        <a:lstStyle/>
        <a:p>
          <a:endParaRPr lang="fr-FR"/>
        </a:p>
      </dgm:t>
    </dgm:pt>
    <dgm:pt modelId="{26AA17CF-0813-49F8-AFE1-DFB1714A8A06}" type="sibTrans" cxnId="{6303EA87-4FB9-4B0D-8916-D3E3F5CECE1C}">
      <dgm:prSet/>
      <dgm:spPr/>
      <dgm:t>
        <a:bodyPr/>
        <a:lstStyle/>
        <a:p>
          <a:endParaRPr lang="fr-FR"/>
        </a:p>
      </dgm:t>
    </dgm:pt>
    <dgm:pt modelId="{4256C441-77F5-4008-BF32-5D3D0A4DF783}" type="pres">
      <dgm:prSet presAssocID="{EF9412EF-CB5E-4693-83FC-FE04FC882492}" presName="rootnode" presStyleCnt="0">
        <dgm:presLayoutVars>
          <dgm:chMax/>
          <dgm:chPref/>
          <dgm:dir/>
          <dgm:animLvl val="lvl"/>
        </dgm:presLayoutVars>
      </dgm:prSet>
      <dgm:spPr/>
      <dgm:t>
        <a:bodyPr/>
        <a:lstStyle/>
        <a:p>
          <a:endParaRPr lang="fr-FR"/>
        </a:p>
      </dgm:t>
    </dgm:pt>
    <dgm:pt modelId="{FF0FE55A-5544-43BE-8093-D55C2F4814E3}" type="pres">
      <dgm:prSet presAssocID="{0F9D00F9-80EC-460C-87BD-5082CF1013B5}" presName="composite" presStyleCnt="0"/>
      <dgm:spPr/>
    </dgm:pt>
    <dgm:pt modelId="{763247F9-F4C8-4886-8733-D45BE4D0FF67}" type="pres">
      <dgm:prSet presAssocID="{0F9D00F9-80EC-460C-87BD-5082CF1013B5}" presName="bentUpArrow1" presStyleLbl="alignImgPlace1" presStyleIdx="0" presStyleCnt="4"/>
      <dgm:spPr>
        <a:solidFill>
          <a:srgbClr val="FFCB2C"/>
        </a:solidFill>
      </dgm:spPr>
    </dgm:pt>
    <dgm:pt modelId="{23E5FE4E-31C3-4347-9CBF-83B483B5B176}" type="pres">
      <dgm:prSet presAssocID="{0F9D00F9-80EC-460C-87BD-5082CF1013B5}" presName="ParentText" presStyleLbl="node1" presStyleIdx="0" presStyleCnt="5" custLinFactNeighborX="-2753" custLinFactNeighborY="3933">
        <dgm:presLayoutVars>
          <dgm:chMax val="1"/>
          <dgm:chPref val="1"/>
          <dgm:bulletEnabled val="1"/>
        </dgm:presLayoutVars>
      </dgm:prSet>
      <dgm:spPr/>
      <dgm:t>
        <a:bodyPr/>
        <a:lstStyle/>
        <a:p>
          <a:endParaRPr lang="fr-FR"/>
        </a:p>
      </dgm:t>
    </dgm:pt>
    <dgm:pt modelId="{746EAF42-4FCE-4BA4-9007-6CF49D7346BB}" type="pres">
      <dgm:prSet presAssocID="{0F9D00F9-80EC-460C-87BD-5082CF1013B5}" presName="ChildText" presStyleLbl="revTx" presStyleIdx="0" presStyleCnt="4" custLinFactNeighborX="2937">
        <dgm:presLayoutVars>
          <dgm:chMax val="0"/>
          <dgm:chPref val="0"/>
          <dgm:bulletEnabled val="1"/>
        </dgm:presLayoutVars>
      </dgm:prSet>
      <dgm:spPr>
        <a:noFill/>
      </dgm:spPr>
      <dgm:t>
        <a:bodyPr/>
        <a:lstStyle/>
        <a:p>
          <a:endParaRPr lang="fr-FR"/>
        </a:p>
      </dgm:t>
    </dgm:pt>
    <dgm:pt modelId="{4E361D89-2722-403A-B6C6-E7813679D109}" type="pres">
      <dgm:prSet presAssocID="{F1D79C0F-1FC7-4837-82AB-CD9CBCE0C78C}" presName="sibTrans" presStyleCnt="0"/>
      <dgm:spPr/>
    </dgm:pt>
    <dgm:pt modelId="{13A91EC1-09D4-4C5B-A743-40E926ED5BEC}" type="pres">
      <dgm:prSet presAssocID="{71075296-0B15-46BB-9B4A-AA5FA89D1F27}" presName="composite" presStyleCnt="0"/>
      <dgm:spPr/>
    </dgm:pt>
    <dgm:pt modelId="{8046F2DA-CDEF-4EAA-AC55-2029319CF63E}" type="pres">
      <dgm:prSet presAssocID="{71075296-0B15-46BB-9B4A-AA5FA89D1F27}" presName="bentUpArrow1" presStyleLbl="alignImgPlace1" presStyleIdx="1" presStyleCnt="4"/>
      <dgm:spPr>
        <a:solidFill>
          <a:srgbClr val="FFCB2C"/>
        </a:solidFill>
      </dgm:spPr>
    </dgm:pt>
    <dgm:pt modelId="{CB93B4F5-F932-4E4E-B3D0-A77BE667EB8B}" type="pres">
      <dgm:prSet presAssocID="{71075296-0B15-46BB-9B4A-AA5FA89D1F27}" presName="ParentText" presStyleLbl="node1" presStyleIdx="1" presStyleCnt="5">
        <dgm:presLayoutVars>
          <dgm:chMax val="1"/>
          <dgm:chPref val="1"/>
          <dgm:bulletEnabled val="1"/>
        </dgm:presLayoutVars>
      </dgm:prSet>
      <dgm:spPr/>
      <dgm:t>
        <a:bodyPr/>
        <a:lstStyle/>
        <a:p>
          <a:endParaRPr lang="fr-FR"/>
        </a:p>
      </dgm:t>
    </dgm:pt>
    <dgm:pt modelId="{42139FFB-A660-429A-BFBE-E729A1228DE8}" type="pres">
      <dgm:prSet presAssocID="{71075296-0B15-46BB-9B4A-AA5FA89D1F27}" presName="ChildText" presStyleLbl="revTx" presStyleIdx="1" presStyleCnt="4">
        <dgm:presLayoutVars>
          <dgm:chMax val="0"/>
          <dgm:chPref val="0"/>
          <dgm:bulletEnabled val="1"/>
        </dgm:presLayoutVars>
      </dgm:prSet>
      <dgm:spPr>
        <a:noFill/>
      </dgm:spPr>
      <dgm:t>
        <a:bodyPr/>
        <a:lstStyle/>
        <a:p>
          <a:endParaRPr lang="fr-FR"/>
        </a:p>
      </dgm:t>
    </dgm:pt>
    <dgm:pt modelId="{30B355DA-E546-446A-B12B-E8BED04D8C66}" type="pres">
      <dgm:prSet presAssocID="{424F79A5-E92B-44A1-8564-C1A5F9741C8D}" presName="sibTrans" presStyleCnt="0"/>
      <dgm:spPr/>
    </dgm:pt>
    <dgm:pt modelId="{508E8E69-3A58-41C9-B663-4A86033B6F14}" type="pres">
      <dgm:prSet presAssocID="{994AA87B-76F0-425B-8742-D385EDACA116}" presName="composite" presStyleCnt="0"/>
      <dgm:spPr/>
    </dgm:pt>
    <dgm:pt modelId="{62CC7129-1E1D-4FFA-84D7-5EB7223183FF}" type="pres">
      <dgm:prSet presAssocID="{994AA87B-76F0-425B-8742-D385EDACA116}" presName="bentUpArrow1" presStyleLbl="alignImgPlace1" presStyleIdx="2" presStyleCnt="4"/>
      <dgm:spPr>
        <a:solidFill>
          <a:srgbClr val="FFCB2C"/>
        </a:solidFill>
      </dgm:spPr>
    </dgm:pt>
    <dgm:pt modelId="{63ED870E-71B2-4C08-ADCE-298AAE4355EC}" type="pres">
      <dgm:prSet presAssocID="{994AA87B-76F0-425B-8742-D385EDACA116}" presName="ParentText" presStyleLbl="node1" presStyleIdx="2" presStyleCnt="5">
        <dgm:presLayoutVars>
          <dgm:chMax val="1"/>
          <dgm:chPref val="1"/>
          <dgm:bulletEnabled val="1"/>
        </dgm:presLayoutVars>
      </dgm:prSet>
      <dgm:spPr/>
      <dgm:t>
        <a:bodyPr/>
        <a:lstStyle/>
        <a:p>
          <a:endParaRPr lang="fr-FR"/>
        </a:p>
      </dgm:t>
    </dgm:pt>
    <dgm:pt modelId="{98B37081-6ABB-4022-B236-B66E54C83F46}" type="pres">
      <dgm:prSet presAssocID="{994AA87B-76F0-425B-8742-D385EDACA116}" presName="ChildText" presStyleLbl="revTx" presStyleIdx="2" presStyleCnt="4" custScaleX="110084" custLinFactX="100000" custLinFactY="100000" custLinFactNeighborX="129957" custLinFactNeighborY="182244">
        <dgm:presLayoutVars>
          <dgm:chMax val="0"/>
          <dgm:chPref val="0"/>
          <dgm:bulletEnabled val="1"/>
        </dgm:presLayoutVars>
      </dgm:prSet>
      <dgm:spPr>
        <a:noFill/>
      </dgm:spPr>
      <dgm:t>
        <a:bodyPr/>
        <a:lstStyle/>
        <a:p>
          <a:endParaRPr lang="fr-FR"/>
        </a:p>
      </dgm:t>
    </dgm:pt>
    <dgm:pt modelId="{73C259FE-6662-4C6E-9915-DA943EA95284}" type="pres">
      <dgm:prSet presAssocID="{894269DF-7DAD-46D2-898E-2BC74FBE04F4}" presName="sibTrans" presStyleCnt="0"/>
      <dgm:spPr/>
    </dgm:pt>
    <dgm:pt modelId="{23656008-0245-4F7E-8524-A2BF838A17DF}" type="pres">
      <dgm:prSet presAssocID="{D1096AB0-EE7A-4965-92C2-FC5669A1F6D5}" presName="composite" presStyleCnt="0"/>
      <dgm:spPr/>
    </dgm:pt>
    <dgm:pt modelId="{16DFC3E6-D46F-4724-A17B-B1D68EEF5754}" type="pres">
      <dgm:prSet presAssocID="{D1096AB0-EE7A-4965-92C2-FC5669A1F6D5}" presName="bentUpArrow1" presStyleLbl="alignImgPlace1" presStyleIdx="3" presStyleCnt="4"/>
      <dgm:spPr>
        <a:solidFill>
          <a:srgbClr val="FFCB2C"/>
        </a:solidFill>
      </dgm:spPr>
    </dgm:pt>
    <dgm:pt modelId="{21719574-3269-4636-BE72-93446D1CD1B2}" type="pres">
      <dgm:prSet presAssocID="{D1096AB0-EE7A-4965-92C2-FC5669A1F6D5}" presName="ParentText" presStyleLbl="node1" presStyleIdx="3" presStyleCnt="5">
        <dgm:presLayoutVars>
          <dgm:chMax val="1"/>
          <dgm:chPref val="1"/>
          <dgm:bulletEnabled val="1"/>
        </dgm:presLayoutVars>
      </dgm:prSet>
      <dgm:spPr/>
      <dgm:t>
        <a:bodyPr/>
        <a:lstStyle/>
        <a:p>
          <a:endParaRPr lang="fr-FR"/>
        </a:p>
      </dgm:t>
    </dgm:pt>
    <dgm:pt modelId="{016760B9-957F-4F27-85C2-22AEB7C9F251}" type="pres">
      <dgm:prSet presAssocID="{D1096AB0-EE7A-4965-92C2-FC5669A1F6D5}" presName="ChildText" presStyleLbl="revTx" presStyleIdx="3" presStyleCnt="4">
        <dgm:presLayoutVars>
          <dgm:chMax val="0"/>
          <dgm:chPref val="0"/>
          <dgm:bulletEnabled val="1"/>
        </dgm:presLayoutVars>
      </dgm:prSet>
      <dgm:spPr>
        <a:noFill/>
      </dgm:spPr>
    </dgm:pt>
    <dgm:pt modelId="{14C5F29C-342E-4FE6-A27C-174460CEC6A1}" type="pres">
      <dgm:prSet presAssocID="{C0AE926B-D7DE-4744-980B-055EDE3C584F}" presName="sibTrans" presStyleCnt="0"/>
      <dgm:spPr/>
    </dgm:pt>
    <dgm:pt modelId="{39B56B48-95D6-4FB5-9310-B1C2869A0921}" type="pres">
      <dgm:prSet presAssocID="{F682D9AA-7B8A-480A-8C96-1EE6F083C995}" presName="composite" presStyleCnt="0"/>
      <dgm:spPr/>
    </dgm:pt>
    <dgm:pt modelId="{5496E35D-DE25-4644-8D45-B02A9E60C29B}" type="pres">
      <dgm:prSet presAssocID="{F682D9AA-7B8A-480A-8C96-1EE6F083C995}" presName="ParentText" presStyleLbl="node1" presStyleIdx="4" presStyleCnt="5">
        <dgm:presLayoutVars>
          <dgm:chMax val="1"/>
          <dgm:chPref val="1"/>
          <dgm:bulletEnabled val="1"/>
        </dgm:presLayoutVars>
      </dgm:prSet>
      <dgm:spPr/>
      <dgm:t>
        <a:bodyPr/>
        <a:lstStyle/>
        <a:p>
          <a:endParaRPr lang="fr-FR"/>
        </a:p>
      </dgm:t>
    </dgm:pt>
  </dgm:ptLst>
  <dgm:cxnLst>
    <dgm:cxn modelId="{6303EA87-4FB9-4B0D-8916-D3E3F5CECE1C}" srcId="{EF9412EF-CB5E-4693-83FC-FE04FC882492}" destId="{F682D9AA-7B8A-480A-8C96-1EE6F083C995}" srcOrd="4" destOrd="0" parTransId="{400F321D-58CB-4729-AAC3-4018D6B6079F}" sibTransId="{26AA17CF-0813-49F8-AFE1-DFB1714A8A06}"/>
    <dgm:cxn modelId="{4E9D3D57-C8A4-4B0B-93F2-EA228FD2C235}" srcId="{EF9412EF-CB5E-4693-83FC-FE04FC882492}" destId="{71075296-0B15-46BB-9B4A-AA5FA89D1F27}" srcOrd="1" destOrd="0" parTransId="{79AB37A8-A662-4087-A4F5-156890DC3090}" sibTransId="{424F79A5-E92B-44A1-8564-C1A5F9741C8D}"/>
    <dgm:cxn modelId="{17486921-76B2-477A-B74C-4C5536AFDA04}" srcId="{EF9412EF-CB5E-4693-83FC-FE04FC882492}" destId="{D1096AB0-EE7A-4965-92C2-FC5669A1F6D5}" srcOrd="3" destOrd="0" parTransId="{6E65DCE1-27B3-4BF8-A1C9-62C6C47AFC5E}" sibTransId="{C0AE926B-D7DE-4744-980B-055EDE3C584F}"/>
    <dgm:cxn modelId="{028C66C3-B76C-46B7-AAB7-EE05682DA4C7}" type="presOf" srcId="{0F9D00F9-80EC-460C-87BD-5082CF1013B5}" destId="{23E5FE4E-31C3-4347-9CBF-83B483B5B176}" srcOrd="0" destOrd="0" presId="urn:microsoft.com/office/officeart/2005/8/layout/StepDownProcess"/>
    <dgm:cxn modelId="{E6ED5B96-1F5C-45ED-92A7-DA8479FDEC9D}" type="presOf" srcId="{D1096AB0-EE7A-4965-92C2-FC5669A1F6D5}" destId="{21719574-3269-4636-BE72-93446D1CD1B2}" srcOrd="0" destOrd="0" presId="urn:microsoft.com/office/officeart/2005/8/layout/StepDownProcess"/>
    <dgm:cxn modelId="{3F5EC51D-AC83-45C8-8214-19634C438459}" type="presOf" srcId="{F682D9AA-7B8A-480A-8C96-1EE6F083C995}" destId="{5496E35D-DE25-4644-8D45-B02A9E60C29B}" srcOrd="0" destOrd="0" presId="urn:microsoft.com/office/officeart/2005/8/layout/StepDownProcess"/>
    <dgm:cxn modelId="{8D40BC71-B8CB-4B8A-BC2D-699E5FA245F8}" srcId="{EF9412EF-CB5E-4693-83FC-FE04FC882492}" destId="{994AA87B-76F0-425B-8742-D385EDACA116}" srcOrd="2" destOrd="0" parTransId="{79E3C959-6F8D-4D12-8AC6-C51594DC50B7}" sibTransId="{894269DF-7DAD-46D2-898E-2BC74FBE04F4}"/>
    <dgm:cxn modelId="{C70DD667-D955-44FD-9340-496DB212EFE9}" srcId="{EF9412EF-CB5E-4693-83FC-FE04FC882492}" destId="{0F9D00F9-80EC-460C-87BD-5082CF1013B5}" srcOrd="0" destOrd="0" parTransId="{A935EE0C-E8A1-47BA-9816-1BFBFF1A20D4}" sibTransId="{F1D79C0F-1FC7-4837-82AB-CD9CBCE0C78C}"/>
    <dgm:cxn modelId="{806DB77D-3EC3-40B5-BBC1-065F90D6BD87}" type="presOf" srcId="{994AA87B-76F0-425B-8742-D385EDACA116}" destId="{63ED870E-71B2-4C08-ADCE-298AAE4355EC}" srcOrd="0" destOrd="0" presId="urn:microsoft.com/office/officeart/2005/8/layout/StepDownProcess"/>
    <dgm:cxn modelId="{7AA25E51-0858-45E4-823B-479185C63D88}" type="presOf" srcId="{EF9412EF-CB5E-4693-83FC-FE04FC882492}" destId="{4256C441-77F5-4008-BF32-5D3D0A4DF783}" srcOrd="0" destOrd="0" presId="urn:microsoft.com/office/officeart/2005/8/layout/StepDownProcess"/>
    <dgm:cxn modelId="{FD0D81CD-3C74-4302-9AE1-1E067EF8D7A1}" type="presOf" srcId="{71075296-0B15-46BB-9B4A-AA5FA89D1F27}" destId="{CB93B4F5-F932-4E4E-B3D0-A77BE667EB8B}" srcOrd="0" destOrd="0" presId="urn:microsoft.com/office/officeart/2005/8/layout/StepDownProcess"/>
    <dgm:cxn modelId="{9BC0DE0D-94EF-4820-BA32-E97DA418D868}" type="presParOf" srcId="{4256C441-77F5-4008-BF32-5D3D0A4DF783}" destId="{FF0FE55A-5544-43BE-8093-D55C2F4814E3}" srcOrd="0" destOrd="0" presId="urn:microsoft.com/office/officeart/2005/8/layout/StepDownProcess"/>
    <dgm:cxn modelId="{4E8BD8FB-8E4D-43B2-B50D-E6510A79B3B5}" type="presParOf" srcId="{FF0FE55A-5544-43BE-8093-D55C2F4814E3}" destId="{763247F9-F4C8-4886-8733-D45BE4D0FF67}" srcOrd="0" destOrd="0" presId="urn:microsoft.com/office/officeart/2005/8/layout/StepDownProcess"/>
    <dgm:cxn modelId="{B2D50A75-45B8-4BAD-83B8-134B2A72D2B6}" type="presParOf" srcId="{FF0FE55A-5544-43BE-8093-D55C2F4814E3}" destId="{23E5FE4E-31C3-4347-9CBF-83B483B5B176}" srcOrd="1" destOrd="0" presId="urn:microsoft.com/office/officeart/2005/8/layout/StepDownProcess"/>
    <dgm:cxn modelId="{F30033C1-16A8-4604-84E8-B2161CE336A2}" type="presParOf" srcId="{FF0FE55A-5544-43BE-8093-D55C2F4814E3}" destId="{746EAF42-4FCE-4BA4-9007-6CF49D7346BB}" srcOrd="2" destOrd="0" presId="urn:microsoft.com/office/officeart/2005/8/layout/StepDownProcess"/>
    <dgm:cxn modelId="{4CCEC6A8-2188-4777-8000-FCC1F60CF4B3}" type="presParOf" srcId="{4256C441-77F5-4008-BF32-5D3D0A4DF783}" destId="{4E361D89-2722-403A-B6C6-E7813679D109}" srcOrd="1" destOrd="0" presId="urn:microsoft.com/office/officeart/2005/8/layout/StepDownProcess"/>
    <dgm:cxn modelId="{4228CC39-10C5-4375-B1F5-23CB16413A48}" type="presParOf" srcId="{4256C441-77F5-4008-BF32-5D3D0A4DF783}" destId="{13A91EC1-09D4-4C5B-A743-40E926ED5BEC}" srcOrd="2" destOrd="0" presId="urn:microsoft.com/office/officeart/2005/8/layout/StepDownProcess"/>
    <dgm:cxn modelId="{D0312C08-78CF-4C13-A345-0848F18BB6AC}" type="presParOf" srcId="{13A91EC1-09D4-4C5B-A743-40E926ED5BEC}" destId="{8046F2DA-CDEF-4EAA-AC55-2029319CF63E}" srcOrd="0" destOrd="0" presId="urn:microsoft.com/office/officeart/2005/8/layout/StepDownProcess"/>
    <dgm:cxn modelId="{B4DE5476-BD17-4581-AB33-BF8B3F0D8E4D}" type="presParOf" srcId="{13A91EC1-09D4-4C5B-A743-40E926ED5BEC}" destId="{CB93B4F5-F932-4E4E-B3D0-A77BE667EB8B}" srcOrd="1" destOrd="0" presId="urn:microsoft.com/office/officeart/2005/8/layout/StepDownProcess"/>
    <dgm:cxn modelId="{4F20F3E3-6252-4D98-B341-02D3234774DA}" type="presParOf" srcId="{13A91EC1-09D4-4C5B-A743-40E926ED5BEC}" destId="{42139FFB-A660-429A-BFBE-E729A1228DE8}" srcOrd="2" destOrd="0" presId="urn:microsoft.com/office/officeart/2005/8/layout/StepDownProcess"/>
    <dgm:cxn modelId="{85765602-89AE-4E8E-8E48-1D310B062AB8}" type="presParOf" srcId="{4256C441-77F5-4008-BF32-5D3D0A4DF783}" destId="{30B355DA-E546-446A-B12B-E8BED04D8C66}" srcOrd="3" destOrd="0" presId="urn:microsoft.com/office/officeart/2005/8/layout/StepDownProcess"/>
    <dgm:cxn modelId="{D48EAAA7-FD55-428D-807F-40E06A6EC352}" type="presParOf" srcId="{4256C441-77F5-4008-BF32-5D3D0A4DF783}" destId="{508E8E69-3A58-41C9-B663-4A86033B6F14}" srcOrd="4" destOrd="0" presId="urn:microsoft.com/office/officeart/2005/8/layout/StepDownProcess"/>
    <dgm:cxn modelId="{0CC8B1AA-6FF9-4198-9681-CF440F5610DF}" type="presParOf" srcId="{508E8E69-3A58-41C9-B663-4A86033B6F14}" destId="{62CC7129-1E1D-4FFA-84D7-5EB7223183FF}" srcOrd="0" destOrd="0" presId="urn:microsoft.com/office/officeart/2005/8/layout/StepDownProcess"/>
    <dgm:cxn modelId="{D6CD44AF-1F94-437F-B6FC-8FDD16392E01}" type="presParOf" srcId="{508E8E69-3A58-41C9-B663-4A86033B6F14}" destId="{63ED870E-71B2-4C08-ADCE-298AAE4355EC}" srcOrd="1" destOrd="0" presId="urn:microsoft.com/office/officeart/2005/8/layout/StepDownProcess"/>
    <dgm:cxn modelId="{CB6BA00E-C07E-4558-96A5-0B7CC11EDDF7}" type="presParOf" srcId="{508E8E69-3A58-41C9-B663-4A86033B6F14}" destId="{98B37081-6ABB-4022-B236-B66E54C83F46}" srcOrd="2" destOrd="0" presId="urn:microsoft.com/office/officeart/2005/8/layout/StepDownProcess"/>
    <dgm:cxn modelId="{64AB0DA0-8A8F-4C4D-8CF6-F7FAD1EF31D5}" type="presParOf" srcId="{4256C441-77F5-4008-BF32-5D3D0A4DF783}" destId="{73C259FE-6662-4C6E-9915-DA943EA95284}" srcOrd="5" destOrd="0" presId="urn:microsoft.com/office/officeart/2005/8/layout/StepDownProcess"/>
    <dgm:cxn modelId="{07C4EDC7-C880-4864-8D78-5BE69210001F}" type="presParOf" srcId="{4256C441-77F5-4008-BF32-5D3D0A4DF783}" destId="{23656008-0245-4F7E-8524-A2BF838A17DF}" srcOrd="6" destOrd="0" presId="urn:microsoft.com/office/officeart/2005/8/layout/StepDownProcess"/>
    <dgm:cxn modelId="{0F093768-D831-42B3-9803-F7D6A4D34971}" type="presParOf" srcId="{23656008-0245-4F7E-8524-A2BF838A17DF}" destId="{16DFC3E6-D46F-4724-A17B-B1D68EEF5754}" srcOrd="0" destOrd="0" presId="urn:microsoft.com/office/officeart/2005/8/layout/StepDownProcess"/>
    <dgm:cxn modelId="{7A328A2B-EE8C-43A2-A99F-C5500EFC0D64}" type="presParOf" srcId="{23656008-0245-4F7E-8524-A2BF838A17DF}" destId="{21719574-3269-4636-BE72-93446D1CD1B2}" srcOrd="1" destOrd="0" presId="urn:microsoft.com/office/officeart/2005/8/layout/StepDownProcess"/>
    <dgm:cxn modelId="{C09C4798-66EC-4BC6-8463-A46F858B4C50}" type="presParOf" srcId="{23656008-0245-4F7E-8524-A2BF838A17DF}" destId="{016760B9-957F-4F27-85C2-22AEB7C9F251}" srcOrd="2" destOrd="0" presId="urn:microsoft.com/office/officeart/2005/8/layout/StepDownProcess"/>
    <dgm:cxn modelId="{81BCD44E-FD88-4ABF-AECD-7D6A4A248295}" type="presParOf" srcId="{4256C441-77F5-4008-BF32-5D3D0A4DF783}" destId="{14C5F29C-342E-4FE6-A27C-174460CEC6A1}" srcOrd="7" destOrd="0" presId="urn:microsoft.com/office/officeart/2005/8/layout/StepDownProcess"/>
    <dgm:cxn modelId="{B4B07132-C15B-4321-9C2D-E110F11317F5}" type="presParOf" srcId="{4256C441-77F5-4008-BF32-5D3D0A4DF783}" destId="{39B56B48-95D6-4FB5-9310-B1C2869A0921}" srcOrd="8" destOrd="0" presId="urn:microsoft.com/office/officeart/2005/8/layout/StepDownProcess"/>
    <dgm:cxn modelId="{B16ADD9C-5471-414B-927E-2AA97880AAD0}" type="presParOf" srcId="{39B56B48-95D6-4FB5-9310-B1C2869A0921}" destId="{5496E35D-DE25-4644-8D45-B02A9E60C29B}"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Shape 2"/>
          <p:cNvSpPr txBox="1">
            <a:spLocks noGrp="1"/>
          </p:cNvSpPr>
          <p:nvPr>
            <p:ph type="hdr" idx="2"/>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a:lvl1pPr>
          </a:lstStyle>
          <a:p>
            <a:pPr>
              <a:defRPr/>
            </a:pPr>
            <a:endParaRPr lang="fr-FR" dirty="0"/>
          </a:p>
        </p:txBody>
      </p:sp>
      <p:sp>
        <p:nvSpPr>
          <p:cNvPr id="13315" name="Shape 3"/>
          <p:cNvSpPr txBox="1">
            <a:spLocks noGrp="1"/>
          </p:cNvSpPr>
          <p:nvPr>
            <p:ph type="dt" idx="10"/>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eaLnBrk="1" hangingPunct="1">
              <a:defRPr/>
            </a:lvl1pPr>
          </a:lstStyle>
          <a:p>
            <a:pPr>
              <a:defRPr/>
            </a:pPr>
            <a:endParaRPr lang="fr-FR" dirty="0"/>
          </a:p>
        </p:txBody>
      </p:sp>
      <p:sp>
        <p:nvSpPr>
          <p:cNvPr id="14340" name="Shape 4"/>
          <p:cNvSpPr>
            <a:spLocks noGrp="1" noRot="1" noChangeAspect="1"/>
          </p:cNvSpPr>
          <p:nvPr>
            <p:ph type="sldImg" idx="3"/>
          </p:nvPr>
        </p:nvSpPr>
        <p:spPr bwMode="auto">
          <a:xfrm>
            <a:off x="685800" y="685800"/>
            <a:ext cx="54864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5" name="Shape 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noProof="0"/>
          </a:p>
        </p:txBody>
      </p:sp>
      <p:sp>
        <p:nvSpPr>
          <p:cNvPr id="13318" name="Shape 6"/>
          <p:cNvSpPr txBox="1">
            <a:spLocks noGrp="1"/>
          </p:cNvSpPr>
          <p:nvPr>
            <p:ph type="ftr" idx="11"/>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a:lvl1pPr>
          </a:lstStyle>
          <a:p>
            <a:pPr>
              <a:defRPr/>
            </a:pPr>
            <a:endParaRPr lang="fr-FR" dirty="0"/>
          </a:p>
        </p:txBody>
      </p:sp>
      <p:sp>
        <p:nvSpPr>
          <p:cNvPr id="13319" name="Shape 7"/>
          <p:cNvSpPr txBox="1">
            <a:spLocks noGrp="1"/>
          </p:cNvSpPr>
          <p:nvPr>
            <p:ph type="sldNum" idx="12"/>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algn="r" eaLnBrk="1" hangingPunct="1">
              <a:defRPr/>
            </a:lvl1pPr>
          </a:lstStyle>
          <a:p>
            <a:pPr>
              <a:defRPr/>
            </a:pPr>
            <a:endParaRPr lang="fr-FR" dirty="0"/>
          </a:p>
        </p:txBody>
      </p:sp>
    </p:spTree>
    <p:extLst>
      <p:ext uri="{BB962C8B-B14F-4D97-AF65-F5344CB8AC3E}">
        <p14:creationId xmlns:p14="http://schemas.microsoft.com/office/powerpoint/2010/main" val="3710516712"/>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fr.wikipedia.org/w/index.php?title=Cinq_pourquoi&amp;oldid=100777176"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creativecommons.org/licenses/by-sa/3.0/deed.fr"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rb.ec-lille.fr/l/Qualite/Qualite_Brainstorming.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Une fois que vous avez identifie un problème ou </a:t>
            </a:r>
            <a:r>
              <a:rPr lang="fr-FR" baseline="0" dirty="0" smtClean="0"/>
              <a:t>un défaut, c</a:t>
            </a:r>
            <a:r>
              <a:rPr lang="fr-FR" dirty="0" smtClean="0"/>
              <a:t>omment trouver sa cause, comment remonter à son origine ?</a:t>
            </a:r>
          </a:p>
          <a:p>
            <a:r>
              <a:rPr lang="fr-FR" dirty="0" smtClean="0"/>
              <a:t>Je</a:t>
            </a:r>
            <a:r>
              <a:rPr lang="fr-FR" baseline="0" dirty="0" smtClean="0"/>
              <a:t> vous propose de découvrir avec moi 3 outils 3 démarches qui le permettent</a:t>
            </a:r>
            <a:endParaRPr lang="fr-FR" dirty="0"/>
          </a:p>
        </p:txBody>
      </p:sp>
      <p:sp>
        <p:nvSpPr>
          <p:cNvPr id="4" name="Espace réservé du numéro de diapositive 3"/>
          <p:cNvSpPr>
            <a:spLocks noGrp="1"/>
          </p:cNvSpPr>
          <p:nvPr>
            <p:ph type="sldNum" idx="10"/>
          </p:nvPr>
        </p:nvSpPr>
        <p:spPr/>
        <p:txBody>
          <a:bodyPr/>
          <a:lstStyle/>
          <a:p>
            <a:pPr>
              <a:defRPr/>
            </a:pPr>
            <a:endParaRPr lang="fr-FR" dirty="0"/>
          </a:p>
        </p:txBody>
      </p:sp>
    </p:spTree>
    <p:extLst>
      <p:ext uri="{BB962C8B-B14F-4D97-AF65-F5344CB8AC3E}">
        <p14:creationId xmlns:p14="http://schemas.microsoft.com/office/powerpoint/2010/main" val="1908480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GIGO</a:t>
            </a:r>
          </a:p>
          <a:p>
            <a:r>
              <a:rPr lang="fr-FR" dirty="0" smtClean="0"/>
              <a:t>http://www.jle.com/fr/revues/bio_rech/jpc/e-docs/00/03/FF/63/texte_alt_055tl.jpg</a:t>
            </a:r>
          </a:p>
          <a:p>
            <a:endParaRPr lang="fr-FR" dirty="0"/>
          </a:p>
        </p:txBody>
      </p:sp>
      <p:sp>
        <p:nvSpPr>
          <p:cNvPr id="4" name="Espace réservé du numéro de diapositive 3"/>
          <p:cNvSpPr>
            <a:spLocks noGrp="1"/>
          </p:cNvSpPr>
          <p:nvPr>
            <p:ph type="sldNum" idx="10"/>
          </p:nvPr>
        </p:nvSpPr>
        <p:spPr/>
        <p:txBody>
          <a:bodyPr/>
          <a:lstStyle/>
          <a:p>
            <a:pPr>
              <a:defRPr/>
            </a:pPr>
            <a:endParaRPr lang="fr-FR" dirty="0"/>
          </a:p>
        </p:txBody>
      </p:sp>
    </p:spTree>
    <p:extLst>
      <p:ext uri="{BB962C8B-B14F-4D97-AF65-F5344CB8AC3E}">
        <p14:creationId xmlns:p14="http://schemas.microsoft.com/office/powerpoint/2010/main" val="1193318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http://pixabay.com/fr/groupe-de-l-homme-les-hommes-femmes-106590/</a:t>
            </a:r>
          </a:p>
          <a:p>
            <a:r>
              <a:rPr lang="fr-FR" dirty="0" smtClean="0"/>
              <a:t>http://pixabay.com/fr/ic%C3%B4ne-bureau-table-personnes-32376/</a:t>
            </a:r>
          </a:p>
          <a:p>
            <a:r>
              <a:rPr lang="fr-FR" dirty="0" smtClean="0"/>
              <a:t>http://pixabay.com/fr/peinture-couleur-brosse-peintre-117599/</a:t>
            </a:r>
          </a:p>
          <a:p>
            <a:r>
              <a:rPr lang="fr-FR" dirty="0" smtClean="0"/>
              <a:t>http://pixabay.com/fr/caf%C3%A9-cafeti%C3%A8re-coupe-machine-161112/</a:t>
            </a:r>
          </a:p>
          <a:p>
            <a:r>
              <a:rPr lang="fr-FR" dirty="0" smtClean="0"/>
              <a:t>http://pixabay.com/fr/ongles-vieux-rouille-conseils-199601/</a:t>
            </a:r>
          </a:p>
          <a:p>
            <a:r>
              <a:rPr lang="fr-FR" dirty="0" smtClean="0"/>
              <a:t>http://pixabay.com/fr/personnes-silhouettes-mise-en-%C5%93uvre-289706/</a:t>
            </a:r>
          </a:p>
          <a:p>
            <a:r>
              <a:rPr lang="fr-FR" dirty="0" smtClean="0"/>
              <a:t>http://pixabay.com/fr/%C3%A9quipe-de-l-homme-coop%C3%A9ration-115887/</a:t>
            </a:r>
          </a:p>
          <a:p>
            <a:r>
              <a:rPr lang="fr-FR" dirty="0" smtClean="0"/>
              <a:t>http://pixabay.com/fr/vu-m%C3%A8tre-vert-70433/</a:t>
            </a:r>
            <a:endParaRPr lang="fr-FR" dirty="0"/>
          </a:p>
        </p:txBody>
      </p:sp>
      <p:sp>
        <p:nvSpPr>
          <p:cNvPr id="4" name="Espace réservé du numéro de diapositive 3"/>
          <p:cNvSpPr>
            <a:spLocks noGrp="1"/>
          </p:cNvSpPr>
          <p:nvPr>
            <p:ph type="sldNum" idx="10"/>
          </p:nvPr>
        </p:nvSpPr>
        <p:spPr/>
        <p:txBody>
          <a:bodyPr/>
          <a:lstStyle/>
          <a:p>
            <a:pPr>
              <a:defRPr/>
            </a:pPr>
            <a:endParaRPr lang="fr-FR" dirty="0"/>
          </a:p>
        </p:txBody>
      </p:sp>
    </p:spTree>
    <p:extLst>
      <p:ext uri="{BB962C8B-B14F-4D97-AF65-F5344CB8AC3E}">
        <p14:creationId xmlns:p14="http://schemas.microsoft.com/office/powerpoint/2010/main" val="1482467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pPr>
              <a:defRPr/>
            </a:pPr>
            <a:endParaRPr lang="fr-FR" dirty="0"/>
          </a:p>
        </p:txBody>
      </p:sp>
    </p:spTree>
    <p:extLst>
      <p:ext uri="{BB962C8B-B14F-4D97-AF65-F5344CB8AC3E}">
        <p14:creationId xmlns:p14="http://schemas.microsoft.com/office/powerpoint/2010/main" val="3381657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pPr>
              <a:defRPr/>
            </a:pPr>
            <a:endParaRPr lang="fr-FR" dirty="0"/>
          </a:p>
        </p:txBody>
      </p:sp>
    </p:spTree>
    <p:extLst>
      <p:ext uri="{BB962C8B-B14F-4D97-AF65-F5344CB8AC3E}">
        <p14:creationId xmlns:p14="http://schemas.microsoft.com/office/powerpoint/2010/main" val="3411496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pPr>
              <a:defRPr/>
            </a:pPr>
            <a:endParaRPr lang="fr-FR" dirty="0"/>
          </a:p>
        </p:txBody>
      </p:sp>
    </p:spTree>
    <p:extLst>
      <p:ext uri="{BB962C8B-B14F-4D97-AF65-F5344CB8AC3E}">
        <p14:creationId xmlns:p14="http://schemas.microsoft.com/office/powerpoint/2010/main" val="2009972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smtClean="0">
                <a:solidFill>
                  <a:schemeClr val="tx1"/>
                </a:solidFill>
                <a:effectLst/>
                <a:latin typeface="+mn-lt"/>
                <a:ea typeface="+mn-ea"/>
                <a:cs typeface="+mn-cs"/>
              </a:rPr>
              <a:t>Les </a:t>
            </a:r>
            <a:r>
              <a:rPr lang="fr-FR" sz="1200" b="0" i="0" kern="1200" dirty="0" smtClean="0">
                <a:solidFill>
                  <a:schemeClr val="tx1"/>
                </a:solidFill>
                <a:effectLst/>
                <a:latin typeface="+mn-lt"/>
                <a:ea typeface="+mn-ea"/>
                <a:cs typeface="+mn-cs"/>
              </a:rPr>
              <a:t>cinq pourquoi est la base d'une méthode de résolution de problèmes proposée dans un grand nombre de systèmes de qualité. Il s'agit de poser la question pertinente commençant par un pourquoi afin de trouver la source, la cause principale de la défaillance. Cette méthode de travail est surtout faite pour trouver la cause principale du problème rencontré. Avec cinq questions commençant par « pourquoi », on essaie de trouver les raisons les plus importantes ayant provoqué la défaillance pour aboutir à la cause principale.</a:t>
            </a:r>
            <a:r>
              <a:rPr lang="fr-FR" dirty="0" smtClean="0"/>
              <a:t/>
            </a:r>
            <a:br>
              <a:rPr lang="fr-FR" dirty="0" smtClean="0"/>
            </a:br>
            <a:r>
              <a:rPr lang="fr-FR" dirty="0" smtClean="0"/>
              <a:t/>
            </a:r>
            <a:br>
              <a:rPr lang="fr-FR" dirty="0" smtClean="0"/>
            </a:br>
            <a:r>
              <a:rPr lang="fr-FR" sz="1200" b="0" i="0" kern="1200" dirty="0" smtClean="0">
                <a:solidFill>
                  <a:schemeClr val="tx1"/>
                </a:solidFill>
                <a:effectLst/>
                <a:latin typeface="+mn-lt"/>
                <a:ea typeface="+mn-ea"/>
                <a:cs typeface="+mn-cs"/>
              </a:rPr>
              <a:t>Source : article </a:t>
            </a:r>
            <a:r>
              <a:rPr lang="fr-FR" sz="1200" b="0" i="0" u="sng" kern="1200" dirty="0" err="1" smtClean="0">
                <a:solidFill>
                  <a:schemeClr val="tx1"/>
                </a:solidFill>
                <a:effectLst/>
                <a:latin typeface="+mn-lt"/>
                <a:ea typeface="+mn-ea"/>
                <a:cs typeface="+mn-cs"/>
                <a:hlinkClick r:id="rId3"/>
              </a:rPr>
              <a:t>Cinq_pourquoi</a:t>
            </a:r>
            <a:r>
              <a:rPr lang="fr-FR" sz="1200" b="0" i="0" u="sng" kern="1200" dirty="0" smtClean="0">
                <a:solidFill>
                  <a:schemeClr val="tx1"/>
                </a:solidFill>
                <a:effectLst/>
                <a:latin typeface="+mn-lt"/>
                <a:ea typeface="+mn-ea"/>
                <a:cs typeface="+mn-cs"/>
              </a:rPr>
              <a:t> de Wikipédia, sous </a:t>
            </a:r>
            <a:r>
              <a:rPr lang="fr-FR" sz="1200" b="0" i="0" u="sng" kern="1200" dirty="0" smtClean="0">
                <a:solidFill>
                  <a:schemeClr val="tx1"/>
                </a:solidFill>
                <a:effectLst/>
                <a:latin typeface="+mn-lt"/>
                <a:ea typeface="+mn-ea"/>
                <a:cs typeface="+mn-cs"/>
                <a:hlinkClick r:id="rId4"/>
              </a:rPr>
              <a:t>licence </a:t>
            </a:r>
            <a:r>
              <a:rPr lang="fr-FR" sz="1200" b="0" i="0" u="sng" kern="1200" dirty="0" err="1" smtClean="0">
                <a:solidFill>
                  <a:schemeClr val="tx1"/>
                </a:solidFill>
                <a:effectLst/>
                <a:latin typeface="+mn-lt"/>
                <a:ea typeface="+mn-ea"/>
                <a:cs typeface="+mn-cs"/>
                <a:hlinkClick r:id="rId4"/>
              </a:rPr>
              <a:t>Creative</a:t>
            </a:r>
            <a:r>
              <a:rPr lang="fr-FR" sz="1200" b="0" i="0" u="sng" kern="1200" dirty="0" smtClean="0">
                <a:solidFill>
                  <a:schemeClr val="tx1"/>
                </a:solidFill>
                <a:effectLst/>
                <a:latin typeface="+mn-lt"/>
                <a:ea typeface="+mn-ea"/>
                <a:cs typeface="+mn-cs"/>
                <a:hlinkClick r:id="rId4"/>
              </a:rPr>
              <a:t> Commons by-sa</a:t>
            </a:r>
            <a:endParaRPr lang="fr-FR" dirty="0"/>
          </a:p>
        </p:txBody>
      </p:sp>
      <p:sp>
        <p:nvSpPr>
          <p:cNvPr id="4" name="Espace réservé du numéro de diapositive 3"/>
          <p:cNvSpPr>
            <a:spLocks noGrp="1"/>
          </p:cNvSpPr>
          <p:nvPr>
            <p:ph type="sldNum" idx="10"/>
          </p:nvPr>
        </p:nvSpPr>
        <p:spPr/>
        <p:txBody>
          <a:bodyPr/>
          <a:lstStyle/>
          <a:p>
            <a:pPr>
              <a:defRPr/>
            </a:pPr>
            <a:endParaRPr lang="fr-FR" dirty="0"/>
          </a:p>
        </p:txBody>
      </p:sp>
    </p:spTree>
    <p:extLst>
      <p:ext uri="{BB962C8B-B14F-4D97-AF65-F5344CB8AC3E}">
        <p14:creationId xmlns:p14="http://schemas.microsoft.com/office/powerpoint/2010/main" val="138934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Technique itérative !</a:t>
            </a:r>
          </a:p>
        </p:txBody>
      </p:sp>
      <p:sp>
        <p:nvSpPr>
          <p:cNvPr id="4" name="Espace réservé du numéro de diapositive 3"/>
          <p:cNvSpPr>
            <a:spLocks noGrp="1"/>
          </p:cNvSpPr>
          <p:nvPr>
            <p:ph type="sldNum" idx="10"/>
          </p:nvPr>
        </p:nvSpPr>
        <p:spPr/>
        <p:txBody>
          <a:bodyPr/>
          <a:lstStyle/>
          <a:p>
            <a:pPr>
              <a:defRPr/>
            </a:pPr>
            <a:endParaRPr lang="fr-FR" dirty="0"/>
          </a:p>
        </p:txBody>
      </p:sp>
    </p:spTree>
    <p:extLst>
      <p:ext uri="{BB962C8B-B14F-4D97-AF65-F5344CB8AC3E}">
        <p14:creationId xmlns:p14="http://schemas.microsoft.com/office/powerpoint/2010/main" val="220112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8696611-DA6A-49B1-8DE5-7DDCAD0B25BF}" type="slidenum">
              <a:rPr lang="fr-FR" smtClean="0"/>
              <a:pPr/>
              <a:t>17</a:t>
            </a:fld>
            <a:endParaRPr lang="fr-FR" dirty="0"/>
          </a:p>
        </p:txBody>
      </p:sp>
    </p:spTree>
    <p:extLst>
      <p:ext uri="{BB962C8B-B14F-4D97-AF65-F5344CB8AC3E}">
        <p14:creationId xmlns:p14="http://schemas.microsoft.com/office/powerpoint/2010/main" val="2557061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defRPr/>
            </a:pPr>
            <a:endParaRPr lang="fr-FR" dirty="0"/>
          </a:p>
        </p:txBody>
      </p:sp>
    </p:spTree>
    <p:extLst>
      <p:ext uri="{BB962C8B-B14F-4D97-AF65-F5344CB8AC3E}">
        <p14:creationId xmlns:p14="http://schemas.microsoft.com/office/powerpoint/2010/main" val="3367987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defRPr/>
            </a:pPr>
            <a:endParaRPr lang="fr-FR" dirty="0"/>
          </a:p>
        </p:txBody>
      </p:sp>
    </p:spTree>
    <p:extLst>
      <p:ext uri="{BB962C8B-B14F-4D97-AF65-F5344CB8AC3E}">
        <p14:creationId xmlns:p14="http://schemas.microsoft.com/office/powerpoint/2010/main" val="1627968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defRPr/>
            </a:pPr>
            <a:endParaRPr lang="fr-FR" dirty="0"/>
          </a:p>
        </p:txBody>
      </p:sp>
    </p:spTree>
    <p:extLst>
      <p:ext uri="{BB962C8B-B14F-4D97-AF65-F5344CB8AC3E}">
        <p14:creationId xmlns:p14="http://schemas.microsoft.com/office/powerpoint/2010/main" val="3112278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lnSpc>
                <a:spcPct val="90000"/>
              </a:lnSpc>
              <a:spcBef>
                <a:spcPts val="600"/>
              </a:spcBef>
              <a:spcAft>
                <a:spcPts val="600"/>
              </a:spcAft>
              <a:defRPr/>
            </a:pPr>
            <a:r>
              <a:rPr lang="fr-FR" sz="1800" i="1" dirty="0" smtClean="0">
                <a:solidFill>
                  <a:schemeClr val="accent2"/>
                </a:solidFill>
                <a:latin typeface="Calibri" panose="020F0502020204030204" pitchFamily="34" charset="0"/>
              </a:rPr>
              <a:t>Technique pour établir le diagramme : le </a:t>
            </a:r>
            <a:r>
              <a:rPr lang="fr-FR" sz="1800" i="1" dirty="0" smtClean="0">
                <a:solidFill>
                  <a:schemeClr val="accent2"/>
                </a:solidFill>
                <a:latin typeface="Calibri" panose="020F0502020204030204" pitchFamily="34" charset="0"/>
                <a:hlinkClick r:id="rId3"/>
              </a:rPr>
              <a:t>brainstorming</a:t>
            </a:r>
            <a:r>
              <a:rPr lang="fr-FR" sz="1800" i="1" dirty="0" smtClean="0">
                <a:solidFill>
                  <a:schemeClr val="accent2"/>
                </a:solidFill>
                <a:latin typeface="Calibri" panose="020F0502020204030204" pitchFamily="34" charset="0"/>
              </a:rPr>
              <a:t>, lors d’un travail d’équipe.</a:t>
            </a:r>
          </a:p>
          <a:p>
            <a:pPr lvl="1">
              <a:lnSpc>
                <a:spcPct val="90000"/>
              </a:lnSpc>
              <a:spcBef>
                <a:spcPts val="600"/>
              </a:spcBef>
              <a:spcAft>
                <a:spcPts val="600"/>
              </a:spcAft>
              <a:defRPr/>
            </a:pPr>
            <a:r>
              <a:rPr lang="fr-FR" sz="1800" i="1" dirty="0" smtClean="0">
                <a:solidFill>
                  <a:schemeClr val="accent2"/>
                </a:solidFill>
                <a:latin typeface="Calibri" panose="020F0502020204030204" pitchFamily="34" charset="0"/>
              </a:rPr>
              <a:t>Mais on peut aussi utiliser l’Ishikawa pour reprendre et améliorer le résultat d’un brainstorming préalable </a:t>
            </a:r>
          </a:p>
          <a:p>
            <a:endParaRPr lang="fr-FR" dirty="0"/>
          </a:p>
        </p:txBody>
      </p:sp>
      <p:sp>
        <p:nvSpPr>
          <p:cNvPr id="4" name="Espace réservé du numéro de diapositive 3"/>
          <p:cNvSpPr>
            <a:spLocks noGrp="1"/>
          </p:cNvSpPr>
          <p:nvPr>
            <p:ph type="sldNum" idx="10"/>
          </p:nvPr>
        </p:nvSpPr>
        <p:spPr/>
        <p:txBody>
          <a:bodyPr/>
          <a:lstStyle/>
          <a:p>
            <a:pPr>
              <a:defRPr/>
            </a:pPr>
            <a:endParaRPr lang="fr-FR" dirty="0"/>
          </a:p>
        </p:txBody>
      </p:sp>
    </p:spTree>
    <p:extLst>
      <p:ext uri="{BB962C8B-B14F-4D97-AF65-F5344CB8AC3E}">
        <p14:creationId xmlns:p14="http://schemas.microsoft.com/office/powerpoint/2010/main" val="2806173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pPr>
              <a:defRPr/>
            </a:pPr>
            <a:endParaRPr lang="fr-FR" dirty="0"/>
          </a:p>
        </p:txBody>
      </p:sp>
    </p:spTree>
    <p:extLst>
      <p:ext uri="{BB962C8B-B14F-4D97-AF65-F5344CB8AC3E}">
        <p14:creationId xmlns:p14="http://schemas.microsoft.com/office/powerpoint/2010/main" val="1166643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pPr>
              <a:defRPr/>
            </a:pPr>
            <a:endParaRPr lang="fr-FR" dirty="0"/>
          </a:p>
        </p:txBody>
      </p:sp>
    </p:spTree>
    <p:extLst>
      <p:ext uri="{BB962C8B-B14F-4D97-AF65-F5344CB8AC3E}">
        <p14:creationId xmlns:p14="http://schemas.microsoft.com/office/powerpoint/2010/main" val="3420359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pPr>
              <a:defRPr/>
            </a:pPr>
            <a:endParaRPr lang="fr-FR" dirty="0"/>
          </a:p>
        </p:txBody>
      </p:sp>
    </p:spTree>
    <p:extLst>
      <p:ext uri="{BB962C8B-B14F-4D97-AF65-F5344CB8AC3E}">
        <p14:creationId xmlns:p14="http://schemas.microsoft.com/office/powerpoint/2010/main" val="3731797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pPr>
              <a:defRPr/>
            </a:pPr>
            <a:endParaRPr lang="fr-FR" dirty="0"/>
          </a:p>
        </p:txBody>
      </p:sp>
    </p:spTree>
    <p:extLst>
      <p:ext uri="{BB962C8B-B14F-4D97-AF65-F5344CB8AC3E}">
        <p14:creationId xmlns:p14="http://schemas.microsoft.com/office/powerpoint/2010/main" val="2465114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pPr>
              <a:defRPr/>
            </a:pPr>
            <a:endParaRPr lang="fr-FR" dirty="0"/>
          </a:p>
        </p:txBody>
      </p:sp>
    </p:spTree>
    <p:extLst>
      <p:ext uri="{BB962C8B-B14F-4D97-AF65-F5344CB8AC3E}">
        <p14:creationId xmlns:p14="http://schemas.microsoft.com/office/powerpoint/2010/main" val="214326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J_Chapitre 10">
    <p:spTree>
      <p:nvGrpSpPr>
        <p:cNvPr id="1" name="Shape 60"/>
        <p:cNvGrpSpPr/>
        <p:nvPr/>
      </p:nvGrpSpPr>
      <p:grpSpPr>
        <a:xfrm>
          <a:off x="0" y="0"/>
          <a:ext cx="0" cy="0"/>
          <a:chOff x="0" y="0"/>
          <a:chExt cx="0" cy="0"/>
        </a:xfrm>
      </p:grpSpPr>
      <p:sp>
        <p:nvSpPr>
          <p:cNvPr id="4" name="Shape 61"/>
          <p:cNvSpPr/>
          <p:nvPr/>
        </p:nvSpPr>
        <p:spPr>
          <a:xfrm>
            <a:off x="0" y="0"/>
            <a:ext cx="2481263" cy="5715000"/>
          </a:xfrm>
          <a:prstGeom prst="rect">
            <a:avLst/>
          </a:prstGeom>
          <a:gradFill flip="none" rotWithShape="1">
            <a:gsLst>
              <a:gs pos="0">
                <a:srgbClr val="FF6600"/>
              </a:gs>
              <a:gs pos="12000">
                <a:schemeClr val="bg1"/>
              </a:gs>
              <a:gs pos="100000">
                <a:srgbClr val="FFC000"/>
              </a:gs>
            </a:gsLst>
            <a:lin ang="2700000" scaled="1"/>
            <a:tileRect/>
          </a:gradFill>
          <a:ln>
            <a:noFill/>
          </a:ln>
        </p:spPr>
        <p:txBody>
          <a:bodyPr lIns="79222" tIns="39611" rIns="79222" bIns="39611"/>
          <a:lstStyle/>
          <a:p>
            <a:pPr eaLnBrk="1" fontAlgn="auto" hangingPunct="1">
              <a:spcBef>
                <a:spcPts val="0"/>
              </a:spcBef>
              <a:spcAft>
                <a:spcPts val="0"/>
              </a:spcAft>
              <a:defRPr/>
            </a:pPr>
            <a:endParaRPr sz="1556" kern="0" dirty="0">
              <a:latin typeface="Arial"/>
              <a:ea typeface="Arial"/>
              <a:cs typeface="Arial"/>
              <a:sym typeface="Arial"/>
              <a:rtl val="0"/>
            </a:endParaRPr>
          </a:p>
        </p:txBody>
      </p:sp>
      <p:sp>
        <p:nvSpPr>
          <p:cNvPr id="5" name="Shape 62"/>
          <p:cNvSpPr/>
          <p:nvPr/>
        </p:nvSpPr>
        <p:spPr>
          <a:xfrm>
            <a:off x="179388" y="3348038"/>
            <a:ext cx="2232025" cy="1222375"/>
          </a:xfrm>
          <a:prstGeom prst="rect">
            <a:avLst/>
          </a:prstGeom>
          <a:noFill/>
          <a:ln>
            <a:noFill/>
          </a:ln>
        </p:spPr>
        <p:txBody>
          <a:bodyPr lIns="79222" tIns="39611" rIns="79222" bIns="39611"/>
          <a:lstStyle/>
          <a:p>
            <a:pPr eaLnBrk="1" fontAlgn="auto" hangingPunct="1">
              <a:spcBef>
                <a:spcPts val="0"/>
              </a:spcBef>
              <a:spcAft>
                <a:spcPts val="0"/>
              </a:spcAft>
              <a:defRPr/>
            </a:pPr>
            <a:endParaRPr lang="fr-CH" sz="1222" b="1" kern="0" dirty="0">
              <a:latin typeface="Calibri"/>
              <a:ea typeface="Calibri"/>
              <a:cs typeface="Calibri"/>
              <a:sym typeface="Calibri"/>
              <a:rtl val="0"/>
            </a:endParaRPr>
          </a:p>
        </p:txBody>
      </p:sp>
      <p:sp>
        <p:nvSpPr>
          <p:cNvPr id="7" name="Shape 66"/>
          <p:cNvSpPr txBox="1"/>
          <p:nvPr/>
        </p:nvSpPr>
        <p:spPr>
          <a:xfrm>
            <a:off x="250825" y="1982788"/>
            <a:ext cx="2160588" cy="384175"/>
          </a:xfrm>
          <a:prstGeom prst="rect">
            <a:avLst/>
          </a:prstGeom>
          <a:noFill/>
          <a:ln>
            <a:noFill/>
          </a:ln>
        </p:spPr>
        <p:txBody>
          <a:bodyPr lIns="101583" tIns="50778" rIns="101583" bIns="50778"/>
          <a:lstStyle/>
          <a:p>
            <a:pPr eaLnBrk="1" fontAlgn="auto" hangingPunct="1">
              <a:spcBef>
                <a:spcPts val="0"/>
              </a:spcBef>
              <a:spcAft>
                <a:spcPts val="0"/>
              </a:spcAft>
              <a:buSzPct val="25000"/>
              <a:defRPr/>
            </a:pPr>
            <a:r>
              <a:rPr lang="fr-CH" sz="2111" kern="0" dirty="0">
                <a:solidFill>
                  <a:schemeClr val="dk1"/>
                </a:solidFill>
                <a:latin typeface="Calibri"/>
                <a:ea typeface="Calibri"/>
                <a:cs typeface="Calibri"/>
                <a:sym typeface="Calibri"/>
                <a:rtl val="0"/>
              </a:rPr>
              <a:t>Dr. Rémi Bachelet</a:t>
            </a:r>
          </a:p>
        </p:txBody>
      </p:sp>
      <p:sp>
        <p:nvSpPr>
          <p:cNvPr id="8" name="Shape 67"/>
          <p:cNvSpPr txBox="1"/>
          <p:nvPr/>
        </p:nvSpPr>
        <p:spPr>
          <a:xfrm>
            <a:off x="255588" y="2333625"/>
            <a:ext cx="2117725" cy="523875"/>
          </a:xfrm>
          <a:prstGeom prst="rect">
            <a:avLst/>
          </a:prstGeom>
          <a:noFill/>
          <a:ln>
            <a:noFill/>
          </a:ln>
        </p:spPr>
        <p:txBody>
          <a:bodyPr lIns="101583" tIns="50778" rIns="101583" bIns="50778"/>
          <a:lstStyle/>
          <a:p>
            <a:pPr algn="ctr" eaLnBrk="1" fontAlgn="auto" hangingPunct="1">
              <a:spcBef>
                <a:spcPts val="0"/>
              </a:spcBef>
              <a:spcAft>
                <a:spcPts val="0"/>
              </a:spcAft>
              <a:buSzPct val="25000"/>
              <a:defRPr/>
            </a:pPr>
            <a:r>
              <a:rPr lang="fr-CH" sz="1556" kern="0" dirty="0">
                <a:solidFill>
                  <a:schemeClr val="dk1"/>
                </a:solidFill>
                <a:latin typeface="Calibri"/>
                <a:ea typeface="Calibri"/>
                <a:cs typeface="Calibri"/>
                <a:sym typeface="Calibri"/>
                <a:rtl val="0"/>
              </a:rPr>
              <a:t>Maître de conférences</a:t>
            </a:r>
          </a:p>
          <a:p>
            <a:pPr algn="ctr" eaLnBrk="1" fontAlgn="auto" hangingPunct="1">
              <a:spcBef>
                <a:spcPts val="0"/>
              </a:spcBef>
              <a:spcAft>
                <a:spcPts val="0"/>
              </a:spcAft>
              <a:buSzPct val="25000"/>
              <a:defRPr/>
            </a:pPr>
            <a:r>
              <a:rPr lang="fr-CH" sz="1556" kern="0" dirty="0">
                <a:solidFill>
                  <a:schemeClr val="dk1"/>
                </a:solidFill>
                <a:latin typeface="Calibri"/>
                <a:ea typeface="Calibri"/>
                <a:cs typeface="Calibri"/>
                <a:sym typeface="Calibri"/>
                <a:rtl val="0"/>
              </a:rPr>
              <a:t> à Centrale Lille</a:t>
            </a:r>
          </a:p>
        </p:txBody>
      </p:sp>
      <p:pic>
        <p:nvPicPr>
          <p:cNvPr id="9" name="Shape 68"/>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 y="5233988"/>
            <a:ext cx="7921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hape 69"/>
          <p:cNvSpPr txBox="1"/>
          <p:nvPr/>
        </p:nvSpPr>
        <p:spPr>
          <a:xfrm>
            <a:off x="8675688" y="5450840"/>
            <a:ext cx="468312" cy="260350"/>
          </a:xfrm>
          <a:prstGeom prst="rect">
            <a:avLst/>
          </a:prstGeom>
          <a:noFill/>
          <a:ln>
            <a:noFill/>
          </a:ln>
        </p:spPr>
        <p:txBody>
          <a:bodyPr lIns="101583" tIns="50778" rIns="101583" bIns="50778"/>
          <a:lstStyle/>
          <a:p>
            <a:pPr algn="r" eaLnBrk="1" fontAlgn="auto" hangingPunct="1">
              <a:spcBef>
                <a:spcPts val="0"/>
              </a:spcBef>
              <a:spcAft>
                <a:spcPts val="0"/>
              </a:spcAft>
              <a:buSzPct val="25000"/>
              <a:defRPr/>
            </a:pPr>
            <a:r>
              <a:rPr lang="fr-CH" sz="1556" kern="0" dirty="0">
                <a:latin typeface="Arial"/>
                <a:ea typeface="Arial"/>
                <a:cs typeface="Arial"/>
                <a:sym typeface="Arial"/>
                <a:rtl val="0"/>
              </a:rPr>
              <a:t> </a:t>
            </a:r>
          </a:p>
        </p:txBody>
      </p:sp>
      <p:sp>
        <p:nvSpPr>
          <p:cNvPr id="63" name="Shape 63"/>
          <p:cNvSpPr txBox="1">
            <a:spLocks noGrp="1"/>
          </p:cNvSpPr>
          <p:nvPr>
            <p:ph type="title"/>
          </p:nvPr>
        </p:nvSpPr>
        <p:spPr>
          <a:xfrm>
            <a:off x="2771801" y="134938"/>
            <a:ext cx="6241571" cy="571500"/>
          </a:xfrm>
          <a:prstGeom prst="rect">
            <a:avLst/>
          </a:prstGeom>
          <a:noFill/>
          <a:ln>
            <a:noFill/>
          </a:ln>
        </p:spPr>
        <p:txBody>
          <a:bodyPr lIns="91425" tIns="91425" rIns="91425" bIns="91425" anchor="t" anchorCtr="0"/>
          <a:lstStyle>
            <a:lvl1pPr algn="ctr" rtl="0">
              <a:defRPr sz="32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dirty="0"/>
          </a:p>
        </p:txBody>
      </p:sp>
      <p:sp>
        <p:nvSpPr>
          <p:cNvPr id="64" name="Shape 64"/>
          <p:cNvSpPr txBox="1">
            <a:spLocks noGrp="1"/>
          </p:cNvSpPr>
          <p:nvPr>
            <p:ph type="body" idx="1"/>
          </p:nvPr>
        </p:nvSpPr>
        <p:spPr>
          <a:xfrm>
            <a:off x="2843809" y="1270000"/>
            <a:ext cx="6173194" cy="39370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dirty="0"/>
          </a:p>
        </p:txBody>
      </p:sp>
    </p:spTree>
    <p:extLst>
      <p:ext uri="{BB962C8B-B14F-4D97-AF65-F5344CB8AC3E}">
        <p14:creationId xmlns:p14="http://schemas.microsoft.com/office/powerpoint/2010/main" val="11749074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J_Chapitre 10">
    <p:spTree>
      <p:nvGrpSpPr>
        <p:cNvPr id="1" name="Shape 60"/>
        <p:cNvGrpSpPr/>
        <p:nvPr/>
      </p:nvGrpSpPr>
      <p:grpSpPr>
        <a:xfrm>
          <a:off x="0" y="0"/>
          <a:ext cx="0" cy="0"/>
          <a:chOff x="0" y="0"/>
          <a:chExt cx="0" cy="0"/>
        </a:xfrm>
      </p:grpSpPr>
      <p:sp>
        <p:nvSpPr>
          <p:cNvPr id="4" name="Shape 61"/>
          <p:cNvSpPr/>
          <p:nvPr/>
        </p:nvSpPr>
        <p:spPr>
          <a:xfrm>
            <a:off x="0" y="0"/>
            <a:ext cx="2481263" cy="5715000"/>
          </a:xfrm>
          <a:prstGeom prst="rect">
            <a:avLst/>
          </a:prstGeom>
          <a:gradFill flip="none" rotWithShape="1">
            <a:gsLst>
              <a:gs pos="0">
                <a:srgbClr val="FF6600"/>
              </a:gs>
              <a:gs pos="12000">
                <a:schemeClr val="bg1"/>
              </a:gs>
              <a:gs pos="100000">
                <a:srgbClr val="FFC000"/>
              </a:gs>
            </a:gsLst>
            <a:lin ang="2700000" scaled="1"/>
            <a:tileRect/>
          </a:gradFill>
          <a:ln>
            <a:noFill/>
          </a:ln>
        </p:spPr>
        <p:txBody>
          <a:bodyPr lIns="79222" tIns="39611" rIns="79222" bIns="39611"/>
          <a:lstStyle/>
          <a:p>
            <a:pPr eaLnBrk="1" fontAlgn="auto" hangingPunct="1">
              <a:spcBef>
                <a:spcPts val="0"/>
              </a:spcBef>
              <a:spcAft>
                <a:spcPts val="0"/>
              </a:spcAft>
              <a:defRPr/>
            </a:pPr>
            <a:endParaRPr sz="1556" kern="0" dirty="0">
              <a:latin typeface="Arial"/>
              <a:ea typeface="Arial"/>
              <a:cs typeface="Arial"/>
              <a:sym typeface="Arial"/>
              <a:rtl val="0"/>
            </a:endParaRPr>
          </a:p>
        </p:txBody>
      </p:sp>
      <p:sp>
        <p:nvSpPr>
          <p:cNvPr id="5" name="Shape 62"/>
          <p:cNvSpPr/>
          <p:nvPr/>
        </p:nvSpPr>
        <p:spPr>
          <a:xfrm>
            <a:off x="179388" y="3348038"/>
            <a:ext cx="2232025" cy="1222375"/>
          </a:xfrm>
          <a:prstGeom prst="rect">
            <a:avLst/>
          </a:prstGeom>
          <a:noFill/>
          <a:ln>
            <a:noFill/>
          </a:ln>
        </p:spPr>
        <p:txBody>
          <a:bodyPr lIns="79222" tIns="39611" rIns="79222" bIns="39611"/>
          <a:lstStyle/>
          <a:p>
            <a:pPr eaLnBrk="1" fontAlgn="auto" hangingPunct="1">
              <a:spcBef>
                <a:spcPts val="0"/>
              </a:spcBef>
              <a:spcAft>
                <a:spcPts val="0"/>
              </a:spcAft>
              <a:defRPr/>
            </a:pPr>
            <a:endParaRPr lang="fr-CH" sz="1222" b="1" kern="0" dirty="0">
              <a:latin typeface="Calibri"/>
              <a:ea typeface="Calibri"/>
              <a:cs typeface="Calibri"/>
              <a:sym typeface="Calibri"/>
              <a:rtl val="0"/>
            </a:endParaRPr>
          </a:p>
        </p:txBody>
      </p:sp>
      <p:sp>
        <p:nvSpPr>
          <p:cNvPr id="7" name="Shape 66"/>
          <p:cNvSpPr txBox="1"/>
          <p:nvPr/>
        </p:nvSpPr>
        <p:spPr>
          <a:xfrm>
            <a:off x="250825" y="1982788"/>
            <a:ext cx="2160588" cy="384175"/>
          </a:xfrm>
          <a:prstGeom prst="rect">
            <a:avLst/>
          </a:prstGeom>
          <a:noFill/>
          <a:ln>
            <a:noFill/>
          </a:ln>
        </p:spPr>
        <p:txBody>
          <a:bodyPr lIns="101583" tIns="50778" rIns="101583" bIns="50778"/>
          <a:lstStyle/>
          <a:p>
            <a:pPr eaLnBrk="1" fontAlgn="auto" hangingPunct="1">
              <a:spcBef>
                <a:spcPts val="0"/>
              </a:spcBef>
              <a:spcAft>
                <a:spcPts val="0"/>
              </a:spcAft>
              <a:buSzPct val="25000"/>
              <a:defRPr/>
            </a:pPr>
            <a:r>
              <a:rPr lang="fr-CH" sz="2111" kern="0" dirty="0">
                <a:solidFill>
                  <a:schemeClr val="dk1"/>
                </a:solidFill>
                <a:latin typeface="Calibri"/>
                <a:ea typeface="Calibri"/>
                <a:cs typeface="Calibri"/>
                <a:sym typeface="Calibri"/>
                <a:rtl val="0"/>
              </a:rPr>
              <a:t>Dr. Rémi Bachelet</a:t>
            </a:r>
          </a:p>
        </p:txBody>
      </p:sp>
      <p:sp>
        <p:nvSpPr>
          <p:cNvPr id="8" name="Shape 67"/>
          <p:cNvSpPr txBox="1"/>
          <p:nvPr/>
        </p:nvSpPr>
        <p:spPr>
          <a:xfrm>
            <a:off x="255588" y="2333625"/>
            <a:ext cx="2117725" cy="523875"/>
          </a:xfrm>
          <a:prstGeom prst="rect">
            <a:avLst/>
          </a:prstGeom>
          <a:noFill/>
          <a:ln>
            <a:noFill/>
          </a:ln>
        </p:spPr>
        <p:txBody>
          <a:bodyPr lIns="101583" tIns="50778" rIns="101583" bIns="50778"/>
          <a:lstStyle/>
          <a:p>
            <a:pPr algn="ctr" eaLnBrk="1" fontAlgn="auto" hangingPunct="1">
              <a:spcBef>
                <a:spcPts val="0"/>
              </a:spcBef>
              <a:spcAft>
                <a:spcPts val="0"/>
              </a:spcAft>
              <a:buSzPct val="25000"/>
              <a:defRPr/>
            </a:pPr>
            <a:r>
              <a:rPr lang="fr-CH" sz="1556" kern="0" dirty="0">
                <a:solidFill>
                  <a:schemeClr val="dk1"/>
                </a:solidFill>
                <a:latin typeface="Calibri"/>
                <a:ea typeface="Calibri"/>
                <a:cs typeface="Calibri"/>
                <a:sym typeface="Calibri"/>
                <a:rtl val="0"/>
              </a:rPr>
              <a:t>Maître de conférences</a:t>
            </a:r>
          </a:p>
          <a:p>
            <a:pPr algn="ctr" eaLnBrk="1" fontAlgn="auto" hangingPunct="1">
              <a:spcBef>
                <a:spcPts val="0"/>
              </a:spcBef>
              <a:spcAft>
                <a:spcPts val="0"/>
              </a:spcAft>
              <a:buSzPct val="25000"/>
              <a:defRPr/>
            </a:pPr>
            <a:r>
              <a:rPr lang="fr-CH" sz="1556" kern="0" dirty="0">
                <a:solidFill>
                  <a:schemeClr val="dk1"/>
                </a:solidFill>
                <a:latin typeface="Calibri"/>
                <a:ea typeface="Calibri"/>
                <a:cs typeface="Calibri"/>
                <a:sym typeface="Calibri"/>
                <a:rtl val="0"/>
              </a:rPr>
              <a:t> à Centrale Lille</a:t>
            </a:r>
          </a:p>
        </p:txBody>
      </p:sp>
      <p:pic>
        <p:nvPicPr>
          <p:cNvPr id="9" name="Shape 68"/>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 y="5233988"/>
            <a:ext cx="7921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hape 69"/>
          <p:cNvSpPr txBox="1"/>
          <p:nvPr/>
        </p:nvSpPr>
        <p:spPr>
          <a:xfrm>
            <a:off x="8675688" y="5450840"/>
            <a:ext cx="468312" cy="260350"/>
          </a:xfrm>
          <a:prstGeom prst="rect">
            <a:avLst/>
          </a:prstGeom>
          <a:noFill/>
          <a:ln>
            <a:noFill/>
          </a:ln>
        </p:spPr>
        <p:txBody>
          <a:bodyPr lIns="101583" tIns="50778" rIns="101583" bIns="50778"/>
          <a:lstStyle/>
          <a:p>
            <a:pPr algn="r" eaLnBrk="1" fontAlgn="auto" hangingPunct="1">
              <a:spcBef>
                <a:spcPts val="0"/>
              </a:spcBef>
              <a:spcAft>
                <a:spcPts val="0"/>
              </a:spcAft>
              <a:buSzPct val="25000"/>
              <a:defRPr/>
            </a:pPr>
            <a:r>
              <a:rPr lang="fr-CH" sz="1556" kern="0" dirty="0">
                <a:latin typeface="Arial"/>
                <a:ea typeface="Arial"/>
                <a:cs typeface="Arial"/>
                <a:sym typeface="Arial"/>
                <a:rtl val="0"/>
              </a:rPr>
              <a:t> </a:t>
            </a:r>
          </a:p>
        </p:txBody>
      </p:sp>
      <p:sp>
        <p:nvSpPr>
          <p:cNvPr id="63" name="Shape 63"/>
          <p:cNvSpPr txBox="1">
            <a:spLocks noGrp="1"/>
          </p:cNvSpPr>
          <p:nvPr>
            <p:ph type="title"/>
          </p:nvPr>
        </p:nvSpPr>
        <p:spPr>
          <a:xfrm>
            <a:off x="2771801" y="134938"/>
            <a:ext cx="6241571" cy="571500"/>
          </a:xfrm>
          <a:prstGeom prst="rect">
            <a:avLst/>
          </a:prstGeom>
          <a:noFill/>
          <a:ln>
            <a:noFill/>
          </a:ln>
        </p:spPr>
        <p:txBody>
          <a:bodyPr lIns="91425" tIns="91425" rIns="91425" bIns="91425" anchor="t" anchorCtr="0"/>
          <a:lstStyle>
            <a:lvl1pPr algn="ctr" rtl="0">
              <a:defRPr sz="32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dirty="0"/>
          </a:p>
        </p:txBody>
      </p:sp>
      <p:sp>
        <p:nvSpPr>
          <p:cNvPr id="64" name="Shape 64"/>
          <p:cNvSpPr txBox="1">
            <a:spLocks noGrp="1"/>
          </p:cNvSpPr>
          <p:nvPr>
            <p:ph type="body" idx="1"/>
          </p:nvPr>
        </p:nvSpPr>
        <p:spPr>
          <a:xfrm>
            <a:off x="2843809" y="1270000"/>
            <a:ext cx="6173194" cy="39370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dirty="0"/>
          </a:p>
        </p:txBody>
      </p:sp>
      <p:sp>
        <p:nvSpPr>
          <p:cNvPr id="12" name="ZoneTexte 11"/>
          <p:cNvSpPr txBox="1"/>
          <p:nvPr userDrawn="1"/>
        </p:nvSpPr>
        <p:spPr>
          <a:xfrm>
            <a:off x="54768" y="3378706"/>
            <a:ext cx="2371725" cy="1015663"/>
          </a:xfrm>
          <a:prstGeom prst="rect">
            <a:avLst/>
          </a:prstGeom>
          <a:noFill/>
        </p:spPr>
        <p:txBody>
          <a:bodyPr wrap="square" rtlCol="0">
            <a:spAutoFit/>
          </a:bodyPr>
          <a:lstStyle/>
          <a:p>
            <a:pPr marL="285750" indent="-285750">
              <a:buFont typeface="Wingdings" panose="05000000000000000000" pitchFamily="2" charset="2"/>
              <a:buChar char="q"/>
            </a:pPr>
            <a:r>
              <a:rPr lang="fr-FR" sz="1200" dirty="0" smtClean="0">
                <a:latin typeface="Calibri" panose="020F0502020204030204" pitchFamily="34" charset="0"/>
              </a:rPr>
              <a:t>Diagramme</a:t>
            </a:r>
            <a:r>
              <a:rPr lang="fr-FR" sz="1200" baseline="0" dirty="0" smtClean="0">
                <a:latin typeface="Calibri" panose="020F0502020204030204" pitchFamily="34" charset="0"/>
              </a:rPr>
              <a:t> d</a:t>
            </a:r>
            <a:r>
              <a:rPr lang="fr-FR" sz="1200" dirty="0" smtClean="0">
                <a:latin typeface="Calibri" panose="020F0502020204030204" pitchFamily="34" charset="0"/>
              </a:rPr>
              <a:t>’Ishikawa</a:t>
            </a:r>
          </a:p>
          <a:p>
            <a:pPr marL="285750" indent="-285750">
              <a:buFont typeface="Wingdings" panose="05000000000000000000" pitchFamily="2" charset="2"/>
              <a:buChar char="q"/>
            </a:pPr>
            <a:endParaRPr lang="fr-FR" sz="1200" dirty="0" smtClean="0">
              <a:latin typeface="Calibri" panose="020F0502020204030204" pitchFamily="34" charset="0"/>
            </a:endParaRPr>
          </a:p>
          <a:p>
            <a:pPr marL="285750" indent="-285750">
              <a:buFont typeface="Wingdings" panose="05000000000000000000" pitchFamily="2" charset="2"/>
              <a:buChar char="q"/>
            </a:pPr>
            <a:r>
              <a:rPr lang="fr-FR" sz="1200" baseline="0" dirty="0" smtClean="0">
                <a:latin typeface="Calibri" panose="020F0502020204030204" pitchFamily="34" charset="0"/>
              </a:rPr>
              <a:t>« 5 pourquoi »</a:t>
            </a:r>
          </a:p>
          <a:p>
            <a:pPr marL="285750" indent="-285750">
              <a:buFont typeface="Wingdings" panose="05000000000000000000" pitchFamily="2" charset="2"/>
              <a:buChar char="q"/>
            </a:pPr>
            <a:endParaRPr lang="fr-FR" sz="1200" baseline="0" dirty="0" smtClean="0">
              <a:latin typeface="Calibri" panose="020F0502020204030204" pitchFamily="34" charset="0"/>
            </a:endParaRPr>
          </a:p>
          <a:p>
            <a:pPr marL="285750" indent="-285750">
              <a:buFont typeface="Wingdings" panose="05000000000000000000" pitchFamily="2" charset="2"/>
              <a:buChar char="q"/>
            </a:pPr>
            <a:r>
              <a:rPr lang="fr-FR" sz="1200" baseline="0" dirty="0" smtClean="0">
                <a:latin typeface="Calibri" panose="020F0502020204030204" pitchFamily="34" charset="0"/>
              </a:rPr>
              <a:t>Arbre des causes</a:t>
            </a:r>
            <a:endParaRPr lang="fr-FR" sz="1200" dirty="0" smtClean="0">
              <a:latin typeface="Calibri" panose="020F0502020204030204" pitchFamily="34" charset="0"/>
            </a:endParaRPr>
          </a:p>
        </p:txBody>
      </p:sp>
    </p:spTree>
    <p:extLst>
      <p:ext uri="{BB962C8B-B14F-4D97-AF65-F5344CB8AC3E}">
        <p14:creationId xmlns:p14="http://schemas.microsoft.com/office/powerpoint/2010/main" val="21120908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628650" y="5297488"/>
            <a:ext cx="2057400" cy="303212"/>
          </a:xfrm>
          <a:prstGeom prst="rect">
            <a:avLst/>
          </a:prstGeom>
        </p:spPr>
        <p:txBody>
          <a:bodyPr/>
          <a:lstStyle>
            <a:lvl1pPr>
              <a:defRPr/>
            </a:lvl1pPr>
          </a:lstStyle>
          <a:p>
            <a:pPr>
              <a:defRPr/>
            </a:pPr>
            <a:endParaRPr lang="fr-FR" dirty="0"/>
          </a:p>
        </p:txBody>
      </p:sp>
      <p:sp>
        <p:nvSpPr>
          <p:cNvPr id="3" name="Espace réservé du pied de page 4"/>
          <p:cNvSpPr>
            <a:spLocks noGrp="1"/>
          </p:cNvSpPr>
          <p:nvPr>
            <p:ph type="ftr" sz="quarter" idx="11"/>
          </p:nvPr>
        </p:nvSpPr>
        <p:spPr>
          <a:xfrm>
            <a:off x="3028950" y="5297488"/>
            <a:ext cx="3086100" cy="303212"/>
          </a:xfrm>
          <a:prstGeom prst="rect">
            <a:avLst/>
          </a:prstGeom>
        </p:spPr>
        <p:txBody>
          <a:bodyPr/>
          <a:lstStyle>
            <a:lvl1pPr>
              <a:defRPr/>
            </a:lvl1pPr>
          </a:lstStyle>
          <a:p>
            <a:pPr>
              <a:defRPr/>
            </a:pPr>
            <a:endParaRPr lang="fr-FR" dirty="0"/>
          </a:p>
        </p:txBody>
      </p:sp>
      <p:sp>
        <p:nvSpPr>
          <p:cNvPr id="4" name="Espace réservé du numéro de diapositive 5"/>
          <p:cNvSpPr>
            <a:spLocks noGrp="1"/>
          </p:cNvSpPr>
          <p:nvPr>
            <p:ph type="sldNum" sz="quarter" idx="12"/>
          </p:nvPr>
        </p:nvSpPr>
        <p:spPr>
          <a:xfrm>
            <a:off x="6457950" y="5297488"/>
            <a:ext cx="2057400" cy="303212"/>
          </a:xfrm>
          <a:prstGeom prst="rect">
            <a:avLst/>
          </a:prstGeom>
        </p:spPr>
        <p:txBody>
          <a:bodyPr/>
          <a:lstStyle>
            <a:lvl1pPr>
              <a:defRPr/>
            </a:lvl1pPr>
          </a:lstStyle>
          <a:p>
            <a:pPr>
              <a:defRPr/>
            </a:pPr>
            <a:fld id="{BAC88ADA-0795-4618-8AA0-CE914202BA6F}" type="slidenum">
              <a:rPr lang="fr-FR"/>
              <a:pPr>
                <a:defRPr/>
              </a:pPr>
              <a:t>‹N°›</a:t>
            </a:fld>
            <a:endParaRPr lang="fr-FR" dirty="0"/>
          </a:p>
        </p:txBody>
      </p:sp>
    </p:spTree>
    <p:extLst>
      <p:ext uri="{BB962C8B-B14F-4D97-AF65-F5344CB8AC3E}">
        <p14:creationId xmlns:p14="http://schemas.microsoft.com/office/powerpoint/2010/main" val="33077752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ZoneTexte 2"/>
          <p:cNvSpPr txBox="1"/>
          <p:nvPr userDrawn="1"/>
        </p:nvSpPr>
        <p:spPr>
          <a:xfrm>
            <a:off x="8798561" y="5473898"/>
            <a:ext cx="345440" cy="338554"/>
          </a:xfrm>
          <a:prstGeom prst="rect">
            <a:avLst/>
          </a:prstGeom>
          <a:noFill/>
        </p:spPr>
        <p:txBody>
          <a:bodyPr wrap="square" rtlCol="0">
            <a:spAutoFit/>
          </a:bodyPr>
          <a:lstStyle/>
          <a:p>
            <a:fld id="{0FF1922C-D1DE-4650-A2E1-783669D13D0E}" type="slidenum">
              <a:rPr lang="fr-FR" sz="800" smtClean="0"/>
              <a:t>‹N°›</a:t>
            </a:fld>
            <a:endParaRPr lang="fr-FR" sz="800" dirty="0"/>
          </a:p>
        </p:txBody>
      </p:sp>
    </p:spTree>
  </p:cSld>
  <p:clrMap bg1="lt1" tx1="dk1" bg2="dk2" tx2="lt2" accent1="accent1" accent2="accent2" accent3="accent3" accent4="accent4" accent5="accent5" accent6="accent6" hlink="hlink" folHlink="folHlink"/>
  <p:sldLayoutIdLst>
    <p:sldLayoutId id="2147483837" r:id="rId1"/>
    <p:sldLayoutId id="2147483841" r:id="rId2"/>
    <p:sldLayoutId id="2147483840" r:id="rId3"/>
  </p:sldLayoutIdLst>
  <p:timing>
    <p:tnLst>
      <p:par>
        <p:cTn id="1" dur="indefinite" restart="never" nodeType="tmRoot"/>
      </p:par>
    </p:tnLst>
  </p:timing>
  <p:hf hdr="0" ftr="0" dt="0"/>
  <p:txStyles>
    <p:titleStyle>
      <a:defPPr marR="0" algn="l" rtl="0">
        <a:lnSpc>
          <a:spcPct val="100000"/>
        </a:lnSpc>
        <a:spcBef>
          <a:spcPts val="0"/>
        </a:spcBef>
        <a:spcAft>
          <a:spcPts val="0"/>
        </a:spcAft>
      </a:defPPr>
      <a:lvl1pPr algn="l" rtl="0" eaLnBrk="0" fontAlgn="base" hangingPunct="0">
        <a:spcBef>
          <a:spcPct val="0"/>
        </a:spcBef>
        <a:spcAft>
          <a:spcPct val="0"/>
        </a:spcAft>
        <a:defRPr sz="15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5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5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5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5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5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5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556"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556"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556"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556"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556"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556"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556"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556"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556"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556"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556"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556"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556"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hyperlink" Target="http://pixabay.com/fr/poissons-ichtyologie-des-animaux-153769/"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intelligent-solutions.be/pics/sur_mesure2.jpg" TargetMode="External"/><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www.optique-nature.com/images/instrument-mesure-vitesse-silva-55257.jpg" TargetMode="Externa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jpg"/><Relationship Id="rId18" Type="http://schemas.openxmlformats.org/officeDocument/2006/relationships/image" Target="../media/image31.jpg"/><Relationship Id="rId3" Type="http://schemas.openxmlformats.org/officeDocument/2006/relationships/image" Target="../media/image19.jpg"/><Relationship Id="rId21" Type="http://schemas.openxmlformats.org/officeDocument/2006/relationships/image" Target="../media/image33.jpg"/><Relationship Id="rId7" Type="http://schemas.openxmlformats.org/officeDocument/2006/relationships/image" Target="../media/image22.jpg"/><Relationship Id="rId12" Type="http://schemas.openxmlformats.org/officeDocument/2006/relationships/hyperlink" Target="http://pixabay.com/fr/front-froid-front-chaud-ouragan-63037/" TargetMode="External"/><Relationship Id="rId17" Type="http://schemas.openxmlformats.org/officeDocument/2006/relationships/image" Target="../media/image30.png"/><Relationship Id="rId2" Type="http://schemas.openxmlformats.org/officeDocument/2006/relationships/notesSlide" Target="../notesSlides/notesSlide11.xml"/><Relationship Id="rId16" Type="http://schemas.openxmlformats.org/officeDocument/2006/relationships/hyperlink" Target="http://pixabay.com/fr/la-science-thermom%C3%A8tre-%C3%A9chelle-29603/" TargetMode="External"/><Relationship Id="rId20"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hyperlink" Target="http://pixabay.com/fr/vieux-vintage-de-fer-83105/" TargetMode="External"/><Relationship Id="rId11" Type="http://schemas.openxmlformats.org/officeDocument/2006/relationships/image" Target="../media/image26.png"/><Relationship Id="rId5" Type="http://schemas.openxmlformats.org/officeDocument/2006/relationships/image" Target="../media/image21.jpg"/><Relationship Id="rId15" Type="http://schemas.openxmlformats.org/officeDocument/2006/relationships/image" Target="../media/image29.jpg"/><Relationship Id="rId10" Type="http://schemas.openxmlformats.org/officeDocument/2006/relationships/image" Target="../media/image25.png"/><Relationship Id="rId19" Type="http://schemas.openxmlformats.org/officeDocument/2006/relationships/hyperlink" Target="http://bioinfo.unice.fr/biodiv/methodes1.jpg" TargetMode="External"/><Relationship Id="rId4" Type="http://schemas.openxmlformats.org/officeDocument/2006/relationships/image" Target="../media/image20.png"/><Relationship Id="rId9" Type="http://schemas.openxmlformats.org/officeDocument/2006/relationships/image" Target="../media/image24.jpg"/><Relationship Id="rId14" Type="http://schemas.openxmlformats.org/officeDocument/2006/relationships/image" Target="../media/image28.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upload.wikimedia.org/wikipedia/commons/3/3e/Beryx_decadactylus1.jp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tmp"/><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commons.wikimedia.org/wiki/File:Dicotyledoneae_Asteraceae_herb_-_root_system,_primary_root_becomes_tap_root_and_lateral_roots.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hyperlink" Target="http://goo.gl/rBrTr" TargetMode="Externa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8.png"/><Relationship Id="rId1" Type="http://schemas.openxmlformats.org/officeDocument/2006/relationships/slideLayout" Target="../slideLayouts/slideLayout3.xml"/><Relationship Id="rId5" Type="http://schemas.openxmlformats.org/officeDocument/2006/relationships/hyperlink" Target="http://upload.wikimedia.org/wikipedia/commons/1/19/Train_wreck_at_Montparnasse_1895.jpg" TargetMode="Externa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fr.wikipedia.org/wiki/Kaoru_Ishikaw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3dc.asso-web.com/27+kaoru-ishikawa.html"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jacobholtz.com/images/chair_components.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lyon-billard.com/images/building-materials.jpg"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www.cdprof.com/images/reseau_p2p.p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cerig.efpg.inpg.fr/histoire-metiers/machine-a-papier/images/machine-papier-1910_10.jpg"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ladepeche.fr/content/photo/biz/2008/06/14/200806141384_zoom.jpg" TargetMode="External"/><Relationship Id="rId7" Type="http://schemas.openxmlformats.org/officeDocument/2006/relationships/hyperlink" Target="http://bluenote.blogs.psychologies.com/photos/uncategorized/soleil.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blog2b.hosting.dotgee.net/blog/wp-content/uploads/nature/pluie.jpg"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www.cringel.com/files/images/adia-2007-11-29-DSC-1290-thai-construction-worker-putting-cement-mortar-between-bricks-thailand-ban-phe-cringel.com.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newsletter.pmekmo.be/userfiles/image/SpeedManagementORA.jpg"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hyperlink" Target="http://www.ibiblio.org/purvis/GTD-flowchart.p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dessineux.pam.free.fr/Blog/Sancedu13052008_121CE/2Presentation.pnghttp:/dessineux.pam.free.fr/Blog/Sancedu13052008_121CE/2Presentation.png"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bwMode="auto">
          <a:xfrm>
            <a:off x="2771775" y="134938"/>
            <a:ext cx="6242050" cy="57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fr-FR" dirty="0" smtClean="0">
                <a:latin typeface="Arial" panose="020B0604020202020204" pitchFamily="34" charset="0"/>
                <a:cs typeface="Arial" panose="020B0604020202020204" pitchFamily="34" charset="0"/>
              </a:rPr>
              <a:t>MRP : Diagramme causes-effet</a:t>
            </a:r>
          </a:p>
        </p:txBody>
      </p:sp>
      <p:pic>
        <p:nvPicPr>
          <p:cNvPr id="35843"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9774" y="1750160"/>
            <a:ext cx="4108328" cy="2779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7038976" y="5484751"/>
            <a:ext cx="1733550" cy="215444"/>
          </a:xfrm>
          <a:prstGeom prst="rect">
            <a:avLst/>
          </a:prstGeom>
          <a:noFill/>
        </p:spPr>
        <p:txBody>
          <a:bodyPr wrap="square" rtlCol="0">
            <a:spAutoFit/>
          </a:bodyPr>
          <a:lstStyle/>
          <a:p>
            <a:r>
              <a:rPr lang="fr-FR" sz="800" dirty="0" smtClean="0"/>
              <a:t>Licence CC0 Universelle : </a:t>
            </a:r>
            <a:r>
              <a:rPr lang="fr-FR" sz="800" dirty="0" smtClean="0">
                <a:hlinkClick r:id="rId4"/>
              </a:rPr>
              <a:t>source</a:t>
            </a:r>
            <a:endParaRPr lang="fr-FR" sz="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r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fr-FR" dirty="0">
                <a:solidFill>
                  <a:srgbClr val="333399"/>
                </a:solidFill>
              </a:rPr>
              <a:t>Mesure</a:t>
            </a:r>
            <a:endParaRPr lang="fr-FR" dirty="0" smtClean="0">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a:xfrm>
            <a:off x="2843809" y="2395538"/>
            <a:ext cx="6173194" cy="2811462"/>
          </a:xfrm>
        </p:spPr>
        <p:txBody>
          <a:bodyPr/>
          <a:lstStyle/>
          <a:p>
            <a:pPr>
              <a:defRPr/>
            </a:pPr>
            <a:r>
              <a:rPr lang="fr-FR" sz="2250" dirty="0" smtClean="0">
                <a:latin typeface="Calibri" panose="020F0502020204030204" pitchFamily="34" charset="0"/>
              </a:rPr>
              <a:t>Travaille-t-on à </a:t>
            </a:r>
            <a:r>
              <a:rPr lang="fr-FR" sz="2250" dirty="0">
                <a:latin typeface="Calibri" panose="020F0502020204030204" pitchFamily="34" charset="0"/>
              </a:rPr>
              <a:t>partir d’informations </a:t>
            </a:r>
            <a:r>
              <a:rPr lang="fr-FR" sz="2250" dirty="0" smtClean="0">
                <a:latin typeface="Calibri" panose="020F0502020204030204" pitchFamily="34" charset="0"/>
              </a:rPr>
              <a:t>fiables ?</a:t>
            </a:r>
            <a:endParaRPr lang="fr-FR" sz="2250" dirty="0">
              <a:latin typeface="Calibri" panose="020F0502020204030204" pitchFamily="34" charset="0"/>
            </a:endParaRPr>
          </a:p>
          <a:p>
            <a:pPr marL="647700" lvl="1" indent="-285750">
              <a:spcBef>
                <a:spcPts val="300"/>
              </a:spcBef>
              <a:spcAft>
                <a:spcPts val="300"/>
              </a:spcAft>
              <a:buFont typeface="Arial" panose="020B0604020202020204" pitchFamily="34" charset="0"/>
              <a:buChar char="•"/>
              <a:defRPr/>
            </a:pPr>
            <a:r>
              <a:rPr lang="fr-FR" sz="1600" dirty="0" smtClean="0">
                <a:solidFill>
                  <a:schemeClr val="accent2"/>
                </a:solidFill>
                <a:latin typeface="Calibri" panose="020F0502020204030204" pitchFamily="34" charset="0"/>
              </a:rPr>
              <a:t>On </a:t>
            </a:r>
            <a:r>
              <a:rPr lang="fr-FR" sz="1600" dirty="0">
                <a:solidFill>
                  <a:schemeClr val="accent2"/>
                </a:solidFill>
                <a:latin typeface="Calibri" panose="020F0502020204030204" pitchFamily="34" charset="0"/>
              </a:rPr>
              <a:t>a diagnostiqué </a:t>
            </a:r>
            <a:r>
              <a:rPr lang="fr-FR" sz="1600" dirty="0" smtClean="0">
                <a:solidFill>
                  <a:schemeClr val="accent2"/>
                </a:solidFill>
                <a:latin typeface="Calibri" panose="020F0502020204030204" pitchFamily="34" charset="0"/>
              </a:rPr>
              <a:t>le </a:t>
            </a:r>
            <a:r>
              <a:rPr lang="fr-FR" sz="1600" dirty="0">
                <a:solidFill>
                  <a:schemeClr val="accent2"/>
                </a:solidFill>
                <a:latin typeface="Calibri" panose="020F0502020204030204" pitchFamily="34" charset="0"/>
              </a:rPr>
              <a:t>problème à partir de fiches de </a:t>
            </a:r>
            <a:r>
              <a:rPr lang="fr-FR" sz="1600" dirty="0" smtClean="0">
                <a:solidFill>
                  <a:schemeClr val="accent2"/>
                </a:solidFill>
                <a:latin typeface="Calibri" panose="020F0502020204030204" pitchFamily="34" charset="0"/>
              </a:rPr>
              <a:t>non-conformité / réclamation, </a:t>
            </a:r>
            <a:endParaRPr lang="fr-FR" sz="1600" dirty="0">
              <a:solidFill>
                <a:schemeClr val="accent2"/>
              </a:solidFill>
              <a:latin typeface="Calibri" panose="020F0502020204030204" pitchFamily="34" charset="0"/>
            </a:endParaRPr>
          </a:p>
          <a:p>
            <a:pPr marL="912812" lvl="8" indent="-285750">
              <a:spcAft>
                <a:spcPts val="300"/>
              </a:spcAft>
              <a:buFont typeface="Wingdings" panose="05000000000000000000" pitchFamily="2" charset="2"/>
              <a:buChar char="Ø"/>
              <a:defRPr/>
            </a:pPr>
            <a:r>
              <a:rPr lang="fr-FR" dirty="0" smtClean="0">
                <a:solidFill>
                  <a:srgbClr val="009900"/>
                </a:solidFill>
                <a:latin typeface="Calibri" panose="020F0502020204030204" pitchFamily="34" charset="0"/>
              </a:rPr>
              <a:t>ces </a:t>
            </a:r>
            <a:r>
              <a:rPr lang="fr-FR" dirty="0">
                <a:solidFill>
                  <a:srgbClr val="009900"/>
                </a:solidFill>
                <a:latin typeface="Calibri" panose="020F0502020204030204" pitchFamily="34" charset="0"/>
              </a:rPr>
              <a:t>fiches étaient-elles bien remplies ? Certaines ont-elles été perdues ?</a:t>
            </a:r>
          </a:p>
          <a:p>
            <a:pPr marL="647700" lvl="1" indent="-285750">
              <a:spcBef>
                <a:spcPts val="300"/>
              </a:spcBef>
              <a:spcAft>
                <a:spcPts val="300"/>
              </a:spcAft>
              <a:buFont typeface="Arial" panose="020B0604020202020204" pitchFamily="34" charset="0"/>
              <a:buChar char="•"/>
              <a:defRPr/>
            </a:pPr>
            <a:r>
              <a:rPr lang="fr-FR" sz="1600" dirty="0" smtClean="0">
                <a:solidFill>
                  <a:schemeClr val="accent2"/>
                </a:solidFill>
                <a:latin typeface="Calibri" panose="020F0502020204030204" pitchFamily="34" charset="0"/>
              </a:rPr>
              <a:t>On </a:t>
            </a:r>
            <a:r>
              <a:rPr lang="fr-FR" sz="1600" dirty="0">
                <a:solidFill>
                  <a:schemeClr val="accent2"/>
                </a:solidFill>
                <a:latin typeface="Calibri" panose="020F0502020204030204" pitchFamily="34" charset="0"/>
              </a:rPr>
              <a:t>fait un calcul de prix de revient à partir d’une base de données des pièces consommées par une ligne de production, </a:t>
            </a:r>
          </a:p>
          <a:p>
            <a:pPr marL="912812" lvl="8" indent="-285750">
              <a:spcAft>
                <a:spcPts val="300"/>
              </a:spcAft>
              <a:buFont typeface="Wingdings" panose="05000000000000000000" pitchFamily="2" charset="2"/>
              <a:buChar char="Ø"/>
              <a:defRPr/>
            </a:pPr>
            <a:r>
              <a:rPr lang="fr-FR" dirty="0">
                <a:solidFill>
                  <a:srgbClr val="009900"/>
                </a:solidFill>
                <a:latin typeface="Calibri" panose="020F0502020204030204" pitchFamily="34" charset="0"/>
              </a:rPr>
              <a:t>les motifs de sorties de pièces du magasin sont-ils bien </a:t>
            </a:r>
            <a:r>
              <a:rPr lang="fr-FR" dirty="0" smtClean="0">
                <a:solidFill>
                  <a:srgbClr val="009900"/>
                </a:solidFill>
                <a:latin typeface="Calibri" panose="020F0502020204030204" pitchFamily="34" charset="0"/>
              </a:rPr>
              <a:t>renseignés </a:t>
            </a:r>
            <a:r>
              <a:rPr lang="fr-FR" dirty="0">
                <a:solidFill>
                  <a:srgbClr val="009900"/>
                </a:solidFill>
                <a:latin typeface="Calibri" panose="020F0502020204030204" pitchFamily="34" charset="0"/>
              </a:rPr>
              <a:t>par le magasinier ?</a:t>
            </a:r>
          </a:p>
          <a:p>
            <a:pPr marL="647700" lvl="1" indent="-285750">
              <a:spcBef>
                <a:spcPts val="300"/>
              </a:spcBef>
              <a:spcAft>
                <a:spcPts val="300"/>
              </a:spcAft>
              <a:buFont typeface="Arial" panose="020B0604020202020204" pitchFamily="34" charset="0"/>
              <a:buChar char="•"/>
              <a:defRPr/>
            </a:pPr>
            <a:r>
              <a:rPr lang="fr-FR" sz="1600" dirty="0">
                <a:solidFill>
                  <a:schemeClr val="accent2"/>
                </a:solidFill>
                <a:latin typeface="Calibri" panose="020F0502020204030204" pitchFamily="34" charset="0"/>
              </a:rPr>
              <a:t>On mesure avec un voltmètre, </a:t>
            </a:r>
          </a:p>
          <a:p>
            <a:pPr marL="912812" lvl="8" indent="-285750">
              <a:spcAft>
                <a:spcPts val="300"/>
              </a:spcAft>
              <a:buFont typeface="Wingdings" panose="05000000000000000000" pitchFamily="2" charset="2"/>
              <a:buChar char="Ø"/>
              <a:defRPr/>
            </a:pPr>
            <a:r>
              <a:rPr lang="fr-FR" dirty="0">
                <a:solidFill>
                  <a:srgbClr val="009900"/>
                </a:solidFill>
                <a:latin typeface="Calibri" panose="020F0502020204030204" pitchFamily="34" charset="0"/>
              </a:rPr>
              <a:t>est-il bien étalonné ?</a:t>
            </a:r>
          </a:p>
        </p:txBody>
      </p:sp>
      <p:pic>
        <p:nvPicPr>
          <p:cNvPr id="44036" name="Picture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5176" y="613041"/>
            <a:ext cx="1617662"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7" name="Picture 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4841" y="437516"/>
            <a:ext cx="1187450" cy="118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87620" y="3465734"/>
            <a:ext cx="378042" cy="121431"/>
          </a:xfrm>
          <a:prstGeom prst="rect">
            <a:avLst/>
          </a:prstGeom>
          <a:noFill/>
        </p:spPr>
        <p:txBody>
          <a:bodyPr wrap="square" lIns="71320" tIns="35661" rIns="71320" bIns="35661" rtlCol="0">
            <a:spAutoFit/>
          </a:bodyPr>
          <a:lstStyle/>
          <a:p>
            <a:pPr>
              <a:buSzPct val="400000"/>
              <a:buFont typeface="Wingdings" pitchFamily="2" charset="2"/>
              <a:buChar char="ü"/>
            </a:pPr>
            <a:r>
              <a:rPr lang="fr-FR" sz="400" dirty="0">
                <a:solidFill>
                  <a:srgbClr val="FF0000"/>
                </a:solidFill>
                <a:latin typeface="Calibri" pitchFamily="34" charset="0"/>
              </a:rPr>
              <a:t>.</a:t>
            </a:r>
          </a:p>
        </p:txBody>
      </p:sp>
      <p:pic>
        <p:nvPicPr>
          <p:cNvPr id="1026" name="Picture 2" descr="http://www.jle.com/fr/revues/bio_rech/jpc/e-docs/00/03/FF/63/texte_alt_055t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5575" y="1031902"/>
            <a:ext cx="1988185" cy="12843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457950" y="5198428"/>
            <a:ext cx="2057400" cy="303212"/>
          </a:xfrm>
          <a:prstGeom prst="rect">
            <a:avLst/>
          </a:prstGeom>
        </p:spPr>
        <p:txBody>
          <a:bodyPr/>
          <a:lstStyle/>
          <a:p>
            <a:pPr>
              <a:defRPr/>
            </a:pPr>
            <a:fld id="{BAC88ADA-0795-4618-8AA0-CE914202BA6F}" type="slidenum">
              <a:rPr lang="fr-FR" sz="800" smtClean="0">
                <a:solidFill>
                  <a:schemeClr val="tx1"/>
                </a:solidFill>
              </a:rPr>
              <a:pPr>
                <a:defRPr/>
              </a:pPr>
              <a:t>11</a:t>
            </a:fld>
            <a:endParaRPr lang="fr-FR" sz="800" dirty="0">
              <a:solidFill>
                <a:schemeClr val="tx1"/>
              </a:solidFill>
            </a:endParaRPr>
          </a:p>
        </p:txBody>
      </p:sp>
      <p:cxnSp>
        <p:nvCxnSpPr>
          <p:cNvPr id="4" name="Connecteur droit avec flèche 3"/>
          <p:cNvCxnSpPr/>
          <p:nvPr/>
        </p:nvCxnSpPr>
        <p:spPr>
          <a:xfrm>
            <a:off x="485775" y="3234680"/>
            <a:ext cx="717232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 name="Connecteur droit avec flèche 4"/>
          <p:cNvCxnSpPr/>
          <p:nvPr/>
        </p:nvCxnSpPr>
        <p:spPr>
          <a:xfrm flipV="1">
            <a:off x="2008286" y="3234682"/>
            <a:ext cx="694432" cy="68578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 name="Connecteur droit avec flèche 7"/>
          <p:cNvCxnSpPr/>
          <p:nvPr/>
        </p:nvCxnSpPr>
        <p:spPr>
          <a:xfrm flipV="1">
            <a:off x="4140695" y="3231506"/>
            <a:ext cx="682488" cy="68578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 name="Connecteur droit avec flèche 8"/>
          <p:cNvCxnSpPr/>
          <p:nvPr/>
        </p:nvCxnSpPr>
        <p:spPr>
          <a:xfrm flipV="1">
            <a:off x="6210300" y="3234684"/>
            <a:ext cx="679252" cy="68578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 name="Connecteur droit avec flèche 11"/>
          <p:cNvCxnSpPr/>
          <p:nvPr/>
        </p:nvCxnSpPr>
        <p:spPr>
          <a:xfrm>
            <a:off x="3336856" y="2709695"/>
            <a:ext cx="518266" cy="51649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5" name="Connecteur droit avec flèche 14"/>
          <p:cNvCxnSpPr/>
          <p:nvPr/>
        </p:nvCxnSpPr>
        <p:spPr>
          <a:xfrm>
            <a:off x="5528072" y="2709695"/>
            <a:ext cx="605730" cy="52498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6" name="Connecteur droit avec flèche 15"/>
          <p:cNvCxnSpPr/>
          <p:nvPr/>
        </p:nvCxnSpPr>
        <p:spPr>
          <a:xfrm>
            <a:off x="1401624" y="2709695"/>
            <a:ext cx="524174" cy="52498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7" name="Organigramme : Délai 26"/>
          <p:cNvSpPr/>
          <p:nvPr/>
        </p:nvSpPr>
        <p:spPr>
          <a:xfrm>
            <a:off x="7571780" y="2640167"/>
            <a:ext cx="1219200" cy="1095375"/>
          </a:xfrm>
          <a:prstGeom prst="flowChartDelay">
            <a:avLst/>
          </a:prstGeom>
          <a:gradFill>
            <a:gsLst>
              <a:gs pos="38000">
                <a:srgbClr val="FF0000"/>
              </a:gs>
              <a:gs pos="100000">
                <a:srgbClr val="FFC000"/>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fr-FR" sz="2800" b="1" dirty="0" smtClean="0">
                <a:ln/>
                <a:solidFill>
                  <a:schemeClr val="tx1"/>
                </a:solidFill>
              </a:rPr>
              <a:t>Effet</a:t>
            </a:r>
            <a:endParaRPr lang="fr-FR" sz="2800" b="1" dirty="0">
              <a:ln/>
              <a:solidFill>
                <a:schemeClr val="tx1"/>
              </a:solidFill>
            </a:endParaRPr>
          </a:p>
        </p:txBody>
      </p:sp>
      <p:sp>
        <p:nvSpPr>
          <p:cNvPr id="31" name="Rectangle 30"/>
          <p:cNvSpPr/>
          <p:nvPr/>
        </p:nvSpPr>
        <p:spPr>
          <a:xfrm>
            <a:off x="354360" y="2255219"/>
            <a:ext cx="1336245" cy="400110"/>
          </a:xfrm>
          <a:prstGeom prst="rect">
            <a:avLst/>
          </a:prstGeom>
          <a:solidFill>
            <a:schemeClr val="bg1"/>
          </a:solidFill>
        </p:spPr>
        <p:txBody>
          <a:bodyPr wrap="square" lIns="91440" tIns="45720" rIns="91440" bIns="45720">
            <a:spAutoFit/>
          </a:bodyPr>
          <a:lstStyle/>
          <a:p>
            <a:pPr algn="ctr"/>
            <a:r>
              <a:rPr lang="fr-FR" sz="2000" b="1" cap="none" spc="0" dirty="0" smtClean="0">
                <a:ln w="0"/>
                <a:solidFill>
                  <a:srgbClr val="002060"/>
                </a:solidFill>
                <a:effectLst/>
              </a:rPr>
              <a:t>Matière</a:t>
            </a:r>
            <a:endParaRPr lang="fr-FR" sz="2000" b="1" cap="none" spc="0" dirty="0">
              <a:ln w="0"/>
              <a:solidFill>
                <a:srgbClr val="002060"/>
              </a:solidFill>
              <a:effectLst/>
            </a:endParaRPr>
          </a:p>
        </p:txBody>
      </p:sp>
      <p:sp>
        <p:nvSpPr>
          <p:cNvPr id="32" name="Rectangle 31"/>
          <p:cNvSpPr/>
          <p:nvPr/>
        </p:nvSpPr>
        <p:spPr>
          <a:xfrm>
            <a:off x="2580515" y="2244877"/>
            <a:ext cx="1336245" cy="400110"/>
          </a:xfrm>
          <a:prstGeom prst="rect">
            <a:avLst/>
          </a:prstGeom>
          <a:solidFill>
            <a:schemeClr val="bg1"/>
          </a:solidFill>
        </p:spPr>
        <p:txBody>
          <a:bodyPr wrap="square" lIns="91440" tIns="45720" rIns="91440" bIns="45720">
            <a:spAutoFit/>
          </a:bodyPr>
          <a:lstStyle/>
          <a:p>
            <a:pPr algn="ctr"/>
            <a:r>
              <a:rPr lang="fr-FR" sz="2000" b="1" cap="none" spc="0" dirty="0" smtClean="0">
                <a:ln w="0"/>
                <a:solidFill>
                  <a:srgbClr val="002060"/>
                </a:solidFill>
                <a:effectLst/>
              </a:rPr>
              <a:t>Machine</a:t>
            </a:r>
            <a:endParaRPr lang="fr-FR" sz="2000" b="1" cap="none" spc="0" dirty="0">
              <a:ln w="0"/>
              <a:solidFill>
                <a:srgbClr val="002060"/>
              </a:solidFill>
              <a:effectLst/>
            </a:endParaRPr>
          </a:p>
        </p:txBody>
      </p:sp>
      <p:sp>
        <p:nvSpPr>
          <p:cNvPr id="33" name="Rectangle 32"/>
          <p:cNvSpPr/>
          <p:nvPr/>
        </p:nvSpPr>
        <p:spPr>
          <a:xfrm>
            <a:off x="4738687" y="2224790"/>
            <a:ext cx="1336245" cy="400110"/>
          </a:xfrm>
          <a:prstGeom prst="rect">
            <a:avLst/>
          </a:prstGeom>
          <a:solidFill>
            <a:schemeClr val="bg1"/>
          </a:solidFill>
        </p:spPr>
        <p:txBody>
          <a:bodyPr wrap="square" lIns="91440" tIns="45720" rIns="91440" bIns="45720">
            <a:spAutoFit/>
          </a:bodyPr>
          <a:lstStyle/>
          <a:p>
            <a:pPr algn="ctr"/>
            <a:r>
              <a:rPr lang="fr-FR" sz="2000" b="1" cap="none" spc="0" dirty="0" smtClean="0">
                <a:ln w="0"/>
                <a:solidFill>
                  <a:srgbClr val="002060"/>
                </a:solidFill>
                <a:effectLst/>
              </a:rPr>
              <a:t>M</a:t>
            </a:r>
            <a:r>
              <a:rPr lang="fr-FR" sz="2000" b="1" dirty="0" smtClean="0">
                <a:ln w="0"/>
                <a:solidFill>
                  <a:srgbClr val="002060"/>
                </a:solidFill>
                <a:effectLst/>
              </a:rPr>
              <a:t>éthode</a:t>
            </a:r>
            <a:endParaRPr lang="fr-FR" sz="2000" b="1" cap="none" spc="0" dirty="0">
              <a:ln w="0"/>
              <a:solidFill>
                <a:srgbClr val="002060"/>
              </a:solidFill>
              <a:effectLst/>
            </a:endParaRPr>
          </a:p>
        </p:txBody>
      </p:sp>
      <p:sp>
        <p:nvSpPr>
          <p:cNvPr id="35" name="Rectangle 34"/>
          <p:cNvSpPr/>
          <p:nvPr/>
        </p:nvSpPr>
        <p:spPr>
          <a:xfrm>
            <a:off x="5429845" y="4015911"/>
            <a:ext cx="1336245" cy="400110"/>
          </a:xfrm>
          <a:prstGeom prst="rect">
            <a:avLst/>
          </a:prstGeom>
          <a:solidFill>
            <a:schemeClr val="bg1"/>
          </a:solidFill>
        </p:spPr>
        <p:txBody>
          <a:bodyPr wrap="square" lIns="91440" tIns="45720" rIns="91440" bIns="45720">
            <a:spAutoFit/>
          </a:bodyPr>
          <a:lstStyle/>
          <a:p>
            <a:pPr algn="ctr"/>
            <a:r>
              <a:rPr lang="fr-FR" sz="2000" b="1" cap="none" spc="0" dirty="0" smtClean="0">
                <a:ln w="0"/>
                <a:solidFill>
                  <a:srgbClr val="002060"/>
                </a:solidFill>
                <a:effectLst/>
              </a:rPr>
              <a:t>M</a:t>
            </a:r>
            <a:r>
              <a:rPr lang="fr-FR" sz="2000" b="1" dirty="0" smtClean="0">
                <a:ln w="0"/>
                <a:solidFill>
                  <a:srgbClr val="002060"/>
                </a:solidFill>
                <a:effectLst/>
              </a:rPr>
              <a:t>esure</a:t>
            </a:r>
            <a:endParaRPr lang="fr-FR" sz="2000" b="1" cap="none" spc="0" dirty="0">
              <a:ln w="0"/>
              <a:solidFill>
                <a:srgbClr val="002060"/>
              </a:solidFill>
              <a:effectLst/>
            </a:endParaRPr>
          </a:p>
        </p:txBody>
      </p:sp>
      <p:sp>
        <p:nvSpPr>
          <p:cNvPr id="36" name="Rectangle 35"/>
          <p:cNvSpPr/>
          <p:nvPr/>
        </p:nvSpPr>
        <p:spPr>
          <a:xfrm>
            <a:off x="3472572" y="4021224"/>
            <a:ext cx="1336245" cy="400110"/>
          </a:xfrm>
          <a:prstGeom prst="rect">
            <a:avLst/>
          </a:prstGeom>
          <a:solidFill>
            <a:schemeClr val="bg1"/>
          </a:solidFill>
        </p:spPr>
        <p:txBody>
          <a:bodyPr wrap="square" lIns="91440" tIns="45720" rIns="91440" bIns="45720">
            <a:spAutoFit/>
          </a:bodyPr>
          <a:lstStyle/>
          <a:p>
            <a:pPr algn="ctr"/>
            <a:r>
              <a:rPr lang="fr-FR" sz="2000" b="1" cap="none" spc="0" dirty="0" smtClean="0">
                <a:ln w="0"/>
                <a:solidFill>
                  <a:srgbClr val="002060"/>
                </a:solidFill>
                <a:effectLst/>
              </a:rPr>
              <a:t>M</a:t>
            </a:r>
            <a:r>
              <a:rPr lang="fr-FR" sz="2000" b="1" dirty="0" smtClean="0">
                <a:ln w="0"/>
                <a:solidFill>
                  <a:srgbClr val="002060"/>
                </a:solidFill>
                <a:effectLst/>
              </a:rPr>
              <a:t>ilieu</a:t>
            </a:r>
            <a:endParaRPr lang="fr-FR" sz="2000" b="1" cap="none" spc="0" dirty="0">
              <a:ln w="0"/>
              <a:solidFill>
                <a:srgbClr val="002060"/>
              </a:solidFill>
              <a:effectLst/>
            </a:endParaRPr>
          </a:p>
        </p:txBody>
      </p:sp>
      <p:sp>
        <p:nvSpPr>
          <p:cNvPr id="37" name="Rectangle 36"/>
          <p:cNvSpPr/>
          <p:nvPr/>
        </p:nvSpPr>
        <p:spPr>
          <a:xfrm>
            <a:off x="788550" y="3923578"/>
            <a:ext cx="2099068" cy="646331"/>
          </a:xfrm>
          <a:prstGeom prst="rect">
            <a:avLst/>
          </a:prstGeom>
          <a:solidFill>
            <a:schemeClr val="bg1"/>
          </a:solidFill>
        </p:spPr>
        <p:txBody>
          <a:bodyPr wrap="square" lIns="91440" tIns="45720" rIns="91440" bIns="45720">
            <a:spAutoFit/>
          </a:bodyPr>
          <a:lstStyle/>
          <a:p>
            <a:pPr algn="ctr"/>
            <a:r>
              <a:rPr lang="fr-FR" sz="1800" b="1" cap="none" spc="0" dirty="0" smtClean="0">
                <a:ln w="0"/>
                <a:solidFill>
                  <a:srgbClr val="002060"/>
                </a:solidFill>
                <a:effectLst/>
              </a:rPr>
              <a:t>M</a:t>
            </a:r>
            <a:r>
              <a:rPr lang="fr-FR" sz="1800" b="1" dirty="0" smtClean="0">
                <a:ln w="0"/>
                <a:solidFill>
                  <a:srgbClr val="002060"/>
                </a:solidFill>
                <a:effectLst/>
              </a:rPr>
              <a:t>ain-d’œuvre</a:t>
            </a:r>
          </a:p>
          <a:p>
            <a:pPr algn="ctr"/>
            <a:r>
              <a:rPr lang="fr-FR" sz="1800" b="1" cap="none" spc="0" dirty="0" smtClean="0">
                <a:ln w="0"/>
                <a:solidFill>
                  <a:srgbClr val="002060"/>
                </a:solidFill>
                <a:effectLst/>
              </a:rPr>
              <a:t>Management</a:t>
            </a:r>
            <a:endParaRPr lang="fr-FR" sz="1800" b="1" cap="none" spc="0" dirty="0">
              <a:ln w="0"/>
              <a:solidFill>
                <a:srgbClr val="002060"/>
              </a:solidFill>
              <a:effectLst/>
            </a:endParaRPr>
          </a:p>
        </p:txBody>
      </p:sp>
      <p:pic>
        <p:nvPicPr>
          <p:cNvPr id="38" name="Image 37"/>
          <p:cNvPicPr/>
          <p:nvPr/>
        </p:nvPicPr>
        <p:blipFill>
          <a:blip r:embed="rId3">
            <a:extLst>
              <a:ext uri="{28A0092B-C50C-407E-A947-70E740481C1C}">
                <a14:useLocalDpi xmlns:a14="http://schemas.microsoft.com/office/drawing/2010/main" val="0"/>
              </a:ext>
            </a:extLst>
          </a:blip>
          <a:stretch>
            <a:fillRect/>
          </a:stretch>
        </p:blipFill>
        <p:spPr>
          <a:xfrm>
            <a:off x="436535" y="1792401"/>
            <a:ext cx="523875" cy="390322"/>
          </a:xfrm>
          <a:prstGeom prst="rect">
            <a:avLst/>
          </a:prstGeom>
        </p:spPr>
      </p:pic>
      <p:pic>
        <p:nvPicPr>
          <p:cNvPr id="39" name="Image 38"/>
          <p:cNvPicPr/>
          <p:nvPr/>
        </p:nvPicPr>
        <p:blipFill>
          <a:blip r:embed="rId4">
            <a:extLst>
              <a:ext uri="{28A0092B-C50C-407E-A947-70E740481C1C}">
                <a14:useLocalDpi xmlns:a14="http://schemas.microsoft.com/office/drawing/2010/main" val="0"/>
              </a:ext>
            </a:extLst>
          </a:blip>
          <a:stretch>
            <a:fillRect/>
          </a:stretch>
        </p:blipFill>
        <p:spPr>
          <a:xfrm>
            <a:off x="1479950" y="2186137"/>
            <a:ext cx="581025" cy="500858"/>
          </a:xfrm>
          <a:prstGeom prst="rect">
            <a:avLst/>
          </a:prstGeom>
        </p:spPr>
      </p:pic>
      <p:pic>
        <p:nvPicPr>
          <p:cNvPr id="40" name="Image 39"/>
          <p:cNvPicPr/>
          <p:nvPr/>
        </p:nvPicPr>
        <p:blipFill>
          <a:blip r:embed="rId5">
            <a:extLst>
              <a:ext uri="{28A0092B-C50C-407E-A947-70E740481C1C}">
                <a14:useLocalDpi xmlns:a14="http://schemas.microsoft.com/office/drawing/2010/main" val="0"/>
              </a:ext>
            </a:extLst>
          </a:blip>
          <a:stretch>
            <a:fillRect/>
          </a:stretch>
        </p:blipFill>
        <p:spPr>
          <a:xfrm>
            <a:off x="1048994" y="1754250"/>
            <a:ext cx="488972" cy="428473"/>
          </a:xfrm>
          <a:prstGeom prst="rect">
            <a:avLst/>
          </a:prstGeom>
        </p:spPr>
      </p:pic>
      <p:pic>
        <p:nvPicPr>
          <p:cNvPr id="44" name="Image 43">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62635" y="1805415"/>
            <a:ext cx="730448" cy="448541"/>
          </a:xfrm>
          <a:prstGeom prst="rect">
            <a:avLst/>
          </a:prstGeom>
        </p:spPr>
      </p:pic>
      <p:pic>
        <p:nvPicPr>
          <p:cNvPr id="45" name="Image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47084" y="1724966"/>
            <a:ext cx="574725" cy="556765"/>
          </a:xfrm>
          <a:prstGeom prst="rect">
            <a:avLst/>
          </a:prstGeom>
        </p:spPr>
      </p:pic>
      <p:pic>
        <p:nvPicPr>
          <p:cNvPr id="46" name="Image 4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70462" y="4549301"/>
            <a:ext cx="849664" cy="600075"/>
          </a:xfrm>
          <a:prstGeom prst="rect">
            <a:avLst/>
          </a:prstGeom>
        </p:spPr>
      </p:pic>
      <p:pic>
        <p:nvPicPr>
          <p:cNvPr id="49" name="Image 4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4871" y="4537375"/>
            <a:ext cx="814305" cy="612001"/>
          </a:xfrm>
          <a:prstGeom prst="rect">
            <a:avLst/>
          </a:prstGeom>
        </p:spPr>
      </p:pic>
      <p:pic>
        <p:nvPicPr>
          <p:cNvPr id="50" name="Image 4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49199" y="4036509"/>
            <a:ext cx="759447" cy="496730"/>
          </a:xfrm>
          <a:prstGeom prst="rect">
            <a:avLst/>
          </a:prstGeom>
        </p:spPr>
      </p:pic>
      <p:pic>
        <p:nvPicPr>
          <p:cNvPr id="51" name="Image 50">
            <a:hlinkClick r:id="rId12"/>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72595" y="4026652"/>
            <a:ext cx="729900" cy="497244"/>
          </a:xfrm>
          <a:prstGeom prst="rect">
            <a:avLst/>
          </a:prstGeom>
        </p:spPr>
      </p:pic>
      <p:pic>
        <p:nvPicPr>
          <p:cNvPr id="52" name="Image 5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19106" y="4688632"/>
            <a:ext cx="712527" cy="533282"/>
          </a:xfrm>
          <a:prstGeom prst="rect">
            <a:avLst/>
          </a:prstGeom>
        </p:spPr>
      </p:pic>
      <p:sp>
        <p:nvSpPr>
          <p:cNvPr id="53" name="Titre 1"/>
          <p:cNvSpPr txBox="1">
            <a:spLocks/>
          </p:cNvSpPr>
          <p:nvPr/>
        </p:nvSpPr>
        <p:spPr>
          <a:xfrm>
            <a:off x="2580515" y="260605"/>
            <a:ext cx="6404459" cy="904875"/>
          </a:xfrm>
          <a:prstGeom prst="rect">
            <a:avLst/>
          </a:prstGeom>
        </p:spPr>
        <p:txBody>
          <a:bodyPr/>
          <a:lstStyle>
            <a:lvl1pPr algn="l" defTabSz="1014413" rtl="0" eaLnBrk="0" fontAlgn="base" hangingPunct="0">
              <a:lnSpc>
                <a:spcPct val="90000"/>
              </a:lnSpc>
              <a:spcBef>
                <a:spcPct val="0"/>
              </a:spcBef>
              <a:spcAft>
                <a:spcPct val="0"/>
              </a:spcAft>
              <a:defRPr sz="4800" kern="1200">
                <a:solidFill>
                  <a:schemeClr val="tx1"/>
                </a:solidFill>
                <a:latin typeface="+mj-lt"/>
                <a:ea typeface="+mj-ea"/>
                <a:cs typeface="+mj-cs"/>
              </a:defRPr>
            </a:lvl1pPr>
            <a:lvl2pPr algn="l" defTabSz="1014413" rtl="0" eaLnBrk="0" fontAlgn="base" hangingPunct="0">
              <a:lnSpc>
                <a:spcPct val="90000"/>
              </a:lnSpc>
              <a:spcBef>
                <a:spcPct val="0"/>
              </a:spcBef>
              <a:spcAft>
                <a:spcPct val="0"/>
              </a:spcAft>
              <a:defRPr sz="4800">
                <a:solidFill>
                  <a:schemeClr val="tx1"/>
                </a:solidFill>
                <a:latin typeface="Calibri Light" panose="020F0302020204030204" pitchFamily="34" charset="0"/>
              </a:defRPr>
            </a:lvl2pPr>
            <a:lvl3pPr algn="l" defTabSz="1014413" rtl="0" eaLnBrk="0" fontAlgn="base" hangingPunct="0">
              <a:lnSpc>
                <a:spcPct val="90000"/>
              </a:lnSpc>
              <a:spcBef>
                <a:spcPct val="0"/>
              </a:spcBef>
              <a:spcAft>
                <a:spcPct val="0"/>
              </a:spcAft>
              <a:defRPr sz="4800">
                <a:solidFill>
                  <a:schemeClr val="tx1"/>
                </a:solidFill>
                <a:latin typeface="Calibri Light" panose="020F0302020204030204" pitchFamily="34" charset="0"/>
              </a:defRPr>
            </a:lvl3pPr>
            <a:lvl4pPr algn="l" defTabSz="1014413" rtl="0" eaLnBrk="0" fontAlgn="base" hangingPunct="0">
              <a:lnSpc>
                <a:spcPct val="90000"/>
              </a:lnSpc>
              <a:spcBef>
                <a:spcPct val="0"/>
              </a:spcBef>
              <a:spcAft>
                <a:spcPct val="0"/>
              </a:spcAft>
              <a:defRPr sz="4800">
                <a:solidFill>
                  <a:schemeClr val="tx1"/>
                </a:solidFill>
                <a:latin typeface="Calibri Light" panose="020F0302020204030204" pitchFamily="34" charset="0"/>
              </a:defRPr>
            </a:lvl4pPr>
            <a:lvl5pPr algn="l" defTabSz="1014413" rtl="0" eaLnBrk="0" fontAlgn="base" hangingPunct="0">
              <a:lnSpc>
                <a:spcPct val="90000"/>
              </a:lnSpc>
              <a:spcBef>
                <a:spcPct val="0"/>
              </a:spcBef>
              <a:spcAft>
                <a:spcPct val="0"/>
              </a:spcAft>
              <a:defRPr sz="4800">
                <a:solidFill>
                  <a:schemeClr val="tx1"/>
                </a:solidFill>
                <a:latin typeface="Calibri Light" panose="020F0302020204030204" pitchFamily="34" charset="0"/>
              </a:defRPr>
            </a:lvl5pPr>
            <a:lvl6pPr marL="457200" algn="l" defTabSz="1014413" rtl="0" fontAlgn="base">
              <a:lnSpc>
                <a:spcPct val="90000"/>
              </a:lnSpc>
              <a:spcBef>
                <a:spcPct val="0"/>
              </a:spcBef>
              <a:spcAft>
                <a:spcPct val="0"/>
              </a:spcAft>
              <a:defRPr sz="4800">
                <a:solidFill>
                  <a:schemeClr val="tx1"/>
                </a:solidFill>
                <a:latin typeface="Calibri Light" panose="020F0302020204030204" pitchFamily="34" charset="0"/>
              </a:defRPr>
            </a:lvl6pPr>
            <a:lvl7pPr marL="914400" algn="l" defTabSz="1014413" rtl="0" fontAlgn="base">
              <a:lnSpc>
                <a:spcPct val="90000"/>
              </a:lnSpc>
              <a:spcBef>
                <a:spcPct val="0"/>
              </a:spcBef>
              <a:spcAft>
                <a:spcPct val="0"/>
              </a:spcAft>
              <a:defRPr sz="4800">
                <a:solidFill>
                  <a:schemeClr val="tx1"/>
                </a:solidFill>
                <a:latin typeface="Calibri Light" panose="020F0302020204030204" pitchFamily="34" charset="0"/>
              </a:defRPr>
            </a:lvl7pPr>
            <a:lvl8pPr marL="1371600" algn="l" defTabSz="1014413" rtl="0" fontAlgn="base">
              <a:lnSpc>
                <a:spcPct val="90000"/>
              </a:lnSpc>
              <a:spcBef>
                <a:spcPct val="0"/>
              </a:spcBef>
              <a:spcAft>
                <a:spcPct val="0"/>
              </a:spcAft>
              <a:defRPr sz="4800">
                <a:solidFill>
                  <a:schemeClr val="tx1"/>
                </a:solidFill>
                <a:latin typeface="Calibri Light" panose="020F0302020204030204" pitchFamily="34" charset="0"/>
              </a:defRPr>
            </a:lvl8pPr>
            <a:lvl9pPr marL="1828800" algn="l" defTabSz="1014413" rtl="0" fontAlgn="base">
              <a:lnSpc>
                <a:spcPct val="90000"/>
              </a:lnSpc>
              <a:spcBef>
                <a:spcPct val="0"/>
              </a:spcBef>
              <a:spcAft>
                <a:spcPct val="0"/>
              </a:spcAft>
              <a:defRPr sz="4800">
                <a:solidFill>
                  <a:schemeClr val="tx1"/>
                </a:solidFill>
                <a:latin typeface="Calibri Light" panose="020F0302020204030204" pitchFamily="34" charset="0"/>
              </a:defRPr>
            </a:lvl9pPr>
          </a:lstStyle>
          <a:p>
            <a:pPr algn="ctr">
              <a:defRPr/>
            </a:pPr>
            <a:r>
              <a:rPr lang="fr-FR" sz="3000" b="1" dirty="0" smtClean="0">
                <a:latin typeface="+mn-lt"/>
                <a:cs typeface="Arial" panose="020B0604020202020204" pitchFamily="34" charset="0"/>
              </a:rPr>
              <a:t>Diagramme 6 M</a:t>
            </a:r>
            <a:endParaRPr lang="fr-FR" sz="2400" b="1" dirty="0">
              <a:latin typeface="+mn-lt"/>
            </a:endParaRPr>
          </a:p>
        </p:txBody>
      </p:sp>
      <p:pic>
        <p:nvPicPr>
          <p:cNvPr id="54" name="Image 5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21878" y="3910585"/>
            <a:ext cx="691343" cy="560343"/>
          </a:xfrm>
          <a:prstGeom prst="rect">
            <a:avLst/>
          </a:prstGeom>
        </p:spPr>
      </p:pic>
      <p:pic>
        <p:nvPicPr>
          <p:cNvPr id="55" name="Image 54">
            <a:hlinkClick r:id="rId16"/>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658084" y="4477681"/>
            <a:ext cx="552216" cy="955184"/>
          </a:xfrm>
          <a:prstGeom prst="rect">
            <a:avLst/>
          </a:prstGeom>
        </p:spPr>
      </p:pic>
      <p:pic>
        <p:nvPicPr>
          <p:cNvPr id="56" name="Image 5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387216" y="4599786"/>
            <a:ext cx="1049535" cy="787151"/>
          </a:xfrm>
          <a:prstGeom prst="rect">
            <a:avLst/>
          </a:prstGeom>
        </p:spPr>
      </p:pic>
      <p:pic>
        <p:nvPicPr>
          <p:cNvPr id="57" name="Picture 222">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75792" y="1521023"/>
            <a:ext cx="1193800" cy="74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Image 5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081273" y="1777931"/>
            <a:ext cx="947642" cy="669272"/>
          </a:xfrm>
          <a:prstGeom prst="rect">
            <a:avLst/>
          </a:prstGeom>
        </p:spPr>
      </p:pic>
      <p:sp>
        <p:nvSpPr>
          <p:cNvPr id="34" name="Text Box 7"/>
          <p:cNvSpPr txBox="1">
            <a:spLocks noChangeArrowheads="1"/>
          </p:cNvSpPr>
          <p:nvPr/>
        </p:nvSpPr>
        <p:spPr bwMode="auto">
          <a:xfrm>
            <a:off x="7231380" y="5494525"/>
            <a:ext cx="1406809" cy="246221"/>
          </a:xfrm>
          <a:prstGeom prst="rect">
            <a:avLst/>
          </a:prstGeom>
          <a:solidFill>
            <a:schemeClr val="bg1"/>
          </a:solidFill>
          <a:ln>
            <a:noFill/>
          </a:ln>
          <a:effectLst/>
          <a:extLst/>
        </p:spPr>
        <p:txBody>
          <a:bodyPr wrap="square">
            <a:spAutoFit/>
          </a:bodyPr>
          <a:lstStyle/>
          <a:p>
            <a:pPr algn="r">
              <a:spcBef>
                <a:spcPct val="50000"/>
              </a:spcBef>
            </a:pPr>
            <a:r>
              <a:rPr lang="fr-FR" sz="1000" dirty="0" smtClean="0"/>
              <a:t>Images : </a:t>
            </a:r>
            <a:r>
              <a:rPr lang="fr-FR" sz="1000" dirty="0" err="1" smtClean="0"/>
              <a:t>pixabay</a:t>
            </a:r>
            <a:r>
              <a:rPr lang="fr-FR" sz="1000" dirty="0" smtClean="0"/>
              <a:t> cc0</a:t>
            </a:r>
            <a:endParaRPr lang="fr-FR" sz="1000" dirty="0"/>
          </a:p>
        </p:txBody>
      </p:sp>
    </p:spTree>
    <p:extLst>
      <p:ext uri="{BB962C8B-B14F-4D97-AF65-F5344CB8AC3E}">
        <p14:creationId xmlns:p14="http://schemas.microsoft.com/office/powerpoint/2010/main" val="355314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5" grpId="0" animBg="1"/>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fr-FR" dirty="0" smtClean="0">
                <a:latin typeface="Arial" panose="020B0604020202020204" pitchFamily="34" charset="0"/>
                <a:cs typeface="Arial" panose="020B0604020202020204" pitchFamily="34" charset="0"/>
              </a:rPr>
              <a:t>Variante du diagramme </a:t>
            </a:r>
            <a:br>
              <a:rPr lang="fr-FR" dirty="0" smtClean="0">
                <a:latin typeface="Arial" panose="020B0604020202020204" pitchFamily="34" charset="0"/>
                <a:cs typeface="Arial" panose="020B0604020202020204" pitchFamily="34" charset="0"/>
              </a:rPr>
            </a:br>
            <a:r>
              <a:rPr lang="fr-FR" dirty="0" smtClean="0">
                <a:latin typeface="Arial" panose="020B0604020202020204" pitchFamily="34" charset="0"/>
                <a:cs typeface="Arial" panose="020B0604020202020204" pitchFamily="34" charset="0"/>
              </a:rPr>
              <a:t>des 6 M</a:t>
            </a:r>
          </a:p>
        </p:txBody>
      </p:sp>
      <p:sp>
        <p:nvSpPr>
          <p:cNvPr id="3" name="Espace réservé du texte 2"/>
          <p:cNvSpPr>
            <a:spLocks noGrp="1"/>
          </p:cNvSpPr>
          <p:nvPr>
            <p:ph type="body" idx="1"/>
          </p:nvPr>
        </p:nvSpPr>
        <p:spPr/>
        <p:txBody>
          <a:bodyPr/>
          <a:lstStyle/>
          <a:p>
            <a:pPr>
              <a:lnSpc>
                <a:spcPct val="90000"/>
              </a:lnSpc>
              <a:spcBef>
                <a:spcPct val="50000"/>
              </a:spcBef>
              <a:defRPr/>
            </a:pPr>
            <a:r>
              <a:rPr lang="fr-FR" sz="2300" dirty="0">
                <a:latin typeface="Calibri" panose="020F0502020204030204" pitchFamily="34" charset="0"/>
              </a:rPr>
              <a:t>On parle aussi de diagramme 5M </a:t>
            </a:r>
            <a:r>
              <a:rPr lang="fr-FR" sz="2300" dirty="0" smtClean="0">
                <a:latin typeface="Calibri" panose="020F0502020204030204" pitchFamily="34" charset="0"/>
              </a:rPr>
              <a:t>…</a:t>
            </a:r>
          </a:p>
          <a:p>
            <a:pPr marL="900113" lvl="4" indent="-368300">
              <a:lnSpc>
                <a:spcPct val="90000"/>
              </a:lnSpc>
              <a:spcBef>
                <a:spcPct val="50000"/>
              </a:spcBef>
              <a:buFont typeface="+mj-lt"/>
              <a:buAutoNum type="arabicPeriod"/>
              <a:defRPr/>
            </a:pPr>
            <a:r>
              <a:rPr lang="fr-FR" sz="1600" dirty="0" smtClean="0">
                <a:solidFill>
                  <a:schemeClr val="accent2"/>
                </a:solidFill>
                <a:latin typeface="Calibri" panose="020F0502020204030204" pitchFamily="34" charset="0"/>
              </a:rPr>
              <a:t>Matière </a:t>
            </a:r>
            <a:endParaRPr lang="fr-FR" sz="1600" dirty="0">
              <a:solidFill>
                <a:schemeClr val="accent2"/>
              </a:solidFill>
              <a:latin typeface="Calibri" panose="020F0502020204030204" pitchFamily="34" charset="0"/>
            </a:endParaRPr>
          </a:p>
          <a:p>
            <a:pPr marL="900113" lvl="4" indent="-368300">
              <a:lnSpc>
                <a:spcPct val="90000"/>
              </a:lnSpc>
              <a:spcBef>
                <a:spcPct val="50000"/>
              </a:spcBef>
              <a:buFont typeface="+mj-lt"/>
              <a:buAutoNum type="arabicPeriod"/>
              <a:defRPr/>
            </a:pPr>
            <a:r>
              <a:rPr lang="fr-FR" sz="1600" dirty="0" smtClean="0">
                <a:solidFill>
                  <a:schemeClr val="accent2"/>
                </a:solidFill>
                <a:latin typeface="Calibri" panose="020F0502020204030204" pitchFamily="34" charset="0"/>
              </a:rPr>
              <a:t>Machines</a:t>
            </a:r>
            <a:endParaRPr lang="fr-FR" sz="1600" dirty="0">
              <a:solidFill>
                <a:schemeClr val="accent2"/>
              </a:solidFill>
              <a:latin typeface="Calibri" panose="020F0502020204030204" pitchFamily="34" charset="0"/>
            </a:endParaRPr>
          </a:p>
          <a:p>
            <a:pPr marL="900113" lvl="4" indent="-368300">
              <a:lnSpc>
                <a:spcPct val="90000"/>
              </a:lnSpc>
              <a:spcBef>
                <a:spcPct val="50000"/>
              </a:spcBef>
              <a:buFont typeface="+mj-lt"/>
              <a:buAutoNum type="arabicPeriod"/>
              <a:defRPr/>
            </a:pPr>
            <a:r>
              <a:rPr lang="fr-FR" sz="1600" dirty="0" smtClean="0">
                <a:solidFill>
                  <a:schemeClr val="accent2"/>
                </a:solidFill>
                <a:latin typeface="Calibri" panose="020F0502020204030204" pitchFamily="34" charset="0"/>
              </a:rPr>
              <a:t>Milieu</a:t>
            </a:r>
            <a:endParaRPr lang="fr-FR" sz="1600" dirty="0">
              <a:solidFill>
                <a:schemeClr val="accent2"/>
              </a:solidFill>
              <a:latin typeface="Calibri" panose="020F0502020204030204" pitchFamily="34" charset="0"/>
            </a:endParaRPr>
          </a:p>
          <a:p>
            <a:pPr marL="900113" lvl="4" indent="-368300">
              <a:lnSpc>
                <a:spcPct val="90000"/>
              </a:lnSpc>
              <a:spcBef>
                <a:spcPct val="50000"/>
              </a:spcBef>
              <a:buFont typeface="+mj-lt"/>
              <a:buAutoNum type="arabicPeriod"/>
              <a:defRPr/>
            </a:pPr>
            <a:r>
              <a:rPr lang="fr-FR" sz="1600" dirty="0" smtClean="0">
                <a:solidFill>
                  <a:schemeClr val="accent2"/>
                </a:solidFill>
                <a:latin typeface="Calibri" panose="020F0502020204030204" pitchFamily="34" charset="0"/>
              </a:rPr>
              <a:t>Main-d’œuvre/Management</a:t>
            </a:r>
          </a:p>
          <a:p>
            <a:pPr marL="900113" lvl="4" indent="-368300">
              <a:lnSpc>
                <a:spcPct val="90000"/>
              </a:lnSpc>
              <a:spcBef>
                <a:spcPct val="50000"/>
              </a:spcBef>
              <a:buFont typeface="+mj-lt"/>
              <a:buAutoNum type="arabicPeriod"/>
              <a:defRPr/>
            </a:pPr>
            <a:r>
              <a:rPr lang="fr-FR" sz="1600" dirty="0" smtClean="0">
                <a:solidFill>
                  <a:schemeClr val="accent2"/>
                </a:solidFill>
                <a:latin typeface="Calibri" panose="020F0502020204030204" pitchFamily="34" charset="0"/>
              </a:rPr>
              <a:t>Méthodes</a:t>
            </a:r>
          </a:p>
          <a:p>
            <a:pPr marL="531813" lvl="4">
              <a:lnSpc>
                <a:spcPct val="90000"/>
              </a:lnSpc>
              <a:spcBef>
                <a:spcPct val="50000"/>
              </a:spcBef>
              <a:defRPr/>
            </a:pPr>
            <a:endParaRPr lang="fr-FR" sz="1600" dirty="0">
              <a:solidFill>
                <a:schemeClr val="accent2"/>
              </a:solidFill>
              <a:latin typeface="Calibri" panose="020F0502020204030204" pitchFamily="34" charset="0"/>
            </a:endParaRPr>
          </a:p>
          <a:p>
            <a:pPr marL="533400" indent="-533400">
              <a:lnSpc>
                <a:spcPct val="90000"/>
              </a:lnSpc>
              <a:defRPr/>
            </a:pPr>
            <a:r>
              <a:rPr lang="fr-FR" sz="2300" dirty="0">
                <a:solidFill>
                  <a:srgbClr val="008000"/>
                </a:solidFill>
                <a:latin typeface="Calibri" panose="020F0502020204030204" pitchFamily="34" charset="0"/>
              </a:rPr>
              <a:t>…. Mais alors on néglige les problèmes de Mesure</a:t>
            </a:r>
          </a:p>
          <a:p>
            <a:pPr eaLnBrk="1" fontAlgn="auto" hangingPunct="1">
              <a:spcBef>
                <a:spcPts val="300"/>
              </a:spcBef>
              <a:spcAft>
                <a:spcPts val="300"/>
              </a:spcAft>
              <a:defRPr/>
            </a:pPr>
            <a:endParaRPr lang="fr-FR" sz="1556" dirty="0">
              <a:sym typeface="Arial"/>
            </a:endParaRPr>
          </a:p>
        </p:txBody>
      </p:sp>
      <p:sp>
        <p:nvSpPr>
          <p:cNvPr id="4" name="Rectangle 3"/>
          <p:cNvSpPr/>
          <p:nvPr/>
        </p:nvSpPr>
        <p:spPr>
          <a:xfrm>
            <a:off x="4167480" y="4290342"/>
            <a:ext cx="2724150" cy="923330"/>
          </a:xfrm>
          <a:prstGeom prst="rect">
            <a:avLst/>
          </a:prstGeom>
          <a:noFill/>
        </p:spPr>
        <p:txBody>
          <a:bodyPr wrap="square" lIns="91440" tIns="45720" rIns="91440" bIns="45720">
            <a:spAutoFit/>
          </a:bodyPr>
          <a:lstStyle/>
          <a:p>
            <a:pPr algn="ctr"/>
            <a:r>
              <a:rPr lang="fr-FR" sz="5400" b="0" cap="none" spc="0" dirty="0" smtClean="0">
                <a:ln w="0"/>
                <a:solidFill>
                  <a:srgbClr val="00B050"/>
                </a:solidFill>
                <a:effectLst>
                  <a:reflection blurRad="6350" stA="53000" endA="300" endPos="35500" dir="5400000" sy="-90000" algn="bl" rotWithShape="0"/>
                </a:effectLst>
              </a:rPr>
              <a:t>M</a:t>
            </a:r>
            <a:r>
              <a:rPr lang="fr-FR" sz="5400" dirty="0">
                <a:ln w="0"/>
                <a:gradFill>
                  <a:gsLst>
                    <a:gs pos="43000">
                      <a:schemeClr val="accent5">
                        <a:lumMod val="50000"/>
                      </a:schemeClr>
                    </a:gs>
                    <a:gs pos="79000">
                      <a:schemeClr val="accent5"/>
                    </a:gs>
                    <a:gs pos="100000">
                      <a:schemeClr val="accent5">
                        <a:lumMod val="60000"/>
                        <a:lumOff val="40000"/>
                      </a:schemeClr>
                    </a:gs>
                  </a:gsLst>
                  <a:lin ang="5400000"/>
                </a:gradFill>
                <a:effectLst>
                  <a:reflection blurRad="6350" stA="53000" endA="300" endPos="35500" dir="5400000" sy="-90000" algn="bl" rotWithShape="0"/>
                </a:effectLst>
              </a:rPr>
              <a:t>e</a:t>
            </a:r>
            <a:r>
              <a:rPr lang="fr-FR" sz="5400" b="0" cap="none" spc="0" dirty="0" smtClean="0">
                <a:ln w="0"/>
                <a:gradFill>
                  <a:gsLst>
                    <a:gs pos="43000">
                      <a:schemeClr val="accent5">
                        <a:lumMod val="50000"/>
                      </a:schemeClr>
                    </a:gs>
                    <a:gs pos="79000">
                      <a:schemeClr val="accent5"/>
                    </a:gs>
                    <a:gs pos="100000">
                      <a:schemeClr val="accent5">
                        <a:lumMod val="60000"/>
                        <a:lumOff val="40000"/>
                      </a:schemeClr>
                    </a:gs>
                  </a:gsLst>
                  <a:lin ang="5400000"/>
                </a:gradFill>
                <a:effectLst>
                  <a:reflection blurRad="6350" stA="53000" endA="300" endPos="35500" dir="5400000" sy="-90000" algn="bl" rotWithShape="0"/>
                </a:effectLst>
              </a:rPr>
              <a:t>sure</a:t>
            </a:r>
            <a:endParaRPr lang="fr-FR" sz="5400" b="0" cap="none" spc="0" dirty="0">
              <a:ln w="0"/>
              <a:gradFill>
                <a:gsLst>
                  <a:gs pos="43000">
                    <a:schemeClr val="accent5">
                      <a:lumMod val="50000"/>
                    </a:schemeClr>
                  </a:gs>
                  <a:gs pos="79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pSp>
        <p:nvGrpSpPr>
          <p:cNvPr id="5" name="Groupe 4"/>
          <p:cNvGrpSpPr/>
          <p:nvPr/>
        </p:nvGrpSpPr>
        <p:grpSpPr>
          <a:xfrm>
            <a:off x="3996284" y="4055971"/>
            <a:ext cx="1392071" cy="1392071"/>
            <a:chOff x="3837258" y="4055971"/>
            <a:chExt cx="1392071" cy="1392071"/>
          </a:xfrm>
        </p:grpSpPr>
        <p:sp>
          <p:nvSpPr>
            <p:cNvPr id="2" name="Rectangle 1"/>
            <p:cNvSpPr/>
            <p:nvPr/>
          </p:nvSpPr>
          <p:spPr>
            <a:xfrm rot="2371553">
              <a:off x="4474357" y="4055971"/>
              <a:ext cx="117875" cy="1392071"/>
            </a:xfrm>
            <a:prstGeom prst="rect">
              <a:avLst/>
            </a:prstGeom>
            <a:gradFill flip="none" rotWithShape="1">
              <a:gsLst>
                <a:gs pos="0">
                  <a:srgbClr val="FF0000">
                    <a:tint val="66000"/>
                    <a:satMod val="160000"/>
                    <a:alpha val="0"/>
                  </a:srgbClr>
                </a:gs>
                <a:gs pos="50000">
                  <a:srgbClr val="FF0000">
                    <a:tint val="44500"/>
                    <a:satMod val="160000"/>
                  </a:srgbClr>
                </a:gs>
                <a:gs pos="100000">
                  <a:srgbClr val="FF0000">
                    <a:tint val="23500"/>
                    <a:satMod val="160000"/>
                  </a:srgbClr>
                </a:gs>
              </a:gsLst>
              <a:lin ang="5400000" scaled="1"/>
              <a:tileRect/>
            </a:gra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p:cNvSpPr/>
            <p:nvPr/>
          </p:nvSpPr>
          <p:spPr>
            <a:xfrm rot="7697624">
              <a:off x="4473557" y="4072518"/>
              <a:ext cx="119473" cy="1392071"/>
            </a:xfrm>
            <a:prstGeom prst="rect">
              <a:avLst/>
            </a:prstGeom>
            <a:gradFill flip="none" rotWithShape="1">
              <a:gsLst>
                <a:gs pos="0">
                  <a:srgbClr val="FF0000">
                    <a:tint val="66000"/>
                    <a:satMod val="160000"/>
                    <a:alpha val="0"/>
                  </a:srgbClr>
                </a:gs>
                <a:gs pos="50000">
                  <a:srgbClr val="FF0000">
                    <a:tint val="44500"/>
                    <a:satMod val="160000"/>
                  </a:srgbClr>
                </a:gs>
                <a:gs pos="100000">
                  <a:srgbClr val="FF0000">
                    <a:tint val="23500"/>
                    <a:satMod val="160000"/>
                  </a:srgbClr>
                </a:gs>
              </a:gsLst>
              <a:lin ang="5400000" scaled="1"/>
              <a:tileRect/>
            </a:gra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7" name="ZoneTexte 6"/>
          <p:cNvSpPr txBox="1"/>
          <p:nvPr/>
        </p:nvSpPr>
        <p:spPr>
          <a:xfrm>
            <a:off x="87620" y="3465734"/>
            <a:ext cx="378042" cy="121431"/>
          </a:xfrm>
          <a:prstGeom prst="rect">
            <a:avLst/>
          </a:prstGeom>
          <a:noFill/>
        </p:spPr>
        <p:txBody>
          <a:bodyPr wrap="square" lIns="71320" tIns="35661" rIns="71320" bIns="35661" rtlCol="0">
            <a:spAutoFit/>
          </a:bodyPr>
          <a:lstStyle/>
          <a:p>
            <a:pPr>
              <a:buSzPct val="400000"/>
              <a:buFont typeface="Wingdings" pitchFamily="2" charset="2"/>
              <a:buChar char="ü"/>
            </a:pPr>
            <a:r>
              <a:rPr lang="fr-FR" sz="400" dirty="0">
                <a:solidFill>
                  <a:srgbClr val="FF0000"/>
                </a:solidFill>
                <a:latin typeface="Calibri" pitchFamily="34" charset="0"/>
              </a:rPr>
              <a:t>.</a:t>
            </a:r>
          </a:p>
        </p:txBody>
      </p:sp>
    </p:spTree>
    <p:extLst>
      <p:ext uri="{BB962C8B-B14F-4D97-AF65-F5344CB8AC3E}">
        <p14:creationId xmlns:p14="http://schemas.microsoft.com/office/powerpoint/2010/main" val="1883280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7"/>
          <p:cNvSpPr txBox="1">
            <a:spLocks noChangeArrowheads="1"/>
          </p:cNvSpPr>
          <p:nvPr/>
        </p:nvSpPr>
        <p:spPr bwMode="auto">
          <a:xfrm>
            <a:off x="5781040" y="5449040"/>
            <a:ext cx="3141281" cy="246221"/>
          </a:xfrm>
          <a:prstGeom prst="rect">
            <a:avLst/>
          </a:prstGeom>
          <a:solidFill>
            <a:schemeClr val="bg1"/>
          </a:solidFill>
          <a:ln>
            <a:noFill/>
          </a:ln>
          <a:effectLst/>
          <a:extLst/>
        </p:spPr>
        <p:txBody>
          <a:bodyPr wrap="square">
            <a:spAutoFit/>
          </a:bodyPr>
          <a:lstStyle/>
          <a:p>
            <a:pPr algn="r">
              <a:spcBef>
                <a:spcPct val="50000"/>
              </a:spcBef>
            </a:pPr>
            <a:r>
              <a:rPr lang="fr-FR" sz="1000" dirty="0" smtClean="0"/>
              <a:t>Image : </a:t>
            </a:r>
            <a:r>
              <a:rPr lang="fr-FR" sz="1000" dirty="0" err="1" smtClean="0"/>
              <a:t>wikimedia</a:t>
            </a:r>
            <a:r>
              <a:rPr lang="fr-FR" sz="1000" dirty="0" smtClean="0"/>
              <a:t> Commons cc-by - </a:t>
            </a:r>
            <a:r>
              <a:rPr lang="fr-FR" sz="1000" dirty="0" smtClean="0">
                <a:hlinkClick r:id="rId3"/>
              </a:rPr>
              <a:t>source</a:t>
            </a:r>
            <a:endParaRPr lang="fr-FR" sz="1000" dirty="0"/>
          </a:p>
        </p:txBody>
      </p:sp>
      <p:pic>
        <p:nvPicPr>
          <p:cNvPr id="4" name="Image 3"/>
          <p:cNvPicPr>
            <a:picLocks noChangeAspect="1"/>
          </p:cNvPicPr>
          <p:nvPr/>
        </p:nvPicPr>
        <p:blipFill>
          <a:blip r:embed="rId4"/>
          <a:stretch>
            <a:fillRect/>
          </a:stretch>
        </p:blipFill>
        <p:spPr>
          <a:xfrm>
            <a:off x="2943226" y="1412235"/>
            <a:ext cx="4381499" cy="3285272"/>
          </a:xfrm>
          <a:prstGeom prst="rect">
            <a:avLst/>
          </a:prstGeom>
        </p:spPr>
      </p:pic>
      <p:sp>
        <p:nvSpPr>
          <p:cNvPr id="46082" name="Titr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fr-FR" dirty="0" smtClean="0">
                <a:latin typeface="Arial" panose="020B0604020202020204" pitchFamily="34" charset="0"/>
                <a:cs typeface="Arial" panose="020B0604020202020204" pitchFamily="34" charset="0"/>
              </a:rPr>
              <a:t>En anglais : fishbone diagram</a:t>
            </a:r>
          </a:p>
        </p:txBody>
      </p:sp>
      <p:sp>
        <p:nvSpPr>
          <p:cNvPr id="46085" name="Text Box 5"/>
          <p:cNvSpPr txBox="1">
            <a:spLocks noGrp="1" noChangeArrowheads="1"/>
          </p:cNvSpPr>
          <p:nvPr>
            <p:ph type="body" idx="1"/>
          </p:nvPr>
        </p:nvSpPr>
        <p:spPr bwMode="auto">
          <a:xfrm>
            <a:off x="7199174" y="2552666"/>
            <a:ext cx="1772923" cy="276995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numCol="1" compatLnSpc="1">
            <a:prstTxWarp prst="textNoShape">
              <a:avLst/>
            </a:prstTxWarp>
            <a:spAutoFit/>
          </a:bodyPr>
          <a:lstStyle/>
          <a:p>
            <a:pPr>
              <a:spcBef>
                <a:spcPct val="50000"/>
              </a:spcBef>
            </a:pPr>
            <a:r>
              <a:rPr lang="en-US" sz="2400" b="1" dirty="0" smtClean="0">
                <a:solidFill>
                  <a:schemeClr val="tx1"/>
                </a:solidFill>
                <a:latin typeface="Calibri" panose="020F0502020204030204" pitchFamily="34" charset="0"/>
                <a:cs typeface="Arial" panose="020B0604020202020204" pitchFamily="34" charset="0"/>
              </a:rPr>
              <a:t>5M-6M</a:t>
            </a:r>
            <a:r>
              <a:rPr lang="en-US" sz="2000" b="1" dirty="0" smtClean="0">
                <a:solidFill>
                  <a:schemeClr val="tx1"/>
                </a:solidFill>
                <a:latin typeface="Calibri" panose="020F0502020204030204" pitchFamily="34" charset="0"/>
                <a:cs typeface="Arial" panose="020B0604020202020204" pitchFamily="34" charset="0"/>
              </a:rPr>
              <a:t> </a:t>
            </a:r>
          </a:p>
          <a:p>
            <a:pPr>
              <a:spcBef>
                <a:spcPct val="50000"/>
              </a:spcBef>
            </a:pPr>
            <a:r>
              <a:rPr lang="en-US" sz="1600" b="1" dirty="0" smtClean="0">
                <a:solidFill>
                  <a:srgbClr val="008000"/>
                </a:solidFill>
                <a:latin typeface="Calibri" panose="020F0502020204030204" pitchFamily="34" charset="0"/>
                <a:cs typeface="Arial" panose="020B0604020202020204" pitchFamily="34" charset="0"/>
              </a:rPr>
              <a:t>M</a:t>
            </a:r>
            <a:r>
              <a:rPr lang="en-US" sz="1600" dirty="0" smtClean="0">
                <a:solidFill>
                  <a:srgbClr val="008000"/>
                </a:solidFill>
                <a:latin typeface="Calibri" panose="020F0502020204030204" pitchFamily="34" charset="0"/>
                <a:cs typeface="Arial" panose="020B0604020202020204" pitchFamily="34" charset="0"/>
              </a:rPr>
              <a:t>achine, </a:t>
            </a:r>
          </a:p>
          <a:p>
            <a:pPr>
              <a:spcBef>
                <a:spcPct val="50000"/>
              </a:spcBef>
            </a:pPr>
            <a:r>
              <a:rPr lang="en-US" sz="1600" b="1" dirty="0" smtClean="0">
                <a:solidFill>
                  <a:srgbClr val="008000"/>
                </a:solidFill>
                <a:latin typeface="Calibri" panose="020F0502020204030204" pitchFamily="34" charset="0"/>
                <a:cs typeface="Arial" panose="020B0604020202020204" pitchFamily="34" charset="0"/>
              </a:rPr>
              <a:t>M</a:t>
            </a:r>
            <a:r>
              <a:rPr lang="en-US" sz="1600" dirty="0" smtClean="0">
                <a:solidFill>
                  <a:srgbClr val="008000"/>
                </a:solidFill>
                <a:latin typeface="Calibri" panose="020F0502020204030204" pitchFamily="34" charset="0"/>
                <a:cs typeface="Arial" panose="020B0604020202020204" pitchFamily="34" charset="0"/>
              </a:rPr>
              <a:t>ethods, </a:t>
            </a:r>
          </a:p>
          <a:p>
            <a:pPr>
              <a:spcBef>
                <a:spcPct val="50000"/>
              </a:spcBef>
            </a:pPr>
            <a:r>
              <a:rPr lang="en-US" sz="1600" b="1" dirty="0" smtClean="0">
                <a:solidFill>
                  <a:srgbClr val="008000"/>
                </a:solidFill>
                <a:latin typeface="Calibri" panose="020F0502020204030204" pitchFamily="34" charset="0"/>
                <a:cs typeface="Arial" panose="020B0604020202020204" pitchFamily="34" charset="0"/>
              </a:rPr>
              <a:t>M</a:t>
            </a:r>
            <a:r>
              <a:rPr lang="en-US" sz="1600" dirty="0" smtClean="0">
                <a:solidFill>
                  <a:srgbClr val="008000"/>
                </a:solidFill>
                <a:latin typeface="Calibri" panose="020F0502020204030204" pitchFamily="34" charset="0"/>
                <a:cs typeface="Arial" panose="020B0604020202020204" pitchFamily="34" charset="0"/>
              </a:rPr>
              <a:t>aterials, </a:t>
            </a:r>
          </a:p>
          <a:p>
            <a:pPr>
              <a:spcBef>
                <a:spcPct val="50000"/>
              </a:spcBef>
            </a:pPr>
            <a:r>
              <a:rPr lang="en-US" sz="1600" b="1" dirty="0" smtClean="0">
                <a:solidFill>
                  <a:srgbClr val="008000"/>
                </a:solidFill>
                <a:latin typeface="Calibri" panose="020F0502020204030204" pitchFamily="34" charset="0"/>
                <a:cs typeface="Arial" panose="020B0604020202020204" pitchFamily="34" charset="0"/>
              </a:rPr>
              <a:t>M</a:t>
            </a:r>
            <a:r>
              <a:rPr lang="en-US" sz="1600" dirty="0" smtClean="0">
                <a:solidFill>
                  <a:srgbClr val="008000"/>
                </a:solidFill>
                <a:latin typeface="Calibri" panose="020F0502020204030204" pitchFamily="34" charset="0"/>
                <a:cs typeface="Arial" panose="020B0604020202020204" pitchFamily="34" charset="0"/>
              </a:rPr>
              <a:t>other Nature </a:t>
            </a:r>
          </a:p>
          <a:p>
            <a:pPr>
              <a:spcBef>
                <a:spcPct val="50000"/>
              </a:spcBef>
            </a:pPr>
            <a:r>
              <a:rPr lang="en-US" sz="1600" b="1" dirty="0" smtClean="0">
                <a:solidFill>
                  <a:srgbClr val="008000"/>
                </a:solidFill>
                <a:latin typeface="Calibri" panose="020F0502020204030204" pitchFamily="34" charset="0"/>
                <a:cs typeface="Arial" panose="020B0604020202020204" pitchFamily="34" charset="0"/>
              </a:rPr>
              <a:t>M</a:t>
            </a:r>
            <a:r>
              <a:rPr lang="en-US" sz="1600" dirty="0" smtClean="0">
                <a:solidFill>
                  <a:srgbClr val="008000"/>
                </a:solidFill>
                <a:latin typeface="Calibri" panose="020F0502020204030204" pitchFamily="34" charset="0"/>
                <a:cs typeface="Arial" panose="020B0604020202020204" pitchFamily="34" charset="0"/>
              </a:rPr>
              <a:t>an, Management </a:t>
            </a:r>
          </a:p>
          <a:p>
            <a:pPr>
              <a:spcBef>
                <a:spcPct val="50000"/>
              </a:spcBef>
            </a:pPr>
            <a:r>
              <a:rPr lang="en-US" sz="1600" b="1" dirty="0" smtClean="0">
                <a:solidFill>
                  <a:srgbClr val="008000"/>
                </a:solidFill>
                <a:latin typeface="Calibri" panose="020F0502020204030204" pitchFamily="34" charset="0"/>
                <a:cs typeface="Arial" panose="020B0604020202020204" pitchFamily="34" charset="0"/>
              </a:rPr>
              <a:t>M</a:t>
            </a:r>
            <a:r>
              <a:rPr lang="en-US" sz="1600" dirty="0" smtClean="0">
                <a:solidFill>
                  <a:srgbClr val="008000"/>
                </a:solidFill>
                <a:latin typeface="Calibri" panose="020F0502020204030204" pitchFamily="34" charset="0"/>
                <a:cs typeface="Arial" panose="020B0604020202020204" pitchFamily="34" charset="0"/>
              </a:rPr>
              <a:t>easurement </a:t>
            </a:r>
          </a:p>
        </p:txBody>
      </p:sp>
      <p:pic>
        <p:nvPicPr>
          <p:cNvPr id="2" name="Image 1" descr="Capture d’écra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0842" y="848673"/>
            <a:ext cx="2161255" cy="1406734"/>
          </a:xfrm>
          <a:prstGeom prst="rect">
            <a:avLst/>
          </a:prstGeom>
        </p:spPr>
      </p:pic>
      <p:sp>
        <p:nvSpPr>
          <p:cNvPr id="7" name="ZoneTexte 6"/>
          <p:cNvSpPr txBox="1"/>
          <p:nvPr/>
        </p:nvSpPr>
        <p:spPr>
          <a:xfrm>
            <a:off x="87620" y="3465734"/>
            <a:ext cx="378042" cy="121431"/>
          </a:xfrm>
          <a:prstGeom prst="rect">
            <a:avLst/>
          </a:prstGeom>
          <a:noFill/>
        </p:spPr>
        <p:txBody>
          <a:bodyPr wrap="square" lIns="71320" tIns="35661" rIns="71320" bIns="35661" rtlCol="0">
            <a:spAutoFit/>
          </a:bodyPr>
          <a:lstStyle/>
          <a:p>
            <a:pPr>
              <a:buSzPct val="400000"/>
              <a:buFont typeface="Wingdings" pitchFamily="2" charset="2"/>
              <a:buChar char="ü"/>
            </a:pPr>
            <a:r>
              <a:rPr lang="fr-FR" sz="400" dirty="0">
                <a:solidFill>
                  <a:srgbClr val="FF0000"/>
                </a:solidFill>
                <a:latin typeface="Calibr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Titr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fr-FR" dirty="0" smtClean="0">
                <a:latin typeface="Arial" panose="020B0604020202020204" pitchFamily="34" charset="0"/>
                <a:cs typeface="Arial" panose="020B0604020202020204" pitchFamily="34" charset="0"/>
              </a:rPr>
              <a:t>Variante du diagramme </a:t>
            </a:r>
            <a:br>
              <a:rPr lang="fr-FR" dirty="0" smtClean="0">
                <a:latin typeface="Arial" panose="020B0604020202020204" pitchFamily="34" charset="0"/>
                <a:cs typeface="Arial" panose="020B0604020202020204" pitchFamily="34" charset="0"/>
              </a:rPr>
            </a:br>
            <a:r>
              <a:rPr lang="fr-FR" dirty="0" smtClean="0">
                <a:latin typeface="Arial" panose="020B0604020202020204" pitchFamily="34" charset="0"/>
                <a:cs typeface="Arial" panose="020B0604020202020204" pitchFamily="34" charset="0"/>
              </a:rPr>
              <a:t>des 6 M</a:t>
            </a:r>
          </a:p>
        </p:txBody>
      </p:sp>
      <p:sp>
        <p:nvSpPr>
          <p:cNvPr id="3" name="Espace réservé du texte 2"/>
          <p:cNvSpPr>
            <a:spLocks noGrp="1"/>
          </p:cNvSpPr>
          <p:nvPr>
            <p:ph type="body" idx="1"/>
          </p:nvPr>
        </p:nvSpPr>
        <p:spPr/>
        <p:txBody>
          <a:bodyPr/>
          <a:lstStyle/>
          <a:p>
            <a:pPr>
              <a:lnSpc>
                <a:spcPct val="90000"/>
              </a:lnSpc>
              <a:spcBef>
                <a:spcPts val="1200"/>
              </a:spcBef>
              <a:spcAft>
                <a:spcPts val="300"/>
              </a:spcAft>
              <a:defRPr/>
            </a:pPr>
            <a:r>
              <a:rPr lang="fr-FR" sz="2300" dirty="0" smtClean="0">
                <a:latin typeface="Calibri" panose="020F0502020204030204" pitchFamily="34" charset="0"/>
              </a:rPr>
              <a:t>Diagramme </a:t>
            </a:r>
            <a:r>
              <a:rPr lang="fr-FR" sz="2300" dirty="0">
                <a:latin typeface="Calibri" panose="020F0502020204030204" pitchFamily="34" charset="0"/>
              </a:rPr>
              <a:t>7M (on ajoute Money = argent)</a:t>
            </a:r>
          </a:p>
          <a:p>
            <a:pPr indent="9525">
              <a:lnSpc>
                <a:spcPct val="90000"/>
              </a:lnSpc>
              <a:spcBef>
                <a:spcPts val="300"/>
              </a:spcBef>
              <a:spcAft>
                <a:spcPts val="300"/>
              </a:spcAft>
              <a:defRPr/>
            </a:pPr>
            <a:r>
              <a:rPr lang="fr-FR" sz="2300" dirty="0" smtClean="0">
                <a:solidFill>
                  <a:srgbClr val="008000"/>
                </a:solidFill>
                <a:latin typeface="Calibri" panose="020F0502020204030204" pitchFamily="34" charset="0"/>
              </a:rPr>
              <a:t>… </a:t>
            </a:r>
            <a:r>
              <a:rPr lang="fr-FR" sz="2300" dirty="0">
                <a:solidFill>
                  <a:srgbClr val="008000"/>
                </a:solidFill>
                <a:latin typeface="Calibri" panose="020F0502020204030204" pitchFamily="34" charset="0"/>
              </a:rPr>
              <a:t>Mais l’argent n’est pas un facteur causal direct, il influe sur les autres facteurs, </a:t>
            </a:r>
          </a:p>
          <a:p>
            <a:pPr marL="914400" lvl="1" indent="-457200">
              <a:lnSpc>
                <a:spcPct val="90000"/>
              </a:lnSpc>
              <a:spcBef>
                <a:spcPts val="300"/>
              </a:spcBef>
              <a:spcAft>
                <a:spcPts val="300"/>
              </a:spcAft>
              <a:defRPr/>
            </a:pPr>
            <a:r>
              <a:rPr lang="fr-FR" sz="1600" i="1" dirty="0">
                <a:solidFill>
                  <a:srgbClr val="663300"/>
                </a:solidFill>
                <a:latin typeface="Calibri" panose="020F0502020204030204" pitchFamily="34" charset="0"/>
              </a:rPr>
              <a:t>par exemple prime =&gt; motivation de la main-d'œuvre, </a:t>
            </a:r>
          </a:p>
          <a:p>
            <a:pPr marL="914400" lvl="1" indent="-457200">
              <a:lnSpc>
                <a:spcPct val="90000"/>
              </a:lnSpc>
              <a:spcBef>
                <a:spcPts val="300"/>
              </a:spcBef>
              <a:spcAft>
                <a:spcPts val="300"/>
              </a:spcAft>
              <a:defRPr/>
            </a:pPr>
            <a:r>
              <a:rPr lang="fr-FR" sz="1600" i="1" dirty="0">
                <a:solidFill>
                  <a:srgbClr val="663300"/>
                </a:solidFill>
                <a:latin typeface="Calibri" panose="020F0502020204030204" pitchFamily="34" charset="0"/>
              </a:rPr>
              <a:t>investissement faible =&gt; machines inefficaces…</a:t>
            </a:r>
          </a:p>
          <a:p>
            <a:pPr eaLnBrk="1" fontAlgn="auto" hangingPunct="1">
              <a:spcBef>
                <a:spcPts val="300"/>
              </a:spcBef>
              <a:spcAft>
                <a:spcPts val="300"/>
              </a:spcAft>
              <a:defRPr/>
            </a:pPr>
            <a:endParaRPr lang="fr-FR" sz="1556" dirty="0">
              <a:sym typeface="Arial"/>
            </a:endParaRPr>
          </a:p>
        </p:txBody>
      </p:sp>
      <p:sp>
        <p:nvSpPr>
          <p:cNvPr id="4" name="Rectangle 3"/>
          <p:cNvSpPr/>
          <p:nvPr/>
        </p:nvSpPr>
        <p:spPr>
          <a:xfrm>
            <a:off x="5182235" y="4152900"/>
            <a:ext cx="2724150" cy="923330"/>
          </a:xfrm>
          <a:prstGeom prst="rect">
            <a:avLst/>
          </a:prstGeom>
          <a:noFill/>
        </p:spPr>
        <p:txBody>
          <a:bodyPr wrap="square" lIns="91440" tIns="45720" rIns="91440" bIns="45720">
            <a:spAutoFit/>
          </a:bodyPr>
          <a:lstStyle/>
          <a:p>
            <a:pPr algn="ctr"/>
            <a:r>
              <a:rPr lang="fr-FR" sz="5400" b="0" cap="none" spc="0" dirty="0" smtClean="0">
                <a:ln w="0"/>
                <a:solidFill>
                  <a:srgbClr val="00B050"/>
                </a:solidFill>
                <a:effectLst>
                  <a:reflection blurRad="6350" stA="53000" endA="300" endPos="35500" dir="5400000" sy="-90000" algn="bl" rotWithShape="0"/>
                </a:effectLst>
              </a:rPr>
              <a:t>M</a:t>
            </a:r>
            <a:r>
              <a:rPr lang="fr-FR" sz="5400" dirty="0" smtClean="0">
                <a:ln w="0"/>
                <a:gradFill>
                  <a:gsLst>
                    <a:gs pos="43000">
                      <a:schemeClr val="accent5">
                        <a:lumMod val="50000"/>
                      </a:schemeClr>
                    </a:gs>
                    <a:gs pos="79000">
                      <a:schemeClr val="accent5"/>
                    </a:gs>
                    <a:gs pos="100000">
                      <a:schemeClr val="accent5">
                        <a:lumMod val="60000"/>
                        <a:lumOff val="40000"/>
                      </a:schemeClr>
                    </a:gs>
                  </a:gsLst>
                  <a:lin ang="5400000"/>
                </a:gradFill>
                <a:effectLst>
                  <a:reflection blurRad="6350" stA="53000" endA="300" endPos="35500" dir="5400000" sy="-90000" algn="bl" rotWithShape="0"/>
                </a:effectLst>
              </a:rPr>
              <a:t>oney</a:t>
            </a:r>
            <a:endParaRPr lang="fr-FR" sz="5400" b="0" cap="none" spc="0" dirty="0">
              <a:ln w="0"/>
              <a:gradFill>
                <a:gsLst>
                  <a:gs pos="43000">
                    <a:schemeClr val="accent5">
                      <a:lumMod val="50000"/>
                    </a:schemeClr>
                  </a:gs>
                  <a:gs pos="79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Rectangle 4"/>
          <p:cNvSpPr/>
          <p:nvPr/>
        </p:nvSpPr>
        <p:spPr>
          <a:xfrm>
            <a:off x="6699686" y="3394627"/>
            <a:ext cx="705864" cy="952985"/>
          </a:xfrm>
          <a:prstGeom prst="rect">
            <a:avLst/>
          </a:prstGeom>
          <a:noFill/>
        </p:spPr>
        <p:txBody>
          <a:bodyPr wrap="square" lIns="91440" tIns="45720" rIns="91440" bIns="45720">
            <a:spAutoFit/>
          </a:bodyPr>
          <a:lstStyle/>
          <a:p>
            <a:pPr algn="ctr"/>
            <a:r>
              <a:rPr lang="fr-FR" sz="5400" b="0" cap="none" spc="0" dirty="0" smtClean="0">
                <a:ln w="0"/>
                <a:solidFill>
                  <a:schemeClr val="accent5">
                    <a:lumMod val="50000"/>
                  </a:schemeClr>
                </a:solidFill>
                <a:effectLst>
                  <a:outerShdw blurRad="38100" dist="25400" dir="5400000" algn="ctr" rotWithShape="0">
                    <a:srgbClr val="6E747A">
                      <a:alpha val="43000"/>
                    </a:srgbClr>
                  </a:outerShdw>
                </a:effectLst>
              </a:rPr>
              <a:t>1</a:t>
            </a:r>
            <a:endParaRPr lang="fr-FR" sz="5400" b="0" cap="none" spc="0" dirty="0">
              <a:ln w="0"/>
              <a:solidFill>
                <a:schemeClr val="accent5">
                  <a:lumMod val="50000"/>
                </a:schemeClr>
              </a:solidFill>
              <a:effectLst>
                <a:outerShdw blurRad="38100" dist="25400" dir="5400000" algn="ctr" rotWithShape="0">
                  <a:srgbClr val="6E747A">
                    <a:alpha val="43000"/>
                  </a:srgbClr>
                </a:outerShdw>
              </a:effectLst>
            </a:endParaRPr>
          </a:p>
        </p:txBody>
      </p:sp>
      <p:sp>
        <p:nvSpPr>
          <p:cNvPr id="6" name="Plus 5"/>
          <p:cNvSpPr/>
          <p:nvPr/>
        </p:nvSpPr>
        <p:spPr>
          <a:xfrm>
            <a:off x="6544310" y="3727708"/>
            <a:ext cx="386781" cy="402757"/>
          </a:xfrm>
          <a:prstGeom prst="mathPlus">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5">
                  <a:lumMod val="50000"/>
                </a:schemeClr>
              </a:solidFill>
            </a:endParaRPr>
          </a:p>
        </p:txBody>
      </p:sp>
      <p:sp>
        <p:nvSpPr>
          <p:cNvPr id="7" name="ZoneTexte 6"/>
          <p:cNvSpPr txBox="1"/>
          <p:nvPr/>
        </p:nvSpPr>
        <p:spPr>
          <a:xfrm>
            <a:off x="87620" y="3465734"/>
            <a:ext cx="378042" cy="121431"/>
          </a:xfrm>
          <a:prstGeom prst="rect">
            <a:avLst/>
          </a:prstGeom>
          <a:noFill/>
        </p:spPr>
        <p:txBody>
          <a:bodyPr wrap="square" lIns="71320" tIns="35661" rIns="71320" bIns="35661" rtlCol="0">
            <a:spAutoFit/>
          </a:bodyPr>
          <a:lstStyle/>
          <a:p>
            <a:pPr>
              <a:buSzPct val="400000"/>
              <a:buFont typeface="Wingdings" pitchFamily="2" charset="2"/>
              <a:buChar char="ü"/>
            </a:pPr>
            <a:r>
              <a:rPr lang="fr-FR" sz="400" dirty="0">
                <a:solidFill>
                  <a:srgbClr val="FF0000"/>
                </a:solidFill>
                <a:latin typeface="Calibri"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fr-FR" dirty="0" smtClean="0">
                <a:latin typeface="Arial" panose="020B0604020202020204" pitchFamily="34" charset="0"/>
                <a:cs typeface="Arial" panose="020B0604020202020204" pitchFamily="34" charset="0"/>
              </a:rPr>
              <a:t>Méthode des </a:t>
            </a:r>
            <a:r>
              <a:rPr lang="fr-FR" dirty="0">
                <a:latin typeface="Arial" panose="020B0604020202020204" pitchFamily="34" charset="0"/>
                <a:cs typeface="Arial" panose="020B0604020202020204" pitchFamily="34" charset="0"/>
              </a:rPr>
              <a:t>« 5 pourquoi</a:t>
            </a:r>
            <a:r>
              <a:rPr lang="fr-FR" dirty="0" smtClean="0">
                <a:latin typeface="Arial" panose="020B0604020202020204" pitchFamily="34" charset="0"/>
                <a:cs typeface="Arial" panose="020B0604020202020204" pitchFamily="34" charset="0"/>
              </a:rPr>
              <a:t> »</a:t>
            </a:r>
          </a:p>
        </p:txBody>
      </p:sp>
      <p:sp>
        <p:nvSpPr>
          <p:cNvPr id="5" name="ZoneTexte 4"/>
          <p:cNvSpPr txBox="1"/>
          <p:nvPr/>
        </p:nvSpPr>
        <p:spPr>
          <a:xfrm>
            <a:off x="87620" y="3835007"/>
            <a:ext cx="378042" cy="121431"/>
          </a:xfrm>
          <a:prstGeom prst="rect">
            <a:avLst/>
          </a:prstGeom>
          <a:noFill/>
        </p:spPr>
        <p:txBody>
          <a:bodyPr wrap="square" lIns="71320" tIns="35661" rIns="71320" bIns="35661" rtlCol="0">
            <a:spAutoFit/>
          </a:bodyPr>
          <a:lstStyle/>
          <a:p>
            <a:pPr>
              <a:buSzPct val="400000"/>
              <a:buFont typeface="Wingdings" pitchFamily="2" charset="2"/>
              <a:buChar char="ü"/>
            </a:pPr>
            <a:r>
              <a:rPr lang="fr-FR" sz="400" dirty="0">
                <a:solidFill>
                  <a:srgbClr val="FF0000"/>
                </a:solidFill>
                <a:latin typeface="Calibri" pitchFamily="34" charset="0"/>
              </a:rPr>
              <a:t>.</a:t>
            </a:r>
          </a:p>
        </p:txBody>
      </p:sp>
      <p:graphicFrame>
        <p:nvGraphicFramePr>
          <p:cNvPr id="4" name="Diagramme 3"/>
          <p:cNvGraphicFramePr/>
          <p:nvPr>
            <p:extLst>
              <p:ext uri="{D42A27DB-BD31-4B8C-83A1-F6EECF244321}">
                <p14:modId xmlns:p14="http://schemas.microsoft.com/office/powerpoint/2010/main" val="1835389332"/>
              </p:ext>
            </p:extLst>
          </p:nvPr>
        </p:nvGraphicFramePr>
        <p:xfrm>
          <a:off x="969580" y="591205"/>
          <a:ext cx="8529144"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Diagram group"/>
          <p:cNvGrpSpPr/>
          <p:nvPr/>
        </p:nvGrpSpPr>
        <p:grpSpPr>
          <a:xfrm>
            <a:off x="7559566" y="3956438"/>
            <a:ext cx="1584434" cy="1042163"/>
            <a:chOff x="4689697" y="3078208"/>
            <a:chExt cx="1291758" cy="904189"/>
          </a:xfrm>
          <a:solidFill>
            <a:srgbClr val="FFFF00"/>
          </a:solidFill>
          <a:effectLst>
            <a:outerShdw blurRad="50800" dist="50800" dir="2700000" algn="tl" rotWithShape="0">
              <a:prstClr val="black">
                <a:alpha val="40000"/>
              </a:prstClr>
            </a:outerShdw>
          </a:effectLst>
          <a:scene3d>
            <a:camera prst="perspectiveHeroicExtremeRightFacing" zoom="82000">
              <a:rot lat="21300000" lon="20400000" rev="180000"/>
            </a:camera>
            <a:lightRig rig="morning" dir="t">
              <a:rot lat="0" lon="0" rev="20400000"/>
            </a:lightRig>
          </a:scene3d>
        </p:grpSpPr>
        <p:grpSp>
          <p:nvGrpSpPr>
            <p:cNvPr id="7" name="Groupe 6"/>
            <p:cNvGrpSpPr/>
            <p:nvPr/>
          </p:nvGrpSpPr>
          <p:grpSpPr>
            <a:xfrm>
              <a:off x="4689697" y="3078208"/>
              <a:ext cx="1291758" cy="904189"/>
              <a:chOff x="4689697" y="3078208"/>
              <a:chExt cx="1291758" cy="904189"/>
            </a:xfrm>
            <a:grpFill/>
          </p:grpSpPr>
          <p:sp>
            <p:nvSpPr>
              <p:cNvPr id="8" name="Rectangle à coins arrondis 7"/>
              <p:cNvSpPr/>
              <p:nvPr/>
            </p:nvSpPr>
            <p:spPr>
              <a:xfrm>
                <a:off x="4689697" y="3078208"/>
                <a:ext cx="1291758" cy="904189"/>
              </a:xfrm>
              <a:prstGeom prst="roundRect">
                <a:avLst>
                  <a:gd name="adj" fmla="val 16670"/>
                </a:avLst>
              </a:prstGeom>
              <a:grpFill/>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9" name="Rectangle 8"/>
              <p:cNvSpPr/>
              <p:nvPr/>
            </p:nvSpPr>
            <p:spPr>
              <a:xfrm>
                <a:off x="4733844" y="3122355"/>
                <a:ext cx="1203464" cy="815895"/>
              </a:xfrm>
              <a:prstGeom prst="rect">
                <a:avLst/>
              </a:prstGeom>
              <a:grpFill/>
              <a:ln cmpd="sng">
                <a:noFill/>
              </a:ln>
              <a:effectLst>
                <a:outerShdw blurRad="152400" dist="317500" dir="5400000" sx="90000" sy="-19000" rotWithShape="0">
                  <a:prstClr val="black">
                    <a:alpha val="15000"/>
                  </a:prstClr>
                </a:outerShdw>
              </a:effectLst>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Aft>
                    <a:spcPct val="35000"/>
                  </a:spcAft>
                </a:pPr>
                <a:r>
                  <a:rPr lang="fr-FR" sz="2800" b="1" dirty="0">
                    <a:solidFill>
                      <a:srgbClr val="C00000"/>
                    </a:solidFill>
                  </a:rPr>
                  <a:t>Cause </a:t>
                </a:r>
                <a:r>
                  <a:rPr lang="fr-FR" sz="2800" b="1" dirty="0" smtClean="0">
                    <a:solidFill>
                      <a:srgbClr val="C00000"/>
                    </a:solidFill>
                  </a:rPr>
                  <a:t>racine</a:t>
                </a:r>
                <a:endParaRPr lang="fr-FR" sz="2800" b="1" dirty="0">
                  <a:solidFill>
                    <a:srgbClr val="C00000"/>
                  </a:solidFill>
                </a:endParaRPr>
              </a:p>
            </p:txBody>
          </p:sp>
        </p:grpSp>
      </p:grpSp>
    </p:spTree>
    <p:extLst>
      <p:ext uri="{BB962C8B-B14F-4D97-AF65-F5344CB8AC3E}">
        <p14:creationId xmlns:p14="http://schemas.microsoft.com/office/powerpoint/2010/main" val="54819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Dicotyledoneae Asteraceae herb - root system, primary root becomes tap root and lateral roo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7890" y="3975021"/>
            <a:ext cx="1332756" cy="1218984"/>
          </a:xfrm>
          <a:prstGeom prst="rect">
            <a:avLst/>
          </a:prstGeom>
          <a:noFill/>
          <a:extLst>
            <a:ext uri="{909E8E84-426E-40DD-AFC4-6F175D3DCCD1}">
              <a14:hiddenFill xmlns:a14="http://schemas.microsoft.com/office/drawing/2010/main">
                <a:solidFill>
                  <a:srgbClr val="FFFFFF"/>
                </a:solidFill>
              </a14:hiddenFill>
            </a:ext>
          </a:extLst>
        </p:spPr>
      </p:pic>
      <p:sp>
        <p:nvSpPr>
          <p:cNvPr id="47106" name="Titr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fr-FR" dirty="0" smtClean="0">
                <a:latin typeface="Arial" panose="020B0604020202020204" pitchFamily="34" charset="0"/>
                <a:cs typeface="Arial" panose="020B0604020202020204" pitchFamily="34" charset="0"/>
              </a:rPr>
              <a:t>Méthode des </a:t>
            </a:r>
            <a:r>
              <a:rPr lang="fr-FR" dirty="0">
                <a:latin typeface="Arial" panose="020B0604020202020204" pitchFamily="34" charset="0"/>
                <a:cs typeface="Arial" panose="020B0604020202020204" pitchFamily="34" charset="0"/>
              </a:rPr>
              <a:t>« 5 pourquoi</a:t>
            </a:r>
            <a:r>
              <a:rPr lang="fr-FR" dirty="0" smtClean="0">
                <a:latin typeface="Arial" panose="020B0604020202020204" pitchFamily="34" charset="0"/>
                <a:cs typeface="Arial" panose="020B0604020202020204" pitchFamily="34" charset="0"/>
              </a:rPr>
              <a:t> »</a:t>
            </a:r>
          </a:p>
        </p:txBody>
      </p:sp>
      <p:sp>
        <p:nvSpPr>
          <p:cNvPr id="3" name="Espace réservé du texte 2"/>
          <p:cNvSpPr>
            <a:spLocks noGrp="1"/>
          </p:cNvSpPr>
          <p:nvPr>
            <p:ph type="body" idx="1"/>
          </p:nvPr>
        </p:nvSpPr>
        <p:spPr>
          <a:xfrm>
            <a:off x="2576146" y="1828800"/>
            <a:ext cx="6440857" cy="3378200"/>
          </a:xfrm>
        </p:spPr>
        <p:txBody>
          <a:bodyPr/>
          <a:lstStyle/>
          <a:p>
            <a:pPr>
              <a:lnSpc>
                <a:spcPct val="80000"/>
              </a:lnSpc>
              <a:spcBef>
                <a:spcPts val="1200"/>
              </a:spcBef>
              <a:spcAft>
                <a:spcPts val="300"/>
              </a:spcAft>
              <a:defRPr/>
            </a:pPr>
            <a:r>
              <a:rPr lang="fr-FR" sz="2800" dirty="0" smtClean="0">
                <a:latin typeface="Calibri" panose="020F0502020204030204" pitchFamily="34" charset="0"/>
              </a:rPr>
              <a:t>Le </a:t>
            </a:r>
            <a:r>
              <a:rPr lang="fr-FR" sz="2800" dirty="0">
                <a:latin typeface="Calibri" panose="020F0502020204030204" pitchFamily="34" charset="0"/>
              </a:rPr>
              <a:t>problème </a:t>
            </a:r>
            <a:r>
              <a:rPr lang="fr-FR" sz="2800" dirty="0" smtClean="0">
                <a:latin typeface="Calibri" panose="020F0502020204030204" pitchFamily="34" charset="0"/>
              </a:rPr>
              <a:t>: ma </a:t>
            </a:r>
            <a:r>
              <a:rPr lang="fr-FR" sz="2800" dirty="0">
                <a:latin typeface="Calibri" panose="020F0502020204030204" pitchFamily="34" charset="0"/>
              </a:rPr>
              <a:t>voiture ne démarre </a:t>
            </a:r>
            <a:r>
              <a:rPr lang="fr-FR" sz="2800" dirty="0" smtClean="0">
                <a:latin typeface="Calibri" panose="020F0502020204030204" pitchFamily="34" charset="0"/>
              </a:rPr>
              <a:t>pas</a:t>
            </a:r>
            <a:endParaRPr lang="fr-FR" sz="2800" dirty="0">
              <a:latin typeface="Calibri" panose="020F0502020204030204" pitchFamily="34" charset="0"/>
            </a:endParaRPr>
          </a:p>
          <a:p>
            <a:pPr marL="538163" lvl="1" indent="-182563">
              <a:lnSpc>
                <a:spcPct val="80000"/>
              </a:lnSpc>
              <a:spcBef>
                <a:spcPts val="300"/>
              </a:spcBef>
              <a:spcAft>
                <a:spcPts val="300"/>
              </a:spcAft>
              <a:buFont typeface="+mj-lt"/>
              <a:buAutoNum type="arabicPeriod"/>
              <a:tabLst>
                <a:tab pos="809625" algn="l"/>
              </a:tabLst>
              <a:defRPr/>
            </a:pPr>
            <a:r>
              <a:rPr lang="fr-FR" sz="2000" dirty="0">
                <a:solidFill>
                  <a:schemeClr val="accent2"/>
                </a:solidFill>
                <a:latin typeface="Calibri" panose="020F0502020204030204" pitchFamily="34" charset="0"/>
              </a:rPr>
              <a:t>   </a:t>
            </a:r>
            <a:r>
              <a:rPr lang="fr-FR" sz="2000" dirty="0" smtClean="0">
                <a:solidFill>
                  <a:schemeClr val="accent2"/>
                </a:solidFill>
                <a:latin typeface="Calibri" panose="020F0502020204030204" pitchFamily="34" charset="0"/>
              </a:rPr>
              <a:t>Pourquoi </a:t>
            </a:r>
            <a:r>
              <a:rPr lang="fr-FR" sz="2000" dirty="0">
                <a:solidFill>
                  <a:schemeClr val="accent2"/>
                </a:solidFill>
                <a:latin typeface="Calibri" panose="020F0502020204030204" pitchFamily="34" charset="0"/>
              </a:rPr>
              <a:t>? - </a:t>
            </a:r>
            <a:r>
              <a:rPr lang="fr-FR" sz="2000" i="1" dirty="0">
                <a:solidFill>
                  <a:srgbClr val="CC00FF"/>
                </a:solidFill>
                <a:latin typeface="Calibri" panose="020F0502020204030204" pitchFamily="34" charset="0"/>
              </a:rPr>
              <a:t>La batterie n'est pas </a:t>
            </a:r>
            <a:r>
              <a:rPr lang="fr-FR" sz="2000" i="1" dirty="0" smtClean="0">
                <a:solidFill>
                  <a:srgbClr val="CC00FF"/>
                </a:solidFill>
                <a:latin typeface="Calibri" panose="020F0502020204030204" pitchFamily="34" charset="0"/>
              </a:rPr>
              <a:t>chargée.</a:t>
            </a:r>
          </a:p>
          <a:p>
            <a:pPr marL="538163" lvl="1" indent="-182563">
              <a:lnSpc>
                <a:spcPct val="80000"/>
              </a:lnSpc>
              <a:spcBef>
                <a:spcPts val="300"/>
              </a:spcBef>
              <a:spcAft>
                <a:spcPts val="300"/>
              </a:spcAft>
              <a:buFont typeface="+mj-lt"/>
              <a:buAutoNum type="arabicPeriod"/>
              <a:defRPr/>
            </a:pPr>
            <a:r>
              <a:rPr lang="fr-FR" sz="2000" dirty="0" smtClean="0">
                <a:solidFill>
                  <a:schemeClr val="accent2"/>
                </a:solidFill>
                <a:latin typeface="Calibri" panose="020F0502020204030204" pitchFamily="34" charset="0"/>
              </a:rPr>
              <a:t>   Pourquoi ? - </a:t>
            </a:r>
            <a:r>
              <a:rPr lang="fr-FR" sz="2000" i="1" dirty="0" smtClean="0">
                <a:solidFill>
                  <a:srgbClr val="CC00FF"/>
                </a:solidFill>
                <a:latin typeface="Calibri" panose="020F0502020204030204" pitchFamily="34" charset="0"/>
              </a:rPr>
              <a:t>L'alternateur ne fonctionne pas.</a:t>
            </a:r>
          </a:p>
          <a:p>
            <a:pPr marL="538163" lvl="1" indent="-182563">
              <a:lnSpc>
                <a:spcPct val="80000"/>
              </a:lnSpc>
              <a:spcBef>
                <a:spcPts val="300"/>
              </a:spcBef>
              <a:spcAft>
                <a:spcPts val="300"/>
              </a:spcAft>
              <a:buFont typeface="+mj-lt"/>
              <a:buAutoNum type="arabicPeriod"/>
              <a:defRPr/>
            </a:pPr>
            <a:r>
              <a:rPr lang="fr-FR" sz="2000" dirty="0" smtClean="0">
                <a:solidFill>
                  <a:schemeClr val="accent2"/>
                </a:solidFill>
                <a:latin typeface="Calibri" panose="020F0502020204030204" pitchFamily="34" charset="0"/>
              </a:rPr>
              <a:t>   Pourquoi </a:t>
            </a:r>
            <a:r>
              <a:rPr lang="fr-FR" sz="2000" dirty="0">
                <a:solidFill>
                  <a:schemeClr val="accent2"/>
                </a:solidFill>
                <a:latin typeface="Calibri" panose="020F0502020204030204" pitchFamily="34" charset="0"/>
              </a:rPr>
              <a:t>? - </a:t>
            </a:r>
            <a:r>
              <a:rPr lang="fr-FR" sz="2000" i="1" dirty="0">
                <a:solidFill>
                  <a:srgbClr val="CC00FF"/>
                </a:solidFill>
                <a:latin typeface="Calibri" panose="020F0502020204030204" pitchFamily="34" charset="0"/>
              </a:rPr>
              <a:t>La courroie de l'alternateur est cassée.</a:t>
            </a:r>
          </a:p>
          <a:p>
            <a:pPr marL="538163" lvl="1" indent="-182563">
              <a:lnSpc>
                <a:spcPct val="80000"/>
              </a:lnSpc>
              <a:spcBef>
                <a:spcPts val="300"/>
              </a:spcBef>
              <a:spcAft>
                <a:spcPts val="300"/>
              </a:spcAft>
              <a:buFont typeface="+mj-lt"/>
              <a:buAutoNum type="arabicPeriod"/>
              <a:tabLst>
                <a:tab pos="808038" algn="l"/>
              </a:tabLst>
              <a:defRPr/>
            </a:pPr>
            <a:r>
              <a:rPr lang="fr-FR" sz="2000" dirty="0">
                <a:solidFill>
                  <a:schemeClr val="accent2"/>
                </a:solidFill>
                <a:latin typeface="Calibri" panose="020F0502020204030204" pitchFamily="34" charset="0"/>
              </a:rPr>
              <a:t>   </a:t>
            </a:r>
            <a:r>
              <a:rPr lang="fr-FR" sz="2000" dirty="0" smtClean="0">
                <a:solidFill>
                  <a:schemeClr val="accent2"/>
                </a:solidFill>
                <a:latin typeface="Calibri" panose="020F0502020204030204" pitchFamily="34" charset="0"/>
              </a:rPr>
              <a:t>Pourquoi </a:t>
            </a:r>
            <a:r>
              <a:rPr lang="fr-FR" sz="2000" dirty="0">
                <a:solidFill>
                  <a:schemeClr val="accent2"/>
                </a:solidFill>
                <a:latin typeface="Calibri" panose="020F0502020204030204" pitchFamily="34" charset="0"/>
              </a:rPr>
              <a:t>? - </a:t>
            </a:r>
            <a:r>
              <a:rPr lang="fr-FR" sz="2000" i="1" dirty="0" smtClean="0">
                <a:solidFill>
                  <a:srgbClr val="CC00FF"/>
                </a:solidFill>
                <a:latin typeface="Calibri" panose="020F0502020204030204" pitchFamily="34" charset="0"/>
              </a:rPr>
              <a:t>La </a:t>
            </a:r>
            <a:r>
              <a:rPr lang="fr-FR" sz="2000" i="1" dirty="0">
                <a:solidFill>
                  <a:srgbClr val="CC00FF"/>
                </a:solidFill>
                <a:latin typeface="Calibri" panose="020F0502020204030204" pitchFamily="34" charset="0"/>
              </a:rPr>
              <a:t>courroie était usée.</a:t>
            </a:r>
          </a:p>
          <a:p>
            <a:pPr marL="538163" lvl="1" indent="-182563">
              <a:lnSpc>
                <a:spcPct val="80000"/>
              </a:lnSpc>
              <a:spcBef>
                <a:spcPts val="300"/>
              </a:spcBef>
              <a:spcAft>
                <a:spcPts val="300"/>
              </a:spcAft>
              <a:buFont typeface="+mj-lt"/>
              <a:buAutoNum type="arabicPeriod"/>
              <a:defRPr/>
            </a:pPr>
            <a:r>
              <a:rPr lang="fr-FR" sz="2000" dirty="0">
                <a:solidFill>
                  <a:schemeClr val="accent2"/>
                </a:solidFill>
                <a:latin typeface="Calibri" panose="020F0502020204030204" pitchFamily="34" charset="0"/>
              </a:rPr>
              <a:t>   </a:t>
            </a:r>
            <a:r>
              <a:rPr lang="fr-FR" sz="2000" dirty="0" smtClean="0">
                <a:solidFill>
                  <a:schemeClr val="accent2"/>
                </a:solidFill>
                <a:latin typeface="Calibri" panose="020F0502020204030204" pitchFamily="34" charset="0"/>
              </a:rPr>
              <a:t>Pourquoi </a:t>
            </a:r>
            <a:r>
              <a:rPr lang="fr-FR" sz="2000" dirty="0">
                <a:solidFill>
                  <a:schemeClr val="accent2"/>
                </a:solidFill>
                <a:latin typeface="Calibri" panose="020F0502020204030204" pitchFamily="34" charset="0"/>
              </a:rPr>
              <a:t>? - </a:t>
            </a:r>
            <a:r>
              <a:rPr lang="fr-FR" sz="2000" i="1" dirty="0" smtClean="0">
                <a:solidFill>
                  <a:srgbClr val="CC00FF"/>
                </a:solidFill>
                <a:latin typeface="Calibri" panose="020F0502020204030204" pitchFamily="34" charset="0"/>
              </a:rPr>
              <a:t>Manuel d’entretien non respecté</a:t>
            </a:r>
            <a:r>
              <a:rPr lang="fr-FR" sz="2000" i="1" dirty="0" smtClean="0">
                <a:solidFill>
                  <a:schemeClr val="accent2"/>
                </a:solidFill>
                <a:latin typeface="Calibri" panose="020F0502020204030204" pitchFamily="34" charset="0"/>
              </a:rPr>
              <a:t>.</a:t>
            </a:r>
          </a:p>
          <a:p>
            <a:pPr marL="361950" lvl="1">
              <a:lnSpc>
                <a:spcPct val="80000"/>
              </a:lnSpc>
              <a:spcBef>
                <a:spcPts val="300"/>
              </a:spcBef>
              <a:spcAft>
                <a:spcPts val="300"/>
              </a:spcAft>
              <a:tabLst>
                <a:tab pos="808038" algn="l"/>
              </a:tabLst>
              <a:defRPr/>
            </a:pPr>
            <a:r>
              <a:rPr lang="fr-FR" sz="2800" dirty="0" smtClean="0">
                <a:solidFill>
                  <a:schemeClr val="accent2"/>
                </a:solidFill>
                <a:latin typeface="Calibri" panose="020F0502020204030204" pitchFamily="34" charset="0"/>
              </a:rPr>
              <a:t>	 = </a:t>
            </a:r>
            <a:r>
              <a:rPr lang="fr-FR" sz="2800" dirty="0">
                <a:solidFill>
                  <a:schemeClr val="accent2"/>
                </a:solidFill>
                <a:latin typeface="Calibri" panose="020F0502020204030204" pitchFamily="34" charset="0"/>
              </a:rPr>
              <a:t>la </a:t>
            </a:r>
            <a:r>
              <a:rPr lang="fr-FR" sz="2800" b="1" dirty="0">
                <a:solidFill>
                  <a:srgbClr val="FF0000"/>
                </a:solidFill>
                <a:latin typeface="Calibri" panose="020F0502020204030204" pitchFamily="34" charset="0"/>
              </a:rPr>
              <a:t>cause racine</a:t>
            </a:r>
          </a:p>
          <a:p>
            <a:pPr eaLnBrk="1" fontAlgn="auto" hangingPunct="1">
              <a:spcBef>
                <a:spcPts val="300"/>
              </a:spcBef>
              <a:spcAft>
                <a:spcPts val="300"/>
              </a:spcAft>
              <a:defRPr/>
            </a:pPr>
            <a:endParaRPr lang="fr-FR" sz="1800" dirty="0">
              <a:solidFill>
                <a:schemeClr val="accent2"/>
              </a:solidFill>
              <a:latin typeface="Calibri" panose="020F0502020204030204" pitchFamily="34" charset="0"/>
              <a:sym typeface="Arial"/>
            </a:endParaRPr>
          </a:p>
        </p:txBody>
      </p:sp>
      <p:sp>
        <p:nvSpPr>
          <p:cNvPr id="2" name="ZoneTexte 1"/>
          <p:cNvSpPr txBox="1"/>
          <p:nvPr/>
        </p:nvSpPr>
        <p:spPr>
          <a:xfrm>
            <a:off x="2499360" y="5453390"/>
            <a:ext cx="6514012" cy="261610"/>
          </a:xfrm>
          <a:prstGeom prst="rect">
            <a:avLst/>
          </a:prstGeom>
          <a:noFill/>
        </p:spPr>
        <p:txBody>
          <a:bodyPr wrap="square" rtlCol="0">
            <a:spAutoFit/>
          </a:bodyPr>
          <a:lstStyle/>
          <a:p>
            <a:r>
              <a:rPr lang="fr-FR" sz="1050" dirty="0" smtClean="0"/>
              <a:t>Inspiré de : </a:t>
            </a:r>
            <a:r>
              <a:rPr lang="fr-FR" sz="1050" dirty="0"/>
              <a:t>article </a:t>
            </a:r>
            <a:r>
              <a:rPr lang="fr-FR" sz="1050" dirty="0" smtClean="0"/>
              <a:t>Cinq pourquoi,</a:t>
            </a:r>
            <a:r>
              <a:rPr lang="fr-FR" sz="1050" dirty="0"/>
              <a:t> </a:t>
            </a:r>
            <a:r>
              <a:rPr lang="fr-FR" sz="1050" dirty="0" smtClean="0"/>
              <a:t>Wikipédia</a:t>
            </a:r>
            <a:r>
              <a:rPr lang="fr-FR" sz="1050" dirty="0"/>
              <a:t>,  licence </a:t>
            </a:r>
            <a:r>
              <a:rPr lang="fr-FR" sz="1050" dirty="0" err="1"/>
              <a:t>Creative</a:t>
            </a:r>
            <a:r>
              <a:rPr lang="fr-FR" sz="1050" dirty="0"/>
              <a:t> Commons </a:t>
            </a:r>
            <a:r>
              <a:rPr lang="fr-FR" sz="1050" dirty="0" smtClean="0"/>
              <a:t>by-sa, </a:t>
            </a:r>
            <a:r>
              <a:rPr lang="fr-FR" sz="1050" dirty="0" smtClean="0">
                <a:hlinkClick r:id="rId4"/>
              </a:rPr>
              <a:t>image </a:t>
            </a:r>
            <a:r>
              <a:rPr lang="fr-FR" sz="1050" dirty="0" smtClean="0"/>
              <a:t>cc0</a:t>
            </a:r>
            <a:endParaRPr lang="fr-FR" sz="1050" dirty="0"/>
          </a:p>
        </p:txBody>
      </p:sp>
      <p:sp>
        <p:nvSpPr>
          <p:cNvPr id="5" name="ZoneTexte 4"/>
          <p:cNvSpPr txBox="1"/>
          <p:nvPr/>
        </p:nvSpPr>
        <p:spPr>
          <a:xfrm>
            <a:off x="87620" y="3835007"/>
            <a:ext cx="378042" cy="121431"/>
          </a:xfrm>
          <a:prstGeom prst="rect">
            <a:avLst/>
          </a:prstGeom>
          <a:noFill/>
        </p:spPr>
        <p:txBody>
          <a:bodyPr wrap="square" lIns="71320" tIns="35661" rIns="71320" bIns="35661" rtlCol="0">
            <a:spAutoFit/>
          </a:bodyPr>
          <a:lstStyle/>
          <a:p>
            <a:pPr>
              <a:buSzPct val="400000"/>
              <a:buFont typeface="Wingdings" pitchFamily="2" charset="2"/>
              <a:buChar char="ü"/>
            </a:pPr>
            <a:r>
              <a:rPr lang="fr-FR" sz="400" dirty="0">
                <a:solidFill>
                  <a:srgbClr val="FF0000"/>
                </a:solidFill>
                <a:latin typeface="Calibri" pitchFamily="34" charset="0"/>
              </a:rPr>
              <a:t>.</a:t>
            </a:r>
          </a:p>
        </p:txBody>
      </p:sp>
    </p:spTree>
    <p:extLst>
      <p:ext uri="{BB962C8B-B14F-4D97-AF65-F5344CB8AC3E}">
        <p14:creationId xmlns:p14="http://schemas.microsoft.com/office/powerpoint/2010/main" val="247342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nodeType="after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fade">
                                      <p:cBhvr>
                                        <p:cTn id="34" dur="500"/>
                                        <p:tgtEl>
                                          <p:spTgt spid="1026"/>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09520" y="1869440"/>
            <a:ext cx="2336800" cy="1737360"/>
          </a:xfrm>
        </p:spPr>
        <p:txBody>
          <a:bodyPr/>
          <a:lstStyle/>
          <a:p>
            <a:pPr algn="l"/>
            <a:r>
              <a:rPr lang="fr-FR" sz="2400" dirty="0" smtClean="0"/>
              <a:t>Formulaire « 5 pourquoi » utilisé en entreprise</a:t>
            </a:r>
            <a:endParaRPr lang="fr-FR" sz="2400" dirty="0"/>
          </a:p>
        </p:txBody>
      </p:sp>
      <p:pic>
        <p:nvPicPr>
          <p:cNvPr id="30722" name="Picture 2" descr="http://api.ning.com/files/2D8FOwcOka4IZW5hlHkzUR1urPPKMpQaOOEt6jK8V5sNd8leESCxIT9b1ZJVSy2vqpQ5Ldl2jW-NxA*de*SBsWvYz1JbY*Ut/PracticalProblemSolv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9640" y="104511"/>
            <a:ext cx="4286250" cy="53816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79"/>
          <p:cNvSpPr txBox="1">
            <a:spLocks noChangeArrowheads="1"/>
          </p:cNvSpPr>
          <p:nvPr/>
        </p:nvSpPr>
        <p:spPr bwMode="auto">
          <a:xfrm>
            <a:off x="6072188" y="5486136"/>
            <a:ext cx="2254250" cy="24622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fr-FR" sz="1000" dirty="0"/>
              <a:t>Image : </a:t>
            </a:r>
            <a:r>
              <a:rPr lang="fr-FR" sz="1000" dirty="0">
                <a:hlinkClick r:id="rId4"/>
              </a:rPr>
              <a:t>Source</a:t>
            </a:r>
            <a:endParaRPr lang="fr-FR" sz="1000" dirty="0"/>
          </a:p>
        </p:txBody>
      </p:sp>
      <p:sp>
        <p:nvSpPr>
          <p:cNvPr id="5" name="ZoneTexte 4"/>
          <p:cNvSpPr txBox="1"/>
          <p:nvPr/>
        </p:nvSpPr>
        <p:spPr>
          <a:xfrm>
            <a:off x="87620" y="3835007"/>
            <a:ext cx="378042" cy="121431"/>
          </a:xfrm>
          <a:prstGeom prst="rect">
            <a:avLst/>
          </a:prstGeom>
          <a:noFill/>
        </p:spPr>
        <p:txBody>
          <a:bodyPr wrap="square" lIns="71320" tIns="35661" rIns="71320" bIns="35661" rtlCol="0">
            <a:spAutoFit/>
          </a:bodyPr>
          <a:lstStyle/>
          <a:p>
            <a:pPr>
              <a:buSzPct val="400000"/>
              <a:buFont typeface="Wingdings" pitchFamily="2" charset="2"/>
              <a:buChar char="ü"/>
            </a:pPr>
            <a:r>
              <a:rPr lang="fr-FR" sz="400" dirty="0">
                <a:solidFill>
                  <a:srgbClr val="FF0000"/>
                </a:solidFill>
                <a:latin typeface="Calibri" pitchFamily="34" charset="0"/>
              </a:rPr>
              <a:t>.</a:t>
            </a:r>
          </a:p>
        </p:txBody>
      </p:sp>
    </p:spTree>
    <p:extLst>
      <p:ext uri="{BB962C8B-B14F-4D97-AF65-F5344CB8AC3E}">
        <p14:creationId xmlns:p14="http://schemas.microsoft.com/office/powerpoint/2010/main" val="521208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2771801" y="1001713"/>
            <a:ext cx="6372199" cy="4713287"/>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algn="l" rtl="0" eaLnBrk="0" fontAlgn="base" hangingPunct="0">
              <a:spcBef>
                <a:spcPct val="0"/>
              </a:spcBef>
              <a:spcAft>
                <a:spcPct val="0"/>
              </a:spcAft>
              <a:defRPr sz="15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5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5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5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5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556"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556"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556"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556" b="0" i="0" u="none" strike="noStrike" cap="none" baseline="0">
                <a:solidFill>
                  <a:srgbClr val="000000"/>
                </a:solidFill>
                <a:latin typeface="Arial"/>
                <a:ea typeface="Arial"/>
                <a:cs typeface="Arial"/>
                <a:sym typeface="Arial"/>
                <a:rtl val="0"/>
              </a:defRPr>
            </a:lvl9pPr>
          </a:lstStyle>
          <a:p>
            <a:pPr algn="just"/>
            <a:r>
              <a:rPr lang="fr-FR" sz="2250" kern="0" dirty="0" smtClean="0">
                <a:latin typeface="Calibri" panose="020F0502020204030204" pitchFamily="34" charset="0"/>
              </a:rPr>
              <a:t>Découvrir </a:t>
            </a:r>
            <a:r>
              <a:rPr lang="fr-FR" sz="2250" b="1" kern="0" dirty="0" smtClean="0">
                <a:latin typeface="Calibri" panose="020F0502020204030204" pitchFamily="34" charset="0"/>
              </a:rPr>
              <a:t>toutes</a:t>
            </a:r>
            <a:r>
              <a:rPr lang="fr-FR" sz="2250" kern="0" dirty="0" smtClean="0">
                <a:latin typeface="Calibri" panose="020F0502020204030204" pitchFamily="34" charset="0"/>
              </a:rPr>
              <a:t> les raisons d’un effet observé</a:t>
            </a:r>
            <a:endParaRPr lang="fr-FR" sz="2250" kern="0" dirty="0" smtClean="0">
              <a:solidFill>
                <a:schemeClr val="tx1"/>
              </a:solidFill>
              <a:latin typeface="Calibri" panose="020F0502020204030204" pitchFamily="34" charset="0"/>
            </a:endParaRPr>
          </a:p>
          <a:p>
            <a:pPr marL="630238" lvl="2" indent="-173038" algn="just">
              <a:buFont typeface="Arial" panose="020B0604020202020204" pitchFamily="34" charset="0"/>
              <a:buChar char="•"/>
            </a:pPr>
            <a:r>
              <a:rPr lang="fr-FR" sz="2000" kern="0" dirty="0">
                <a:solidFill>
                  <a:srgbClr val="009900"/>
                </a:solidFill>
                <a:latin typeface="Calibri" panose="020F0502020204030204" pitchFamily="34" charset="0"/>
              </a:rPr>
              <a:t>Postulat : il n'existe pas de cause </a:t>
            </a:r>
            <a:r>
              <a:rPr lang="fr-FR" sz="2000" kern="0" dirty="0" smtClean="0">
                <a:solidFill>
                  <a:srgbClr val="009900"/>
                </a:solidFill>
                <a:latin typeface="Calibri" panose="020F0502020204030204" pitchFamily="34" charset="0"/>
              </a:rPr>
              <a:t>simple et unique</a:t>
            </a:r>
            <a:endParaRPr lang="fr-FR" sz="2000" kern="0" dirty="0">
              <a:solidFill>
                <a:srgbClr val="009900"/>
              </a:solidFill>
              <a:latin typeface="Calibri" panose="020F0502020204030204" pitchFamily="34" charset="0"/>
            </a:endParaRPr>
          </a:p>
          <a:p>
            <a:pPr marL="630238" lvl="2" indent="-173038" algn="just">
              <a:buFont typeface="Arial" panose="020B0604020202020204" pitchFamily="34" charset="0"/>
              <a:buChar char="•"/>
            </a:pPr>
            <a:r>
              <a:rPr lang="fr-FR" sz="2000" kern="0" dirty="0" smtClean="0">
                <a:solidFill>
                  <a:srgbClr val="009900"/>
                </a:solidFill>
                <a:latin typeface="Calibri" panose="020F0502020204030204" pitchFamily="34" charset="0"/>
              </a:rPr>
              <a:t>Arbre des causes « ex-post », </a:t>
            </a:r>
            <a:r>
              <a:rPr lang="fr-FR" sz="2000" i="1" kern="0" dirty="0" err="1" smtClean="0">
                <a:solidFill>
                  <a:srgbClr val="009900"/>
                </a:solidFill>
                <a:latin typeface="Calibri" panose="020F0502020204030204" pitchFamily="34" charset="0"/>
              </a:rPr>
              <a:t>p.e</a:t>
            </a:r>
            <a:r>
              <a:rPr lang="fr-FR" sz="2000" i="1" kern="0" dirty="0" smtClean="0">
                <a:solidFill>
                  <a:srgbClr val="009900"/>
                </a:solidFill>
                <a:latin typeface="Calibri" panose="020F0502020204030204" pitchFamily="34" charset="0"/>
              </a:rPr>
              <a:t>. après un accident</a:t>
            </a:r>
          </a:p>
          <a:p>
            <a:pPr marL="630238" lvl="2" indent="-173038" algn="just">
              <a:buFont typeface="Arial" panose="020B0604020202020204" pitchFamily="34" charset="0"/>
              <a:buChar char="•"/>
            </a:pPr>
            <a:endParaRPr lang="fr-FR" sz="2000" kern="0" dirty="0" smtClean="0">
              <a:solidFill>
                <a:srgbClr val="009900"/>
              </a:solidFill>
              <a:latin typeface="Calibri" panose="020F0502020204030204" pitchFamily="34" charset="0"/>
            </a:endParaRPr>
          </a:p>
          <a:p>
            <a:pPr marL="0" lvl="1" algn="just"/>
            <a:r>
              <a:rPr lang="fr-FR" sz="2300" kern="0" dirty="0" smtClean="0">
                <a:latin typeface="Calibri" panose="020F0502020204030204" pitchFamily="34" charset="0"/>
              </a:rPr>
              <a:t>3 points de vigilance : </a:t>
            </a:r>
          </a:p>
          <a:p>
            <a:pPr marL="1142954" lvl="2" indent="-380985">
              <a:buFont typeface="+mj-lt"/>
              <a:buAutoNum type="arabicPeriod"/>
            </a:pPr>
            <a:r>
              <a:rPr lang="fr-FR" sz="1600" kern="0" dirty="0" smtClean="0">
                <a:solidFill>
                  <a:schemeClr val="accent2"/>
                </a:solidFill>
                <a:latin typeface="Calibri" panose="020F0502020204030204" pitchFamily="34" charset="0"/>
              </a:rPr>
              <a:t>Le recueil des faits : le plus rapidement, sur place</a:t>
            </a:r>
          </a:p>
          <a:p>
            <a:pPr marL="1142954" lvl="2" indent="-380985">
              <a:buFont typeface="+mj-lt"/>
              <a:buAutoNum type="arabicPeriod"/>
            </a:pPr>
            <a:r>
              <a:rPr lang="fr-FR" sz="1600" kern="0" dirty="0" smtClean="0">
                <a:solidFill>
                  <a:schemeClr val="accent2"/>
                </a:solidFill>
                <a:latin typeface="Calibri" panose="020F0502020204030204" pitchFamily="34" charset="0"/>
              </a:rPr>
              <a:t>Travailler méthodiquement en </a:t>
            </a:r>
            <a:r>
              <a:rPr lang="fr-FR" sz="1600" b="1" kern="0" dirty="0" smtClean="0">
                <a:solidFill>
                  <a:schemeClr val="accent2"/>
                </a:solidFill>
                <a:latin typeface="Calibri" panose="020F0502020204030204" pitchFamily="34" charset="0"/>
              </a:rPr>
              <a:t>listant </a:t>
            </a:r>
            <a:r>
              <a:rPr lang="fr-FR" sz="1600" b="1" kern="0" dirty="0">
                <a:solidFill>
                  <a:schemeClr val="accent2"/>
                </a:solidFill>
                <a:latin typeface="Calibri" panose="020F0502020204030204" pitchFamily="34" charset="0"/>
              </a:rPr>
              <a:t>les faits inhabituels</a:t>
            </a:r>
            <a:endParaRPr lang="fr-FR" sz="1600" b="1" kern="0" dirty="0" smtClean="0">
              <a:solidFill>
                <a:schemeClr val="accent2"/>
              </a:solidFill>
              <a:latin typeface="Calibri" panose="020F0502020204030204" pitchFamily="34" charset="0"/>
            </a:endParaRPr>
          </a:p>
          <a:p>
            <a:pPr marL="1142954" lvl="2" indent="-380985">
              <a:buFont typeface="+mj-lt"/>
              <a:buAutoNum type="arabicPeriod"/>
            </a:pPr>
            <a:r>
              <a:rPr lang="fr-FR" sz="1600" kern="0" dirty="0" smtClean="0">
                <a:solidFill>
                  <a:schemeClr val="accent2"/>
                </a:solidFill>
                <a:latin typeface="Calibri" panose="020F0502020204030204" pitchFamily="34" charset="0"/>
              </a:rPr>
              <a:t>Se baser sur des éléments concrets, précis, avérés ; </a:t>
            </a:r>
            <a:r>
              <a:rPr lang="fr-FR" sz="1600" i="1" kern="0" dirty="0" smtClean="0">
                <a:solidFill>
                  <a:schemeClr val="accent2"/>
                </a:solidFill>
                <a:latin typeface="Calibri" panose="020F0502020204030204" pitchFamily="34" charset="0"/>
              </a:rPr>
              <a:t>pas des opinions, jugements ou interprétations</a:t>
            </a:r>
            <a:endParaRPr lang="fr-FR" sz="1600" kern="0" dirty="0" smtClean="0">
              <a:solidFill>
                <a:schemeClr val="tx1"/>
              </a:solidFill>
              <a:latin typeface="Calibri" panose="020F0502020204030204" pitchFamily="34" charset="0"/>
            </a:endParaRPr>
          </a:p>
          <a:p>
            <a:endParaRPr lang="fr-FR" sz="2300" kern="0" dirty="0" smtClean="0">
              <a:latin typeface="Calibri" panose="020F0502020204030204" pitchFamily="34" charset="0"/>
            </a:endParaRPr>
          </a:p>
          <a:p>
            <a:r>
              <a:rPr lang="fr-FR" sz="2300" kern="0" dirty="0">
                <a:latin typeface="Calibri" panose="020F0502020204030204" pitchFamily="34" charset="0"/>
              </a:rPr>
              <a:t>L</a:t>
            </a:r>
            <a:r>
              <a:rPr lang="fr-FR" sz="2300" kern="0" dirty="0" smtClean="0">
                <a:latin typeface="Calibri" panose="020F0502020204030204" pitchFamily="34" charset="0"/>
              </a:rPr>
              <a:t>es causes sont classées en …</a:t>
            </a:r>
          </a:p>
          <a:p>
            <a:pPr marL="1169988" lvl="1" indent="-449263">
              <a:buClr>
                <a:srgbClr val="333399"/>
              </a:buClr>
              <a:buFont typeface="+mj-lt"/>
              <a:buAutoNum type="arabicPeriod"/>
            </a:pPr>
            <a:r>
              <a:rPr lang="fr-FR" sz="1600" kern="0" dirty="0" smtClean="0">
                <a:latin typeface="Calibri" panose="020F0502020204030204" pitchFamily="34" charset="0"/>
              </a:rPr>
              <a:t>Primaires/directes</a:t>
            </a:r>
          </a:p>
          <a:p>
            <a:pPr marL="1169988" lvl="1" indent="-449263">
              <a:buClr>
                <a:srgbClr val="333399"/>
              </a:buClr>
              <a:buFont typeface="+mj-lt"/>
              <a:buAutoNum type="arabicPeriod"/>
            </a:pPr>
            <a:r>
              <a:rPr lang="fr-FR" sz="1600" kern="0" smtClean="0">
                <a:latin typeface="Calibri" panose="020F0502020204030204" pitchFamily="34" charset="0"/>
              </a:rPr>
              <a:t>Secondaires/indirectes/latentes</a:t>
            </a:r>
            <a:endParaRPr lang="fr-FR" sz="1600" kern="0" dirty="0" smtClean="0">
              <a:latin typeface="Calibri" panose="020F0502020204030204" pitchFamily="34" charset="0"/>
            </a:endParaRPr>
          </a:p>
          <a:p>
            <a:pPr marL="0" lvl="1">
              <a:buClr>
                <a:srgbClr val="333399"/>
              </a:buClr>
            </a:pPr>
            <a:r>
              <a:rPr lang="fr-FR" sz="2300" kern="0" dirty="0" smtClean="0">
                <a:latin typeface="Calibri" panose="020F0502020204030204" pitchFamily="34" charset="0"/>
              </a:rPr>
              <a:t>… pour trouver les actions correctives appropriées</a:t>
            </a:r>
            <a:endParaRPr lang="fr-FR" sz="2300" kern="0" dirty="0">
              <a:latin typeface="Calibri" panose="020F0502020204030204" pitchFamily="34" charset="0"/>
            </a:endParaRPr>
          </a:p>
        </p:txBody>
      </p:sp>
      <p:sp>
        <p:nvSpPr>
          <p:cNvPr id="5" name="Rectangle 2"/>
          <p:cNvSpPr>
            <a:spLocks noGrp="1" noChangeArrowheads="1"/>
          </p:cNvSpPr>
          <p:nvPr>
            <p:ph type="title"/>
          </p:nvPr>
        </p:nvSpPr>
        <p:spPr>
          <a:xfrm>
            <a:off x="2771801" y="87232"/>
            <a:ext cx="6241571" cy="571500"/>
          </a:xfrm>
        </p:spPr>
        <p:txBody>
          <a:bodyPr/>
          <a:lstStyle/>
          <a:p>
            <a:r>
              <a:rPr lang="fr-FR" dirty="0" smtClean="0"/>
              <a:t>Accident / causes complexes ?</a:t>
            </a:r>
            <a:endParaRPr lang="fr-FR" dirty="0"/>
          </a:p>
        </p:txBody>
      </p:sp>
      <p:sp>
        <p:nvSpPr>
          <p:cNvPr id="8" name="ZoneTexte 7"/>
          <p:cNvSpPr txBox="1"/>
          <p:nvPr/>
        </p:nvSpPr>
        <p:spPr>
          <a:xfrm>
            <a:off x="87620" y="4212233"/>
            <a:ext cx="378042" cy="121431"/>
          </a:xfrm>
          <a:prstGeom prst="rect">
            <a:avLst/>
          </a:prstGeom>
          <a:noFill/>
        </p:spPr>
        <p:txBody>
          <a:bodyPr wrap="square" lIns="71320" tIns="35661" rIns="71320" bIns="35661" rtlCol="0">
            <a:spAutoFit/>
          </a:bodyPr>
          <a:lstStyle/>
          <a:p>
            <a:pPr>
              <a:buSzPct val="400000"/>
              <a:buFont typeface="Wingdings" pitchFamily="2" charset="2"/>
              <a:buChar char="ü"/>
            </a:pPr>
            <a:r>
              <a:rPr lang="fr-FR" sz="400" dirty="0">
                <a:solidFill>
                  <a:srgbClr val="FF0000"/>
                </a:solidFill>
                <a:latin typeface="Calibri" pitchFamily="34" charset="0"/>
              </a:rPr>
              <a:t>.</a:t>
            </a:r>
          </a:p>
        </p:txBody>
      </p:sp>
    </p:spTree>
    <p:extLst>
      <p:ext uri="{BB962C8B-B14F-4D97-AF65-F5344CB8AC3E}">
        <p14:creationId xmlns:p14="http://schemas.microsoft.com/office/powerpoint/2010/main" val="34813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 d’arbre des causes</a:t>
            </a:r>
            <a:br>
              <a:rPr lang="fr-FR" dirty="0"/>
            </a:br>
            <a:endParaRPr lang="fr-FR" dirty="0"/>
          </a:p>
        </p:txBody>
      </p:sp>
      <p:sp>
        <p:nvSpPr>
          <p:cNvPr id="5" name="Espace réservé du contenu 2"/>
          <p:cNvSpPr txBox="1">
            <a:spLocks/>
          </p:cNvSpPr>
          <p:nvPr/>
        </p:nvSpPr>
        <p:spPr>
          <a:xfrm>
            <a:off x="2771801" y="1082256"/>
            <a:ext cx="6067399" cy="4082707"/>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algn="l" rtl="0" eaLnBrk="0" fontAlgn="base" hangingPunct="0">
              <a:spcBef>
                <a:spcPct val="0"/>
              </a:spcBef>
              <a:spcAft>
                <a:spcPct val="0"/>
              </a:spcAft>
              <a:defRPr sz="15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5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5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5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5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556"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556"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556"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556" b="0" i="0" u="none" strike="noStrike" cap="none" baseline="0">
                <a:solidFill>
                  <a:srgbClr val="000000"/>
                </a:solidFill>
                <a:latin typeface="Arial"/>
                <a:ea typeface="Arial"/>
                <a:cs typeface="Arial"/>
                <a:sym typeface="Arial"/>
                <a:rtl val="0"/>
              </a:defRPr>
            </a:lvl9pPr>
          </a:lstStyle>
          <a:p>
            <a:r>
              <a:rPr lang="fr-FR" sz="2200" kern="0" dirty="0" smtClean="0">
                <a:solidFill>
                  <a:schemeClr val="accent6">
                    <a:lumMod val="50000"/>
                  </a:schemeClr>
                </a:solidFill>
              </a:rPr>
              <a:t>« M. X </a:t>
            </a:r>
            <a:r>
              <a:rPr lang="fr-FR" sz="2200" kern="0" smtClean="0">
                <a:solidFill>
                  <a:schemeClr val="accent6">
                    <a:lumMod val="50000"/>
                  </a:schemeClr>
                </a:solidFill>
              </a:rPr>
              <a:t>s'est blessé à la </a:t>
            </a:r>
            <a:r>
              <a:rPr lang="fr-FR" sz="2200" kern="0" dirty="0" smtClean="0">
                <a:solidFill>
                  <a:schemeClr val="accent6">
                    <a:lumMod val="50000"/>
                  </a:schemeClr>
                </a:solidFill>
              </a:rPr>
              <a:t>main »</a:t>
            </a:r>
            <a:endParaRPr lang="fr-FR" sz="2200" kern="0" dirty="0" smtClean="0"/>
          </a:p>
          <a:p>
            <a:pPr marL="0" lvl="1"/>
            <a:r>
              <a:rPr lang="fr-FR" sz="1667" kern="0" dirty="0" smtClean="0"/>
              <a:t>Qu'a-t-il fallu pour cela ? Chaque cause était-elle suffisante ?</a:t>
            </a:r>
          </a:p>
          <a:p>
            <a:pPr marL="0" lvl="1"/>
            <a:r>
              <a:rPr lang="fr-FR" sz="1667" kern="0" dirty="0" smtClean="0"/>
              <a:t>Il en a fallu 3 :</a:t>
            </a:r>
          </a:p>
          <a:p>
            <a:pPr marL="1047708" lvl="2" indent="-285739">
              <a:buFont typeface="+mj-lt"/>
              <a:buAutoNum type="arabicPeriod"/>
            </a:pPr>
            <a:r>
              <a:rPr lang="fr-FR" kern="0" dirty="0" smtClean="0">
                <a:solidFill>
                  <a:srgbClr val="663300"/>
                </a:solidFill>
              </a:rPr>
              <a:t>qu'il dispose d'un couteau électrique (Machine)</a:t>
            </a:r>
          </a:p>
          <a:p>
            <a:pPr marL="1047708" lvl="2" indent="-285739">
              <a:buFont typeface="+mj-lt"/>
              <a:buAutoNum type="arabicPeriod"/>
            </a:pPr>
            <a:r>
              <a:rPr lang="fr-FR" kern="0" dirty="0" smtClean="0">
                <a:solidFill>
                  <a:srgbClr val="663300"/>
                </a:solidFill>
              </a:rPr>
              <a:t>qu'il travaille au poste de découpe des volailles (Milieu)</a:t>
            </a:r>
          </a:p>
          <a:p>
            <a:pPr marL="1047708" lvl="2" indent="-285739">
              <a:buFont typeface="+mj-lt"/>
              <a:buAutoNum type="arabicPeriod"/>
            </a:pPr>
            <a:r>
              <a:rPr lang="fr-FR" kern="0" dirty="0" smtClean="0">
                <a:solidFill>
                  <a:srgbClr val="663300"/>
                </a:solidFill>
              </a:rPr>
              <a:t>que l'animal soit glissant (Matière)</a:t>
            </a:r>
          </a:p>
          <a:p>
            <a:endParaRPr lang="fr-FR" sz="2000" kern="0" dirty="0" smtClean="0"/>
          </a:p>
          <a:p>
            <a:r>
              <a:rPr lang="fr-FR" sz="2000" kern="0" dirty="0" smtClean="0"/>
              <a:t>Chacune des branches est étudiée, p.e.</a:t>
            </a:r>
          </a:p>
          <a:p>
            <a:r>
              <a:rPr lang="fr-FR" sz="2000" kern="0" dirty="0" smtClean="0">
                <a:solidFill>
                  <a:schemeClr val="accent6">
                    <a:lumMod val="50000"/>
                  </a:schemeClr>
                </a:solidFill>
              </a:rPr>
              <a:t>« Pour qu'il dispose d'un couteau qu'a-t-il fallu ? »</a:t>
            </a:r>
          </a:p>
          <a:p>
            <a:pPr marL="1047708" lvl="2" indent="-285739">
              <a:buFont typeface="+mj-lt"/>
              <a:buAutoNum type="arabicPeriod"/>
            </a:pPr>
            <a:r>
              <a:rPr lang="fr-FR" kern="0" dirty="0">
                <a:solidFill>
                  <a:srgbClr val="663300"/>
                </a:solidFill>
              </a:rPr>
              <a:t>que la machine à découper soit en panne (Machine)</a:t>
            </a:r>
          </a:p>
          <a:p>
            <a:pPr marL="1047708" lvl="2" indent="-285739">
              <a:buFont typeface="+mj-lt"/>
              <a:buAutoNum type="arabicPeriod"/>
            </a:pPr>
            <a:r>
              <a:rPr lang="fr-FR" kern="0" dirty="0">
                <a:solidFill>
                  <a:srgbClr val="663300"/>
                </a:solidFill>
              </a:rPr>
              <a:t>qu'il y ait une commande urgente d'un client à préparer (Milieu)</a:t>
            </a:r>
          </a:p>
          <a:p>
            <a:endParaRPr lang="fr-FR" sz="2167" kern="0" dirty="0" smtClean="0"/>
          </a:p>
        </p:txBody>
      </p:sp>
      <p:sp>
        <p:nvSpPr>
          <p:cNvPr id="6" name="ZoneTexte 5"/>
          <p:cNvSpPr txBox="1"/>
          <p:nvPr/>
        </p:nvSpPr>
        <p:spPr>
          <a:xfrm>
            <a:off x="87620" y="4212233"/>
            <a:ext cx="378042" cy="121431"/>
          </a:xfrm>
          <a:prstGeom prst="rect">
            <a:avLst/>
          </a:prstGeom>
          <a:noFill/>
        </p:spPr>
        <p:txBody>
          <a:bodyPr wrap="square" lIns="71320" tIns="35661" rIns="71320" bIns="35661" rtlCol="0">
            <a:spAutoFit/>
          </a:bodyPr>
          <a:lstStyle/>
          <a:p>
            <a:pPr>
              <a:buSzPct val="400000"/>
              <a:buFont typeface="Wingdings" pitchFamily="2" charset="2"/>
              <a:buChar char="ü"/>
            </a:pPr>
            <a:r>
              <a:rPr lang="fr-FR" sz="400" dirty="0">
                <a:solidFill>
                  <a:srgbClr val="FF0000"/>
                </a:solidFill>
                <a:latin typeface="Calibri" pitchFamily="34" charset="0"/>
              </a:rPr>
              <a:t>.</a:t>
            </a:r>
          </a:p>
        </p:txBody>
      </p:sp>
    </p:spTree>
    <p:extLst>
      <p:ext uri="{BB962C8B-B14F-4D97-AF65-F5344CB8AC3E}">
        <p14:creationId xmlns:p14="http://schemas.microsoft.com/office/powerpoint/2010/main" val="376389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500"/>
                                  </p:stCondLst>
                                  <p:childTnLst>
                                    <p:set>
                                      <p:cBhvr>
                                        <p:cTn id="17" dur="1" fill="hold">
                                          <p:stCondLst>
                                            <p:cond delay="0"/>
                                          </p:stCondLst>
                                        </p:cTn>
                                        <p:tgtEl>
                                          <p:spTgt spid="5">
                                            <p:txEl>
                                              <p:pRg st="3" end="3"/>
                                            </p:txEl>
                                          </p:spTgt>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nodeType="afterEffect">
                                  <p:stCondLst>
                                    <p:cond delay="50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nodeType="afterEffect">
                                  <p:stCondLst>
                                    <p:cond delay="500"/>
                                  </p:stCondLst>
                                  <p:childTnLst>
                                    <p:set>
                                      <p:cBhvr>
                                        <p:cTn id="23"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50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nodeType="afterEffect">
                                  <p:stCondLst>
                                    <p:cond delay="500"/>
                                  </p:stCondLst>
                                  <p:childTnLst>
                                    <p:set>
                                      <p:cBhvr>
                                        <p:cTn id="37"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338" y="1762813"/>
            <a:ext cx="1761697" cy="1321273"/>
          </a:xfrm>
          <a:prstGeom prst="rect">
            <a:avLst/>
          </a:prstGeom>
        </p:spPr>
      </p:pic>
      <p:sp>
        <p:nvSpPr>
          <p:cNvPr id="5" name="Rectangle 4"/>
          <p:cNvSpPr/>
          <p:nvPr/>
        </p:nvSpPr>
        <p:spPr>
          <a:xfrm>
            <a:off x="4362755" y="3208019"/>
            <a:ext cx="2646878" cy="369332"/>
          </a:xfrm>
          <a:prstGeom prst="rect">
            <a:avLst/>
          </a:prstGeom>
          <a:noFill/>
        </p:spPr>
        <p:txBody>
          <a:bodyPr wrap="none" lIns="91440" tIns="45720" rIns="91440" bIns="45720">
            <a:spAutoFit/>
          </a:bodyPr>
          <a:lstStyle/>
          <a:p>
            <a:pPr algn="ctr"/>
            <a:r>
              <a:rPr lang="fr-FR" sz="1800" b="0" cap="none" spc="0" dirty="0" smtClean="0">
                <a:ln w="0">
                  <a:solidFill>
                    <a:srgbClr val="FF0000"/>
                  </a:solidFill>
                </a:ln>
                <a:solidFill>
                  <a:srgbClr val="FF0000"/>
                </a:solidFill>
                <a:effectLst>
                  <a:outerShdw blurRad="38100" dist="19050" dir="2700000" algn="tl" rotWithShape="0">
                    <a:schemeClr val="dk1">
                      <a:alpha val="40000"/>
                    </a:schemeClr>
                  </a:outerShdw>
                </a:effectLst>
              </a:rPr>
              <a:t>Origine d’un problème ?</a:t>
            </a:r>
            <a:endParaRPr lang="fr-FR" sz="1800" b="0" cap="none" spc="0" dirty="0">
              <a:ln w="0">
                <a:solidFill>
                  <a:srgbClr val="FF0000"/>
                </a:solidFill>
              </a:ln>
              <a:solidFill>
                <a:srgbClr val="FF0000"/>
              </a:solidFill>
              <a:effectLst>
                <a:outerShdw blurRad="38100" dist="19050" dir="2700000" algn="tl" rotWithShape="0">
                  <a:schemeClr val="dk1">
                    <a:alpha val="40000"/>
                  </a:schemeClr>
                </a:outerShdw>
              </a:effectLst>
            </a:endParaRPr>
          </a:p>
        </p:txBody>
      </p:sp>
      <p:grpSp>
        <p:nvGrpSpPr>
          <p:cNvPr id="2" name="Groupe 1"/>
          <p:cNvGrpSpPr/>
          <p:nvPr/>
        </p:nvGrpSpPr>
        <p:grpSpPr>
          <a:xfrm>
            <a:off x="2666534" y="1001197"/>
            <a:ext cx="2694007" cy="1422252"/>
            <a:chOff x="2684118" y="1634459"/>
            <a:chExt cx="2694007" cy="1422252"/>
          </a:xfrm>
        </p:grpSpPr>
        <p:sp>
          <p:nvSpPr>
            <p:cNvPr id="6" name="Virage 5"/>
            <p:cNvSpPr/>
            <p:nvPr/>
          </p:nvSpPr>
          <p:spPr>
            <a:xfrm rot="16200000">
              <a:off x="3712388" y="2197753"/>
              <a:ext cx="989636" cy="728280"/>
            </a:xfrm>
            <a:prstGeom prst="bentArrow">
              <a:avLst>
                <a:gd name="adj1" fmla="val 25000"/>
                <a:gd name="adj2" fmla="val 25000"/>
                <a:gd name="adj3" fmla="val 25000"/>
                <a:gd name="adj4" fmla="val 46551"/>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solidFill>
                  <a:schemeClr val="tx1"/>
                </a:solidFill>
              </a:endParaRPr>
            </a:p>
          </p:txBody>
        </p:sp>
        <p:sp>
          <p:nvSpPr>
            <p:cNvPr id="7" name="Rectangle 6"/>
            <p:cNvSpPr/>
            <p:nvPr/>
          </p:nvSpPr>
          <p:spPr>
            <a:xfrm>
              <a:off x="2684118" y="1634459"/>
              <a:ext cx="2694007" cy="369332"/>
            </a:xfrm>
            <a:prstGeom prst="rect">
              <a:avLst/>
            </a:prstGeom>
            <a:noFill/>
          </p:spPr>
          <p:txBody>
            <a:bodyPr wrap="none" lIns="91440" tIns="45720" rIns="91440" bIns="45720">
              <a:spAutoFit/>
            </a:bodyPr>
            <a:lstStyle/>
            <a:p>
              <a:pPr algn="ctr"/>
              <a:r>
                <a:rPr lang="fr-FR" sz="1800" b="0" cap="none" spc="0" dirty="0" smtClean="0">
                  <a:ln w="0">
                    <a:noFill/>
                  </a:ln>
                  <a:solidFill>
                    <a:schemeClr val="tx1"/>
                  </a:solidFill>
                  <a:effectLst>
                    <a:outerShdw blurRad="38100" dist="19050" dir="2700000" algn="tl" rotWithShape="0">
                      <a:schemeClr val="dk1">
                        <a:alpha val="40000"/>
                      </a:schemeClr>
                    </a:outerShdw>
                  </a:effectLst>
                </a:rPr>
                <a:t>Diagramme causes-effet</a:t>
              </a:r>
              <a:endParaRPr lang="fr-FR" sz="1800" b="0" cap="none" spc="0" dirty="0">
                <a:ln w="0">
                  <a:noFill/>
                </a:ln>
                <a:solidFill>
                  <a:schemeClr val="tx1"/>
                </a:solidFill>
                <a:effectLst>
                  <a:outerShdw blurRad="38100" dist="19050" dir="2700000" algn="tl" rotWithShape="0">
                    <a:schemeClr val="dk1">
                      <a:alpha val="40000"/>
                    </a:schemeClr>
                  </a:outerShdw>
                </a:effectLst>
              </a:endParaRPr>
            </a:p>
          </p:txBody>
        </p:sp>
      </p:grpSp>
      <p:grpSp>
        <p:nvGrpSpPr>
          <p:cNvPr id="3" name="Groupe 2"/>
          <p:cNvGrpSpPr/>
          <p:nvPr/>
        </p:nvGrpSpPr>
        <p:grpSpPr>
          <a:xfrm>
            <a:off x="6567035" y="1776966"/>
            <a:ext cx="2428753" cy="1353983"/>
            <a:chOff x="6584619" y="2418179"/>
            <a:chExt cx="2428753" cy="1353983"/>
          </a:xfrm>
        </p:grpSpPr>
        <p:sp>
          <p:nvSpPr>
            <p:cNvPr id="8" name="Rectangle 7"/>
            <p:cNvSpPr/>
            <p:nvPr/>
          </p:nvSpPr>
          <p:spPr>
            <a:xfrm>
              <a:off x="6584619" y="3125831"/>
              <a:ext cx="2428753" cy="646331"/>
            </a:xfrm>
            <a:prstGeom prst="rect">
              <a:avLst/>
            </a:prstGeom>
            <a:noFill/>
          </p:spPr>
          <p:txBody>
            <a:bodyPr wrap="square" lIns="91440" tIns="45720" rIns="91440" bIns="45720">
              <a:spAutoFit/>
            </a:bodyPr>
            <a:lstStyle/>
            <a:p>
              <a:pPr algn="ctr"/>
              <a:r>
                <a:rPr lang="fr-FR" sz="1800" dirty="0" smtClean="0">
                  <a:ln w="0">
                    <a:noFill/>
                  </a:ln>
                  <a:solidFill>
                    <a:schemeClr val="tx1"/>
                  </a:solidFill>
                  <a:effectLst>
                    <a:outerShdw blurRad="38100" dist="19050" dir="2700000" algn="tl" rotWithShape="0">
                      <a:schemeClr val="dk1">
                        <a:alpha val="40000"/>
                      </a:schemeClr>
                    </a:outerShdw>
                  </a:effectLst>
                </a:rPr>
                <a:t>Méthode des « 5 pourquoi » ?</a:t>
              </a:r>
              <a:endParaRPr lang="fr-FR" sz="1800" b="0" cap="none" spc="0" dirty="0">
                <a:ln w="0">
                  <a:noFill/>
                </a:ln>
                <a:solidFill>
                  <a:schemeClr val="tx1"/>
                </a:solidFill>
                <a:effectLst>
                  <a:outerShdw blurRad="38100" dist="19050" dir="2700000" algn="tl" rotWithShape="0">
                    <a:schemeClr val="dk1">
                      <a:alpha val="40000"/>
                    </a:schemeClr>
                  </a:outerShdw>
                </a:effectLst>
              </a:endParaRPr>
            </a:p>
          </p:txBody>
        </p:sp>
        <p:sp>
          <p:nvSpPr>
            <p:cNvPr id="9" name="Virage 8"/>
            <p:cNvSpPr/>
            <p:nvPr/>
          </p:nvSpPr>
          <p:spPr>
            <a:xfrm rot="5400000">
              <a:off x="6988302" y="2185519"/>
              <a:ext cx="707652" cy="1172972"/>
            </a:xfrm>
            <a:prstGeom prst="bentArrow">
              <a:avLst>
                <a:gd name="adj1" fmla="val 25000"/>
                <a:gd name="adj2" fmla="val 38118"/>
                <a:gd name="adj3" fmla="val 25000"/>
                <a:gd name="adj4" fmla="val 46551"/>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dirty="0">
                <a:solidFill>
                  <a:schemeClr val="tx1"/>
                </a:solidFill>
              </a:endParaRPr>
            </a:p>
          </p:txBody>
        </p:sp>
      </p:grpSp>
      <p:grpSp>
        <p:nvGrpSpPr>
          <p:cNvPr id="10" name="Groupe 9"/>
          <p:cNvGrpSpPr/>
          <p:nvPr/>
        </p:nvGrpSpPr>
        <p:grpSpPr>
          <a:xfrm>
            <a:off x="2879934" y="3648910"/>
            <a:ext cx="2915167" cy="1172972"/>
            <a:chOff x="3581331" y="4210613"/>
            <a:chExt cx="2915167" cy="1172972"/>
          </a:xfrm>
        </p:grpSpPr>
        <p:sp>
          <p:nvSpPr>
            <p:cNvPr id="11" name="Rectangle 10"/>
            <p:cNvSpPr/>
            <p:nvPr/>
          </p:nvSpPr>
          <p:spPr>
            <a:xfrm>
              <a:off x="3581331" y="4894202"/>
              <a:ext cx="1980029" cy="369332"/>
            </a:xfrm>
            <a:prstGeom prst="rect">
              <a:avLst/>
            </a:prstGeom>
            <a:noFill/>
          </p:spPr>
          <p:txBody>
            <a:bodyPr wrap="none" lIns="91440" tIns="45720" rIns="91440" bIns="45720">
              <a:spAutoFit/>
            </a:bodyPr>
            <a:lstStyle/>
            <a:p>
              <a:pPr algn="ctr"/>
              <a:r>
                <a:rPr lang="fr-FR" sz="1800" dirty="0" smtClean="0">
                  <a:ln w="0">
                    <a:noFill/>
                  </a:ln>
                  <a:solidFill>
                    <a:schemeClr val="tx1"/>
                  </a:solidFill>
                  <a:effectLst>
                    <a:outerShdw blurRad="38100" dist="19050" dir="2700000" algn="tl" rotWithShape="0">
                      <a:schemeClr val="dk1">
                        <a:alpha val="40000"/>
                      </a:schemeClr>
                    </a:outerShdw>
                  </a:effectLst>
                </a:rPr>
                <a:t>Arbre des causes</a:t>
              </a:r>
              <a:endParaRPr lang="fr-FR" sz="1800" b="0" cap="none" spc="0" dirty="0">
                <a:ln w="0">
                  <a:noFill/>
                </a:ln>
                <a:solidFill>
                  <a:schemeClr val="tx1"/>
                </a:solidFill>
                <a:effectLst>
                  <a:outerShdw blurRad="38100" dist="19050" dir="2700000" algn="tl" rotWithShape="0">
                    <a:schemeClr val="dk1">
                      <a:alpha val="40000"/>
                    </a:schemeClr>
                  </a:outerShdw>
                </a:effectLst>
              </a:endParaRPr>
            </a:p>
          </p:txBody>
        </p:sp>
        <p:sp>
          <p:nvSpPr>
            <p:cNvPr id="13" name="Virage 12"/>
            <p:cNvSpPr/>
            <p:nvPr/>
          </p:nvSpPr>
          <p:spPr>
            <a:xfrm rot="10800000">
              <a:off x="5788846" y="4210613"/>
              <a:ext cx="707652" cy="1172972"/>
            </a:xfrm>
            <a:prstGeom prst="bentArrow">
              <a:avLst>
                <a:gd name="adj1" fmla="val 25000"/>
                <a:gd name="adj2" fmla="val 38118"/>
                <a:gd name="adj3" fmla="val 25000"/>
                <a:gd name="adj4" fmla="val 46551"/>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grpSp>
      <p:sp>
        <p:nvSpPr>
          <p:cNvPr id="14" name="Text Box 7"/>
          <p:cNvSpPr txBox="1">
            <a:spLocks noChangeArrowheads="1"/>
          </p:cNvSpPr>
          <p:nvPr/>
        </p:nvSpPr>
        <p:spPr bwMode="auto">
          <a:xfrm>
            <a:off x="5534550" y="5460616"/>
            <a:ext cx="3141281" cy="246221"/>
          </a:xfrm>
          <a:prstGeom prst="rect">
            <a:avLst/>
          </a:prstGeom>
          <a:solidFill>
            <a:schemeClr val="bg1"/>
          </a:solidFill>
          <a:ln>
            <a:noFill/>
          </a:ln>
          <a:effectLst/>
          <a:extLst/>
        </p:spPr>
        <p:txBody>
          <a:bodyPr wrap="square">
            <a:spAutoFit/>
          </a:bodyPr>
          <a:lstStyle/>
          <a:p>
            <a:pPr algn="r">
              <a:spcBef>
                <a:spcPct val="50000"/>
              </a:spcBef>
            </a:pPr>
            <a:r>
              <a:rPr lang="fr-FR" sz="1000" dirty="0" smtClean="0"/>
              <a:t>Image : </a:t>
            </a:r>
            <a:r>
              <a:rPr lang="fr-FR" sz="1000" dirty="0" err="1" smtClean="0"/>
              <a:t>pixabay</a:t>
            </a:r>
            <a:r>
              <a:rPr lang="fr-FR" sz="1000" dirty="0" smtClean="0"/>
              <a:t> cc0</a:t>
            </a:r>
            <a:endParaRPr lang="fr-FR" sz="1000" dirty="0"/>
          </a:p>
        </p:txBody>
      </p:sp>
    </p:spTree>
    <p:extLst>
      <p:ext uri="{BB962C8B-B14F-4D97-AF65-F5344CB8AC3E}">
        <p14:creationId xmlns:p14="http://schemas.microsoft.com/office/powerpoint/2010/main" val="173646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6961738" y="2538482"/>
            <a:ext cx="1447345" cy="9007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Main coupée</a:t>
            </a:r>
            <a:endParaRPr lang="fr-FR" dirty="0">
              <a:solidFill>
                <a:schemeClr val="tx1"/>
              </a:solidFill>
            </a:endParaRPr>
          </a:p>
        </p:txBody>
      </p:sp>
      <p:grpSp>
        <p:nvGrpSpPr>
          <p:cNvPr id="34" name="Groupe 33"/>
          <p:cNvGrpSpPr/>
          <p:nvPr/>
        </p:nvGrpSpPr>
        <p:grpSpPr>
          <a:xfrm>
            <a:off x="5061842" y="1221435"/>
            <a:ext cx="1899896" cy="3694033"/>
            <a:chOff x="5061842" y="1221435"/>
            <a:chExt cx="1899896" cy="3694033"/>
          </a:xfrm>
        </p:grpSpPr>
        <p:grpSp>
          <p:nvGrpSpPr>
            <p:cNvPr id="33" name="Groupe 32"/>
            <p:cNvGrpSpPr/>
            <p:nvPr/>
          </p:nvGrpSpPr>
          <p:grpSpPr>
            <a:xfrm>
              <a:off x="5061842" y="1221435"/>
              <a:ext cx="1899896" cy="3694033"/>
              <a:chOff x="5061842" y="1221435"/>
              <a:chExt cx="1899896" cy="3694033"/>
            </a:xfrm>
          </p:grpSpPr>
          <p:grpSp>
            <p:nvGrpSpPr>
              <p:cNvPr id="30" name="Groupe 29"/>
              <p:cNvGrpSpPr/>
              <p:nvPr/>
            </p:nvGrpSpPr>
            <p:grpSpPr>
              <a:xfrm>
                <a:off x="5061842" y="1221435"/>
                <a:ext cx="1677152" cy="3694033"/>
                <a:chOff x="5061842" y="1221435"/>
                <a:chExt cx="1677152" cy="3694033"/>
              </a:xfrm>
            </p:grpSpPr>
            <p:cxnSp>
              <p:nvCxnSpPr>
                <p:cNvPr id="5" name="Connecteur en angle 4"/>
                <p:cNvCxnSpPr/>
                <p:nvPr/>
              </p:nvCxnSpPr>
              <p:spPr>
                <a:xfrm flipV="1">
                  <a:off x="6516302" y="2987222"/>
                  <a:ext cx="222692" cy="1477869"/>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Ellipse 6"/>
                <p:cNvSpPr/>
                <p:nvPr/>
              </p:nvSpPr>
              <p:spPr>
                <a:xfrm>
                  <a:off x="5069007" y="4014715"/>
                  <a:ext cx="1433015" cy="9007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Couteau électrique</a:t>
                  </a:r>
                  <a:endParaRPr lang="fr-FR" dirty="0">
                    <a:solidFill>
                      <a:schemeClr val="tx1"/>
                    </a:solidFill>
                  </a:endParaRPr>
                </a:p>
              </p:txBody>
            </p:sp>
            <p:sp>
              <p:nvSpPr>
                <p:cNvPr id="8" name="Ellipse 7"/>
                <p:cNvSpPr/>
                <p:nvPr/>
              </p:nvSpPr>
              <p:spPr>
                <a:xfrm>
                  <a:off x="5061842" y="2538481"/>
                  <a:ext cx="1447345" cy="9007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Poste de travail</a:t>
                  </a:r>
                  <a:endParaRPr lang="fr-FR" dirty="0">
                    <a:solidFill>
                      <a:schemeClr val="tx1"/>
                    </a:solidFill>
                  </a:endParaRPr>
                </a:p>
              </p:txBody>
            </p:sp>
            <p:sp>
              <p:nvSpPr>
                <p:cNvPr id="9" name="Ellipse 8"/>
                <p:cNvSpPr/>
                <p:nvPr/>
              </p:nvSpPr>
              <p:spPr>
                <a:xfrm>
                  <a:off x="5061842" y="1221435"/>
                  <a:ext cx="1447345" cy="9007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Animal dur à saisir</a:t>
                  </a:r>
                  <a:endParaRPr lang="fr-FR" dirty="0">
                    <a:solidFill>
                      <a:schemeClr val="tx1"/>
                    </a:solidFill>
                  </a:endParaRPr>
                </a:p>
              </p:txBody>
            </p:sp>
          </p:grpSp>
          <p:cxnSp>
            <p:nvCxnSpPr>
              <p:cNvPr id="12" name="Connecteur en angle 11"/>
              <p:cNvCxnSpPr>
                <a:stCxn id="9" idx="6"/>
                <a:endCxn id="6" idx="2"/>
              </p:cNvCxnSpPr>
              <p:nvPr/>
            </p:nvCxnSpPr>
            <p:spPr>
              <a:xfrm>
                <a:off x="6509187" y="1671812"/>
                <a:ext cx="452551" cy="1317046"/>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Connecteur droit 12"/>
            <p:cNvCxnSpPr>
              <a:endCxn id="8" idx="6"/>
            </p:cNvCxnSpPr>
            <p:nvPr/>
          </p:nvCxnSpPr>
          <p:spPr>
            <a:xfrm flipH="1">
              <a:off x="6509187" y="2988857"/>
              <a:ext cx="293443" cy="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Titre 1"/>
          <p:cNvSpPr>
            <a:spLocks noGrp="1"/>
          </p:cNvSpPr>
          <p:nvPr>
            <p:ph type="title"/>
          </p:nvPr>
        </p:nvSpPr>
        <p:spPr>
          <a:xfrm>
            <a:off x="2771801" y="24285"/>
            <a:ext cx="6241571" cy="571500"/>
          </a:xfrm>
        </p:spPr>
        <p:txBody>
          <a:bodyPr/>
          <a:lstStyle/>
          <a:p>
            <a:r>
              <a:rPr lang="fr-FR" dirty="0"/>
              <a:t>Exemple d’arbre des causes</a:t>
            </a:r>
            <a:br>
              <a:rPr lang="fr-FR" dirty="0"/>
            </a:br>
            <a:endParaRPr lang="fr-FR" dirty="0"/>
          </a:p>
        </p:txBody>
      </p:sp>
      <p:grpSp>
        <p:nvGrpSpPr>
          <p:cNvPr id="35" name="Groupe 34"/>
          <p:cNvGrpSpPr/>
          <p:nvPr/>
        </p:nvGrpSpPr>
        <p:grpSpPr>
          <a:xfrm>
            <a:off x="3188970" y="824361"/>
            <a:ext cx="1881659" cy="4596984"/>
            <a:chOff x="3188970" y="824361"/>
            <a:chExt cx="1881659" cy="4596984"/>
          </a:xfrm>
        </p:grpSpPr>
        <p:cxnSp>
          <p:nvCxnSpPr>
            <p:cNvPr id="28" name="Connecteur en angle 27"/>
            <p:cNvCxnSpPr>
              <a:stCxn id="27" idx="6"/>
            </p:cNvCxnSpPr>
            <p:nvPr/>
          </p:nvCxnSpPr>
          <p:spPr>
            <a:xfrm>
              <a:off x="4581805" y="1153196"/>
              <a:ext cx="466297" cy="590417"/>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e 31"/>
            <p:cNvGrpSpPr/>
            <p:nvPr/>
          </p:nvGrpSpPr>
          <p:grpSpPr>
            <a:xfrm>
              <a:off x="3188970" y="824361"/>
              <a:ext cx="1881659" cy="4596984"/>
              <a:chOff x="3188970" y="824361"/>
              <a:chExt cx="1881659" cy="4596984"/>
            </a:xfrm>
          </p:grpSpPr>
          <p:sp>
            <p:nvSpPr>
              <p:cNvPr id="10" name="Ellipse 9" title="arbre des causes"/>
              <p:cNvSpPr/>
              <p:nvPr/>
            </p:nvSpPr>
            <p:spPr>
              <a:xfrm>
                <a:off x="3379160" y="3685501"/>
                <a:ext cx="1209270" cy="6576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Machine </a:t>
                </a:r>
                <a:r>
                  <a:rPr lang="fr-FR" sz="1200" dirty="0" smtClean="0">
                    <a:solidFill>
                      <a:schemeClr val="tx1"/>
                    </a:solidFill>
                  </a:rPr>
                  <a:t>en </a:t>
                </a:r>
                <a:r>
                  <a:rPr lang="fr-FR" sz="1200" dirty="0">
                    <a:solidFill>
                      <a:schemeClr val="tx1"/>
                    </a:solidFill>
                  </a:rPr>
                  <a:t>panne</a:t>
                </a:r>
              </a:p>
            </p:txBody>
          </p:sp>
          <p:sp>
            <p:nvSpPr>
              <p:cNvPr id="11" name="Ellipse 10" title="arbre des causes"/>
              <p:cNvSpPr/>
              <p:nvPr/>
            </p:nvSpPr>
            <p:spPr>
              <a:xfrm>
                <a:off x="3287422" y="4763675"/>
                <a:ext cx="1331190" cy="6576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tx1"/>
                    </a:solidFill>
                  </a:rPr>
                  <a:t>Commande </a:t>
                </a:r>
                <a:r>
                  <a:rPr lang="fr-FR" sz="1100" dirty="0">
                    <a:solidFill>
                      <a:schemeClr val="tx1"/>
                    </a:solidFill>
                  </a:rPr>
                  <a:t>urgente</a:t>
                </a:r>
              </a:p>
            </p:txBody>
          </p:sp>
          <p:cxnSp>
            <p:nvCxnSpPr>
              <p:cNvPr id="14" name="Connecteur en angle 13"/>
              <p:cNvCxnSpPr/>
              <p:nvPr/>
            </p:nvCxnSpPr>
            <p:spPr>
              <a:xfrm>
                <a:off x="4604332" y="4014336"/>
                <a:ext cx="466297" cy="590417"/>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en angle 14"/>
              <p:cNvCxnSpPr>
                <a:stCxn id="11" idx="6"/>
              </p:cNvCxnSpPr>
              <p:nvPr/>
            </p:nvCxnSpPr>
            <p:spPr>
              <a:xfrm flipV="1">
                <a:off x="4618612" y="4604753"/>
                <a:ext cx="452017" cy="487757"/>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llipse 18" title="arbre des causes"/>
              <p:cNvSpPr/>
              <p:nvPr/>
            </p:nvSpPr>
            <p:spPr>
              <a:xfrm>
                <a:off x="3188970" y="2660896"/>
                <a:ext cx="1337540" cy="6576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Intérimaire</a:t>
                </a:r>
                <a:endParaRPr lang="fr-FR" sz="1200" dirty="0">
                  <a:solidFill>
                    <a:schemeClr val="tx1"/>
                  </a:solidFill>
                </a:endParaRPr>
              </a:p>
            </p:txBody>
          </p:sp>
          <p:cxnSp>
            <p:nvCxnSpPr>
              <p:cNvPr id="21" name="Connecteur en angle 20"/>
              <p:cNvCxnSpPr/>
              <p:nvPr/>
            </p:nvCxnSpPr>
            <p:spPr>
              <a:xfrm flipV="1">
                <a:off x="4535302" y="2989581"/>
                <a:ext cx="517416" cy="15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Ellipse 24" title="arbre des causes"/>
              <p:cNvSpPr/>
              <p:nvPr/>
            </p:nvSpPr>
            <p:spPr>
              <a:xfrm>
                <a:off x="3287421" y="1885303"/>
                <a:ext cx="1321869" cy="6576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Pas de gants</a:t>
                </a:r>
                <a:endParaRPr lang="fr-FR" sz="1200" dirty="0">
                  <a:solidFill>
                    <a:schemeClr val="tx1"/>
                  </a:solidFill>
                </a:endParaRPr>
              </a:p>
            </p:txBody>
          </p:sp>
          <p:sp>
            <p:nvSpPr>
              <p:cNvPr id="27" name="Ellipse 26" title="arbre des causes"/>
              <p:cNvSpPr/>
              <p:nvPr/>
            </p:nvSpPr>
            <p:spPr>
              <a:xfrm>
                <a:off x="3372535" y="824361"/>
                <a:ext cx="1209270" cy="6576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Congelé</a:t>
                </a:r>
                <a:endParaRPr lang="fr-FR" sz="1200" dirty="0">
                  <a:solidFill>
                    <a:schemeClr val="tx1"/>
                  </a:solidFill>
                </a:endParaRPr>
              </a:p>
            </p:txBody>
          </p:sp>
          <p:cxnSp>
            <p:nvCxnSpPr>
              <p:cNvPr id="29" name="Connecteur en angle 28"/>
              <p:cNvCxnSpPr/>
              <p:nvPr/>
            </p:nvCxnSpPr>
            <p:spPr>
              <a:xfrm flipV="1">
                <a:off x="4596085" y="1743613"/>
                <a:ext cx="452017" cy="487757"/>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6" name="ZoneTexte 25"/>
          <p:cNvSpPr txBox="1"/>
          <p:nvPr/>
        </p:nvSpPr>
        <p:spPr>
          <a:xfrm>
            <a:off x="87620" y="4204282"/>
            <a:ext cx="378042" cy="121431"/>
          </a:xfrm>
          <a:prstGeom prst="rect">
            <a:avLst/>
          </a:prstGeom>
          <a:noFill/>
        </p:spPr>
        <p:txBody>
          <a:bodyPr wrap="square" lIns="71320" tIns="35661" rIns="71320" bIns="35661" rtlCol="0">
            <a:spAutoFit/>
          </a:bodyPr>
          <a:lstStyle/>
          <a:p>
            <a:pPr>
              <a:buSzPct val="400000"/>
              <a:buFont typeface="Wingdings" pitchFamily="2" charset="2"/>
              <a:buChar char="ü"/>
            </a:pPr>
            <a:r>
              <a:rPr lang="fr-FR" sz="400" dirty="0">
                <a:solidFill>
                  <a:srgbClr val="FF0000"/>
                </a:solidFill>
                <a:latin typeface="Calibri" pitchFamily="34" charset="0"/>
              </a:rPr>
              <a:t>.</a:t>
            </a:r>
          </a:p>
        </p:txBody>
      </p:sp>
    </p:spTree>
    <p:extLst>
      <p:ext uri="{BB962C8B-B14F-4D97-AF65-F5344CB8AC3E}">
        <p14:creationId xmlns:p14="http://schemas.microsoft.com/office/powerpoint/2010/main" val="328598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1"/>
          <p:cNvSpPr txBox="1">
            <a:spLocks/>
          </p:cNvSpPr>
          <p:nvPr/>
        </p:nvSpPr>
        <p:spPr>
          <a:xfrm>
            <a:off x="3467242" y="187319"/>
            <a:ext cx="6241571" cy="571500"/>
          </a:xfrm>
          <a:prstGeom prst="rect">
            <a:avLst/>
          </a:prstGeom>
        </p:spPr>
        <p:txBody>
          <a:bodyPr/>
          <a:lstStyle>
            <a:lvl1pPr algn="l" defTabSz="1014413" rtl="0" eaLnBrk="0" fontAlgn="base" hangingPunct="0">
              <a:lnSpc>
                <a:spcPct val="90000"/>
              </a:lnSpc>
              <a:spcBef>
                <a:spcPct val="0"/>
              </a:spcBef>
              <a:spcAft>
                <a:spcPct val="0"/>
              </a:spcAft>
              <a:defRPr sz="4800" kern="1200">
                <a:solidFill>
                  <a:schemeClr val="tx1"/>
                </a:solidFill>
                <a:latin typeface="+mj-lt"/>
                <a:ea typeface="+mj-ea"/>
                <a:cs typeface="+mj-cs"/>
              </a:defRPr>
            </a:lvl1pPr>
            <a:lvl2pPr algn="l" defTabSz="1014413" rtl="0" eaLnBrk="0" fontAlgn="base" hangingPunct="0">
              <a:lnSpc>
                <a:spcPct val="90000"/>
              </a:lnSpc>
              <a:spcBef>
                <a:spcPct val="0"/>
              </a:spcBef>
              <a:spcAft>
                <a:spcPct val="0"/>
              </a:spcAft>
              <a:defRPr sz="4800">
                <a:solidFill>
                  <a:schemeClr val="tx1"/>
                </a:solidFill>
                <a:latin typeface="Calibri Light" panose="020F0302020204030204" pitchFamily="34" charset="0"/>
              </a:defRPr>
            </a:lvl2pPr>
            <a:lvl3pPr algn="l" defTabSz="1014413" rtl="0" eaLnBrk="0" fontAlgn="base" hangingPunct="0">
              <a:lnSpc>
                <a:spcPct val="90000"/>
              </a:lnSpc>
              <a:spcBef>
                <a:spcPct val="0"/>
              </a:spcBef>
              <a:spcAft>
                <a:spcPct val="0"/>
              </a:spcAft>
              <a:defRPr sz="4800">
                <a:solidFill>
                  <a:schemeClr val="tx1"/>
                </a:solidFill>
                <a:latin typeface="Calibri Light" panose="020F0302020204030204" pitchFamily="34" charset="0"/>
              </a:defRPr>
            </a:lvl3pPr>
            <a:lvl4pPr algn="l" defTabSz="1014413" rtl="0" eaLnBrk="0" fontAlgn="base" hangingPunct="0">
              <a:lnSpc>
                <a:spcPct val="90000"/>
              </a:lnSpc>
              <a:spcBef>
                <a:spcPct val="0"/>
              </a:spcBef>
              <a:spcAft>
                <a:spcPct val="0"/>
              </a:spcAft>
              <a:defRPr sz="4800">
                <a:solidFill>
                  <a:schemeClr val="tx1"/>
                </a:solidFill>
                <a:latin typeface="Calibri Light" panose="020F0302020204030204" pitchFamily="34" charset="0"/>
              </a:defRPr>
            </a:lvl4pPr>
            <a:lvl5pPr algn="l" defTabSz="1014413" rtl="0" eaLnBrk="0" fontAlgn="base" hangingPunct="0">
              <a:lnSpc>
                <a:spcPct val="90000"/>
              </a:lnSpc>
              <a:spcBef>
                <a:spcPct val="0"/>
              </a:spcBef>
              <a:spcAft>
                <a:spcPct val="0"/>
              </a:spcAft>
              <a:defRPr sz="4800">
                <a:solidFill>
                  <a:schemeClr val="tx1"/>
                </a:solidFill>
                <a:latin typeface="Calibri Light" panose="020F0302020204030204" pitchFamily="34" charset="0"/>
              </a:defRPr>
            </a:lvl5pPr>
            <a:lvl6pPr marL="457200" algn="l" defTabSz="1014413" rtl="0" fontAlgn="base">
              <a:lnSpc>
                <a:spcPct val="90000"/>
              </a:lnSpc>
              <a:spcBef>
                <a:spcPct val="0"/>
              </a:spcBef>
              <a:spcAft>
                <a:spcPct val="0"/>
              </a:spcAft>
              <a:defRPr sz="4800">
                <a:solidFill>
                  <a:schemeClr val="tx1"/>
                </a:solidFill>
                <a:latin typeface="Calibri Light" panose="020F0302020204030204" pitchFamily="34" charset="0"/>
              </a:defRPr>
            </a:lvl6pPr>
            <a:lvl7pPr marL="914400" algn="l" defTabSz="1014413" rtl="0" fontAlgn="base">
              <a:lnSpc>
                <a:spcPct val="90000"/>
              </a:lnSpc>
              <a:spcBef>
                <a:spcPct val="0"/>
              </a:spcBef>
              <a:spcAft>
                <a:spcPct val="0"/>
              </a:spcAft>
              <a:defRPr sz="4800">
                <a:solidFill>
                  <a:schemeClr val="tx1"/>
                </a:solidFill>
                <a:latin typeface="Calibri Light" panose="020F0302020204030204" pitchFamily="34" charset="0"/>
              </a:defRPr>
            </a:lvl7pPr>
            <a:lvl8pPr marL="1371600" algn="l" defTabSz="1014413" rtl="0" fontAlgn="base">
              <a:lnSpc>
                <a:spcPct val="90000"/>
              </a:lnSpc>
              <a:spcBef>
                <a:spcPct val="0"/>
              </a:spcBef>
              <a:spcAft>
                <a:spcPct val="0"/>
              </a:spcAft>
              <a:defRPr sz="4800">
                <a:solidFill>
                  <a:schemeClr val="tx1"/>
                </a:solidFill>
                <a:latin typeface="Calibri Light" panose="020F0302020204030204" pitchFamily="34" charset="0"/>
              </a:defRPr>
            </a:lvl8pPr>
            <a:lvl9pPr marL="1828800" algn="l" defTabSz="1014413" rtl="0" fontAlgn="base">
              <a:lnSpc>
                <a:spcPct val="90000"/>
              </a:lnSpc>
              <a:spcBef>
                <a:spcPct val="0"/>
              </a:spcBef>
              <a:spcAft>
                <a:spcPct val="0"/>
              </a:spcAft>
              <a:defRPr sz="4800">
                <a:solidFill>
                  <a:schemeClr val="tx1"/>
                </a:solidFill>
                <a:latin typeface="Calibri Light" panose="020F0302020204030204" pitchFamily="34" charset="0"/>
              </a:defRPr>
            </a:lvl9pPr>
          </a:lstStyle>
          <a:p>
            <a:r>
              <a:rPr lang="fr-FR" sz="3200" b="1" dirty="0" smtClean="0">
                <a:latin typeface="Arial" panose="020B0604020202020204" pitchFamily="34" charset="0"/>
                <a:cs typeface="Arial" panose="020B0604020202020204" pitchFamily="34" charset="0"/>
              </a:rPr>
              <a:t>Synthèse</a:t>
            </a:r>
            <a:br>
              <a:rPr lang="fr-FR" sz="3200" b="1" dirty="0" smtClean="0">
                <a:latin typeface="Arial" panose="020B0604020202020204" pitchFamily="34" charset="0"/>
                <a:cs typeface="Arial" panose="020B0604020202020204" pitchFamily="34" charset="0"/>
              </a:rPr>
            </a:br>
            <a:endParaRPr lang="fr-FR" sz="3200" b="1" dirty="0">
              <a:latin typeface="Arial" panose="020B0604020202020204" pitchFamily="34" charset="0"/>
              <a:cs typeface="Arial" panose="020B0604020202020204" pitchFamily="34" charset="0"/>
            </a:endParaRPr>
          </a:p>
        </p:txBody>
      </p:sp>
      <p:grpSp>
        <p:nvGrpSpPr>
          <p:cNvPr id="5" name="Groupe 4"/>
          <p:cNvGrpSpPr/>
          <p:nvPr/>
        </p:nvGrpSpPr>
        <p:grpSpPr>
          <a:xfrm>
            <a:off x="717976" y="970143"/>
            <a:ext cx="5480202" cy="2291075"/>
            <a:chOff x="439682" y="970143"/>
            <a:chExt cx="5480202" cy="2291075"/>
          </a:xfrm>
        </p:grpSpPr>
        <p:pic>
          <p:nvPicPr>
            <p:cNvPr id="4" name="Image 3"/>
            <p:cNvPicPr>
              <a:picLocks noChangeAspect="1"/>
            </p:cNvPicPr>
            <p:nvPr/>
          </p:nvPicPr>
          <p:blipFill>
            <a:blip r:embed="rId2"/>
            <a:stretch>
              <a:fillRect/>
            </a:stretch>
          </p:blipFill>
          <p:spPr>
            <a:xfrm>
              <a:off x="2958320" y="970143"/>
              <a:ext cx="2961564" cy="1434217"/>
            </a:xfrm>
            <a:prstGeom prst="rect">
              <a:avLst/>
            </a:prstGeom>
          </p:spPr>
        </p:pic>
        <p:sp>
          <p:nvSpPr>
            <p:cNvPr id="20" name="Rectangle 19"/>
            <p:cNvSpPr/>
            <p:nvPr/>
          </p:nvSpPr>
          <p:spPr>
            <a:xfrm>
              <a:off x="439682" y="1845497"/>
              <a:ext cx="2518639" cy="369332"/>
            </a:xfrm>
            <a:prstGeom prst="rect">
              <a:avLst/>
            </a:prstGeom>
            <a:noFill/>
          </p:spPr>
          <p:txBody>
            <a:bodyPr wrap="none" lIns="91440" tIns="45720" rIns="91440" bIns="45720">
              <a:spAutoFit/>
            </a:bodyPr>
            <a:lstStyle/>
            <a:p>
              <a:pPr algn="ctr"/>
              <a:r>
                <a:rPr lang="fr-FR" sz="1800" b="0" cap="none" spc="0" dirty="0" smtClean="0">
                  <a:ln w="0">
                    <a:noFill/>
                  </a:ln>
                  <a:solidFill>
                    <a:schemeClr val="tx1"/>
                  </a:solidFill>
                  <a:effectLst>
                    <a:outerShdw blurRad="38100" dist="19050" dir="2700000" algn="tl" rotWithShape="0">
                      <a:schemeClr val="dk1">
                        <a:alpha val="40000"/>
                      </a:schemeClr>
                    </a:outerShdw>
                  </a:effectLst>
                </a:rPr>
                <a:t>Diagramme d’Ishikawa</a:t>
              </a:r>
              <a:endParaRPr lang="fr-FR" sz="1800" b="0" cap="none" spc="0" dirty="0">
                <a:ln w="0">
                  <a:noFill/>
                </a:ln>
                <a:solidFill>
                  <a:schemeClr val="tx1"/>
                </a:solidFill>
                <a:effectLst>
                  <a:outerShdw blurRad="38100" dist="19050" dir="2700000" algn="tl" rotWithShape="0">
                    <a:schemeClr val="dk1">
                      <a:alpha val="40000"/>
                    </a:schemeClr>
                  </a:outerShdw>
                </a:effectLst>
              </a:endParaRPr>
            </a:p>
          </p:txBody>
        </p:sp>
        <p:sp>
          <p:nvSpPr>
            <p:cNvPr id="24" name="Virage 23"/>
            <p:cNvSpPr/>
            <p:nvPr/>
          </p:nvSpPr>
          <p:spPr>
            <a:xfrm rot="16200000">
              <a:off x="378039" y="2402260"/>
              <a:ext cx="989636" cy="728280"/>
            </a:xfrm>
            <a:prstGeom prst="bentArrow">
              <a:avLst>
                <a:gd name="adj1" fmla="val 25000"/>
                <a:gd name="adj2" fmla="val 25000"/>
                <a:gd name="adj3" fmla="val 25000"/>
                <a:gd name="adj4" fmla="val 4655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grpSp>
      <p:grpSp>
        <p:nvGrpSpPr>
          <p:cNvPr id="29" name="Groupe 28"/>
          <p:cNvGrpSpPr/>
          <p:nvPr/>
        </p:nvGrpSpPr>
        <p:grpSpPr>
          <a:xfrm>
            <a:off x="3619874" y="1870229"/>
            <a:ext cx="4945826" cy="2164807"/>
            <a:chOff x="3341580" y="1870229"/>
            <a:chExt cx="4945826" cy="2164807"/>
          </a:xfrm>
        </p:grpSpPr>
        <p:grpSp>
          <p:nvGrpSpPr>
            <p:cNvPr id="26" name="Groupe 25"/>
            <p:cNvGrpSpPr/>
            <p:nvPr/>
          </p:nvGrpSpPr>
          <p:grpSpPr>
            <a:xfrm>
              <a:off x="3341580" y="1870229"/>
              <a:ext cx="4945826" cy="2164807"/>
              <a:chOff x="3341580" y="1870229"/>
              <a:chExt cx="4945826" cy="2164807"/>
            </a:xfrm>
          </p:grpSpPr>
          <p:pic>
            <p:nvPicPr>
              <p:cNvPr id="6" name="Picture 2" descr="http://api.ning.com/files/2D8FOwcOka4IZW5hlHkzUR1urPPKMpQaOOEt6jK8V5sNd8leESCxIT9b1ZJVSy2vqpQ5Ldl2jW-NxA*de*SBsWvYz1JbY*Ut/PracticalProblemSolv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293" y="1870229"/>
                <a:ext cx="1999113" cy="209277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3341580" y="3388705"/>
                <a:ext cx="2585248" cy="646331"/>
              </a:xfrm>
              <a:prstGeom prst="rect">
                <a:avLst/>
              </a:prstGeom>
              <a:noFill/>
            </p:spPr>
            <p:txBody>
              <a:bodyPr wrap="square" lIns="91440" tIns="45720" rIns="91440" bIns="45720">
                <a:spAutoFit/>
              </a:bodyPr>
              <a:lstStyle/>
              <a:p>
                <a:r>
                  <a:rPr lang="fr-FR" sz="1800" dirty="0" smtClean="0">
                    <a:ln w="0">
                      <a:noFill/>
                    </a:ln>
                    <a:solidFill>
                      <a:schemeClr val="tx1"/>
                    </a:solidFill>
                    <a:effectLst>
                      <a:outerShdw blurRad="38100" dist="19050" dir="2700000" algn="tl" rotWithShape="0">
                        <a:schemeClr val="dk1">
                          <a:alpha val="40000"/>
                        </a:schemeClr>
                      </a:outerShdw>
                    </a:effectLst>
                  </a:rPr>
                  <a:t>Méthode des « 5 pourquoi » ?</a:t>
                </a:r>
                <a:endParaRPr lang="fr-FR" sz="1800" b="0" cap="none" spc="0" dirty="0">
                  <a:ln w="0">
                    <a:noFill/>
                  </a:ln>
                  <a:solidFill>
                    <a:schemeClr val="tx1"/>
                  </a:solidFill>
                  <a:effectLst>
                    <a:outerShdw blurRad="38100" dist="19050" dir="2700000" algn="tl" rotWithShape="0">
                      <a:schemeClr val="dk1">
                        <a:alpha val="40000"/>
                      </a:schemeClr>
                    </a:outerShdw>
                  </a:effectLst>
                </a:endParaRPr>
              </a:p>
            </p:txBody>
          </p:sp>
        </p:grpSp>
        <p:sp>
          <p:nvSpPr>
            <p:cNvPr id="25" name="Virage 24"/>
            <p:cNvSpPr/>
            <p:nvPr/>
          </p:nvSpPr>
          <p:spPr>
            <a:xfrm rot="5400000">
              <a:off x="3351894" y="2645069"/>
              <a:ext cx="707652" cy="728280"/>
            </a:xfrm>
            <a:prstGeom prst="bentArrow">
              <a:avLst>
                <a:gd name="adj1" fmla="val 25000"/>
                <a:gd name="adj2" fmla="val 38118"/>
                <a:gd name="adj3" fmla="val 25000"/>
                <a:gd name="adj4" fmla="val 4655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grpSp>
      <p:sp>
        <p:nvSpPr>
          <p:cNvPr id="19" name="Rectangle 18"/>
          <p:cNvSpPr/>
          <p:nvPr/>
        </p:nvSpPr>
        <p:spPr>
          <a:xfrm>
            <a:off x="1096255" y="4045998"/>
            <a:ext cx="2993128" cy="369332"/>
          </a:xfrm>
          <a:prstGeom prst="rect">
            <a:avLst/>
          </a:prstGeom>
          <a:noFill/>
        </p:spPr>
        <p:txBody>
          <a:bodyPr wrap="none" lIns="91440" tIns="45720" rIns="91440" bIns="45720">
            <a:spAutoFit/>
          </a:bodyPr>
          <a:lstStyle/>
          <a:p>
            <a:pPr algn="ctr"/>
            <a:r>
              <a:rPr lang="fr-FR" sz="1800" b="0" cap="none" spc="0" dirty="0" smtClean="0">
                <a:ln w="0">
                  <a:solidFill>
                    <a:srgbClr val="FF0000"/>
                  </a:solidFill>
                </a:ln>
                <a:solidFill>
                  <a:srgbClr val="FF0000"/>
                </a:solidFill>
                <a:effectLst>
                  <a:outerShdw blurRad="38100" dist="19050" dir="2700000" algn="tl" rotWithShape="0">
                    <a:schemeClr val="dk1">
                      <a:alpha val="40000"/>
                    </a:schemeClr>
                  </a:outerShdw>
                </a:effectLst>
              </a:rPr>
              <a:t>Rechercher la cause racine</a:t>
            </a:r>
            <a:endParaRPr lang="fr-FR" sz="1800" b="0" cap="none" spc="0" dirty="0">
              <a:ln w="0">
                <a:solidFill>
                  <a:srgbClr val="FF0000"/>
                </a:solidFill>
              </a:ln>
              <a:solidFill>
                <a:srgbClr val="FF0000"/>
              </a:solidFill>
              <a:effectLst>
                <a:outerShdw blurRad="38100" dist="19050" dir="2700000" algn="tl" rotWithShape="0">
                  <a:schemeClr val="dk1">
                    <a:alpha val="40000"/>
                  </a:schemeClr>
                </a:outerShdw>
              </a:effectLst>
            </a:endParaRPr>
          </a:p>
        </p:txBody>
      </p:sp>
      <p:grpSp>
        <p:nvGrpSpPr>
          <p:cNvPr id="28" name="Groupe 27"/>
          <p:cNvGrpSpPr/>
          <p:nvPr/>
        </p:nvGrpSpPr>
        <p:grpSpPr>
          <a:xfrm>
            <a:off x="1933517" y="3797889"/>
            <a:ext cx="4929387" cy="1643531"/>
            <a:chOff x="1655223" y="3797889"/>
            <a:chExt cx="4929387" cy="1643531"/>
          </a:xfrm>
        </p:grpSpPr>
        <p:grpSp>
          <p:nvGrpSpPr>
            <p:cNvPr id="7" name="Groupe 6"/>
            <p:cNvGrpSpPr/>
            <p:nvPr/>
          </p:nvGrpSpPr>
          <p:grpSpPr>
            <a:xfrm>
              <a:off x="4385258" y="3797889"/>
              <a:ext cx="2199352" cy="1643531"/>
              <a:chOff x="3610969" y="1025857"/>
              <a:chExt cx="5371319" cy="4326340"/>
            </a:xfrm>
          </p:grpSpPr>
          <p:cxnSp>
            <p:nvCxnSpPr>
              <p:cNvPr id="8" name="Connecteur en angle 7"/>
              <p:cNvCxnSpPr/>
              <p:nvPr/>
            </p:nvCxnSpPr>
            <p:spPr>
              <a:xfrm flipV="1">
                <a:off x="7089507" y="2796154"/>
                <a:ext cx="222692" cy="1477869"/>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llipse 8"/>
              <p:cNvSpPr/>
              <p:nvPr/>
            </p:nvSpPr>
            <p:spPr>
              <a:xfrm>
                <a:off x="7534943" y="2347414"/>
                <a:ext cx="1447345" cy="9007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 dirty="0" smtClean="0">
                    <a:solidFill>
                      <a:schemeClr val="tx1"/>
                    </a:solidFill>
                  </a:rPr>
                  <a:t>Main coupé</a:t>
                </a:r>
                <a:endParaRPr lang="fr-FR" sz="400" dirty="0">
                  <a:solidFill>
                    <a:schemeClr val="tx1"/>
                  </a:solidFill>
                </a:endParaRPr>
              </a:p>
            </p:txBody>
          </p:sp>
          <p:sp>
            <p:nvSpPr>
              <p:cNvPr id="10" name="Ellipse 9"/>
              <p:cNvSpPr/>
              <p:nvPr/>
            </p:nvSpPr>
            <p:spPr>
              <a:xfrm>
                <a:off x="5642212" y="3823647"/>
                <a:ext cx="1433015" cy="9007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 dirty="0" smtClean="0">
                    <a:solidFill>
                      <a:schemeClr val="tx1"/>
                    </a:solidFill>
                  </a:rPr>
                  <a:t>Couteau électrique</a:t>
                </a:r>
                <a:endParaRPr lang="fr-FR" sz="400" dirty="0">
                  <a:solidFill>
                    <a:schemeClr val="tx1"/>
                  </a:solidFill>
                </a:endParaRPr>
              </a:p>
            </p:txBody>
          </p:sp>
          <p:sp>
            <p:nvSpPr>
              <p:cNvPr id="11" name="Ellipse 10"/>
              <p:cNvSpPr/>
              <p:nvPr/>
            </p:nvSpPr>
            <p:spPr>
              <a:xfrm>
                <a:off x="5635047" y="2347413"/>
                <a:ext cx="1447345" cy="9007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 dirty="0" smtClean="0">
                    <a:solidFill>
                      <a:schemeClr val="tx1"/>
                    </a:solidFill>
                  </a:rPr>
                  <a:t>Poste de travail</a:t>
                </a:r>
                <a:endParaRPr lang="fr-FR" sz="400" dirty="0">
                  <a:solidFill>
                    <a:schemeClr val="tx1"/>
                  </a:solidFill>
                </a:endParaRPr>
              </a:p>
            </p:txBody>
          </p:sp>
          <p:sp>
            <p:nvSpPr>
              <p:cNvPr id="12" name="Ellipse 11"/>
              <p:cNvSpPr/>
              <p:nvPr/>
            </p:nvSpPr>
            <p:spPr>
              <a:xfrm>
                <a:off x="5635047" y="1025857"/>
                <a:ext cx="1447345" cy="9007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 dirty="0" smtClean="0">
                    <a:solidFill>
                      <a:schemeClr val="tx1"/>
                    </a:solidFill>
                  </a:rPr>
                  <a:t>Animal dur à saisir</a:t>
                </a:r>
                <a:endParaRPr lang="fr-FR" sz="400" dirty="0">
                  <a:solidFill>
                    <a:schemeClr val="tx1"/>
                  </a:solidFill>
                </a:endParaRPr>
              </a:p>
            </p:txBody>
          </p:sp>
          <p:sp>
            <p:nvSpPr>
              <p:cNvPr id="13" name="Ellipse 12"/>
              <p:cNvSpPr/>
              <p:nvPr/>
            </p:nvSpPr>
            <p:spPr>
              <a:xfrm>
                <a:off x="3610969" y="3111689"/>
                <a:ext cx="1564946" cy="9007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 dirty="0">
                    <a:solidFill>
                      <a:schemeClr val="tx1"/>
                    </a:solidFill>
                  </a:rPr>
                  <a:t>Machine à découpe en panne</a:t>
                </a:r>
              </a:p>
            </p:txBody>
          </p:sp>
          <p:sp>
            <p:nvSpPr>
              <p:cNvPr id="14" name="Ellipse 13"/>
              <p:cNvSpPr/>
              <p:nvPr/>
            </p:nvSpPr>
            <p:spPr>
              <a:xfrm>
                <a:off x="3610969" y="4451444"/>
                <a:ext cx="1564946" cy="9007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 dirty="0" smtClean="0">
                    <a:solidFill>
                      <a:schemeClr val="tx1"/>
                    </a:solidFill>
                  </a:rPr>
                  <a:t>Commande </a:t>
                </a:r>
                <a:r>
                  <a:rPr lang="fr-FR" sz="400" dirty="0">
                    <a:solidFill>
                      <a:schemeClr val="tx1"/>
                    </a:solidFill>
                  </a:rPr>
                  <a:t>urgente</a:t>
                </a:r>
              </a:p>
            </p:txBody>
          </p:sp>
          <p:cxnSp>
            <p:nvCxnSpPr>
              <p:cNvPr id="15" name="Connecteur en angle 14"/>
              <p:cNvCxnSpPr>
                <a:stCxn id="12" idx="6"/>
                <a:endCxn id="9" idx="2"/>
              </p:cNvCxnSpPr>
              <p:nvPr/>
            </p:nvCxnSpPr>
            <p:spPr>
              <a:xfrm>
                <a:off x="7082392" y="1476234"/>
                <a:ext cx="452551" cy="1321556"/>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a:endCxn id="11" idx="6"/>
              </p:cNvCxnSpPr>
              <p:nvPr/>
            </p:nvCxnSpPr>
            <p:spPr>
              <a:xfrm flipH="1">
                <a:off x="7082392" y="2797789"/>
                <a:ext cx="293443" cy="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en angle 16"/>
              <p:cNvCxnSpPr>
                <a:stCxn id="13" idx="6"/>
                <a:endCxn id="10" idx="2"/>
              </p:cNvCxnSpPr>
              <p:nvPr/>
            </p:nvCxnSpPr>
            <p:spPr>
              <a:xfrm>
                <a:off x="5175915" y="3562066"/>
                <a:ext cx="466297" cy="711958"/>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en angle 17"/>
              <p:cNvCxnSpPr>
                <a:stCxn id="14" idx="6"/>
                <a:endCxn id="10" idx="2"/>
              </p:cNvCxnSpPr>
              <p:nvPr/>
            </p:nvCxnSpPr>
            <p:spPr>
              <a:xfrm flipV="1">
                <a:off x="5175915" y="4274024"/>
                <a:ext cx="466297" cy="627797"/>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2379996" y="4966413"/>
              <a:ext cx="1980029" cy="369332"/>
            </a:xfrm>
            <a:prstGeom prst="rect">
              <a:avLst/>
            </a:prstGeom>
            <a:noFill/>
          </p:spPr>
          <p:txBody>
            <a:bodyPr wrap="none" lIns="91440" tIns="45720" rIns="91440" bIns="45720">
              <a:spAutoFit/>
            </a:bodyPr>
            <a:lstStyle/>
            <a:p>
              <a:pPr algn="ctr"/>
              <a:r>
                <a:rPr lang="fr-FR" sz="1800" dirty="0" smtClean="0">
                  <a:ln w="0">
                    <a:noFill/>
                  </a:ln>
                  <a:solidFill>
                    <a:schemeClr val="tx1"/>
                  </a:solidFill>
                  <a:effectLst>
                    <a:outerShdw blurRad="38100" dist="19050" dir="2700000" algn="tl" rotWithShape="0">
                      <a:schemeClr val="dk1">
                        <a:alpha val="40000"/>
                      </a:schemeClr>
                    </a:outerShdw>
                  </a:effectLst>
                </a:rPr>
                <a:t>Arbre des causes</a:t>
              </a:r>
              <a:endParaRPr lang="fr-FR" sz="1800" b="0" cap="none" spc="0" dirty="0">
                <a:ln w="0">
                  <a:noFill/>
                </a:ln>
                <a:solidFill>
                  <a:schemeClr val="tx1"/>
                </a:solidFill>
                <a:effectLst>
                  <a:outerShdw blurRad="38100" dist="19050" dir="2700000" algn="tl" rotWithShape="0">
                    <a:schemeClr val="dk1">
                      <a:alpha val="40000"/>
                    </a:schemeClr>
                  </a:outerShdw>
                </a:effectLst>
              </a:endParaRPr>
            </a:p>
          </p:txBody>
        </p:sp>
        <p:sp>
          <p:nvSpPr>
            <p:cNvPr id="27" name="Flèche à angle droit 26"/>
            <p:cNvSpPr/>
            <p:nvPr/>
          </p:nvSpPr>
          <p:spPr>
            <a:xfrm rot="5400000">
              <a:off x="1610830" y="4582693"/>
              <a:ext cx="788326" cy="699539"/>
            </a:xfrm>
            <a:prstGeom prst="ben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1026" name="Picture 2" descr="http://upload.wikimedia.org/wikipedia/commons/1/19/Train_wreck_at_Montparnasse_18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2835" y="2313540"/>
            <a:ext cx="1363778" cy="1636533"/>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6141078" y="5463361"/>
            <a:ext cx="2597186" cy="261610"/>
          </a:xfrm>
          <a:prstGeom prst="rect">
            <a:avLst/>
          </a:prstGeom>
        </p:spPr>
        <p:txBody>
          <a:bodyPr wrap="none">
            <a:spAutoFit/>
          </a:bodyPr>
          <a:lstStyle/>
          <a:p>
            <a:pPr algn="r" eaLnBrk="1" hangingPunct="1">
              <a:spcBef>
                <a:spcPct val="50000"/>
              </a:spcBef>
            </a:pPr>
            <a:r>
              <a:rPr lang="fr-FR" sz="1100" dirty="0" smtClean="0">
                <a:solidFill>
                  <a:schemeClr val="tx1"/>
                </a:solidFill>
                <a:latin typeface="Times New Roman" pitchFamily="18" charset="0"/>
              </a:rPr>
              <a:t>Image Wikimédia Commons cc-by: </a:t>
            </a:r>
            <a:r>
              <a:rPr lang="fr-FR" sz="1100" dirty="0" smtClean="0">
                <a:solidFill>
                  <a:schemeClr val="tx1"/>
                </a:solidFill>
                <a:latin typeface="Times New Roman" pitchFamily="18" charset="0"/>
                <a:hlinkClick r:id="rId5"/>
              </a:rPr>
              <a:t>source</a:t>
            </a:r>
            <a:endParaRPr lang="fr-FR" sz="1100" dirty="0">
              <a:solidFill>
                <a:schemeClr val="tx1"/>
              </a:solidFill>
              <a:latin typeface="Times New Roman" pitchFamily="18" charset="0"/>
            </a:endParaRPr>
          </a:p>
        </p:txBody>
      </p:sp>
    </p:spTree>
    <p:extLst>
      <p:ext uri="{BB962C8B-B14F-4D97-AF65-F5344CB8AC3E}">
        <p14:creationId xmlns:p14="http://schemas.microsoft.com/office/powerpoint/2010/main" val="253609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up)">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r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fr-FR" dirty="0" smtClean="0">
                <a:latin typeface="Arial" panose="020B0604020202020204" pitchFamily="34" charset="0"/>
                <a:cs typeface="Arial" panose="020B0604020202020204" pitchFamily="34" charset="0"/>
              </a:rPr>
              <a:t>Réflexion </a:t>
            </a:r>
            <a:r>
              <a:rPr lang="fr-FR" smtClean="0">
                <a:latin typeface="Arial" panose="020B0604020202020204" pitchFamily="34" charset="0"/>
                <a:cs typeface="Arial" panose="020B0604020202020204" pitchFamily="34" charset="0"/>
              </a:rPr>
              <a:t>et questions</a:t>
            </a:r>
            <a:endParaRPr lang="fr-FR" dirty="0" smtClean="0">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a:xfrm>
            <a:off x="2843809" y="1057527"/>
            <a:ext cx="6173194" cy="2995728"/>
          </a:xfrm>
        </p:spPr>
        <p:txBody>
          <a:bodyPr/>
          <a:lstStyle/>
          <a:p>
            <a:pPr marL="285750" indent="-285750" eaLnBrk="1" fontAlgn="auto" hangingPunct="1">
              <a:spcBef>
                <a:spcPts val="0"/>
              </a:spcBef>
              <a:spcAft>
                <a:spcPts val="0"/>
              </a:spcAft>
              <a:buFont typeface="Wingdings" panose="05000000000000000000" pitchFamily="2" charset="2"/>
              <a:buChar char="q"/>
              <a:defRPr/>
            </a:pPr>
            <a:r>
              <a:rPr lang="fr-FR" sz="2400" i="1" dirty="0" smtClean="0">
                <a:sym typeface="Arial"/>
              </a:rPr>
              <a:t> Vous avez été en retard sur un travail, </a:t>
            </a:r>
            <a:r>
              <a:rPr lang="fr-FR" sz="2400" i="1" dirty="0">
                <a:sym typeface="Arial"/>
              </a:rPr>
              <a:t>seriez-vous capable de </a:t>
            </a:r>
            <a:r>
              <a:rPr lang="fr-FR" sz="2400" i="1" dirty="0" smtClean="0">
                <a:sym typeface="Arial"/>
              </a:rPr>
              <a:t>l’expliquer en répondant à la question « pourquoi ? » … 5 fois</a:t>
            </a:r>
          </a:p>
          <a:p>
            <a:pPr marL="285750" indent="-285750" eaLnBrk="1" fontAlgn="auto" hangingPunct="1">
              <a:spcBef>
                <a:spcPts val="0"/>
              </a:spcBef>
              <a:spcAft>
                <a:spcPts val="0"/>
              </a:spcAft>
              <a:buFont typeface="Wingdings" panose="05000000000000000000" pitchFamily="2" charset="2"/>
              <a:buChar char="q"/>
              <a:defRPr/>
            </a:pPr>
            <a:endParaRPr lang="fr-FR" sz="1600" i="1" dirty="0">
              <a:sym typeface="Arial"/>
            </a:endParaRPr>
          </a:p>
          <a:p>
            <a:pPr marL="285750" indent="-285750" eaLnBrk="1" fontAlgn="auto" hangingPunct="1">
              <a:spcBef>
                <a:spcPts val="0"/>
              </a:spcBef>
              <a:spcAft>
                <a:spcPts val="0"/>
              </a:spcAft>
              <a:buFont typeface="Wingdings" panose="05000000000000000000" pitchFamily="2" charset="2"/>
              <a:buChar char="q"/>
              <a:defRPr/>
            </a:pPr>
            <a:r>
              <a:rPr lang="fr-FR" sz="2400" i="1" dirty="0" smtClean="0">
                <a:sym typeface="Arial"/>
              </a:rPr>
              <a:t> Vous </a:t>
            </a:r>
            <a:r>
              <a:rPr lang="fr-FR" sz="2400" i="1" dirty="0">
                <a:sym typeface="Arial"/>
              </a:rPr>
              <a:t>avez </a:t>
            </a:r>
            <a:r>
              <a:rPr lang="fr-FR" sz="2400" i="1" dirty="0" smtClean="0">
                <a:sym typeface="Arial"/>
              </a:rPr>
              <a:t>jeté </a:t>
            </a:r>
            <a:r>
              <a:rPr lang="fr-FR" sz="2400" i="1" dirty="0">
                <a:sym typeface="Arial"/>
              </a:rPr>
              <a:t>de la nourriture à la </a:t>
            </a:r>
            <a:r>
              <a:rPr lang="fr-FR" sz="2400" i="1" dirty="0" smtClean="0">
                <a:sym typeface="Arial"/>
              </a:rPr>
              <a:t>poubelle ? Faites un diagramme d’Ishikawa pour en analyser </a:t>
            </a:r>
            <a:r>
              <a:rPr lang="fr-FR" sz="2400" i="1" dirty="0">
                <a:sym typeface="Arial"/>
              </a:rPr>
              <a:t>les </a:t>
            </a:r>
            <a:r>
              <a:rPr lang="fr-FR" sz="2400" i="1" dirty="0" smtClean="0">
                <a:sym typeface="Arial"/>
              </a:rPr>
              <a:t>causes…</a:t>
            </a: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016" y="4450030"/>
            <a:ext cx="773365" cy="737678"/>
          </a:xfrm>
          <a:prstGeom prst="rect">
            <a:avLst/>
          </a:prstGeom>
          <a:ln>
            <a:noFill/>
          </a:ln>
          <a:effectLst>
            <a:outerShdw blurRad="190500" algn="tl" rotWithShape="0">
              <a:srgbClr val="000000">
                <a:alpha val="70000"/>
              </a:srgbClr>
            </a:outerShdw>
          </a:effectLst>
        </p:spPr>
      </p:pic>
      <p:sp>
        <p:nvSpPr>
          <p:cNvPr id="6" name="ZoneTexte 5"/>
          <p:cNvSpPr txBox="1"/>
          <p:nvPr/>
        </p:nvSpPr>
        <p:spPr>
          <a:xfrm>
            <a:off x="5344381" y="4634203"/>
            <a:ext cx="2736304" cy="369332"/>
          </a:xfrm>
          <a:prstGeom prst="rect">
            <a:avLst/>
          </a:prstGeom>
          <a:noFill/>
        </p:spPr>
        <p:txBody>
          <a:bodyPr wrap="square" rtlCol="0">
            <a:spAutoFit/>
          </a:bodyPr>
          <a:lstStyle>
            <a:defPPr>
              <a:defRPr lang="en-US"/>
            </a:defPPr>
            <a:lvl1pPr algn="l" rtl="0" fontAlgn="base">
              <a:spcBef>
                <a:spcPct val="0"/>
              </a:spcBef>
              <a:spcAft>
                <a:spcPct val="0"/>
              </a:spcAft>
              <a:defRPr sz="1900" kern="1200">
                <a:solidFill>
                  <a:schemeClr val="tx1"/>
                </a:solidFill>
                <a:latin typeface="Times New Roman" pitchFamily="18" charset="0"/>
                <a:ea typeface="+mn-ea"/>
                <a:cs typeface="+mn-cs"/>
              </a:defRPr>
            </a:lvl1pPr>
            <a:lvl2pPr marL="356602" algn="l" rtl="0" fontAlgn="base">
              <a:spcBef>
                <a:spcPct val="0"/>
              </a:spcBef>
              <a:spcAft>
                <a:spcPct val="0"/>
              </a:spcAft>
              <a:defRPr sz="1900" kern="1200">
                <a:solidFill>
                  <a:schemeClr val="tx1"/>
                </a:solidFill>
                <a:latin typeface="Times New Roman" pitchFamily="18" charset="0"/>
                <a:ea typeface="+mn-ea"/>
                <a:cs typeface="+mn-cs"/>
              </a:defRPr>
            </a:lvl2pPr>
            <a:lvl3pPr marL="713203" algn="l" rtl="0" fontAlgn="base">
              <a:spcBef>
                <a:spcPct val="0"/>
              </a:spcBef>
              <a:spcAft>
                <a:spcPct val="0"/>
              </a:spcAft>
              <a:defRPr sz="1900" kern="1200">
                <a:solidFill>
                  <a:schemeClr val="tx1"/>
                </a:solidFill>
                <a:latin typeface="Times New Roman" pitchFamily="18" charset="0"/>
                <a:ea typeface="+mn-ea"/>
                <a:cs typeface="+mn-cs"/>
              </a:defRPr>
            </a:lvl3pPr>
            <a:lvl4pPr marL="1069805" algn="l" rtl="0" fontAlgn="base">
              <a:spcBef>
                <a:spcPct val="0"/>
              </a:spcBef>
              <a:spcAft>
                <a:spcPct val="0"/>
              </a:spcAft>
              <a:defRPr sz="1900" kern="1200">
                <a:solidFill>
                  <a:schemeClr val="tx1"/>
                </a:solidFill>
                <a:latin typeface="Times New Roman" pitchFamily="18" charset="0"/>
                <a:ea typeface="+mn-ea"/>
                <a:cs typeface="+mn-cs"/>
              </a:defRPr>
            </a:lvl4pPr>
            <a:lvl5pPr marL="1426407" algn="l" rtl="0" fontAlgn="base">
              <a:spcBef>
                <a:spcPct val="0"/>
              </a:spcBef>
              <a:spcAft>
                <a:spcPct val="0"/>
              </a:spcAft>
              <a:defRPr sz="1900" kern="1200">
                <a:solidFill>
                  <a:schemeClr val="tx1"/>
                </a:solidFill>
                <a:latin typeface="Times New Roman" pitchFamily="18" charset="0"/>
                <a:ea typeface="+mn-ea"/>
                <a:cs typeface="+mn-cs"/>
              </a:defRPr>
            </a:lvl5pPr>
            <a:lvl6pPr marL="1783009" algn="l" defTabSz="713203" rtl="0" eaLnBrk="1" latinLnBrk="0" hangingPunct="1">
              <a:defRPr sz="1900" kern="1200">
                <a:solidFill>
                  <a:schemeClr val="tx1"/>
                </a:solidFill>
                <a:latin typeface="Times New Roman" pitchFamily="18" charset="0"/>
                <a:ea typeface="+mn-ea"/>
                <a:cs typeface="+mn-cs"/>
              </a:defRPr>
            </a:lvl6pPr>
            <a:lvl7pPr marL="2139610" algn="l" defTabSz="713203" rtl="0" eaLnBrk="1" latinLnBrk="0" hangingPunct="1">
              <a:defRPr sz="1900" kern="1200">
                <a:solidFill>
                  <a:schemeClr val="tx1"/>
                </a:solidFill>
                <a:latin typeface="Times New Roman" pitchFamily="18" charset="0"/>
                <a:ea typeface="+mn-ea"/>
                <a:cs typeface="+mn-cs"/>
              </a:defRPr>
            </a:lvl7pPr>
            <a:lvl8pPr marL="2496212" algn="l" defTabSz="713203" rtl="0" eaLnBrk="1" latinLnBrk="0" hangingPunct="1">
              <a:defRPr sz="1900" kern="1200">
                <a:solidFill>
                  <a:schemeClr val="tx1"/>
                </a:solidFill>
                <a:latin typeface="Times New Roman" pitchFamily="18" charset="0"/>
                <a:ea typeface="+mn-ea"/>
                <a:cs typeface="+mn-cs"/>
              </a:defRPr>
            </a:lvl8pPr>
            <a:lvl9pPr marL="2852814" algn="l" defTabSz="713203" rtl="0" eaLnBrk="1" latinLnBrk="0" hangingPunct="1">
              <a:defRPr sz="1900" kern="1200">
                <a:solidFill>
                  <a:schemeClr val="tx1"/>
                </a:solidFill>
                <a:latin typeface="Times New Roman" pitchFamily="18" charset="0"/>
                <a:ea typeface="+mn-ea"/>
                <a:cs typeface="+mn-cs"/>
              </a:defRPr>
            </a:lvl9pPr>
          </a:lstStyle>
          <a:p>
            <a:r>
              <a:rPr lang="fr-FR" sz="1800" dirty="0">
                <a:solidFill>
                  <a:srgbClr val="8D42C6"/>
                </a:solidFill>
                <a:latin typeface="Calibri" panose="020F0502020204030204" pitchFamily="34" charset="0"/>
              </a:rPr>
              <a:t>Quiz sous cette vidéo</a:t>
            </a:r>
            <a:r>
              <a:rPr lang="fr-FR" sz="1800" dirty="0" smtClean="0">
                <a:solidFill>
                  <a:srgbClr val="8D42C6"/>
                </a:solidFill>
                <a:latin typeface="Calibri" panose="020F0502020204030204" pitchFamily="34" charset="0"/>
              </a:rPr>
              <a:t>…</a:t>
            </a:r>
            <a:endParaRPr lang="fr-FR" sz="1800" dirty="0">
              <a:solidFill>
                <a:srgbClr val="8D42C6"/>
              </a:solidFill>
              <a:latin typeface="Calibri" panose="020F0502020204030204" pitchFamily="34" charset="0"/>
            </a:endParaRPr>
          </a:p>
        </p:txBody>
      </p:sp>
      <p:sp>
        <p:nvSpPr>
          <p:cNvPr id="2" name="ZoneTexte 1"/>
          <p:cNvSpPr txBox="1"/>
          <p:nvPr/>
        </p:nvSpPr>
        <p:spPr>
          <a:xfrm>
            <a:off x="2518603" y="5275628"/>
            <a:ext cx="6308874" cy="430887"/>
          </a:xfrm>
          <a:prstGeom prst="rect">
            <a:avLst/>
          </a:prstGeom>
          <a:noFill/>
        </p:spPr>
        <p:txBody>
          <a:bodyPr wrap="square" rtlCol="0">
            <a:spAutoFit/>
          </a:bodyPr>
          <a:lstStyle/>
          <a:p>
            <a:r>
              <a:rPr lang="fr-FR" sz="1050" dirty="0" smtClean="0"/>
              <a:t>Mise en page </a:t>
            </a:r>
            <a:r>
              <a:rPr lang="fr-FR" sz="1050" dirty="0"/>
              <a:t>: </a:t>
            </a:r>
            <a:r>
              <a:rPr lang="fr-FR" sz="1050" dirty="0" err="1"/>
              <a:t>Nandrianina</a:t>
            </a:r>
            <a:r>
              <a:rPr lang="fr-FR" sz="1050" dirty="0"/>
              <a:t> ANDRIANARISON </a:t>
            </a:r>
            <a:r>
              <a:rPr lang="fr-FR" sz="1050" dirty="0" smtClean="0"/>
              <a:t>– AMADOU -- Relecture et </a:t>
            </a:r>
            <a:r>
              <a:rPr lang="fr-FR" sz="1050" dirty="0"/>
              <a:t>idées : Thérèse </a:t>
            </a:r>
            <a:r>
              <a:rPr lang="fr-FR" sz="1050" dirty="0" err="1" smtClean="0"/>
              <a:t>Récalde</a:t>
            </a:r>
            <a:r>
              <a:rPr lang="fr-FR" sz="1050" dirty="0"/>
              <a:t>, Claude </a:t>
            </a:r>
            <a:r>
              <a:rPr lang="fr-FR" sz="1050" dirty="0" smtClean="0"/>
              <a:t>Ecochard, Thierry </a:t>
            </a:r>
            <a:r>
              <a:rPr lang="fr-FR" sz="1050" dirty="0" err="1" smtClean="0"/>
              <a:t>Aujoulat</a:t>
            </a:r>
            <a:r>
              <a:rPr lang="fr-FR" sz="1050" dirty="0"/>
              <a:t>, </a:t>
            </a:r>
            <a:r>
              <a:rPr lang="fr-FR" sz="1050" dirty="0" err="1"/>
              <a:t>Annemarie</a:t>
            </a:r>
            <a:r>
              <a:rPr lang="fr-FR" sz="1050" dirty="0"/>
              <a:t> H, Isabelle </a:t>
            </a:r>
            <a:r>
              <a:rPr lang="fr-FR" sz="1050" dirty="0" err="1" smtClean="0"/>
              <a:t>Hary</a:t>
            </a:r>
            <a:r>
              <a:rPr lang="fr-FR" sz="1050" dirty="0"/>
              <a:t>, Frédéric </a:t>
            </a:r>
            <a:r>
              <a:rPr lang="fr-FR" sz="1050" dirty="0" smtClean="0"/>
              <a:t>Duriez…</a:t>
            </a:r>
            <a:endParaRPr lang="fr-FR"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fr-FR" dirty="0" smtClean="0">
                <a:latin typeface="Arial" panose="020B0604020202020204" pitchFamily="34" charset="0"/>
                <a:cs typeface="Arial" panose="020B0604020202020204" pitchFamily="34" charset="0"/>
              </a:rPr>
              <a:t>Origine : diagramme d’Ishikawa</a:t>
            </a:r>
          </a:p>
        </p:txBody>
      </p:sp>
      <p:sp>
        <p:nvSpPr>
          <p:cNvPr id="3" name="Espace réservé du texte 2"/>
          <p:cNvSpPr>
            <a:spLocks noGrp="1"/>
          </p:cNvSpPr>
          <p:nvPr>
            <p:ph type="body" idx="1"/>
          </p:nvPr>
        </p:nvSpPr>
        <p:spPr>
          <a:xfrm>
            <a:off x="2843809" y="2051436"/>
            <a:ext cx="6173194" cy="3155563"/>
          </a:xfrm>
        </p:spPr>
        <p:txBody>
          <a:bodyPr/>
          <a:lstStyle/>
          <a:p>
            <a:pPr marL="342900" indent="-342900">
              <a:lnSpc>
                <a:spcPct val="80000"/>
              </a:lnSpc>
              <a:spcBef>
                <a:spcPts val="300"/>
              </a:spcBef>
              <a:spcAft>
                <a:spcPts val="300"/>
              </a:spcAft>
              <a:buFont typeface="Wingdings" panose="05000000000000000000" pitchFamily="2" charset="2"/>
              <a:buChar char="q"/>
              <a:defRPr/>
            </a:pPr>
            <a:r>
              <a:rPr lang="fr-FR" sz="2300" dirty="0" smtClean="0">
                <a:latin typeface="Calibri" panose="020F0502020204030204" pitchFamily="34" charset="0"/>
              </a:rPr>
              <a:t>Introduit </a:t>
            </a:r>
            <a:r>
              <a:rPr lang="fr-FR" sz="2300" dirty="0">
                <a:latin typeface="Calibri" panose="020F0502020204030204" pitchFamily="34" charset="0"/>
              </a:rPr>
              <a:t>par </a:t>
            </a:r>
            <a:r>
              <a:rPr lang="fr-FR" sz="2300" dirty="0">
                <a:latin typeface="Calibri" panose="020F0502020204030204" pitchFamily="34" charset="0"/>
                <a:hlinkClick r:id="rId3"/>
              </a:rPr>
              <a:t>Kaoru Ishikawa</a:t>
            </a:r>
            <a:r>
              <a:rPr lang="fr-FR" sz="2300" dirty="0">
                <a:latin typeface="Calibri" panose="020F0502020204030204" pitchFamily="34" charset="0"/>
              </a:rPr>
              <a:t> </a:t>
            </a:r>
            <a:endParaRPr lang="fr-FR" sz="2400" dirty="0"/>
          </a:p>
          <a:p>
            <a:pPr marL="647700" lvl="1" indent="-285750">
              <a:lnSpc>
                <a:spcPct val="80000"/>
              </a:lnSpc>
              <a:spcBef>
                <a:spcPts val="300"/>
              </a:spcBef>
              <a:spcAft>
                <a:spcPts val="300"/>
              </a:spcAft>
              <a:buFont typeface="Wingdings" panose="05000000000000000000" pitchFamily="2" charset="2"/>
              <a:buChar char="§"/>
              <a:defRPr/>
            </a:pPr>
            <a:r>
              <a:rPr lang="fr-FR" sz="1600" i="1" dirty="0">
                <a:solidFill>
                  <a:schemeClr val="accent2"/>
                </a:solidFill>
                <a:latin typeface="Calibri" panose="020F0502020204030204" pitchFamily="34" charset="0"/>
              </a:rPr>
              <a:t>Dans les chantiers navals Kawasaki au japon</a:t>
            </a:r>
            <a:r>
              <a:rPr lang="fr-FR" sz="1600" i="1" dirty="0" smtClean="0">
                <a:solidFill>
                  <a:schemeClr val="accent2"/>
                </a:solidFill>
                <a:latin typeface="Calibri" panose="020F0502020204030204" pitchFamily="34" charset="0"/>
              </a:rPr>
              <a:t>.</a:t>
            </a:r>
          </a:p>
          <a:p>
            <a:pPr marL="647700" lvl="1" indent="-285750">
              <a:lnSpc>
                <a:spcPct val="80000"/>
              </a:lnSpc>
              <a:spcBef>
                <a:spcPts val="300"/>
              </a:spcBef>
              <a:spcAft>
                <a:spcPts val="300"/>
              </a:spcAft>
              <a:buFont typeface="Wingdings" panose="05000000000000000000" pitchFamily="2" charset="2"/>
              <a:buChar char="§"/>
              <a:defRPr/>
            </a:pPr>
            <a:r>
              <a:rPr lang="fr-FR" sz="1600" i="1" dirty="0" smtClean="0">
                <a:solidFill>
                  <a:schemeClr val="accent2"/>
                </a:solidFill>
                <a:latin typeface="Calibri" panose="020F0502020204030204" pitchFamily="34" charset="0"/>
              </a:rPr>
              <a:t>les </a:t>
            </a:r>
            <a:r>
              <a:rPr lang="fr-FR" sz="1600" i="1" dirty="0">
                <a:solidFill>
                  <a:schemeClr val="accent2"/>
                </a:solidFill>
                <a:latin typeface="Calibri" panose="020F0502020204030204" pitchFamily="34" charset="0"/>
              </a:rPr>
              <a:t>années 60</a:t>
            </a:r>
          </a:p>
          <a:p>
            <a:pPr marL="647700" lvl="1" indent="-285750">
              <a:lnSpc>
                <a:spcPct val="80000"/>
              </a:lnSpc>
              <a:spcBef>
                <a:spcPts val="300"/>
              </a:spcBef>
              <a:spcAft>
                <a:spcPts val="300"/>
              </a:spcAft>
              <a:buFont typeface="Wingdings" panose="05000000000000000000" pitchFamily="2" charset="2"/>
              <a:buChar char="§"/>
              <a:defRPr/>
            </a:pPr>
            <a:endParaRPr lang="fr-FR" sz="1600" i="1" dirty="0" smtClean="0">
              <a:solidFill>
                <a:schemeClr val="accent2"/>
              </a:solidFill>
              <a:latin typeface="Calibri" panose="020F0502020204030204" pitchFamily="34" charset="0"/>
            </a:endParaRPr>
          </a:p>
          <a:p>
            <a:pPr marL="647700" lvl="1" indent="-285750">
              <a:lnSpc>
                <a:spcPct val="80000"/>
              </a:lnSpc>
              <a:spcBef>
                <a:spcPts val="300"/>
              </a:spcBef>
              <a:spcAft>
                <a:spcPts val="300"/>
              </a:spcAft>
              <a:buFont typeface="Wingdings" panose="05000000000000000000" pitchFamily="2" charset="2"/>
              <a:buChar char="§"/>
              <a:defRPr/>
            </a:pPr>
            <a:endParaRPr lang="fr-FR" sz="1600" i="1" dirty="0">
              <a:solidFill>
                <a:schemeClr val="accent2"/>
              </a:solidFill>
              <a:latin typeface="Calibri" panose="020F0502020204030204" pitchFamily="34" charset="0"/>
            </a:endParaRPr>
          </a:p>
          <a:p>
            <a:pPr marL="647700" lvl="1" indent="-285750">
              <a:lnSpc>
                <a:spcPct val="80000"/>
              </a:lnSpc>
              <a:spcBef>
                <a:spcPts val="300"/>
              </a:spcBef>
              <a:spcAft>
                <a:spcPts val="300"/>
              </a:spcAft>
              <a:buFont typeface="Wingdings" panose="05000000000000000000" pitchFamily="2" charset="2"/>
              <a:buChar char="§"/>
              <a:defRPr/>
            </a:pPr>
            <a:endParaRPr lang="fr-FR" sz="1600" i="1" dirty="0">
              <a:solidFill>
                <a:schemeClr val="accent2"/>
              </a:solidFill>
              <a:latin typeface="Calibri" panose="020F0502020204030204" pitchFamily="34" charset="0"/>
            </a:endParaRPr>
          </a:p>
          <a:p>
            <a:pPr marL="342900" indent="-342900">
              <a:lnSpc>
                <a:spcPct val="80000"/>
              </a:lnSpc>
              <a:spcBef>
                <a:spcPts val="300"/>
              </a:spcBef>
              <a:spcAft>
                <a:spcPts val="300"/>
              </a:spcAft>
              <a:buFont typeface="Wingdings" panose="05000000000000000000" pitchFamily="2" charset="2"/>
              <a:buChar char="q"/>
              <a:defRPr/>
            </a:pPr>
            <a:r>
              <a:rPr lang="fr-FR" sz="2300" dirty="0">
                <a:latin typeface="Calibri" panose="020F0502020204030204" pitchFamily="34" charset="0"/>
              </a:rPr>
              <a:t>Également nommé : Diagramme causes-effet</a:t>
            </a:r>
            <a:r>
              <a:rPr lang="fr-FR" sz="2300" dirty="0" smtClean="0">
                <a:latin typeface="Calibri" panose="020F0502020204030204" pitchFamily="34" charset="0"/>
              </a:rPr>
              <a:t>, </a:t>
            </a:r>
            <a:r>
              <a:rPr lang="fr-FR" sz="2300" dirty="0">
                <a:latin typeface="Calibri" panose="020F0502020204030204" pitchFamily="34" charset="0"/>
              </a:rPr>
              <a:t>6M, </a:t>
            </a:r>
            <a:r>
              <a:rPr lang="fr-FR" sz="2300" i="1" dirty="0" smtClean="0">
                <a:latin typeface="Calibri" panose="020F0502020204030204" pitchFamily="34" charset="0"/>
              </a:rPr>
              <a:t>Fishbone diagram..</a:t>
            </a:r>
            <a:endParaRPr lang="fr-FR" sz="2300" i="1" dirty="0">
              <a:latin typeface="Calibri" panose="020F0502020204030204" pitchFamily="34" charset="0"/>
            </a:endParaRPr>
          </a:p>
          <a:p>
            <a:pPr marL="342900" indent="-342900">
              <a:lnSpc>
                <a:spcPct val="80000"/>
              </a:lnSpc>
              <a:spcAft>
                <a:spcPts val="300"/>
              </a:spcAft>
              <a:buFont typeface="Wingdings" panose="05000000000000000000" pitchFamily="2" charset="2"/>
              <a:buChar char="q"/>
              <a:defRPr/>
            </a:pPr>
            <a:endParaRPr lang="fr-FR" sz="2300" dirty="0" smtClean="0">
              <a:latin typeface="Calibri" panose="020F0502020204030204" pitchFamily="34" charset="0"/>
            </a:endParaRPr>
          </a:p>
        </p:txBody>
      </p:sp>
      <p:grpSp>
        <p:nvGrpSpPr>
          <p:cNvPr id="2" name="Groupe 1"/>
          <p:cNvGrpSpPr/>
          <p:nvPr/>
        </p:nvGrpSpPr>
        <p:grpSpPr>
          <a:xfrm>
            <a:off x="7339039" y="924938"/>
            <a:ext cx="1552575" cy="2415558"/>
            <a:chOff x="7339039" y="249076"/>
            <a:chExt cx="1552575" cy="2415558"/>
          </a:xfrm>
        </p:grpSpPr>
        <p:pic>
          <p:nvPicPr>
            <p:cNvPr id="1026" name="Picture 2" descr="http://3dc.asso-web.com/uploaded/ishikawa2.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9039" y="249076"/>
              <a:ext cx="1552575" cy="208597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7645744" y="2449190"/>
              <a:ext cx="939164" cy="215444"/>
            </a:xfrm>
            <a:prstGeom prst="rect">
              <a:avLst/>
            </a:prstGeom>
            <a:noFill/>
          </p:spPr>
          <p:txBody>
            <a:bodyPr wrap="square" rtlCol="0">
              <a:spAutoFit/>
            </a:bodyPr>
            <a:lstStyle/>
            <a:p>
              <a:r>
                <a:rPr lang="fr-FR" sz="800" dirty="0" smtClean="0"/>
                <a:t>photo : </a:t>
              </a:r>
              <a:r>
                <a:rPr lang="fr-FR" sz="800" dirty="0" smtClean="0">
                  <a:hlinkClick r:id="rId5"/>
                </a:rPr>
                <a:t>source</a:t>
              </a:r>
              <a:endParaRPr lang="fr-FR" sz="800" dirty="0"/>
            </a:p>
          </p:txBody>
        </p:sp>
      </p:grpSp>
      <p:sp>
        <p:nvSpPr>
          <p:cNvPr id="7" name="ZoneTexte 6"/>
          <p:cNvSpPr txBox="1"/>
          <p:nvPr/>
        </p:nvSpPr>
        <p:spPr>
          <a:xfrm>
            <a:off x="87620" y="3465734"/>
            <a:ext cx="378042" cy="121431"/>
          </a:xfrm>
          <a:prstGeom prst="rect">
            <a:avLst/>
          </a:prstGeom>
          <a:noFill/>
        </p:spPr>
        <p:txBody>
          <a:bodyPr wrap="square" lIns="71320" tIns="35661" rIns="71320" bIns="35661" rtlCol="0">
            <a:spAutoFit/>
          </a:bodyPr>
          <a:lstStyle/>
          <a:p>
            <a:pPr>
              <a:buSzPct val="400000"/>
              <a:buFont typeface="Wingdings" pitchFamily="2" charset="2"/>
              <a:buChar char="ü"/>
            </a:pPr>
            <a:r>
              <a:rPr lang="fr-FR" sz="400" dirty="0">
                <a:solidFill>
                  <a:srgbClr val="FF0000"/>
                </a:solidFill>
                <a:latin typeface="Calibri" pitchFamily="34" charset="0"/>
              </a:rPr>
              <a:t>.</a:t>
            </a:r>
          </a:p>
        </p:txBody>
      </p:sp>
    </p:spTree>
    <p:extLst>
      <p:ext uri="{BB962C8B-B14F-4D97-AF65-F5344CB8AC3E}">
        <p14:creationId xmlns:p14="http://schemas.microsoft.com/office/powerpoint/2010/main" val="287984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1249" y="3120073"/>
            <a:ext cx="2724150" cy="646331"/>
          </a:xfrm>
          <a:prstGeom prst="rect">
            <a:avLst/>
          </a:prstGeom>
          <a:solidFill>
            <a:schemeClr val="bg1"/>
          </a:solidFill>
        </p:spPr>
        <p:txBody>
          <a:bodyPr wrap="square" lIns="91440" tIns="45720" rIns="91440" bIns="45720">
            <a:spAutoFit/>
          </a:bodyPr>
          <a:lstStyle/>
          <a:p>
            <a:pPr algn="ctr"/>
            <a:r>
              <a:rPr lang="fr-FR" sz="3600" b="0" cap="none" spc="0" dirty="0" smtClean="0">
                <a:ln w="0"/>
                <a:solidFill>
                  <a:srgbClr val="00B050"/>
                </a:solidFill>
                <a:effectLst>
                  <a:reflection blurRad="6350" stA="53000" endA="300" endPos="35500" dir="5400000" sy="-90000" algn="bl" rotWithShape="0"/>
                </a:effectLst>
              </a:rPr>
              <a:t>M</a:t>
            </a:r>
            <a:r>
              <a:rPr lang="fr-FR" sz="3600" b="0" cap="none" spc="0" dirty="0" smtClean="0">
                <a:ln w="0"/>
                <a:gradFill>
                  <a:gsLst>
                    <a:gs pos="43000">
                      <a:schemeClr val="accent5">
                        <a:lumMod val="50000"/>
                      </a:schemeClr>
                    </a:gs>
                    <a:gs pos="79000">
                      <a:schemeClr val="accent5"/>
                    </a:gs>
                    <a:gs pos="100000">
                      <a:schemeClr val="accent5">
                        <a:lumMod val="60000"/>
                        <a:lumOff val="40000"/>
                      </a:schemeClr>
                    </a:gs>
                  </a:gsLst>
                  <a:lin ang="5400000"/>
                </a:gradFill>
                <a:effectLst>
                  <a:reflection blurRad="6350" stA="53000" endA="300" endPos="35500" dir="5400000" sy="-90000" algn="bl" rotWithShape="0"/>
                </a:effectLst>
              </a:rPr>
              <a:t>atière</a:t>
            </a:r>
            <a:endParaRPr lang="fr-FR" sz="3600" b="0" cap="none" spc="0" dirty="0">
              <a:ln w="0"/>
              <a:gradFill>
                <a:gsLst>
                  <a:gs pos="43000">
                    <a:schemeClr val="accent5">
                      <a:lumMod val="50000"/>
                    </a:schemeClr>
                  </a:gs>
                  <a:gs pos="79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6" name="Rectangle 5"/>
          <p:cNvSpPr/>
          <p:nvPr/>
        </p:nvSpPr>
        <p:spPr>
          <a:xfrm>
            <a:off x="2425609" y="3504274"/>
            <a:ext cx="2724150" cy="646331"/>
          </a:xfrm>
          <a:prstGeom prst="rect">
            <a:avLst/>
          </a:prstGeom>
          <a:noFill/>
        </p:spPr>
        <p:txBody>
          <a:bodyPr wrap="square" lIns="91440" tIns="45720" rIns="91440" bIns="45720">
            <a:spAutoFit/>
          </a:bodyPr>
          <a:lstStyle/>
          <a:p>
            <a:pPr algn="ctr"/>
            <a:r>
              <a:rPr lang="fr-FR" sz="3600" b="0" cap="none" spc="0" dirty="0" smtClean="0">
                <a:ln w="0"/>
                <a:solidFill>
                  <a:srgbClr val="00B050"/>
                </a:solidFill>
                <a:effectLst>
                  <a:reflection blurRad="6350" stA="53000" endA="300" endPos="35500" dir="5400000" sy="-90000" algn="bl" rotWithShape="0"/>
                </a:effectLst>
              </a:rPr>
              <a:t>M</a:t>
            </a:r>
            <a:r>
              <a:rPr lang="fr-FR" sz="3600" b="0" cap="none" spc="0" dirty="0" smtClean="0">
                <a:ln w="0"/>
                <a:gradFill>
                  <a:gsLst>
                    <a:gs pos="43000">
                      <a:schemeClr val="accent5">
                        <a:lumMod val="50000"/>
                      </a:schemeClr>
                    </a:gs>
                    <a:gs pos="79000">
                      <a:schemeClr val="accent5"/>
                    </a:gs>
                    <a:gs pos="100000">
                      <a:schemeClr val="accent5">
                        <a:lumMod val="60000"/>
                        <a:lumOff val="40000"/>
                      </a:schemeClr>
                    </a:gs>
                  </a:gsLst>
                  <a:lin ang="5400000"/>
                </a:gradFill>
                <a:effectLst>
                  <a:reflection blurRad="6350" stA="53000" endA="300" endPos="35500" dir="5400000" sy="-90000" algn="bl" rotWithShape="0"/>
                </a:effectLst>
              </a:rPr>
              <a:t>achine</a:t>
            </a:r>
            <a:endParaRPr lang="fr-FR" sz="3600" b="0" cap="none" spc="0" dirty="0">
              <a:ln w="0"/>
              <a:gradFill>
                <a:gsLst>
                  <a:gs pos="43000">
                    <a:schemeClr val="accent5">
                      <a:lumMod val="50000"/>
                    </a:schemeClr>
                  </a:gs>
                  <a:gs pos="79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Rectangle 6"/>
          <p:cNvSpPr/>
          <p:nvPr/>
        </p:nvSpPr>
        <p:spPr>
          <a:xfrm>
            <a:off x="5421624" y="3799615"/>
            <a:ext cx="2724150" cy="523220"/>
          </a:xfrm>
          <a:prstGeom prst="rect">
            <a:avLst/>
          </a:prstGeom>
          <a:noFill/>
        </p:spPr>
        <p:txBody>
          <a:bodyPr wrap="square" lIns="91440" tIns="45720" rIns="91440" bIns="45720">
            <a:spAutoFit/>
          </a:bodyPr>
          <a:lstStyle/>
          <a:p>
            <a:pPr algn="ctr"/>
            <a:r>
              <a:rPr lang="fr-FR" sz="2800" b="0" cap="none" spc="0" dirty="0" smtClean="0">
                <a:ln w="0"/>
                <a:solidFill>
                  <a:srgbClr val="00B050"/>
                </a:solidFill>
                <a:effectLst>
                  <a:reflection blurRad="6350" stA="53000" endA="300" endPos="35500" dir="5400000" sy="-90000" algn="bl" rotWithShape="0"/>
                </a:effectLst>
              </a:rPr>
              <a:t>M</a:t>
            </a:r>
            <a:r>
              <a:rPr lang="fr-FR" sz="2800" b="0" cap="none" spc="0" dirty="0" smtClean="0">
                <a:ln w="0"/>
                <a:gradFill>
                  <a:gsLst>
                    <a:gs pos="43000">
                      <a:schemeClr val="accent5">
                        <a:lumMod val="50000"/>
                      </a:schemeClr>
                    </a:gs>
                    <a:gs pos="79000">
                      <a:schemeClr val="accent5"/>
                    </a:gs>
                    <a:gs pos="100000">
                      <a:schemeClr val="accent5">
                        <a:lumMod val="60000"/>
                        <a:lumOff val="40000"/>
                      </a:schemeClr>
                    </a:gs>
                  </a:gsLst>
                  <a:lin ang="5400000"/>
                </a:gradFill>
                <a:effectLst>
                  <a:reflection blurRad="6350" stA="53000" endA="300" endPos="35500" dir="5400000" sy="-90000" algn="bl" rotWithShape="0"/>
                </a:effectLst>
              </a:rPr>
              <a:t>ilieu</a:t>
            </a:r>
            <a:endParaRPr lang="fr-FR" sz="2800" b="0" cap="none" spc="0" dirty="0">
              <a:ln w="0"/>
              <a:gradFill>
                <a:gsLst>
                  <a:gs pos="43000">
                    <a:schemeClr val="accent5">
                      <a:lumMod val="50000"/>
                    </a:schemeClr>
                  </a:gs>
                  <a:gs pos="79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8" name="Rectangle 7"/>
          <p:cNvSpPr/>
          <p:nvPr/>
        </p:nvSpPr>
        <p:spPr>
          <a:xfrm>
            <a:off x="6584460" y="3312929"/>
            <a:ext cx="2724150" cy="461665"/>
          </a:xfrm>
          <a:prstGeom prst="rect">
            <a:avLst/>
          </a:prstGeom>
          <a:noFill/>
        </p:spPr>
        <p:txBody>
          <a:bodyPr wrap="square" lIns="91440" tIns="45720" rIns="91440" bIns="45720">
            <a:spAutoFit/>
          </a:bodyPr>
          <a:lstStyle/>
          <a:p>
            <a:pPr algn="ctr"/>
            <a:r>
              <a:rPr lang="fr-FR" sz="2400" b="0" cap="none" spc="0" dirty="0" smtClean="0">
                <a:ln w="0"/>
                <a:solidFill>
                  <a:srgbClr val="00B050"/>
                </a:solidFill>
                <a:effectLst>
                  <a:reflection blurRad="6350" stA="53000" endA="300" endPos="35500" dir="5400000" sy="-90000" algn="bl" rotWithShape="0"/>
                </a:effectLst>
              </a:rPr>
              <a:t>M</a:t>
            </a:r>
            <a:r>
              <a:rPr lang="fr-FR" sz="2400" b="0" cap="none" spc="0" dirty="0" smtClean="0">
                <a:ln w="0"/>
                <a:gradFill>
                  <a:gsLst>
                    <a:gs pos="43000">
                      <a:schemeClr val="accent5">
                        <a:lumMod val="50000"/>
                      </a:schemeClr>
                    </a:gs>
                    <a:gs pos="79000">
                      <a:schemeClr val="accent5"/>
                    </a:gs>
                    <a:gs pos="100000">
                      <a:schemeClr val="accent5">
                        <a:lumMod val="60000"/>
                        <a:lumOff val="40000"/>
                      </a:schemeClr>
                    </a:gs>
                  </a:gsLst>
                  <a:lin ang="5400000"/>
                </a:gradFill>
                <a:effectLst>
                  <a:reflection blurRad="6350" stA="53000" endA="300" endPos="35500" dir="5400000" sy="-90000" algn="bl" rotWithShape="0"/>
                </a:effectLst>
              </a:rPr>
              <a:t>ain-d’ œuvre</a:t>
            </a:r>
            <a:endParaRPr lang="fr-FR" sz="2400" b="0" cap="none" spc="0" dirty="0">
              <a:ln w="0"/>
              <a:gradFill>
                <a:gsLst>
                  <a:gs pos="43000">
                    <a:schemeClr val="accent5">
                      <a:lumMod val="50000"/>
                    </a:schemeClr>
                  </a:gs>
                  <a:gs pos="79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9" name="Rectangle 8"/>
          <p:cNvSpPr/>
          <p:nvPr/>
        </p:nvSpPr>
        <p:spPr>
          <a:xfrm>
            <a:off x="6140895" y="2969063"/>
            <a:ext cx="2724150" cy="461665"/>
          </a:xfrm>
          <a:prstGeom prst="rect">
            <a:avLst/>
          </a:prstGeom>
          <a:noFill/>
        </p:spPr>
        <p:txBody>
          <a:bodyPr wrap="square" lIns="91440" tIns="45720" rIns="91440" bIns="45720">
            <a:spAutoFit/>
          </a:bodyPr>
          <a:lstStyle/>
          <a:p>
            <a:pPr algn="ctr"/>
            <a:r>
              <a:rPr lang="fr-FR" sz="2400" dirty="0" smtClean="0">
                <a:ln w="0"/>
                <a:solidFill>
                  <a:srgbClr val="00B050"/>
                </a:solidFill>
                <a:effectLst>
                  <a:reflection blurRad="6350" stA="53000" endA="300" endPos="35500" dir="5400000" sy="-90000" algn="bl" rotWithShape="0"/>
                </a:effectLst>
              </a:rPr>
              <a:t>M</a:t>
            </a:r>
            <a:r>
              <a:rPr lang="fr-FR" sz="2400" dirty="0" smtClean="0">
                <a:ln w="0"/>
                <a:gradFill>
                  <a:gsLst>
                    <a:gs pos="43000">
                      <a:schemeClr val="accent5">
                        <a:lumMod val="50000"/>
                      </a:schemeClr>
                    </a:gs>
                    <a:gs pos="79000">
                      <a:schemeClr val="accent5"/>
                    </a:gs>
                    <a:gs pos="100000">
                      <a:schemeClr val="accent5">
                        <a:lumMod val="60000"/>
                        <a:lumOff val="40000"/>
                      </a:schemeClr>
                    </a:gs>
                  </a:gsLst>
                  <a:lin ang="5400000"/>
                </a:gradFill>
                <a:effectLst>
                  <a:reflection blurRad="6350" stA="53000" endA="300" endPos="35500" dir="5400000" sy="-90000" algn="bl" rotWithShape="0"/>
                </a:effectLst>
              </a:rPr>
              <a:t>anagement</a:t>
            </a:r>
            <a:endParaRPr lang="fr-FR" sz="2400" b="0" cap="none" spc="0" dirty="0">
              <a:ln w="0"/>
              <a:gradFill>
                <a:gsLst>
                  <a:gs pos="43000">
                    <a:schemeClr val="accent5">
                      <a:lumMod val="50000"/>
                    </a:schemeClr>
                  </a:gs>
                  <a:gs pos="79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0" name="Rectangle 9"/>
          <p:cNvSpPr/>
          <p:nvPr/>
        </p:nvSpPr>
        <p:spPr>
          <a:xfrm>
            <a:off x="3528471" y="4094956"/>
            <a:ext cx="2724150" cy="923330"/>
          </a:xfrm>
          <a:prstGeom prst="rect">
            <a:avLst/>
          </a:prstGeom>
          <a:noFill/>
        </p:spPr>
        <p:txBody>
          <a:bodyPr wrap="square" lIns="91440" tIns="45720" rIns="91440" bIns="45720">
            <a:spAutoFit/>
          </a:bodyPr>
          <a:lstStyle/>
          <a:p>
            <a:pPr algn="ctr"/>
            <a:r>
              <a:rPr lang="fr-FR" sz="5400" b="0" cap="none" spc="0" dirty="0" smtClean="0">
                <a:ln w="0"/>
                <a:solidFill>
                  <a:srgbClr val="00B050"/>
                </a:solidFill>
                <a:effectLst>
                  <a:reflection blurRad="6350" stA="53000" endA="300" endPos="35500" dir="5400000" sy="-90000" algn="bl" rotWithShape="0"/>
                </a:effectLst>
              </a:rPr>
              <a:t>M</a:t>
            </a:r>
            <a:r>
              <a:rPr lang="fr-FR" sz="5400" dirty="0">
                <a:ln w="0"/>
                <a:gradFill>
                  <a:gsLst>
                    <a:gs pos="43000">
                      <a:schemeClr val="accent5">
                        <a:lumMod val="50000"/>
                      </a:schemeClr>
                    </a:gs>
                    <a:gs pos="79000">
                      <a:schemeClr val="accent5"/>
                    </a:gs>
                    <a:gs pos="100000">
                      <a:schemeClr val="accent5">
                        <a:lumMod val="60000"/>
                        <a:lumOff val="40000"/>
                      </a:schemeClr>
                    </a:gs>
                  </a:gsLst>
                  <a:lin ang="5400000"/>
                </a:gradFill>
                <a:effectLst>
                  <a:reflection blurRad="6350" stA="53000" endA="300" endPos="35500" dir="5400000" sy="-90000" algn="bl" rotWithShape="0"/>
                </a:effectLst>
              </a:rPr>
              <a:t>e</a:t>
            </a:r>
            <a:r>
              <a:rPr lang="fr-FR" sz="5400" b="0" cap="none" spc="0" dirty="0" smtClean="0">
                <a:ln w="0"/>
                <a:gradFill>
                  <a:gsLst>
                    <a:gs pos="43000">
                      <a:schemeClr val="accent5">
                        <a:lumMod val="50000"/>
                      </a:schemeClr>
                    </a:gs>
                    <a:gs pos="79000">
                      <a:schemeClr val="accent5"/>
                    </a:gs>
                    <a:gs pos="100000">
                      <a:schemeClr val="accent5">
                        <a:lumMod val="60000"/>
                        <a:lumOff val="40000"/>
                      </a:schemeClr>
                    </a:gs>
                  </a:gsLst>
                  <a:lin ang="5400000"/>
                </a:gradFill>
                <a:effectLst>
                  <a:reflection blurRad="6350" stA="53000" endA="300" endPos="35500" dir="5400000" sy="-90000" algn="bl" rotWithShape="0"/>
                </a:effectLst>
              </a:rPr>
              <a:t>sure</a:t>
            </a:r>
            <a:endParaRPr lang="fr-FR" sz="5400" b="0" cap="none" spc="0" dirty="0">
              <a:ln w="0"/>
              <a:gradFill>
                <a:gsLst>
                  <a:gs pos="43000">
                    <a:schemeClr val="accent5">
                      <a:lumMod val="50000"/>
                    </a:schemeClr>
                  </a:gs>
                  <a:gs pos="79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1" name="Rectangle 10"/>
          <p:cNvSpPr/>
          <p:nvPr/>
        </p:nvSpPr>
        <p:spPr>
          <a:xfrm>
            <a:off x="6423344" y="4371031"/>
            <a:ext cx="2724150" cy="769441"/>
          </a:xfrm>
          <a:prstGeom prst="rect">
            <a:avLst/>
          </a:prstGeom>
          <a:noFill/>
        </p:spPr>
        <p:txBody>
          <a:bodyPr wrap="square" lIns="91440" tIns="45720" rIns="91440" bIns="45720">
            <a:spAutoFit/>
          </a:bodyPr>
          <a:lstStyle/>
          <a:p>
            <a:pPr algn="ctr"/>
            <a:r>
              <a:rPr lang="fr-FR" sz="4400" b="0" cap="none" spc="0" dirty="0" smtClean="0">
                <a:ln w="0"/>
                <a:solidFill>
                  <a:srgbClr val="00B050"/>
                </a:solidFill>
                <a:effectLst>
                  <a:reflection blurRad="6350" stA="53000" endA="300" endPos="35500" dir="5400000" sy="-90000" algn="bl" rotWithShape="0"/>
                </a:effectLst>
              </a:rPr>
              <a:t>M</a:t>
            </a:r>
            <a:r>
              <a:rPr lang="fr-FR" sz="4400" b="0" cap="none" spc="0" dirty="0" smtClean="0">
                <a:ln w="0"/>
                <a:gradFill>
                  <a:gsLst>
                    <a:gs pos="43000">
                      <a:schemeClr val="accent5">
                        <a:lumMod val="50000"/>
                      </a:schemeClr>
                    </a:gs>
                    <a:gs pos="79000">
                      <a:schemeClr val="accent5"/>
                    </a:gs>
                    <a:gs pos="100000">
                      <a:schemeClr val="accent5">
                        <a:lumMod val="60000"/>
                        <a:lumOff val="40000"/>
                      </a:schemeClr>
                    </a:gs>
                  </a:gsLst>
                  <a:lin ang="5400000"/>
                </a:gradFill>
                <a:effectLst>
                  <a:reflection blurRad="6350" stA="53000" endA="300" endPos="35500" dir="5400000" sy="-90000" algn="bl" rotWithShape="0"/>
                </a:effectLst>
              </a:rPr>
              <a:t>éthode</a:t>
            </a:r>
            <a:endParaRPr lang="fr-FR" sz="4400" b="0" cap="none" spc="0" dirty="0">
              <a:ln w="0"/>
              <a:gradFill>
                <a:gsLst>
                  <a:gs pos="43000">
                    <a:schemeClr val="accent5">
                      <a:lumMod val="50000"/>
                    </a:schemeClr>
                  </a:gs>
                  <a:gs pos="79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7890" name="Titr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fr-FR" dirty="0" smtClean="0">
                <a:latin typeface="Arial" panose="020B0604020202020204" pitchFamily="34" charset="0"/>
                <a:cs typeface="Arial" panose="020B0604020202020204" pitchFamily="34" charset="0"/>
              </a:rPr>
              <a:t>À partir d’un effet connu</a:t>
            </a:r>
          </a:p>
        </p:txBody>
      </p:sp>
      <p:sp>
        <p:nvSpPr>
          <p:cNvPr id="3" name="Espace réservé du texte 2"/>
          <p:cNvSpPr>
            <a:spLocks noGrp="1"/>
          </p:cNvSpPr>
          <p:nvPr>
            <p:ph type="body" idx="1"/>
          </p:nvPr>
        </p:nvSpPr>
        <p:spPr/>
        <p:txBody>
          <a:bodyPr/>
          <a:lstStyle/>
          <a:p>
            <a:pPr>
              <a:lnSpc>
                <a:spcPct val="90000"/>
              </a:lnSpc>
              <a:spcBef>
                <a:spcPts val="600"/>
              </a:spcBef>
              <a:defRPr/>
            </a:pPr>
            <a:r>
              <a:rPr lang="fr-FR" sz="2300" dirty="0">
                <a:latin typeface="Calibri" panose="020F0502020204030204" pitchFamily="34" charset="0"/>
              </a:rPr>
              <a:t>… quelles sont les grandes catégories de causes que l’on peut incriminer </a:t>
            </a:r>
            <a:r>
              <a:rPr lang="fr-FR" sz="2300" dirty="0" smtClean="0">
                <a:latin typeface="Calibri" panose="020F0502020204030204" pitchFamily="34" charset="0"/>
              </a:rPr>
              <a:t>?</a:t>
            </a:r>
            <a:endParaRPr lang="fr-FR" sz="2300" dirty="0">
              <a:latin typeface="Calibri" panose="020F0502020204030204" pitchFamily="34" charset="0"/>
            </a:endParaRPr>
          </a:p>
          <a:p>
            <a:pPr>
              <a:lnSpc>
                <a:spcPct val="90000"/>
              </a:lnSpc>
              <a:spcBef>
                <a:spcPts val="600"/>
              </a:spcBef>
              <a:defRPr/>
            </a:pPr>
            <a:r>
              <a:rPr lang="fr-FR" sz="2300" dirty="0" smtClean="0">
                <a:solidFill>
                  <a:srgbClr val="990000"/>
                </a:solidFill>
                <a:latin typeface="Calibri" panose="020F0502020204030204" pitchFamily="34" charset="0"/>
              </a:rPr>
              <a:t>Il en existe 6 =&gt; « diagramme 6M »</a:t>
            </a:r>
            <a:endParaRPr lang="fr-FR" sz="3200" dirty="0" smtClean="0">
              <a:solidFill>
                <a:srgbClr val="990000"/>
              </a:solidFill>
            </a:endParaRPr>
          </a:p>
          <a:p>
            <a:pPr eaLnBrk="1" fontAlgn="auto" hangingPunct="1">
              <a:spcBef>
                <a:spcPts val="0"/>
              </a:spcBef>
              <a:spcAft>
                <a:spcPts val="0"/>
              </a:spcAft>
              <a:defRPr/>
            </a:pPr>
            <a:endParaRPr lang="fr-FR" sz="1556" dirty="0">
              <a:sym typeface="Arial"/>
            </a:endParaRPr>
          </a:p>
        </p:txBody>
      </p:sp>
      <p:sp>
        <p:nvSpPr>
          <p:cNvPr id="12" name="ZoneTexte 11"/>
          <p:cNvSpPr txBox="1"/>
          <p:nvPr/>
        </p:nvSpPr>
        <p:spPr>
          <a:xfrm>
            <a:off x="87620" y="3465734"/>
            <a:ext cx="378042" cy="121431"/>
          </a:xfrm>
          <a:prstGeom prst="rect">
            <a:avLst/>
          </a:prstGeom>
          <a:noFill/>
        </p:spPr>
        <p:txBody>
          <a:bodyPr wrap="square" lIns="71320" tIns="35661" rIns="71320" bIns="35661" rtlCol="0">
            <a:spAutoFit/>
          </a:bodyPr>
          <a:lstStyle/>
          <a:p>
            <a:pPr>
              <a:buSzPct val="400000"/>
              <a:buFont typeface="Wingdings" pitchFamily="2" charset="2"/>
              <a:buChar char="ü"/>
            </a:pPr>
            <a:r>
              <a:rPr lang="fr-FR" sz="400" dirty="0">
                <a:solidFill>
                  <a:srgbClr val="FF0000"/>
                </a:solidFill>
                <a:latin typeface="Calibr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fr-FR" dirty="0">
                <a:solidFill>
                  <a:srgbClr val="008000"/>
                </a:solidFill>
              </a:rPr>
              <a:t>Matière</a:t>
            </a:r>
            <a:endParaRPr lang="fr-FR" dirty="0" smtClean="0">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a:xfrm>
            <a:off x="2843809" y="3053300"/>
            <a:ext cx="6173194" cy="2153699"/>
          </a:xfrm>
        </p:spPr>
        <p:txBody>
          <a:bodyPr/>
          <a:lstStyle/>
          <a:p>
            <a:pPr>
              <a:defRPr/>
            </a:pPr>
            <a:r>
              <a:rPr lang="fr-FR" sz="2300" dirty="0" smtClean="0">
                <a:latin typeface="Calibri" panose="020F0502020204030204" pitchFamily="34" charset="0"/>
              </a:rPr>
              <a:t>Tout </a:t>
            </a:r>
            <a:r>
              <a:rPr lang="fr-FR" sz="2300" dirty="0">
                <a:latin typeface="Calibri" panose="020F0502020204030204" pitchFamily="34" charset="0"/>
              </a:rPr>
              <a:t>ce qui </a:t>
            </a:r>
            <a:r>
              <a:rPr lang="fr-FR" sz="2300" dirty="0" smtClean="0">
                <a:latin typeface="Calibri" panose="020F0502020204030204" pitchFamily="34" charset="0"/>
              </a:rPr>
              <a:t>est consommé par le </a:t>
            </a:r>
            <a:r>
              <a:rPr lang="fr-FR" sz="2300" dirty="0">
                <a:latin typeface="Calibri" panose="020F0502020204030204" pitchFamily="34" charset="0"/>
              </a:rPr>
              <a:t>processus</a:t>
            </a:r>
          </a:p>
          <a:p>
            <a:pPr marL="647700" lvl="1" indent="-285750">
              <a:spcBef>
                <a:spcPts val="600"/>
              </a:spcBef>
              <a:spcAft>
                <a:spcPts val="600"/>
              </a:spcAft>
              <a:buFont typeface="Wingdings" panose="05000000000000000000" pitchFamily="2" charset="2"/>
              <a:buChar char="ü"/>
              <a:defRPr/>
            </a:pPr>
            <a:r>
              <a:rPr lang="fr-FR" sz="1600" dirty="0" smtClean="0">
                <a:solidFill>
                  <a:schemeClr val="accent2"/>
                </a:solidFill>
                <a:latin typeface="Calibri" panose="020F0502020204030204" pitchFamily="34" charset="0"/>
              </a:rPr>
              <a:t>Le </a:t>
            </a:r>
            <a:r>
              <a:rPr lang="fr-FR" sz="1600" dirty="0">
                <a:solidFill>
                  <a:schemeClr val="accent2"/>
                </a:solidFill>
                <a:latin typeface="Calibri" panose="020F0502020204030204" pitchFamily="34" charset="0"/>
              </a:rPr>
              <a:t>fournisseur change la qualité de l’acier sans prévenir</a:t>
            </a:r>
          </a:p>
          <a:p>
            <a:pPr marL="647700" lvl="1" indent="-285750">
              <a:spcBef>
                <a:spcPts val="600"/>
              </a:spcBef>
              <a:spcAft>
                <a:spcPts val="600"/>
              </a:spcAft>
              <a:buFont typeface="Wingdings" panose="05000000000000000000" pitchFamily="2" charset="2"/>
              <a:buChar char="ü"/>
              <a:defRPr/>
            </a:pPr>
            <a:r>
              <a:rPr lang="fr-FR" sz="1600" dirty="0" smtClean="0">
                <a:solidFill>
                  <a:schemeClr val="accent2"/>
                </a:solidFill>
                <a:latin typeface="Calibri" panose="020F0502020204030204" pitchFamily="34" charset="0"/>
              </a:rPr>
              <a:t>L’électricité </a:t>
            </a:r>
            <a:r>
              <a:rPr lang="fr-FR" sz="1600" dirty="0">
                <a:solidFill>
                  <a:schemeClr val="accent2"/>
                </a:solidFill>
                <a:latin typeface="Calibri" panose="020F0502020204030204" pitchFamily="34" charset="0"/>
              </a:rPr>
              <a:t>connaît des variations de voltage</a:t>
            </a:r>
          </a:p>
          <a:p>
            <a:pPr marL="647700" lvl="1" indent="-285750">
              <a:spcBef>
                <a:spcPts val="600"/>
              </a:spcBef>
              <a:spcAft>
                <a:spcPts val="600"/>
              </a:spcAft>
              <a:buFont typeface="Wingdings" panose="05000000000000000000" pitchFamily="2" charset="2"/>
              <a:buChar char="ü"/>
              <a:defRPr/>
            </a:pPr>
            <a:r>
              <a:rPr lang="fr-FR" sz="1600" dirty="0" smtClean="0">
                <a:solidFill>
                  <a:schemeClr val="accent2"/>
                </a:solidFill>
                <a:latin typeface="Calibri" panose="020F0502020204030204" pitchFamily="34" charset="0"/>
              </a:rPr>
              <a:t>La qualité du bacon a changé</a:t>
            </a:r>
          </a:p>
          <a:p>
            <a:pPr marL="647700" lvl="1" indent="-285750">
              <a:spcBef>
                <a:spcPts val="600"/>
              </a:spcBef>
              <a:spcAft>
                <a:spcPts val="600"/>
              </a:spcAft>
              <a:buFont typeface="Wingdings" panose="05000000000000000000" pitchFamily="2" charset="2"/>
              <a:buChar char="ü"/>
              <a:defRPr/>
            </a:pPr>
            <a:r>
              <a:rPr lang="fr-FR" sz="1600" dirty="0" smtClean="0">
                <a:solidFill>
                  <a:schemeClr val="accent2"/>
                </a:solidFill>
                <a:latin typeface="Calibri" panose="020F0502020204030204" pitchFamily="34" charset="0"/>
              </a:rPr>
              <a:t>…</a:t>
            </a:r>
            <a:endParaRPr lang="fr-FR" sz="1600" dirty="0">
              <a:solidFill>
                <a:schemeClr val="accent2"/>
              </a:solidFill>
              <a:latin typeface="Calibri" panose="020F0502020204030204" pitchFamily="34" charset="0"/>
            </a:endParaRPr>
          </a:p>
          <a:p>
            <a:pPr eaLnBrk="1" fontAlgn="auto" hangingPunct="1">
              <a:spcBef>
                <a:spcPts val="0"/>
              </a:spcBef>
              <a:spcAft>
                <a:spcPts val="0"/>
              </a:spcAft>
              <a:defRPr/>
            </a:pPr>
            <a:endParaRPr lang="fr-FR" sz="2300" dirty="0">
              <a:latin typeface="Calibri" panose="020F0502020204030204" pitchFamily="34" charset="0"/>
              <a:sym typeface="Arial"/>
            </a:endParaRPr>
          </a:p>
        </p:txBody>
      </p:sp>
      <p:pic>
        <p:nvPicPr>
          <p:cNvPr id="38916" name="Picture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320" y="876300"/>
            <a:ext cx="1846262"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7" name="Picture 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5575" y="790575"/>
            <a:ext cx="263842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87620" y="3465734"/>
            <a:ext cx="378042" cy="121431"/>
          </a:xfrm>
          <a:prstGeom prst="rect">
            <a:avLst/>
          </a:prstGeom>
          <a:noFill/>
        </p:spPr>
        <p:txBody>
          <a:bodyPr wrap="square" lIns="71320" tIns="35661" rIns="71320" bIns="35661" rtlCol="0">
            <a:spAutoFit/>
          </a:bodyPr>
          <a:lstStyle/>
          <a:p>
            <a:pPr>
              <a:buSzPct val="400000"/>
              <a:buFont typeface="Wingdings" pitchFamily="2" charset="2"/>
              <a:buChar char="ü"/>
            </a:pPr>
            <a:r>
              <a:rPr lang="fr-FR" sz="400" dirty="0">
                <a:solidFill>
                  <a:srgbClr val="FF0000"/>
                </a:solidFill>
                <a:latin typeface="Calibr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9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7463" y="3308350"/>
            <a:ext cx="1376362"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9" name="Titr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fr-FR" dirty="0">
                <a:solidFill>
                  <a:srgbClr val="663300"/>
                </a:solidFill>
              </a:rPr>
              <a:t>Machines</a:t>
            </a:r>
            <a:endParaRPr lang="fr-FR" dirty="0" smtClean="0">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a:xfrm>
            <a:off x="2843809" y="2828924"/>
            <a:ext cx="6173194" cy="2378075"/>
          </a:xfrm>
        </p:spPr>
        <p:txBody>
          <a:bodyPr/>
          <a:lstStyle/>
          <a:p>
            <a:pPr eaLnBrk="1" fontAlgn="auto" hangingPunct="1">
              <a:spcBef>
                <a:spcPts val="0"/>
              </a:spcBef>
              <a:spcAft>
                <a:spcPts val="0"/>
              </a:spcAft>
              <a:defRPr/>
            </a:pPr>
            <a:endParaRPr lang="fr-FR" sz="1556" dirty="0" smtClean="0">
              <a:sym typeface="Arial"/>
            </a:endParaRPr>
          </a:p>
          <a:p>
            <a:pPr>
              <a:defRPr/>
            </a:pPr>
            <a:r>
              <a:rPr lang="fr-FR" sz="2300" dirty="0">
                <a:latin typeface="Calibri" panose="020F0502020204030204" pitchFamily="34" charset="0"/>
              </a:rPr>
              <a:t>Les moyens techniques</a:t>
            </a:r>
          </a:p>
          <a:p>
            <a:pPr marL="647700" lvl="1" indent="-285750">
              <a:spcBef>
                <a:spcPts val="600"/>
              </a:spcBef>
              <a:spcAft>
                <a:spcPts val="0"/>
              </a:spcAft>
              <a:buFont typeface="Wingdings" panose="05000000000000000000" pitchFamily="2" charset="2"/>
              <a:buChar char="ü"/>
              <a:defRPr/>
            </a:pPr>
            <a:r>
              <a:rPr lang="fr-FR" sz="1600" dirty="0" smtClean="0">
                <a:solidFill>
                  <a:schemeClr val="accent2"/>
                </a:solidFill>
                <a:latin typeface="Calibri" panose="020F0502020204030204" pitchFamily="34" charset="0"/>
              </a:rPr>
              <a:t>Machine-outil : ne peut pas usiner </a:t>
            </a:r>
            <a:r>
              <a:rPr lang="fr-FR" sz="1600" dirty="0">
                <a:solidFill>
                  <a:schemeClr val="accent2"/>
                </a:solidFill>
                <a:latin typeface="Calibri" panose="020F0502020204030204" pitchFamily="34" charset="0"/>
              </a:rPr>
              <a:t>à la </a:t>
            </a:r>
            <a:r>
              <a:rPr lang="fr-FR" sz="1600" dirty="0" smtClean="0">
                <a:solidFill>
                  <a:schemeClr val="accent2"/>
                </a:solidFill>
                <a:latin typeface="Calibri" panose="020F0502020204030204" pitchFamily="34" charset="0"/>
              </a:rPr>
              <a:t>tolérance</a:t>
            </a:r>
            <a:endParaRPr lang="fr-FR" sz="1600" dirty="0">
              <a:solidFill>
                <a:schemeClr val="accent2"/>
              </a:solidFill>
              <a:latin typeface="Calibri" panose="020F0502020204030204" pitchFamily="34" charset="0"/>
            </a:endParaRPr>
          </a:p>
          <a:p>
            <a:pPr marL="647700" lvl="1" indent="-285750">
              <a:spcBef>
                <a:spcPts val="600"/>
              </a:spcBef>
              <a:spcAft>
                <a:spcPts val="0"/>
              </a:spcAft>
              <a:buFont typeface="Wingdings" panose="05000000000000000000" pitchFamily="2" charset="2"/>
              <a:buChar char="ü"/>
              <a:defRPr/>
            </a:pPr>
            <a:r>
              <a:rPr lang="fr-FR" sz="1600" dirty="0" smtClean="0">
                <a:solidFill>
                  <a:schemeClr val="accent2"/>
                </a:solidFill>
                <a:latin typeface="Calibri" panose="020F0502020204030204" pitchFamily="34" charset="0"/>
              </a:rPr>
              <a:t>Camions trop petits</a:t>
            </a:r>
            <a:endParaRPr lang="fr-FR" sz="1600" dirty="0">
              <a:solidFill>
                <a:schemeClr val="accent2"/>
              </a:solidFill>
              <a:latin typeface="Calibri" panose="020F0502020204030204" pitchFamily="34" charset="0"/>
            </a:endParaRPr>
          </a:p>
          <a:p>
            <a:pPr marL="647700" lvl="1" indent="-285750">
              <a:spcBef>
                <a:spcPts val="600"/>
              </a:spcBef>
              <a:spcAft>
                <a:spcPts val="0"/>
              </a:spcAft>
              <a:buFont typeface="Wingdings" panose="05000000000000000000" pitchFamily="2" charset="2"/>
              <a:buChar char="ü"/>
              <a:defRPr/>
            </a:pPr>
            <a:r>
              <a:rPr lang="fr-FR" sz="1600" dirty="0" smtClean="0">
                <a:solidFill>
                  <a:schemeClr val="accent2"/>
                </a:solidFill>
                <a:latin typeface="Calibri" panose="020F0502020204030204" pitchFamily="34" charset="0"/>
              </a:rPr>
              <a:t>Les plaques de cuisson ne  chauffent pas assez</a:t>
            </a:r>
            <a:endParaRPr lang="fr-FR" sz="1600" dirty="0">
              <a:solidFill>
                <a:schemeClr val="accent2"/>
              </a:solidFill>
              <a:latin typeface="Calibri" panose="020F0502020204030204" pitchFamily="34" charset="0"/>
            </a:endParaRPr>
          </a:p>
          <a:p>
            <a:pPr marL="647700" lvl="1" indent="-285750">
              <a:spcBef>
                <a:spcPts val="600"/>
              </a:spcBef>
              <a:spcAft>
                <a:spcPts val="0"/>
              </a:spcAft>
              <a:buFont typeface="Wingdings" panose="05000000000000000000" pitchFamily="2" charset="2"/>
              <a:buChar char="ü"/>
              <a:defRPr/>
            </a:pPr>
            <a:r>
              <a:rPr lang="fr-FR" sz="1600" dirty="0" smtClean="0">
                <a:solidFill>
                  <a:schemeClr val="accent2"/>
                </a:solidFill>
                <a:latin typeface="Calibri" panose="020F0502020204030204" pitchFamily="34" charset="0"/>
              </a:rPr>
              <a:t>Réseau </a:t>
            </a:r>
            <a:r>
              <a:rPr lang="fr-FR" sz="1600" dirty="0">
                <a:solidFill>
                  <a:schemeClr val="accent2"/>
                </a:solidFill>
                <a:latin typeface="Calibri" panose="020F0502020204030204" pitchFamily="34" charset="0"/>
              </a:rPr>
              <a:t>informatique en panne</a:t>
            </a:r>
          </a:p>
          <a:p>
            <a:pPr marL="647700" lvl="1" indent="-285750">
              <a:spcBef>
                <a:spcPts val="600"/>
              </a:spcBef>
              <a:spcAft>
                <a:spcPts val="0"/>
              </a:spcAft>
              <a:buFont typeface="Wingdings" panose="05000000000000000000" pitchFamily="2" charset="2"/>
              <a:buChar char="ü"/>
              <a:defRPr/>
            </a:pPr>
            <a:r>
              <a:rPr lang="fr-FR" sz="1600" dirty="0" smtClean="0">
                <a:solidFill>
                  <a:schemeClr val="accent2"/>
                </a:solidFill>
                <a:latin typeface="Calibri" panose="020F0502020204030204" pitchFamily="34" charset="0"/>
              </a:rPr>
              <a:t>….</a:t>
            </a:r>
            <a:endParaRPr lang="fr-FR" sz="1600" dirty="0">
              <a:solidFill>
                <a:schemeClr val="accent2"/>
              </a:solidFill>
              <a:latin typeface="Calibri" panose="020F0502020204030204" pitchFamily="34" charset="0"/>
            </a:endParaRPr>
          </a:p>
          <a:p>
            <a:pPr eaLnBrk="1" fontAlgn="auto" hangingPunct="1">
              <a:spcBef>
                <a:spcPts val="0"/>
              </a:spcBef>
              <a:spcAft>
                <a:spcPts val="0"/>
              </a:spcAft>
              <a:defRPr/>
            </a:pPr>
            <a:endParaRPr lang="fr-FR" sz="1556" dirty="0">
              <a:sym typeface="Arial"/>
            </a:endParaRPr>
          </a:p>
        </p:txBody>
      </p:sp>
      <p:pic>
        <p:nvPicPr>
          <p:cNvPr id="39941" name="Picture 4">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3653" y="876300"/>
            <a:ext cx="3109912"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87620" y="3465734"/>
            <a:ext cx="378042" cy="121431"/>
          </a:xfrm>
          <a:prstGeom prst="rect">
            <a:avLst/>
          </a:prstGeom>
          <a:noFill/>
        </p:spPr>
        <p:txBody>
          <a:bodyPr wrap="square" lIns="71320" tIns="35661" rIns="71320" bIns="35661" rtlCol="0">
            <a:spAutoFit/>
          </a:bodyPr>
          <a:lstStyle/>
          <a:p>
            <a:pPr>
              <a:buSzPct val="400000"/>
              <a:buFont typeface="Wingdings" pitchFamily="2" charset="2"/>
              <a:buChar char="ü"/>
            </a:pPr>
            <a:r>
              <a:rPr lang="fr-FR" sz="400" dirty="0">
                <a:solidFill>
                  <a:srgbClr val="FF0000"/>
                </a:solidFill>
                <a:latin typeface="Calibr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9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fr-FR" dirty="0">
                <a:solidFill>
                  <a:srgbClr val="006600"/>
                </a:solidFill>
              </a:rPr>
              <a:t>Milieu</a:t>
            </a:r>
            <a:endParaRPr lang="fr-FR" dirty="0" smtClean="0">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a:xfrm>
            <a:off x="2843809" y="3196424"/>
            <a:ext cx="6173194" cy="2010576"/>
          </a:xfrm>
        </p:spPr>
        <p:txBody>
          <a:bodyPr/>
          <a:lstStyle/>
          <a:p>
            <a:pPr>
              <a:defRPr/>
            </a:pPr>
            <a:r>
              <a:rPr lang="fr-FR" sz="2300" dirty="0" smtClean="0">
                <a:latin typeface="Calibri" panose="020F0502020204030204" pitchFamily="34" charset="0"/>
              </a:rPr>
              <a:t>L’environnement</a:t>
            </a:r>
            <a:endParaRPr lang="fr-FR" sz="2300" dirty="0">
              <a:latin typeface="Calibri" panose="020F0502020204030204" pitchFamily="34" charset="0"/>
            </a:endParaRPr>
          </a:p>
          <a:p>
            <a:pPr marL="647700" lvl="1" indent="-285750">
              <a:spcBef>
                <a:spcPts val="600"/>
              </a:spcBef>
              <a:spcAft>
                <a:spcPts val="0"/>
              </a:spcAft>
              <a:buFont typeface="Wingdings" panose="05000000000000000000" pitchFamily="2" charset="2"/>
              <a:buChar char="ü"/>
              <a:defRPr/>
            </a:pPr>
            <a:r>
              <a:rPr lang="fr-FR" sz="1600" dirty="0">
                <a:solidFill>
                  <a:schemeClr val="accent2"/>
                </a:solidFill>
                <a:latin typeface="Calibri" panose="020F0502020204030204" pitchFamily="34" charset="0"/>
              </a:rPr>
              <a:t>Canicule </a:t>
            </a:r>
            <a:r>
              <a:rPr lang="fr-FR" sz="1600" dirty="0" smtClean="0">
                <a:solidFill>
                  <a:schemeClr val="accent2"/>
                </a:solidFill>
                <a:latin typeface="Calibri" panose="020F0502020204030204" pitchFamily="34" charset="0"/>
              </a:rPr>
              <a:t>entraînant </a:t>
            </a:r>
            <a:r>
              <a:rPr lang="fr-FR" sz="1600" dirty="0">
                <a:solidFill>
                  <a:schemeClr val="accent2"/>
                </a:solidFill>
                <a:latin typeface="Calibri" panose="020F0502020204030204" pitchFamily="34" charset="0"/>
              </a:rPr>
              <a:t>un déréglage des machines</a:t>
            </a:r>
          </a:p>
          <a:p>
            <a:pPr marL="647700" lvl="1" indent="-285750">
              <a:spcBef>
                <a:spcPts val="600"/>
              </a:spcBef>
              <a:spcAft>
                <a:spcPts val="0"/>
              </a:spcAft>
              <a:buFont typeface="Wingdings" panose="05000000000000000000" pitchFamily="2" charset="2"/>
              <a:buChar char="ü"/>
              <a:defRPr/>
            </a:pPr>
            <a:r>
              <a:rPr lang="fr-FR" sz="1600" dirty="0">
                <a:solidFill>
                  <a:schemeClr val="accent2"/>
                </a:solidFill>
                <a:latin typeface="Calibri" panose="020F0502020204030204" pitchFamily="34" charset="0"/>
              </a:rPr>
              <a:t>Bouchons routiers</a:t>
            </a:r>
          </a:p>
          <a:p>
            <a:pPr marL="647700" lvl="1" indent="-285750">
              <a:spcBef>
                <a:spcPts val="600"/>
              </a:spcBef>
              <a:spcAft>
                <a:spcPts val="0"/>
              </a:spcAft>
              <a:buFont typeface="Wingdings" panose="05000000000000000000" pitchFamily="2" charset="2"/>
              <a:buChar char="ü"/>
              <a:defRPr/>
            </a:pPr>
            <a:r>
              <a:rPr lang="fr-FR" sz="1600" dirty="0">
                <a:solidFill>
                  <a:schemeClr val="accent2"/>
                </a:solidFill>
                <a:latin typeface="Calibri" panose="020F0502020204030204" pitchFamily="34" charset="0"/>
              </a:rPr>
              <a:t>Pluie mouillant les raisins avant récolte</a:t>
            </a:r>
          </a:p>
          <a:p>
            <a:pPr marL="647700" lvl="1" indent="-285750">
              <a:spcBef>
                <a:spcPts val="600"/>
              </a:spcBef>
              <a:spcAft>
                <a:spcPts val="0"/>
              </a:spcAft>
              <a:buFont typeface="Wingdings" panose="05000000000000000000" pitchFamily="2" charset="2"/>
              <a:buChar char="ü"/>
              <a:defRPr/>
            </a:pPr>
            <a:r>
              <a:rPr lang="fr-FR" sz="1600" dirty="0">
                <a:solidFill>
                  <a:schemeClr val="accent2"/>
                </a:solidFill>
                <a:latin typeface="Calibri" panose="020F0502020204030204" pitchFamily="34" charset="0"/>
              </a:rPr>
              <a:t>Un partenaire </a:t>
            </a:r>
            <a:r>
              <a:rPr lang="fr-FR" sz="1600" dirty="0" smtClean="0">
                <a:solidFill>
                  <a:schemeClr val="accent2"/>
                </a:solidFill>
                <a:latin typeface="Calibri" panose="020F0502020204030204" pitchFamily="34" charset="0"/>
              </a:rPr>
              <a:t>n’a pas communiqué </a:t>
            </a:r>
            <a:r>
              <a:rPr lang="fr-FR" sz="1600" dirty="0">
                <a:solidFill>
                  <a:schemeClr val="accent2"/>
                </a:solidFill>
                <a:latin typeface="Calibri" panose="020F0502020204030204" pitchFamily="34" charset="0"/>
              </a:rPr>
              <a:t>une information importante</a:t>
            </a:r>
          </a:p>
          <a:p>
            <a:pPr marL="647700" lvl="1" indent="-285750">
              <a:spcBef>
                <a:spcPts val="600"/>
              </a:spcBef>
              <a:spcAft>
                <a:spcPts val="0"/>
              </a:spcAft>
              <a:buFont typeface="Wingdings" panose="05000000000000000000" pitchFamily="2" charset="2"/>
              <a:buChar char="ü"/>
              <a:defRPr/>
            </a:pPr>
            <a:r>
              <a:rPr lang="fr-FR" sz="1600" dirty="0" smtClean="0">
                <a:solidFill>
                  <a:schemeClr val="accent2"/>
                </a:solidFill>
                <a:latin typeface="Calibri" panose="020F0502020204030204" pitchFamily="34" charset="0"/>
                <a:sym typeface="Arial"/>
              </a:rPr>
              <a:t>Évènement en ville : plus de clients …</a:t>
            </a:r>
            <a:endParaRPr lang="fr-FR" sz="1600" dirty="0">
              <a:solidFill>
                <a:schemeClr val="accent2"/>
              </a:solidFill>
              <a:latin typeface="Calibri" panose="020F0502020204030204" pitchFamily="34" charset="0"/>
              <a:sym typeface="Arial"/>
            </a:endParaRPr>
          </a:p>
          <a:p>
            <a:pPr lvl="1">
              <a:defRPr/>
            </a:pPr>
            <a:endParaRPr lang="fr-FR" sz="1600" dirty="0">
              <a:solidFill>
                <a:schemeClr val="accent2"/>
              </a:solidFill>
              <a:latin typeface="Calibri" panose="020F0502020204030204" pitchFamily="34" charset="0"/>
            </a:endParaRPr>
          </a:p>
        </p:txBody>
      </p:sp>
      <p:pic>
        <p:nvPicPr>
          <p:cNvPr id="40964" name="Picture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1796" y="1025525"/>
            <a:ext cx="2005012" cy="197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5" name="Picture 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0815" y="1025525"/>
            <a:ext cx="1726185" cy="115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6" name="Picture 6">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3809" y="804227"/>
            <a:ext cx="1723009" cy="159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87620" y="3465734"/>
            <a:ext cx="378042" cy="121431"/>
          </a:xfrm>
          <a:prstGeom prst="rect">
            <a:avLst/>
          </a:prstGeom>
          <a:noFill/>
        </p:spPr>
        <p:txBody>
          <a:bodyPr wrap="square" lIns="71320" tIns="35661" rIns="71320" bIns="35661" rtlCol="0">
            <a:spAutoFit/>
          </a:bodyPr>
          <a:lstStyle/>
          <a:p>
            <a:pPr>
              <a:buSzPct val="400000"/>
              <a:buFont typeface="Wingdings" pitchFamily="2" charset="2"/>
              <a:buChar char="ü"/>
            </a:pPr>
            <a:r>
              <a:rPr lang="fr-FR" sz="400" dirty="0">
                <a:solidFill>
                  <a:srgbClr val="FF0000"/>
                </a:solidFill>
                <a:latin typeface="Calibr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6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fr-FR" dirty="0" smtClean="0">
                <a:solidFill>
                  <a:srgbClr val="CC00FF"/>
                </a:solidFill>
              </a:rPr>
              <a:t>Main-d’œuvre/Management</a:t>
            </a:r>
            <a:endParaRPr lang="fr-FR" dirty="0" smtClean="0">
              <a:solidFill>
                <a:srgbClr val="CC00FF"/>
              </a:solidFill>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a:xfrm>
            <a:off x="2843809" y="3204376"/>
            <a:ext cx="6173194" cy="2002624"/>
          </a:xfrm>
        </p:spPr>
        <p:txBody>
          <a:bodyPr/>
          <a:lstStyle/>
          <a:p>
            <a:pPr marL="647700" lvl="1" indent="-285750">
              <a:spcBef>
                <a:spcPts val="600"/>
              </a:spcBef>
              <a:spcAft>
                <a:spcPts val="0"/>
              </a:spcAft>
              <a:buFont typeface="Wingdings" panose="05000000000000000000" pitchFamily="2" charset="2"/>
              <a:buChar char="ü"/>
              <a:defRPr/>
            </a:pPr>
            <a:r>
              <a:rPr lang="fr-FR" sz="1600" dirty="0" smtClean="0">
                <a:solidFill>
                  <a:schemeClr val="accent2"/>
                </a:solidFill>
                <a:latin typeface="Calibri" panose="020F0502020204030204" pitchFamily="34" charset="0"/>
              </a:rPr>
              <a:t>L’opérateur </a:t>
            </a:r>
            <a:r>
              <a:rPr lang="fr-FR" sz="1600" dirty="0">
                <a:solidFill>
                  <a:schemeClr val="accent2"/>
                </a:solidFill>
                <a:latin typeface="Calibri" panose="020F0502020204030204" pitchFamily="34" charset="0"/>
              </a:rPr>
              <a:t>n’a pas </a:t>
            </a:r>
            <a:r>
              <a:rPr lang="fr-FR" sz="1600" dirty="0" smtClean="0">
                <a:solidFill>
                  <a:schemeClr val="accent2"/>
                </a:solidFill>
                <a:latin typeface="Calibri" panose="020F0502020204030204" pitchFamily="34" charset="0"/>
              </a:rPr>
              <a:t>été formé</a:t>
            </a:r>
            <a:endParaRPr lang="fr-FR" sz="1600" dirty="0">
              <a:solidFill>
                <a:schemeClr val="accent2"/>
              </a:solidFill>
              <a:latin typeface="Calibri" panose="020F0502020204030204" pitchFamily="34" charset="0"/>
            </a:endParaRPr>
          </a:p>
          <a:p>
            <a:pPr marL="647700" lvl="1" indent="-285750">
              <a:spcBef>
                <a:spcPts val="600"/>
              </a:spcBef>
              <a:spcAft>
                <a:spcPts val="0"/>
              </a:spcAft>
              <a:buFont typeface="Wingdings" panose="05000000000000000000" pitchFamily="2" charset="2"/>
              <a:buChar char="ü"/>
              <a:defRPr/>
            </a:pPr>
            <a:r>
              <a:rPr lang="fr-FR" sz="1600" dirty="0">
                <a:solidFill>
                  <a:schemeClr val="accent2"/>
                </a:solidFill>
                <a:latin typeface="Calibri" panose="020F0502020204030204" pitchFamily="34" charset="0"/>
              </a:rPr>
              <a:t>Sabotage intentionnel</a:t>
            </a:r>
          </a:p>
          <a:p>
            <a:pPr marL="647700" lvl="1" indent="-285750">
              <a:spcBef>
                <a:spcPts val="600"/>
              </a:spcBef>
              <a:spcAft>
                <a:spcPts val="0"/>
              </a:spcAft>
              <a:buFont typeface="Wingdings" panose="05000000000000000000" pitchFamily="2" charset="2"/>
              <a:buChar char="ü"/>
              <a:defRPr/>
            </a:pPr>
            <a:r>
              <a:rPr lang="fr-FR" sz="1600" dirty="0">
                <a:solidFill>
                  <a:schemeClr val="accent2"/>
                </a:solidFill>
                <a:latin typeface="Calibri" panose="020F0502020204030204" pitchFamily="34" charset="0"/>
              </a:rPr>
              <a:t>Manque de communication entre les personnes</a:t>
            </a:r>
          </a:p>
          <a:p>
            <a:pPr marL="647700" lvl="1" indent="-285750">
              <a:spcBef>
                <a:spcPts val="600"/>
              </a:spcBef>
              <a:spcAft>
                <a:spcPts val="0"/>
              </a:spcAft>
              <a:buFont typeface="Wingdings" panose="05000000000000000000" pitchFamily="2" charset="2"/>
              <a:buChar char="ü"/>
              <a:defRPr/>
            </a:pPr>
            <a:r>
              <a:rPr lang="fr-FR" sz="1600" dirty="0">
                <a:solidFill>
                  <a:schemeClr val="accent2"/>
                </a:solidFill>
                <a:latin typeface="Calibri" panose="020F0502020204030204" pitchFamily="34" charset="0"/>
              </a:rPr>
              <a:t>Le responsable hiérarchique ne fait pas son travail correctement</a:t>
            </a:r>
          </a:p>
          <a:p>
            <a:pPr marL="647700" lvl="1" indent="-285750">
              <a:spcBef>
                <a:spcPts val="600"/>
              </a:spcBef>
              <a:spcAft>
                <a:spcPts val="0"/>
              </a:spcAft>
              <a:buFont typeface="Wingdings" panose="05000000000000000000" pitchFamily="2" charset="2"/>
              <a:buChar char="ü"/>
              <a:defRPr/>
            </a:pPr>
            <a:r>
              <a:rPr lang="fr-FR" sz="1600" dirty="0">
                <a:solidFill>
                  <a:schemeClr val="accent2"/>
                </a:solidFill>
                <a:latin typeface="Calibri" panose="020F0502020204030204" pitchFamily="34" charset="0"/>
              </a:rPr>
              <a:t>Mal </a:t>
            </a:r>
            <a:r>
              <a:rPr lang="fr-FR" sz="1600" dirty="0" smtClean="0">
                <a:solidFill>
                  <a:schemeClr val="accent2"/>
                </a:solidFill>
                <a:latin typeface="Calibri" panose="020F0502020204030204" pitchFamily="34" charset="0"/>
              </a:rPr>
              <a:t>payés</a:t>
            </a:r>
            <a:r>
              <a:rPr lang="fr-FR" sz="1600" dirty="0">
                <a:solidFill>
                  <a:schemeClr val="accent2"/>
                </a:solidFill>
                <a:latin typeface="Calibri" panose="020F0502020204030204" pitchFamily="34" charset="0"/>
              </a:rPr>
              <a:t>, les </a:t>
            </a:r>
            <a:r>
              <a:rPr lang="fr-FR" sz="1600" dirty="0" smtClean="0">
                <a:solidFill>
                  <a:schemeClr val="accent2"/>
                </a:solidFill>
                <a:latin typeface="Calibri" panose="020F0502020204030204" pitchFamily="34" charset="0"/>
              </a:rPr>
              <a:t>employés sont démotivés</a:t>
            </a:r>
            <a:endParaRPr lang="fr-FR" sz="1600" dirty="0">
              <a:solidFill>
                <a:schemeClr val="accent2"/>
              </a:solidFill>
              <a:latin typeface="Calibri" panose="020F0502020204030204" pitchFamily="34" charset="0"/>
            </a:endParaRPr>
          </a:p>
          <a:p>
            <a:pPr marL="647700" lvl="1" indent="-285750">
              <a:spcBef>
                <a:spcPts val="600"/>
              </a:spcBef>
              <a:spcAft>
                <a:spcPts val="0"/>
              </a:spcAft>
              <a:buFont typeface="Wingdings" panose="05000000000000000000" pitchFamily="2" charset="2"/>
              <a:buChar char="ü"/>
              <a:defRPr/>
            </a:pPr>
            <a:r>
              <a:rPr lang="fr-FR" sz="1600" dirty="0">
                <a:solidFill>
                  <a:schemeClr val="accent2"/>
                </a:solidFill>
                <a:latin typeface="Calibri" panose="020F0502020204030204" pitchFamily="34" charset="0"/>
                <a:sym typeface="Arial"/>
              </a:rPr>
              <a:t>…</a:t>
            </a:r>
          </a:p>
          <a:p>
            <a:pPr lvl="1">
              <a:defRPr/>
            </a:pPr>
            <a:endParaRPr lang="fr-FR" sz="1600" dirty="0">
              <a:solidFill>
                <a:schemeClr val="accent2"/>
              </a:solidFill>
              <a:latin typeface="Calibri" panose="020F0502020204030204" pitchFamily="34" charset="0"/>
            </a:endParaRPr>
          </a:p>
        </p:txBody>
      </p:sp>
      <p:pic>
        <p:nvPicPr>
          <p:cNvPr id="41988" name="Picture 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8642" y="1144588"/>
            <a:ext cx="2099468" cy="174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9" name="Picture 4">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000" y="1396048"/>
            <a:ext cx="2311400" cy="174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87620" y="3465734"/>
            <a:ext cx="378042" cy="121431"/>
          </a:xfrm>
          <a:prstGeom prst="rect">
            <a:avLst/>
          </a:prstGeom>
          <a:noFill/>
        </p:spPr>
        <p:txBody>
          <a:bodyPr wrap="square" lIns="71320" tIns="35661" rIns="71320" bIns="35661" rtlCol="0">
            <a:spAutoFit/>
          </a:bodyPr>
          <a:lstStyle/>
          <a:p>
            <a:pPr>
              <a:buSzPct val="400000"/>
              <a:buFont typeface="Wingdings" pitchFamily="2" charset="2"/>
              <a:buChar char="ü"/>
            </a:pPr>
            <a:r>
              <a:rPr lang="fr-FR" sz="400" dirty="0">
                <a:solidFill>
                  <a:srgbClr val="FF0000"/>
                </a:solidFill>
                <a:latin typeface="Calibr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8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3724" y="876300"/>
            <a:ext cx="2070101" cy="259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1" name="Titr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fr-FR" dirty="0">
                <a:solidFill>
                  <a:srgbClr val="990000"/>
                </a:solidFill>
              </a:rPr>
              <a:t>Méthodes</a:t>
            </a:r>
            <a:endParaRPr lang="fr-FR" dirty="0" smtClean="0">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a:xfrm>
            <a:off x="2843809" y="3730790"/>
            <a:ext cx="6173194" cy="1739099"/>
          </a:xfrm>
        </p:spPr>
        <p:txBody>
          <a:bodyPr/>
          <a:lstStyle/>
          <a:p>
            <a:pPr>
              <a:defRPr/>
            </a:pPr>
            <a:r>
              <a:rPr lang="fr-FR" sz="2300" dirty="0" smtClean="0">
                <a:latin typeface="Calibri" panose="020F0502020204030204" pitchFamily="34" charset="0"/>
              </a:rPr>
              <a:t>La </a:t>
            </a:r>
            <a:r>
              <a:rPr lang="fr-FR" sz="2300" dirty="0">
                <a:latin typeface="Calibri" panose="020F0502020204030204" pitchFamily="34" charset="0"/>
              </a:rPr>
              <a:t>conception du produit / processus</a:t>
            </a:r>
          </a:p>
          <a:p>
            <a:pPr marL="647700" lvl="1" indent="-285750">
              <a:spcBef>
                <a:spcPts val="600"/>
              </a:spcBef>
              <a:spcAft>
                <a:spcPts val="0"/>
              </a:spcAft>
              <a:buFont typeface="Wingdings" panose="05000000000000000000" pitchFamily="2" charset="2"/>
              <a:buChar char="ü"/>
              <a:defRPr/>
            </a:pPr>
            <a:r>
              <a:rPr lang="fr-FR" sz="1600" dirty="0" smtClean="0">
                <a:solidFill>
                  <a:schemeClr val="accent2"/>
                </a:solidFill>
                <a:latin typeface="Calibri" panose="020F0502020204030204" pitchFamily="34" charset="0"/>
              </a:rPr>
              <a:t>Processus de production défaillant</a:t>
            </a:r>
            <a:endParaRPr lang="fr-FR" sz="1600" dirty="0" smtClean="0">
              <a:solidFill>
                <a:schemeClr val="accent2"/>
              </a:solidFill>
              <a:latin typeface="Calibri" panose="020F0502020204030204" pitchFamily="34" charset="0"/>
            </a:endParaRPr>
          </a:p>
          <a:p>
            <a:pPr marL="647700" lvl="1" indent="-285750">
              <a:spcBef>
                <a:spcPts val="600"/>
              </a:spcBef>
              <a:spcAft>
                <a:spcPts val="0"/>
              </a:spcAft>
              <a:buFont typeface="Wingdings" panose="05000000000000000000" pitchFamily="2" charset="2"/>
              <a:buChar char="ü"/>
              <a:defRPr/>
            </a:pPr>
            <a:r>
              <a:rPr lang="fr-FR" sz="1600" smtClean="0">
                <a:solidFill>
                  <a:schemeClr val="accent2"/>
                </a:solidFill>
                <a:latin typeface="Calibri" panose="020F0502020204030204" pitchFamily="34" charset="0"/>
              </a:rPr>
              <a:t>Le </a:t>
            </a:r>
            <a:r>
              <a:rPr lang="fr-FR" sz="1600" dirty="0">
                <a:solidFill>
                  <a:schemeClr val="accent2"/>
                </a:solidFill>
                <a:latin typeface="Calibri" panose="020F0502020204030204" pitchFamily="34" charset="0"/>
              </a:rPr>
              <a:t>planning de livraison est mal </a:t>
            </a:r>
            <a:r>
              <a:rPr lang="fr-FR" sz="1600" dirty="0" smtClean="0">
                <a:solidFill>
                  <a:schemeClr val="accent2"/>
                </a:solidFill>
                <a:latin typeface="Calibri" panose="020F0502020204030204" pitchFamily="34" charset="0"/>
              </a:rPr>
              <a:t>conçu</a:t>
            </a:r>
          </a:p>
          <a:p>
            <a:pPr marL="647700" lvl="1" indent="-285750">
              <a:spcBef>
                <a:spcPts val="600"/>
              </a:spcBef>
              <a:spcAft>
                <a:spcPts val="0"/>
              </a:spcAft>
              <a:buFont typeface="Wingdings" panose="05000000000000000000" pitchFamily="2" charset="2"/>
              <a:buChar char="ü"/>
              <a:defRPr/>
            </a:pPr>
            <a:r>
              <a:rPr lang="fr-FR" sz="1600" dirty="0">
                <a:solidFill>
                  <a:schemeClr val="accent2"/>
                </a:solidFill>
                <a:latin typeface="Calibri" panose="020F0502020204030204" pitchFamily="34" charset="0"/>
              </a:rPr>
              <a:t>Mauvaise recette : le temps de cuisson est trop </a:t>
            </a:r>
            <a:r>
              <a:rPr lang="fr-FR" sz="1600" dirty="0" smtClean="0">
                <a:solidFill>
                  <a:schemeClr val="accent2"/>
                </a:solidFill>
                <a:latin typeface="Calibri" panose="020F0502020204030204" pitchFamily="34" charset="0"/>
              </a:rPr>
              <a:t>long</a:t>
            </a:r>
            <a:endParaRPr lang="fr-FR" sz="1600" dirty="0">
              <a:solidFill>
                <a:schemeClr val="accent2"/>
              </a:solidFill>
              <a:latin typeface="Calibri" panose="020F0502020204030204" pitchFamily="34" charset="0"/>
            </a:endParaRPr>
          </a:p>
        </p:txBody>
      </p:sp>
      <p:pic>
        <p:nvPicPr>
          <p:cNvPr id="43013" name="Picture 6">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9535" y="1140460"/>
            <a:ext cx="2822829" cy="205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87620" y="3465734"/>
            <a:ext cx="378042" cy="121431"/>
          </a:xfrm>
          <a:prstGeom prst="rect">
            <a:avLst/>
          </a:prstGeom>
          <a:noFill/>
        </p:spPr>
        <p:txBody>
          <a:bodyPr wrap="square" lIns="71320" tIns="35661" rIns="71320" bIns="35661" rtlCol="0">
            <a:spAutoFit/>
          </a:bodyPr>
          <a:lstStyle/>
          <a:p>
            <a:pPr>
              <a:buSzPct val="400000"/>
              <a:buFont typeface="Wingdings" pitchFamily="2" charset="2"/>
              <a:buChar char="ü"/>
            </a:pPr>
            <a:r>
              <a:rPr lang="fr-FR" sz="400" dirty="0">
                <a:solidFill>
                  <a:srgbClr val="FF0000"/>
                </a:solidFill>
                <a:latin typeface="Calibr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èle cours ECLille 2004">
  <a:themeElements>
    <a:clrScheme name="Modèle cours ECLille 2004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7283</TotalTime>
  <Words>864</Words>
  <Application>Microsoft Office PowerPoint</Application>
  <PresentationFormat>Affichage à l'écran (16:10)</PresentationFormat>
  <Paragraphs>210</Paragraphs>
  <Slides>22</Slides>
  <Notes>18</Notes>
  <HiddenSlides>1</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Arial</vt:lpstr>
      <vt:lpstr>Calibri</vt:lpstr>
      <vt:lpstr>Times New Roman</vt:lpstr>
      <vt:lpstr>Wingdings</vt:lpstr>
      <vt:lpstr>Modèle cours ECLille 2004</vt:lpstr>
      <vt:lpstr>MRP : Diagramme causes-effet</vt:lpstr>
      <vt:lpstr>Présentation PowerPoint</vt:lpstr>
      <vt:lpstr>Origine : diagramme d’Ishikawa</vt:lpstr>
      <vt:lpstr>À partir d’un effet connu</vt:lpstr>
      <vt:lpstr>Matière</vt:lpstr>
      <vt:lpstr>Machines</vt:lpstr>
      <vt:lpstr>Milieu</vt:lpstr>
      <vt:lpstr>Main-d’œuvre/Management</vt:lpstr>
      <vt:lpstr>Méthodes</vt:lpstr>
      <vt:lpstr>Mesure</vt:lpstr>
      <vt:lpstr>Présentation PowerPoint</vt:lpstr>
      <vt:lpstr>Variante du diagramme  des 6 M</vt:lpstr>
      <vt:lpstr>En anglais : fishbone diagram</vt:lpstr>
      <vt:lpstr>Variante du diagramme  des 6 M</vt:lpstr>
      <vt:lpstr>Méthode des « 5 pourquoi »</vt:lpstr>
      <vt:lpstr>Méthode des « 5 pourquoi »</vt:lpstr>
      <vt:lpstr>Formulaire « 5 pourquoi » utilisé en entreprise</vt:lpstr>
      <vt:lpstr>Accident / causes complexes ?</vt:lpstr>
      <vt:lpstr>Exemple d’arbre des causes </vt:lpstr>
      <vt:lpstr>Exemple d’arbre des causes </vt:lpstr>
      <vt:lpstr>Présentation PowerPoint</vt:lpstr>
      <vt:lpstr>Réflexion et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 la méthode 1/6</dc:title>
  <dc:creator>Rémi Bachelet</dc:creator>
  <cp:lastModifiedBy>Remi Bachelet</cp:lastModifiedBy>
  <cp:revision>184</cp:revision>
  <dcterms:modified xsi:type="dcterms:W3CDTF">2019-03-21T10:20:15Z</dcterms:modified>
</cp:coreProperties>
</file>