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1"/>
  </p:notesMasterIdLst>
  <p:sldIdLst>
    <p:sldId id="322" r:id="rId2"/>
    <p:sldId id="334" r:id="rId3"/>
    <p:sldId id="332" r:id="rId4"/>
    <p:sldId id="324" r:id="rId5"/>
    <p:sldId id="325" r:id="rId6"/>
    <p:sldId id="326" r:id="rId7"/>
    <p:sldId id="328" r:id="rId8"/>
    <p:sldId id="335" r:id="rId9"/>
    <p:sldId id="331" r:id="rId10"/>
  </p:sldIdLst>
  <p:sldSz cx="9144000" cy="5715000" type="screen16x1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mi bachelet" initials="rb" lastIdx="7" clrIdx="0">
    <p:extLst>
      <p:ext uri="{19B8F6BF-5375-455C-9EA6-DF929625EA0E}">
        <p15:presenceInfo xmlns:p15="http://schemas.microsoft.com/office/powerpoint/2012/main" userId="4c45c43f20d7a36e" providerId="Windows Live"/>
      </p:ext>
    </p:extLst>
  </p:cmAuthor>
  <p:cmAuthor id="2" name="Nandrianina AMADOU" initials="NA" lastIdx="3" clrIdx="1">
    <p:extLst>
      <p:ext uri="{19B8F6BF-5375-455C-9EA6-DF929625EA0E}">
        <p15:presenceInfo xmlns:p15="http://schemas.microsoft.com/office/powerpoint/2012/main" userId="Nandrianina AMAD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D75"/>
    <a:srgbClr val="FF6600"/>
    <a:srgbClr val="D60093"/>
    <a:srgbClr val="0099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6" autoAdjust="0"/>
    <p:restoredTop sz="94630" autoAdjust="0"/>
  </p:normalViewPr>
  <p:slideViewPr>
    <p:cSldViewPr snapToGrid="0">
      <p:cViewPr varScale="1">
        <p:scale>
          <a:sx n="82" d="100"/>
          <a:sy n="82" d="100"/>
        </p:scale>
        <p:origin x="44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848FD-5959-4585-8CCA-FE4E05AB5F19}" type="doc">
      <dgm:prSet loTypeId="urn:microsoft.com/office/officeart/2005/8/layout/cycle4" loCatId="matrix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6C4D920-FB24-4947-99F3-9FC465D821CB}">
      <dgm:prSet phldrT="[Texte]"/>
      <dgm:spPr>
        <a:gradFill flip="none" rotWithShape="1">
          <a:gsLst>
            <a:gs pos="0">
              <a:srgbClr val="FFFF00"/>
            </a:gs>
            <a:gs pos="83000">
              <a:srgbClr val="FFFF00">
                <a:tint val="44500"/>
                <a:satMod val="160000"/>
                <a:lumMod val="79000"/>
                <a:lumOff val="21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1/ Cadrage</a:t>
          </a:r>
          <a:endParaRPr lang="fr-FR" b="1" dirty="0">
            <a:solidFill>
              <a:schemeClr val="tx1"/>
            </a:solidFill>
          </a:endParaRPr>
        </a:p>
      </dgm:t>
    </dgm:pt>
    <dgm:pt modelId="{4F9565C2-CE8F-4DE2-AAF6-DB74CAEE3B88}" type="parTrans" cxnId="{F9ACA9AC-425E-43B0-9C22-44BCD9E05501}">
      <dgm:prSet/>
      <dgm:spPr/>
      <dgm:t>
        <a:bodyPr/>
        <a:lstStyle/>
        <a:p>
          <a:endParaRPr lang="fr-FR"/>
        </a:p>
      </dgm:t>
    </dgm:pt>
    <dgm:pt modelId="{9F5AB75A-DE0E-4A65-A96E-CB3B9410CB01}" type="sibTrans" cxnId="{F9ACA9AC-425E-43B0-9C22-44BCD9E05501}">
      <dgm:prSet/>
      <dgm:spPr/>
      <dgm:t>
        <a:bodyPr/>
        <a:lstStyle/>
        <a:p>
          <a:endParaRPr lang="fr-FR"/>
        </a:p>
      </dgm:t>
    </dgm:pt>
    <dgm:pt modelId="{545A213F-2155-4C03-BFCB-104553601256}">
      <dgm:prSet phldrT="[Texte]" custT="1"/>
      <dgm:spPr/>
      <dgm:t>
        <a:bodyPr/>
        <a:lstStyle/>
        <a:p>
          <a:r>
            <a:rPr lang="fr-FR" sz="1600" b="1" dirty="0" smtClean="0"/>
            <a:t>Définir le problème</a:t>
          </a:r>
          <a:endParaRPr lang="fr-FR" sz="1600" b="1" dirty="0"/>
        </a:p>
      </dgm:t>
    </dgm:pt>
    <dgm:pt modelId="{110A4B37-79A1-4C59-8E50-805B0146A490}" type="parTrans" cxnId="{42D630F0-9497-4945-B20F-14798412D2AB}">
      <dgm:prSet/>
      <dgm:spPr/>
      <dgm:t>
        <a:bodyPr/>
        <a:lstStyle/>
        <a:p>
          <a:endParaRPr lang="fr-FR"/>
        </a:p>
      </dgm:t>
    </dgm:pt>
    <dgm:pt modelId="{F0972DE1-D1E4-4708-9EE8-32DA828CA920}" type="sibTrans" cxnId="{42D630F0-9497-4945-B20F-14798412D2AB}">
      <dgm:prSet/>
      <dgm:spPr/>
      <dgm:t>
        <a:bodyPr/>
        <a:lstStyle/>
        <a:p>
          <a:endParaRPr lang="fr-FR"/>
        </a:p>
      </dgm:t>
    </dgm:pt>
    <dgm:pt modelId="{F2CB097B-1C1C-4376-BD18-28E4F1115DBE}">
      <dgm:prSet phldrT="[Texte]"/>
      <dgm:spPr>
        <a:noFill/>
        <a:ln w="9525">
          <a:solidFill>
            <a:schemeClr val="tx1"/>
          </a:solidFill>
        </a:ln>
      </dgm:spPr>
      <dgm:t>
        <a:bodyPr/>
        <a:lstStyle/>
        <a:p>
          <a:endParaRPr lang="fr-FR" b="1" dirty="0">
            <a:solidFill>
              <a:schemeClr val="tx1"/>
            </a:solidFill>
          </a:endParaRPr>
        </a:p>
      </dgm:t>
    </dgm:pt>
    <dgm:pt modelId="{00F10840-C9A2-473F-BA81-1E4F199C48BA}" type="parTrans" cxnId="{1D3A1F4E-3DC9-4C14-9392-D3AD5D5D2E96}">
      <dgm:prSet/>
      <dgm:spPr/>
      <dgm:t>
        <a:bodyPr/>
        <a:lstStyle/>
        <a:p>
          <a:endParaRPr lang="fr-FR"/>
        </a:p>
      </dgm:t>
    </dgm:pt>
    <dgm:pt modelId="{8411299E-5E7C-4EB2-A043-8C92415CEA54}" type="sibTrans" cxnId="{1D3A1F4E-3DC9-4C14-9392-D3AD5D5D2E96}">
      <dgm:prSet/>
      <dgm:spPr/>
      <dgm:t>
        <a:bodyPr/>
        <a:lstStyle/>
        <a:p>
          <a:endParaRPr lang="fr-FR"/>
        </a:p>
      </dgm:t>
    </dgm:pt>
    <dgm:pt modelId="{B0DE0E2E-31BF-47F0-B1C1-C9F856A07CF7}">
      <dgm:prSet phldrT="[Texte]"/>
      <dgm:spPr>
        <a:noFill/>
        <a:ln w="9525">
          <a:solidFill>
            <a:schemeClr val="tx1"/>
          </a:solidFill>
        </a:ln>
      </dgm:spPr>
      <dgm:t>
        <a:bodyPr/>
        <a:lstStyle/>
        <a:p>
          <a:endParaRPr lang="fr-FR" b="1" dirty="0">
            <a:solidFill>
              <a:schemeClr val="tx1"/>
            </a:solidFill>
          </a:endParaRPr>
        </a:p>
      </dgm:t>
    </dgm:pt>
    <dgm:pt modelId="{A3B307D1-625D-4442-9295-3353540D44C5}" type="parTrans" cxnId="{DFFE7D8F-9AFA-40C0-8E71-A9F499C5D27C}">
      <dgm:prSet/>
      <dgm:spPr/>
      <dgm:t>
        <a:bodyPr/>
        <a:lstStyle/>
        <a:p>
          <a:endParaRPr lang="fr-FR"/>
        </a:p>
      </dgm:t>
    </dgm:pt>
    <dgm:pt modelId="{D5356DFD-B6CC-4057-8013-9DEEA1C7494A}" type="sibTrans" cxnId="{DFFE7D8F-9AFA-40C0-8E71-A9F499C5D27C}">
      <dgm:prSet/>
      <dgm:spPr/>
      <dgm:t>
        <a:bodyPr/>
        <a:lstStyle/>
        <a:p>
          <a:endParaRPr lang="fr-FR"/>
        </a:p>
      </dgm:t>
    </dgm:pt>
    <dgm:pt modelId="{C1B4313F-9EDF-46D3-865D-ED7D1B3ED70F}">
      <dgm:prSet phldrT="[Texte]"/>
      <dgm:spPr>
        <a:noFill/>
        <a:ln>
          <a:solidFill>
            <a:schemeClr val="tx1"/>
          </a:solidFill>
        </a:ln>
      </dgm:spPr>
      <dgm:t>
        <a:bodyPr/>
        <a:lstStyle/>
        <a:p>
          <a:endParaRPr lang="fr-FR" b="1" dirty="0">
            <a:solidFill>
              <a:schemeClr val="tx1"/>
            </a:solidFill>
          </a:endParaRPr>
        </a:p>
      </dgm:t>
    </dgm:pt>
    <dgm:pt modelId="{088A3019-A1F5-415B-A3F6-98EB842144C2}" type="parTrans" cxnId="{3F1D0D1D-D44A-4A2A-AD10-F326B1497FB2}">
      <dgm:prSet/>
      <dgm:spPr/>
      <dgm:t>
        <a:bodyPr/>
        <a:lstStyle/>
        <a:p>
          <a:endParaRPr lang="fr-FR"/>
        </a:p>
      </dgm:t>
    </dgm:pt>
    <dgm:pt modelId="{C3AE3F5A-D990-4793-92E9-61C915E06FC4}" type="sibTrans" cxnId="{3F1D0D1D-D44A-4A2A-AD10-F326B1497FB2}">
      <dgm:prSet/>
      <dgm:spPr/>
      <dgm:t>
        <a:bodyPr/>
        <a:lstStyle/>
        <a:p>
          <a:endParaRPr lang="fr-FR"/>
        </a:p>
      </dgm:t>
    </dgm:pt>
    <dgm:pt modelId="{5CD38043-69DA-4206-9EB2-0B17A5BF2336}" type="pres">
      <dgm:prSet presAssocID="{169848FD-5959-4585-8CCA-FE4E05AB5F1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443AF5F-ED4F-495E-B1E5-34ED1A8B2E94}" type="pres">
      <dgm:prSet presAssocID="{169848FD-5959-4585-8CCA-FE4E05AB5F19}" presName="children" presStyleCnt="0"/>
      <dgm:spPr/>
    </dgm:pt>
    <dgm:pt modelId="{CBC57992-1D9B-4F1A-BEC0-36A068C7F52E}" type="pres">
      <dgm:prSet presAssocID="{169848FD-5959-4585-8CCA-FE4E05AB5F19}" presName="child1group" presStyleCnt="0"/>
      <dgm:spPr/>
    </dgm:pt>
    <dgm:pt modelId="{CA9CE49F-810F-4F80-9342-A77493580008}" type="pres">
      <dgm:prSet presAssocID="{169848FD-5959-4585-8CCA-FE4E05AB5F19}" presName="child1" presStyleLbl="bgAcc1" presStyleIdx="0" presStyleCnt="1" custScaleX="147779" custLinFactNeighborX="-12904" custLinFactNeighborY="14998"/>
      <dgm:spPr/>
      <dgm:t>
        <a:bodyPr/>
        <a:lstStyle/>
        <a:p>
          <a:endParaRPr lang="fr-FR"/>
        </a:p>
      </dgm:t>
    </dgm:pt>
    <dgm:pt modelId="{882B1E0E-C0FD-4F3D-844F-C74899053C15}" type="pres">
      <dgm:prSet presAssocID="{169848FD-5959-4585-8CCA-FE4E05AB5F19}" presName="child1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404949-70EA-4853-A34A-FE124F571C8B}" type="pres">
      <dgm:prSet presAssocID="{169848FD-5959-4585-8CCA-FE4E05AB5F19}" presName="childPlaceholder" presStyleCnt="0"/>
      <dgm:spPr/>
    </dgm:pt>
    <dgm:pt modelId="{1AE2EE9F-B9BF-48EB-9150-403559C3FA1F}" type="pres">
      <dgm:prSet presAssocID="{169848FD-5959-4585-8CCA-FE4E05AB5F19}" presName="circle" presStyleCnt="0"/>
      <dgm:spPr/>
    </dgm:pt>
    <dgm:pt modelId="{A19941CB-262B-4BB1-939B-03D23C82AF39}" type="pres">
      <dgm:prSet presAssocID="{169848FD-5959-4585-8CCA-FE4E05AB5F1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432D36-AC94-424C-9260-76605356F92C}" type="pres">
      <dgm:prSet presAssocID="{169848FD-5959-4585-8CCA-FE4E05AB5F1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150CF8-3BD7-4944-BA8A-F74823759992}" type="pres">
      <dgm:prSet presAssocID="{169848FD-5959-4585-8CCA-FE4E05AB5F1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916EA5-8EFD-448B-8F90-D9F726E310F8}" type="pres">
      <dgm:prSet presAssocID="{169848FD-5959-4585-8CCA-FE4E05AB5F1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C01172-B574-47F8-B2F5-B98A791A9AE0}" type="pres">
      <dgm:prSet presAssocID="{169848FD-5959-4585-8CCA-FE4E05AB5F19}" presName="quadrantPlaceholder" presStyleCnt="0"/>
      <dgm:spPr/>
    </dgm:pt>
    <dgm:pt modelId="{4F38D613-0F56-459E-95F6-EFB03060E4C9}" type="pres">
      <dgm:prSet presAssocID="{169848FD-5959-4585-8CCA-FE4E05AB5F19}" presName="center1" presStyleLbl="fgShp" presStyleIdx="0" presStyleCnt="2"/>
      <dgm:spPr/>
    </dgm:pt>
    <dgm:pt modelId="{A0C021CE-CCB8-4B36-BE25-91EE9AB42E20}" type="pres">
      <dgm:prSet presAssocID="{169848FD-5959-4585-8CCA-FE4E05AB5F19}" presName="center2" presStyleLbl="fgShp" presStyleIdx="1" presStyleCnt="2"/>
      <dgm:spPr/>
    </dgm:pt>
  </dgm:ptLst>
  <dgm:cxnLst>
    <dgm:cxn modelId="{3F1D0D1D-D44A-4A2A-AD10-F326B1497FB2}" srcId="{169848FD-5959-4585-8CCA-FE4E05AB5F19}" destId="{C1B4313F-9EDF-46D3-865D-ED7D1B3ED70F}" srcOrd="3" destOrd="0" parTransId="{088A3019-A1F5-415B-A3F6-98EB842144C2}" sibTransId="{C3AE3F5A-D990-4793-92E9-61C915E06FC4}"/>
    <dgm:cxn modelId="{44C4E533-9B3F-4678-B879-77700AD88B70}" type="presOf" srcId="{C6C4D920-FB24-4947-99F3-9FC465D821CB}" destId="{A19941CB-262B-4BB1-939B-03D23C82AF39}" srcOrd="0" destOrd="0" presId="urn:microsoft.com/office/officeart/2005/8/layout/cycle4"/>
    <dgm:cxn modelId="{379EA48E-BA4C-40ED-AAD1-DC6FF91D6C0D}" type="presOf" srcId="{C1B4313F-9EDF-46D3-865D-ED7D1B3ED70F}" destId="{5C916EA5-8EFD-448B-8F90-D9F726E310F8}" srcOrd="0" destOrd="0" presId="urn:microsoft.com/office/officeart/2005/8/layout/cycle4"/>
    <dgm:cxn modelId="{85C5AF7C-9300-4B2A-820A-C646E9239031}" type="presOf" srcId="{F2CB097B-1C1C-4376-BD18-28E4F1115DBE}" destId="{8D432D36-AC94-424C-9260-76605356F92C}" srcOrd="0" destOrd="0" presId="urn:microsoft.com/office/officeart/2005/8/layout/cycle4"/>
    <dgm:cxn modelId="{8D5A2DB9-4D6E-49BB-99E3-7F31247455C1}" type="presOf" srcId="{545A213F-2155-4C03-BFCB-104553601256}" destId="{882B1E0E-C0FD-4F3D-844F-C74899053C15}" srcOrd="1" destOrd="0" presId="urn:microsoft.com/office/officeart/2005/8/layout/cycle4"/>
    <dgm:cxn modelId="{1D3A1F4E-3DC9-4C14-9392-D3AD5D5D2E96}" srcId="{169848FD-5959-4585-8CCA-FE4E05AB5F19}" destId="{F2CB097B-1C1C-4376-BD18-28E4F1115DBE}" srcOrd="1" destOrd="0" parTransId="{00F10840-C9A2-473F-BA81-1E4F199C48BA}" sibTransId="{8411299E-5E7C-4EB2-A043-8C92415CEA54}"/>
    <dgm:cxn modelId="{DFFE7D8F-9AFA-40C0-8E71-A9F499C5D27C}" srcId="{169848FD-5959-4585-8CCA-FE4E05AB5F19}" destId="{B0DE0E2E-31BF-47F0-B1C1-C9F856A07CF7}" srcOrd="2" destOrd="0" parTransId="{A3B307D1-625D-4442-9295-3353540D44C5}" sibTransId="{D5356DFD-B6CC-4057-8013-9DEEA1C7494A}"/>
    <dgm:cxn modelId="{31D2652A-4F55-4419-A1F3-D0DF2E84B675}" type="presOf" srcId="{545A213F-2155-4C03-BFCB-104553601256}" destId="{CA9CE49F-810F-4F80-9342-A77493580008}" srcOrd="0" destOrd="0" presId="urn:microsoft.com/office/officeart/2005/8/layout/cycle4"/>
    <dgm:cxn modelId="{D91C6D9C-3FD5-4F9B-860B-6B8B31A787E4}" type="presOf" srcId="{B0DE0E2E-31BF-47F0-B1C1-C9F856A07CF7}" destId="{B8150CF8-3BD7-4944-BA8A-F74823759992}" srcOrd="0" destOrd="0" presId="urn:microsoft.com/office/officeart/2005/8/layout/cycle4"/>
    <dgm:cxn modelId="{F9ACA9AC-425E-43B0-9C22-44BCD9E05501}" srcId="{169848FD-5959-4585-8CCA-FE4E05AB5F19}" destId="{C6C4D920-FB24-4947-99F3-9FC465D821CB}" srcOrd="0" destOrd="0" parTransId="{4F9565C2-CE8F-4DE2-AAF6-DB74CAEE3B88}" sibTransId="{9F5AB75A-DE0E-4A65-A96E-CB3B9410CB01}"/>
    <dgm:cxn modelId="{F803C178-C2B6-4BBE-B4AE-838691C79582}" type="presOf" srcId="{169848FD-5959-4585-8CCA-FE4E05AB5F19}" destId="{5CD38043-69DA-4206-9EB2-0B17A5BF2336}" srcOrd="0" destOrd="0" presId="urn:microsoft.com/office/officeart/2005/8/layout/cycle4"/>
    <dgm:cxn modelId="{42D630F0-9497-4945-B20F-14798412D2AB}" srcId="{C6C4D920-FB24-4947-99F3-9FC465D821CB}" destId="{545A213F-2155-4C03-BFCB-104553601256}" srcOrd="0" destOrd="0" parTransId="{110A4B37-79A1-4C59-8E50-805B0146A490}" sibTransId="{F0972DE1-D1E4-4708-9EE8-32DA828CA920}"/>
    <dgm:cxn modelId="{3FA768E1-5483-40B1-B3CF-7B8C47348F52}" type="presParOf" srcId="{5CD38043-69DA-4206-9EB2-0B17A5BF2336}" destId="{6443AF5F-ED4F-495E-B1E5-34ED1A8B2E94}" srcOrd="0" destOrd="0" presId="urn:microsoft.com/office/officeart/2005/8/layout/cycle4"/>
    <dgm:cxn modelId="{99F204B1-DDE1-44C3-AC0D-327C368D6E30}" type="presParOf" srcId="{6443AF5F-ED4F-495E-B1E5-34ED1A8B2E94}" destId="{CBC57992-1D9B-4F1A-BEC0-36A068C7F52E}" srcOrd="0" destOrd="0" presId="urn:microsoft.com/office/officeart/2005/8/layout/cycle4"/>
    <dgm:cxn modelId="{68400BCA-CD92-49FA-9B2C-5CD2B340F0A5}" type="presParOf" srcId="{CBC57992-1D9B-4F1A-BEC0-36A068C7F52E}" destId="{CA9CE49F-810F-4F80-9342-A77493580008}" srcOrd="0" destOrd="0" presId="urn:microsoft.com/office/officeart/2005/8/layout/cycle4"/>
    <dgm:cxn modelId="{93DE81B8-7B1B-4520-9AA4-28B511AF2125}" type="presParOf" srcId="{CBC57992-1D9B-4F1A-BEC0-36A068C7F52E}" destId="{882B1E0E-C0FD-4F3D-844F-C74899053C15}" srcOrd="1" destOrd="0" presId="urn:microsoft.com/office/officeart/2005/8/layout/cycle4"/>
    <dgm:cxn modelId="{EA5D84FE-B287-423B-ACB3-4859304C554A}" type="presParOf" srcId="{6443AF5F-ED4F-495E-B1E5-34ED1A8B2E94}" destId="{3E404949-70EA-4853-A34A-FE124F571C8B}" srcOrd="1" destOrd="0" presId="urn:microsoft.com/office/officeart/2005/8/layout/cycle4"/>
    <dgm:cxn modelId="{B64A8830-A18E-418C-BA44-A72C71017D37}" type="presParOf" srcId="{5CD38043-69DA-4206-9EB2-0B17A5BF2336}" destId="{1AE2EE9F-B9BF-48EB-9150-403559C3FA1F}" srcOrd="1" destOrd="0" presId="urn:microsoft.com/office/officeart/2005/8/layout/cycle4"/>
    <dgm:cxn modelId="{5447B6E3-6A25-47CF-9626-99A1970C0E64}" type="presParOf" srcId="{1AE2EE9F-B9BF-48EB-9150-403559C3FA1F}" destId="{A19941CB-262B-4BB1-939B-03D23C82AF39}" srcOrd="0" destOrd="0" presId="urn:microsoft.com/office/officeart/2005/8/layout/cycle4"/>
    <dgm:cxn modelId="{871D344C-6F7E-4A1A-A2DD-64B8E0A9D04B}" type="presParOf" srcId="{1AE2EE9F-B9BF-48EB-9150-403559C3FA1F}" destId="{8D432D36-AC94-424C-9260-76605356F92C}" srcOrd="1" destOrd="0" presId="urn:microsoft.com/office/officeart/2005/8/layout/cycle4"/>
    <dgm:cxn modelId="{E1F95346-5E86-47A7-B8BE-5BBA7E8A71CD}" type="presParOf" srcId="{1AE2EE9F-B9BF-48EB-9150-403559C3FA1F}" destId="{B8150CF8-3BD7-4944-BA8A-F74823759992}" srcOrd="2" destOrd="0" presId="urn:microsoft.com/office/officeart/2005/8/layout/cycle4"/>
    <dgm:cxn modelId="{14BE425A-45ED-41E5-9C81-815395CAF54A}" type="presParOf" srcId="{1AE2EE9F-B9BF-48EB-9150-403559C3FA1F}" destId="{5C916EA5-8EFD-448B-8F90-D9F726E310F8}" srcOrd="3" destOrd="0" presId="urn:microsoft.com/office/officeart/2005/8/layout/cycle4"/>
    <dgm:cxn modelId="{6F576684-6F84-40D5-8895-9B9DBDDED101}" type="presParOf" srcId="{1AE2EE9F-B9BF-48EB-9150-403559C3FA1F}" destId="{37C01172-B574-47F8-B2F5-B98A791A9AE0}" srcOrd="4" destOrd="0" presId="urn:microsoft.com/office/officeart/2005/8/layout/cycle4"/>
    <dgm:cxn modelId="{59C10CAB-8ED5-4527-926B-AD0B8D6120AB}" type="presParOf" srcId="{5CD38043-69DA-4206-9EB2-0B17A5BF2336}" destId="{4F38D613-0F56-459E-95F6-EFB03060E4C9}" srcOrd="2" destOrd="0" presId="urn:microsoft.com/office/officeart/2005/8/layout/cycle4"/>
    <dgm:cxn modelId="{8803A4F0-005E-4FD1-B94B-C785FF69E7FC}" type="presParOf" srcId="{5CD38043-69DA-4206-9EB2-0B17A5BF2336}" destId="{A0C021CE-CCB8-4B36-BE25-91EE9AB42E2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Shape 3"/>
          <p:cNvSpPr txBox="1">
            <a:spLocks noGrp="1"/>
          </p:cNvSpPr>
          <p:nvPr>
            <p:ph type="dt" idx="10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Shape 4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85800" y="685800"/>
            <a:ext cx="54864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endParaRPr noProof="0"/>
          </a:p>
        </p:txBody>
      </p:sp>
      <p:sp>
        <p:nvSpPr>
          <p:cNvPr id="13318" name="Shape 6"/>
          <p:cNvSpPr txBox="1">
            <a:spLocks noGrp="1"/>
          </p:cNvSpPr>
          <p:nvPr>
            <p:ph type="ftr" idx="11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Shape 7"/>
          <p:cNvSpPr txBox="1">
            <a:spLocks noGrp="1"/>
          </p:cNvSpPr>
          <p:nvPr>
            <p:ph type="sldNum" idx="12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16712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80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39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25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" y="0"/>
            <a:ext cx="2483764" cy="5715000"/>
          </a:xfrm>
          <a:prstGeom prst="rect">
            <a:avLst/>
          </a:prstGeom>
          <a:gradFill flip="none" rotWithShape="1">
            <a:gsLst>
              <a:gs pos="16000">
                <a:srgbClr val="FE6F0F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/>
              </a:gs>
              <a:gs pos="73000">
                <a:srgbClr val="FF6600"/>
              </a:gs>
            </a:gsLst>
            <a:lin ang="189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0411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689200" y="134938"/>
            <a:ext cx="6324171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5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689201" y="1270000"/>
            <a:ext cx="6327802" cy="3937000"/>
          </a:xfrm>
          <a:prstGeom prst="rect">
            <a:avLst/>
          </a:prstGeom>
        </p:spPr>
        <p:txBody>
          <a:bodyPr lIns="71320" tIns="35661" rIns="71320" bIns="35661"/>
          <a:lstStyle>
            <a:lvl1pPr marL="285750" indent="-285750">
              <a:buClrTx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0" indent="0">
              <a:buClrTx/>
              <a:buFontTx/>
              <a:buNone/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>
              <a:buClrTx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buClrTx/>
              <a:defRPr sz="1800">
                <a:solidFill>
                  <a:schemeClr val="tx1"/>
                </a:solidFill>
                <a:latin typeface="Calibri" pitchFamily="34" charset="0"/>
              </a:defRPr>
            </a:lvl4pPr>
            <a:lvl5pPr>
              <a:buClrTx/>
              <a:defRPr sz="180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	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15" y="5233764"/>
            <a:ext cx="793507" cy="277629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124285" y="3036415"/>
            <a:ext cx="2235200" cy="12772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11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marL="269875" indent="-269875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/>
              <a:defRPr/>
            </a:pPr>
            <a:r>
              <a:rPr lang="fr-FR" sz="1100" kern="0" dirty="0" smtClean="0">
                <a:latin typeface="Calibri" panose="020F0502020204030204" pitchFamily="34" charset="0"/>
                <a:ea typeface="Arial"/>
                <a:cs typeface="Arial"/>
                <a:sym typeface="Arial"/>
                <a:rtl val="0"/>
              </a:rPr>
              <a:t>Criticité</a:t>
            </a:r>
            <a:endParaRPr lang="fr-FR" sz="12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1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1100" kern="0" dirty="0" smtClean="0">
                <a:latin typeface="Calibri" panose="020F0502020204030204" pitchFamily="34" charset="0"/>
                <a:ea typeface="Arial"/>
                <a:cs typeface="Arial"/>
                <a:sym typeface="Arial"/>
                <a:rtl val="0"/>
              </a:rPr>
              <a:t>Principe de Pareto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1100" kern="0" dirty="0" smtClean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1100" kern="0" dirty="0" smtClean="0">
                <a:latin typeface="Calibri" panose="020F0502020204030204" pitchFamily="34" charset="0"/>
                <a:ea typeface="Arial"/>
                <a:cs typeface="Arial"/>
                <a:sym typeface="Arial"/>
                <a:rtl val="0"/>
              </a:rPr>
              <a:t>Mise</a:t>
            </a:r>
            <a:r>
              <a:rPr lang="fr-FR" sz="1100" kern="0" baseline="0" dirty="0" smtClean="0">
                <a:latin typeface="Calibri" panose="020F0502020204030204" pitchFamily="34" charset="0"/>
                <a:ea typeface="Arial"/>
                <a:cs typeface="Arial"/>
                <a:sym typeface="Arial"/>
                <a:rtl val="0"/>
              </a:rPr>
              <a:t> en œuvre</a:t>
            </a:r>
            <a:endParaRPr lang="fr-FR" sz="11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1100" kern="0" dirty="0">
              <a:latin typeface="Calibri" panose="020F0502020204030204" pitchFamily="34" charset="0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" name="Shape 66"/>
          <p:cNvSpPr txBox="1"/>
          <p:nvPr userDrawn="1"/>
        </p:nvSpPr>
        <p:spPr>
          <a:xfrm>
            <a:off x="250825" y="1982788"/>
            <a:ext cx="2160588" cy="384175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2111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Dr. Rémi Bachelet</a:t>
            </a:r>
          </a:p>
        </p:txBody>
      </p:sp>
      <p:sp>
        <p:nvSpPr>
          <p:cNvPr id="14" name="Shape 67"/>
          <p:cNvSpPr txBox="1"/>
          <p:nvPr userDrawn="1"/>
        </p:nvSpPr>
        <p:spPr>
          <a:xfrm>
            <a:off x="255588" y="2333625"/>
            <a:ext cx="2117725" cy="523875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Maître de conférences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à Centrale Lille</a:t>
            </a:r>
          </a:p>
        </p:txBody>
      </p:sp>
    </p:spTree>
    <p:extLst>
      <p:ext uri="{BB962C8B-B14F-4D97-AF65-F5344CB8AC3E}">
        <p14:creationId xmlns:p14="http://schemas.microsoft.com/office/powerpoint/2010/main" val="162391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" y="0"/>
            <a:ext cx="2483764" cy="5715000"/>
          </a:xfrm>
          <a:prstGeom prst="rect">
            <a:avLst/>
          </a:prstGeom>
          <a:gradFill flip="none" rotWithShape="1">
            <a:gsLst>
              <a:gs pos="33000">
                <a:srgbClr val="FE6F0F"/>
              </a:gs>
              <a:gs pos="0">
                <a:srgbClr val="F8AD75"/>
              </a:gs>
              <a:gs pos="100000">
                <a:schemeClr val="bg1"/>
              </a:gs>
              <a:gs pos="73000">
                <a:srgbClr val="FF6600"/>
              </a:gs>
            </a:gsLst>
            <a:lin ang="189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0411" rtl="0" eaLnBrk="0" fontAlgn="base" latinLnBrk="0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Times New Roman" pitchFamily="18" charset="0"/>
              <a:buNone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689200" y="134938"/>
            <a:ext cx="6324171" cy="571500"/>
          </a:xfrm>
          <a:prstGeom prst="rect">
            <a:avLst/>
          </a:prstGeom>
        </p:spPr>
        <p:txBody>
          <a:bodyPr lIns="71320" tIns="35661" rIns="71320" bIns="35661"/>
          <a:lstStyle>
            <a:lvl1pPr algn="ctr">
              <a:defRPr sz="25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2689201" y="1270000"/>
            <a:ext cx="6327802" cy="3937000"/>
          </a:xfrm>
          <a:prstGeom prst="rect">
            <a:avLst/>
          </a:prstGeom>
        </p:spPr>
        <p:txBody>
          <a:bodyPr lIns="71320" tIns="35661" rIns="71320" bIns="35661"/>
          <a:lstStyle>
            <a:lvl1pPr marL="285750" indent="-285750">
              <a:buClrTx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0" indent="0">
              <a:buClrTx/>
              <a:buFontTx/>
              <a:buNone/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>
              <a:buClrTx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buClrTx/>
              <a:defRPr sz="1800">
                <a:solidFill>
                  <a:schemeClr val="tx1"/>
                </a:solidFill>
                <a:latin typeface="Calibri" pitchFamily="34" charset="0"/>
              </a:defRPr>
            </a:lvl4pPr>
            <a:lvl5pPr>
              <a:buClrTx/>
              <a:defRPr sz="180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	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15" y="5233764"/>
            <a:ext cx="793507" cy="277629"/>
          </a:xfrm>
          <a:prstGeom prst="rect">
            <a:avLst/>
          </a:prstGeom>
        </p:spPr>
      </p:pic>
      <p:sp>
        <p:nvSpPr>
          <p:cNvPr id="13" name="Shape 66"/>
          <p:cNvSpPr txBox="1"/>
          <p:nvPr userDrawn="1"/>
        </p:nvSpPr>
        <p:spPr>
          <a:xfrm>
            <a:off x="250825" y="1982788"/>
            <a:ext cx="2160588" cy="384175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2111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Dr. Rémi Bachelet</a:t>
            </a:r>
          </a:p>
        </p:txBody>
      </p:sp>
      <p:sp>
        <p:nvSpPr>
          <p:cNvPr id="14" name="Shape 67"/>
          <p:cNvSpPr txBox="1"/>
          <p:nvPr userDrawn="1"/>
        </p:nvSpPr>
        <p:spPr>
          <a:xfrm>
            <a:off x="255588" y="2333625"/>
            <a:ext cx="2117725" cy="523875"/>
          </a:xfrm>
          <a:prstGeom prst="rect">
            <a:avLst/>
          </a:prstGeom>
          <a:noFill/>
          <a:ln>
            <a:noFill/>
          </a:ln>
        </p:spPr>
        <p:txBody>
          <a:bodyPr lIns="101583" tIns="50778" rIns="101583" bIns="50778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Maître de conférences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SzPct val="25000"/>
              <a:defRPr/>
            </a:pPr>
            <a:r>
              <a:rPr lang="fr-CH" sz="1556" kern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à Centrale Lille</a:t>
            </a:r>
          </a:p>
        </p:txBody>
      </p:sp>
    </p:spTree>
    <p:extLst>
      <p:ext uri="{BB962C8B-B14F-4D97-AF65-F5344CB8AC3E}">
        <p14:creationId xmlns:p14="http://schemas.microsoft.com/office/powerpoint/2010/main" val="3147164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 userDrawn="1"/>
        </p:nvSpPr>
        <p:spPr>
          <a:xfrm>
            <a:off x="8731405" y="5384921"/>
            <a:ext cx="579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3962BFA-A7AC-4668-81E3-BAD3860A71F3}" type="slidenum">
              <a:rPr lang="fr-FR" sz="1000" smtClean="0"/>
              <a:t>‹N°›</a:t>
            </a:fld>
            <a:endParaRPr lang="fr-FR" sz="1000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5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556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xabay.com/fr/d-affaires-succ%C3%A8s-gagnant-graphique-163464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ecrutementmediassociaux.com/la-lettre-de-motivation-ne-sert-rien/puzzl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commons.wikimedia.org/wiki/File:Vilfredo_pareto.jpe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://membres.lycos.fr/hconline/eng/pareto.gif" TargetMode="External"/><Relationship Id="rId4" Type="http://schemas.openxmlformats.org/officeDocument/2006/relationships/hyperlink" Target="http://en.wikipedia.org/wiki/File:Pareto_chart_of_titanium_investment_casting_defects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thbarnes.com/blogphotos/sethbarnes/www/pareto.jp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MRP :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Priorisation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179" y="1813810"/>
            <a:ext cx="4409394" cy="248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657546" y="5363254"/>
            <a:ext cx="2486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Licence CC0 universelle : </a:t>
            </a:r>
            <a:r>
              <a:rPr lang="fr-FR" sz="900" dirty="0" smtClean="0">
                <a:hlinkClick r:id="rId4"/>
              </a:rPr>
              <a:t>pixabay.com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25363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9831" y="1009900"/>
            <a:ext cx="6318290" cy="38004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9164" y="3289890"/>
            <a:ext cx="378042" cy="121431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4827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401028"/>
              </p:ext>
            </p:extLst>
          </p:nvPr>
        </p:nvGraphicFramePr>
        <p:xfrm>
          <a:off x="3084576" y="-97536"/>
          <a:ext cx="5679947" cy="654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49164" y="3294915"/>
            <a:ext cx="378042" cy="121431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814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2715704" y="1095858"/>
            <a:ext cx="6521450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320" tIns="35661" rIns="71320" bIns="35661" numCol="1" compatLnSpc="1">
            <a:prstTxWarp prst="textNoShape">
              <a:avLst/>
            </a:prstTxWarp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eaLnBrk="1" hangingPunct="1"/>
            <a:r>
              <a:rPr lang="fr-FR" sz="2300" kern="0" dirty="0" smtClean="0">
                <a:cs typeface="Arial" panose="020B0604020202020204" pitchFamily="34" charset="0"/>
              </a:rPr>
              <a:t>En entreprise comme dans la vie, on a </a:t>
            </a:r>
          </a:p>
          <a:p>
            <a:pPr algn="ctr" eaLnBrk="1" hangingPunct="1"/>
            <a:r>
              <a:rPr lang="fr-FR" sz="3600" kern="0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un tas</a:t>
            </a:r>
            <a:r>
              <a:rPr lang="fr-FR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kern="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problèmes</a:t>
            </a:r>
          </a:p>
          <a:p>
            <a:pPr marL="0" lvl="1" eaLnBrk="1" hangingPunct="1"/>
            <a:r>
              <a:rPr lang="fr-FR" sz="2300" kern="0" dirty="0" smtClean="0">
                <a:cs typeface="Arial" panose="020B0604020202020204" pitchFamily="34" charset="0"/>
              </a:rPr>
              <a:t>Comment reconnaître ceux dont il faut s’occuper ?</a:t>
            </a:r>
          </a:p>
          <a:p>
            <a:pPr eaLnBrk="1" hangingPunct="1"/>
            <a:endParaRPr lang="fr-FR" sz="2300" kern="0" dirty="0" smtClean="0"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812441" y="5406282"/>
            <a:ext cx="1054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Image : </a:t>
            </a:r>
            <a:r>
              <a:rPr lang="fr-FR" sz="900" dirty="0" smtClean="0">
                <a:hlinkClick r:id="rId2"/>
              </a:rPr>
              <a:t>source</a:t>
            </a:r>
            <a:endParaRPr lang="fr-FR" sz="900" dirty="0"/>
          </a:p>
        </p:txBody>
      </p:sp>
      <p:sp>
        <p:nvSpPr>
          <p:cNvPr id="7" name="ZoneTexte 6"/>
          <p:cNvSpPr txBox="1"/>
          <p:nvPr/>
        </p:nvSpPr>
        <p:spPr>
          <a:xfrm>
            <a:off x="149164" y="3294915"/>
            <a:ext cx="378042" cy="121431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1028" name="Picture 4" descr="puzz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19" y="2483967"/>
            <a:ext cx="3398521" cy="254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39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Comment prioriser ?</a:t>
            </a:r>
            <a:endParaRPr lang="fr-FR" dirty="0"/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>
          <a:xfrm>
            <a:off x="2613025" y="1047750"/>
            <a:ext cx="6530975" cy="4667250"/>
          </a:xfrm>
          <a:prstGeom prst="rect">
            <a:avLst/>
          </a:prstGeom>
        </p:spPr>
        <p:txBody>
          <a:bodyPr lIns="71320" tIns="35661" rIns="71320" bIns="35661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fr-FR" sz="2300" kern="0" dirty="0"/>
              <a:t>En gestion des risques, </a:t>
            </a:r>
            <a:r>
              <a:rPr lang="fr-FR" sz="2300" kern="0" dirty="0" smtClean="0"/>
              <a:t>les menaces </a:t>
            </a:r>
            <a:r>
              <a:rPr lang="fr-FR" sz="2300" b="1" kern="0" dirty="0" smtClean="0"/>
              <a:t>prioritaires </a:t>
            </a:r>
            <a:r>
              <a:rPr lang="fr-FR" sz="2300" kern="0" dirty="0" smtClean="0"/>
              <a:t>sont à la fois :</a:t>
            </a:r>
          </a:p>
          <a:p>
            <a:pPr marL="361950" lvl="1" eaLnBrk="1" hangingPunct="1">
              <a:lnSpc>
                <a:spcPct val="90000"/>
              </a:lnSpc>
              <a:defRPr/>
            </a:pPr>
            <a:r>
              <a:rPr lang="fr-FR" sz="2400" kern="0" dirty="0" smtClean="0">
                <a:solidFill>
                  <a:schemeClr val="accent2"/>
                </a:solidFill>
              </a:rPr>
              <a:t>- Fréquentes (</a:t>
            </a:r>
            <a:r>
              <a:rPr lang="fr-FR" sz="2400" i="1" kern="0" dirty="0">
                <a:solidFill>
                  <a:schemeClr val="accent2"/>
                </a:solidFill>
              </a:rPr>
              <a:t>nombre, </a:t>
            </a:r>
            <a:r>
              <a:rPr lang="fr-FR" sz="2400" i="1" kern="0" dirty="0" smtClean="0">
                <a:solidFill>
                  <a:schemeClr val="accent2"/>
                </a:solidFill>
              </a:rPr>
              <a:t>probabilité d’occurrence</a:t>
            </a:r>
            <a:r>
              <a:rPr lang="fr-FR" sz="2400" kern="0" dirty="0" smtClean="0">
                <a:solidFill>
                  <a:schemeClr val="accent2"/>
                </a:solidFill>
              </a:rPr>
              <a:t>)</a:t>
            </a:r>
          </a:p>
          <a:p>
            <a:pPr marL="361950" lvl="1" eaLnBrk="1" hangingPunct="1">
              <a:lnSpc>
                <a:spcPct val="90000"/>
              </a:lnSpc>
              <a:defRPr/>
            </a:pPr>
            <a:r>
              <a:rPr lang="fr-FR" sz="2400" kern="0" dirty="0" smtClean="0">
                <a:solidFill>
                  <a:schemeClr val="accent2"/>
                </a:solidFill>
              </a:rPr>
              <a:t>- .. et </a:t>
            </a:r>
            <a:r>
              <a:rPr lang="fr-FR" sz="2400" b="1" kern="0" dirty="0">
                <a:solidFill>
                  <a:schemeClr val="accent2"/>
                </a:solidFill>
              </a:rPr>
              <a:t>g</a:t>
            </a:r>
            <a:r>
              <a:rPr lang="fr-FR" sz="2400" b="1" kern="0" dirty="0" smtClean="0">
                <a:solidFill>
                  <a:schemeClr val="accent2"/>
                </a:solidFill>
              </a:rPr>
              <a:t>raves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fr-FR" sz="2400" i="1" kern="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300" kern="0" dirty="0" smtClean="0"/>
              <a:t>Comment estimer la </a:t>
            </a:r>
            <a:r>
              <a:rPr lang="fr-FR" sz="2300" b="1" kern="0" dirty="0" smtClean="0"/>
              <a:t>fréquence</a:t>
            </a:r>
            <a:r>
              <a:rPr lang="fr-FR" sz="2300" kern="0" dirty="0" smtClean="0"/>
              <a:t> ?</a:t>
            </a:r>
          </a:p>
          <a:p>
            <a:pPr marL="647700" lvl="2" indent="-2857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1600" kern="0" dirty="0" smtClean="0">
                <a:solidFill>
                  <a:srgbClr val="009900"/>
                </a:solidFill>
              </a:rPr>
              <a:t>Relevés des problèmes, mesures, extrapolation à partir d’un échantillon...</a:t>
            </a:r>
          </a:p>
          <a:p>
            <a:pPr marL="0"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300" kern="0" dirty="0" smtClean="0"/>
              <a:t>Comment estimer la </a:t>
            </a:r>
            <a:r>
              <a:rPr lang="fr-FR" sz="2300" b="1" kern="0" dirty="0" smtClean="0"/>
              <a:t>gravité</a:t>
            </a:r>
            <a:r>
              <a:rPr lang="fr-FR" sz="2300" kern="0" dirty="0" smtClean="0"/>
              <a:t> ?</a:t>
            </a:r>
          </a:p>
          <a:p>
            <a:pPr marL="647700" lvl="2" indent="-2857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1600" kern="0" dirty="0" smtClean="0">
                <a:solidFill>
                  <a:srgbClr val="009900"/>
                </a:solidFill>
              </a:rPr>
              <a:t>Indice « avis d’expert »</a:t>
            </a:r>
          </a:p>
          <a:p>
            <a:pPr marL="647700" lvl="2" indent="-2857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fr-FR" sz="1600" kern="0" dirty="0" smtClean="0">
                <a:solidFill>
                  <a:srgbClr val="009900"/>
                </a:solidFill>
              </a:rPr>
              <a:t>Temps </a:t>
            </a:r>
            <a:r>
              <a:rPr lang="fr-FR" sz="1600" kern="0" dirty="0">
                <a:solidFill>
                  <a:srgbClr val="009900"/>
                </a:solidFill>
              </a:rPr>
              <a:t>perdu, clients </a:t>
            </a:r>
            <a:r>
              <a:rPr lang="fr-FR" sz="1600" kern="0" dirty="0" smtClean="0">
                <a:solidFill>
                  <a:srgbClr val="009900"/>
                </a:solidFill>
              </a:rPr>
              <a:t>perdus, </a:t>
            </a:r>
            <a:r>
              <a:rPr lang="fr-FR" sz="1600" kern="0" dirty="0">
                <a:solidFill>
                  <a:srgbClr val="009900"/>
                </a:solidFill>
              </a:rPr>
              <a:t>produits gaspillés =&gt; chiffrage en </a:t>
            </a:r>
            <a:r>
              <a:rPr lang="fr-FR" sz="1600" kern="0" dirty="0" smtClean="0">
                <a:solidFill>
                  <a:srgbClr val="009900"/>
                </a:solidFill>
              </a:rPr>
              <a:t>€</a:t>
            </a:r>
            <a:endParaRPr lang="fr-FR" sz="1600" kern="0" dirty="0">
              <a:solidFill>
                <a:srgbClr val="009900"/>
              </a:solidFill>
            </a:endParaRPr>
          </a:p>
          <a:p>
            <a:pPr marL="0" lvl="1" eaLnBrk="1" hangingPunct="1">
              <a:lnSpc>
                <a:spcPct val="90000"/>
              </a:lnSpc>
              <a:defRPr/>
            </a:pPr>
            <a:endParaRPr lang="fr-FR" sz="1100" kern="0" dirty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fr-FR" sz="2300" b="1" i="1" kern="0" dirty="0">
                <a:solidFill>
                  <a:srgbClr val="FF0000"/>
                </a:solidFill>
                <a:cs typeface="Times New Roman" pitchFamily="18" charset="0"/>
              </a:rPr>
              <a:t>Criticité</a:t>
            </a:r>
            <a:r>
              <a:rPr lang="fr-FR" sz="2300" i="1" kern="0" dirty="0">
                <a:solidFill>
                  <a:srgbClr val="FF0000"/>
                </a:solidFill>
                <a:cs typeface="Times New Roman" pitchFamily="18" charset="0"/>
              </a:rPr>
              <a:t> = fréquence * gravité </a:t>
            </a:r>
          </a:p>
          <a:p>
            <a:pPr marL="647700" lvl="2" indent="-28575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fr-FR" sz="1600" kern="0" dirty="0">
              <a:solidFill>
                <a:srgbClr val="0099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556" kern="0" dirty="0">
              <a:sym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9164" y="3294915"/>
            <a:ext cx="378042" cy="121431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859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escription de l'image  vilfredo_pareto.jpe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0145" y="0"/>
            <a:ext cx="1785725" cy="227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 bwMode="auto">
          <a:xfrm>
            <a:off x="2689225" y="214313"/>
            <a:ext cx="4633913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Principe de Pareto</a:t>
            </a:r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2476500" y="981075"/>
            <a:ext cx="6543675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320" tIns="35661" rIns="71320" bIns="35661" numCol="1" compatLnSpc="1">
            <a:prstTxWarp prst="textNoShape">
              <a:avLst/>
            </a:prstTxWarp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eaLnBrk="1" hangingPunct="1"/>
            <a:r>
              <a:rPr lang="fr-FR" sz="2300" kern="0" dirty="0" smtClean="0">
                <a:cs typeface="Arial" panose="020B0604020202020204" pitchFamily="34" charset="0"/>
              </a:rPr>
              <a:t>  La </a:t>
            </a:r>
            <a:r>
              <a:rPr lang="fr-FR" sz="2300" b="1" kern="0" dirty="0" smtClean="0">
                <a:cs typeface="Arial" panose="020B0604020202020204" pitchFamily="34" charset="0"/>
              </a:rPr>
              <a:t>criticité</a:t>
            </a:r>
            <a:r>
              <a:rPr lang="fr-FR" sz="2300" kern="0" dirty="0" smtClean="0">
                <a:cs typeface="Arial" panose="020B0604020202020204" pitchFamily="34" charset="0"/>
              </a:rPr>
              <a:t> obéit à une loi de Pareto</a:t>
            </a:r>
          </a:p>
        </p:txBody>
      </p:sp>
      <p:pic>
        <p:nvPicPr>
          <p:cNvPr id="9" name="Picture 2" descr="{\rm P}(X&gt;x)=\left(\frac{x}{x_{\min}}\right)^{-k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3" y="1593850"/>
            <a:ext cx="18383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49164" y="3626511"/>
            <a:ext cx="378042" cy="121431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434840" y="5227320"/>
            <a:ext cx="4585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7405479" y="5433010"/>
            <a:ext cx="1512168" cy="25391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1000" dirty="0" smtClean="0"/>
              <a:t>Image : cc-by </a:t>
            </a:r>
            <a:r>
              <a:rPr lang="fr-FR" sz="1000" dirty="0">
                <a:hlinkClick r:id="rId4"/>
              </a:rPr>
              <a:t>Source</a:t>
            </a:r>
            <a:r>
              <a:rPr lang="fr-FR" sz="1050" dirty="0">
                <a:hlinkClick r:id="rId4"/>
              </a:rPr>
              <a:t> </a:t>
            </a:r>
            <a:r>
              <a:rPr lang="fr-FR" sz="1050" dirty="0">
                <a:hlinkClick r:id="rId5"/>
              </a:rPr>
              <a:t>  </a:t>
            </a:r>
            <a:endParaRPr lang="fr-FR" sz="1050" dirty="0"/>
          </a:p>
        </p:txBody>
      </p:sp>
      <p:pic>
        <p:nvPicPr>
          <p:cNvPr id="14" name="Image 13" descr="Capture d’écran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0943" y="2174991"/>
            <a:ext cx="4824536" cy="3421938"/>
          </a:xfrm>
          <a:prstGeom prst="rect">
            <a:avLst/>
          </a:prstGeom>
        </p:spPr>
      </p:pic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7323138" y="2244802"/>
            <a:ext cx="1828428" cy="25391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900" dirty="0" smtClean="0"/>
              <a:t>Image domaine public: </a:t>
            </a:r>
            <a:r>
              <a:rPr lang="fr-FR" sz="900" dirty="0">
                <a:hlinkClick r:id="rId7"/>
              </a:rPr>
              <a:t>Source</a:t>
            </a:r>
            <a:r>
              <a:rPr lang="fr-FR" sz="1000" dirty="0">
                <a:hlinkClick r:id="rId7"/>
              </a:rPr>
              <a:t>   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87609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causes à traiter en priorité</a:t>
            </a: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2771774" y="1105535"/>
            <a:ext cx="5946776" cy="4445000"/>
          </a:xfrm>
          <a:prstGeom prst="rect">
            <a:avLst/>
          </a:prstGeom>
        </p:spPr>
        <p:txBody>
          <a:bodyPr lIns="71320" tIns="35661" rIns="71320" bIns="35661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fr-FR" sz="2300" kern="0" dirty="0" smtClean="0">
              <a:solidFill>
                <a:srgbClr val="930F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fr-FR" sz="2300" kern="0" dirty="0">
              <a:solidFill>
                <a:srgbClr val="930F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fr-FR" sz="2300" kern="0" dirty="0" smtClean="0">
              <a:solidFill>
                <a:srgbClr val="930F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fr-FR" sz="2300" kern="0" dirty="0" smtClean="0">
                <a:solidFill>
                  <a:srgbClr val="930F80"/>
                </a:solidFill>
              </a:rPr>
              <a:t>.. Sont les 20% de causes qui …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fr-FR" sz="2300" kern="0" dirty="0" smtClean="0">
                <a:solidFill>
                  <a:srgbClr val="930F80"/>
                </a:solidFill>
              </a:rPr>
              <a:t>provoquent 80% des effets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556" kern="0" dirty="0">
              <a:sym typeface="Arial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2" y="2998788"/>
            <a:ext cx="2565400" cy="189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54188" y="3968584"/>
            <a:ext cx="378042" cy="121431"/>
          </a:xfrm>
          <a:prstGeom prst="rect">
            <a:avLst/>
          </a:prstGeom>
          <a:noFill/>
        </p:spPr>
        <p:txBody>
          <a:bodyPr wrap="square" lIns="71320" tIns="35661" rIns="71320" bIns="35661" rtlCol="0">
            <a:spAutoFit/>
          </a:bodyPr>
          <a:lstStyle/>
          <a:p>
            <a:pPr>
              <a:buSzPct val="400000"/>
              <a:buFont typeface="Wingdings" pitchFamily="2" charset="2"/>
              <a:buChar char="ü"/>
            </a:pPr>
            <a:r>
              <a:rPr lang="fr-FR" sz="400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876441" y="5381208"/>
            <a:ext cx="1054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Image : </a:t>
            </a:r>
            <a:r>
              <a:rPr lang="fr-FR" sz="900" dirty="0" smtClean="0">
                <a:hlinkClick r:id="rId3"/>
              </a:rPr>
              <a:t>source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42508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2771775" y="134938"/>
            <a:ext cx="6242050" cy="571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causes à traiter en priorité</a:t>
            </a: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2771774" y="1112124"/>
            <a:ext cx="5946776" cy="4445000"/>
          </a:xfrm>
          <a:prstGeom prst="rect">
            <a:avLst/>
          </a:prstGeom>
        </p:spPr>
        <p:txBody>
          <a:bodyPr lIns="71320" tIns="35661" rIns="71320" bIns="35661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defRPr sz="1500">
                <a:solidFill>
                  <a:schemeClr val="tx1"/>
                </a:solidFill>
                <a:latin typeface="Calibri" pitchFamily="34" charset="0"/>
                <a:ea typeface="Arial"/>
                <a:cs typeface="Arial"/>
                <a:sym typeface="Arial" panose="020B0604020202020204" pitchFamily="34" charset="0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56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2400"/>
              </a:spcBef>
              <a:defRPr/>
            </a:pPr>
            <a:r>
              <a:rPr lang="fr-FR" sz="2300" kern="0" dirty="0" smtClean="0"/>
              <a:t>Variantes : </a:t>
            </a:r>
          </a:p>
          <a:p>
            <a:pPr marL="361950" lvl="1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fr-FR" sz="1600" kern="0" dirty="0" smtClean="0">
                <a:solidFill>
                  <a:schemeClr val="accent2"/>
                </a:solidFill>
              </a:rPr>
              <a:t>- L'effet observé peut être monétaire, mais aussi par exemple être une vitesse de rotation des stocks</a:t>
            </a:r>
            <a:r>
              <a:rPr lang="fr-FR" sz="1600" kern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i="1" kern="0" dirty="0" smtClean="0">
                <a:solidFill>
                  <a:schemeClr val="accent1">
                    <a:lumMod val="75000"/>
                  </a:schemeClr>
                </a:solidFill>
              </a:rPr>
              <a:t>(pour déterminer les produits qu’on stocke à proximité et ceux que l’on peut mettre au fond d’un entrepôt).</a:t>
            </a:r>
            <a:r>
              <a:rPr lang="fr-FR" sz="1800" kern="0" dirty="0" smtClean="0"/>
              <a:t> </a:t>
            </a:r>
            <a:endParaRPr lang="fr-FR" sz="1600" kern="0" dirty="0" smtClean="0">
              <a:solidFill>
                <a:srgbClr val="009900"/>
              </a:solidFill>
            </a:endParaRPr>
          </a:p>
          <a:p>
            <a:pPr marL="647700" lvl="2" indent="-285750" eaLnBrk="1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fr-FR" sz="1600" kern="0" dirty="0" smtClean="0">
                <a:solidFill>
                  <a:srgbClr val="009900"/>
                </a:solidFill>
              </a:rPr>
              <a:t> Classe A : Les produits accumulant 80% de l'effet observé</a:t>
            </a:r>
          </a:p>
          <a:p>
            <a:pPr marL="647700" lvl="2" indent="-285750" eaLnBrk="1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fr-FR" sz="1600" kern="0" dirty="0" smtClean="0">
                <a:solidFill>
                  <a:srgbClr val="009900"/>
                </a:solidFill>
              </a:rPr>
              <a:t> Classe B : Ceux accumulant les 15% suivants</a:t>
            </a:r>
          </a:p>
          <a:p>
            <a:pPr marL="647700" lvl="2" indent="-285750" eaLnBrk="1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fr-FR" sz="1600" kern="0" dirty="0" smtClean="0">
                <a:solidFill>
                  <a:srgbClr val="009900"/>
                </a:solidFill>
              </a:rPr>
              <a:t> Classe C : Ceux accumulant les 5% restants</a:t>
            </a:r>
          </a:p>
          <a:p>
            <a:pPr marL="361950" lvl="1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fr-FR" sz="1600" kern="0" smtClean="0">
              <a:solidFill>
                <a:schemeClr val="accent2"/>
              </a:solidFill>
            </a:endParaRPr>
          </a:p>
          <a:p>
            <a:pPr marL="361950" lvl="1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fr-FR" sz="2300" kern="0" dirty="0" smtClean="0"/>
              <a:t>À </a:t>
            </a:r>
            <a:r>
              <a:rPr lang="fr-FR" sz="2300" kern="0" dirty="0"/>
              <a:t>noter : dans la réalité, c’est rare qu’on ait exactement 80%/20%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556" kern="0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435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Réflexion et questions</a:t>
            </a: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2000" i="1" dirty="0">
              <a:solidFill>
                <a:srgbClr val="000000"/>
              </a:solidFill>
              <a:latin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2000" i="1" dirty="0" smtClean="0">
                <a:solidFill>
                  <a:srgbClr val="000000"/>
                </a:solidFill>
                <a:latin typeface="Arial"/>
              </a:rPr>
              <a:t>Vous </a:t>
            </a:r>
            <a:r>
              <a:rPr lang="fr-FR" sz="2000" i="1" dirty="0">
                <a:solidFill>
                  <a:srgbClr val="000000"/>
                </a:solidFill>
                <a:latin typeface="Arial"/>
              </a:rPr>
              <a:t>avez des problèmes </a:t>
            </a:r>
            <a:r>
              <a:rPr lang="fr-FR" sz="2000" i="1" dirty="0" smtClean="0">
                <a:solidFill>
                  <a:srgbClr val="000000"/>
                </a:solidFill>
                <a:latin typeface="Arial"/>
              </a:rPr>
              <a:t>d’argent </a:t>
            </a:r>
            <a:r>
              <a:rPr lang="fr-FR" sz="2000" i="1" dirty="0">
                <a:solidFill>
                  <a:srgbClr val="000000"/>
                </a:solidFill>
                <a:latin typeface="Arial"/>
              </a:rPr>
              <a:t>à la fin du </a:t>
            </a:r>
            <a:r>
              <a:rPr lang="fr-FR" sz="2000" i="1" dirty="0" smtClean="0">
                <a:solidFill>
                  <a:srgbClr val="000000"/>
                </a:solidFill>
                <a:latin typeface="Arial"/>
              </a:rPr>
              <a:t>mois : </a:t>
            </a:r>
            <a:r>
              <a:rPr lang="fr-FR" sz="2000" i="1" dirty="0">
                <a:solidFill>
                  <a:srgbClr val="000000"/>
                </a:solidFill>
                <a:latin typeface="Arial"/>
              </a:rPr>
              <a:t>comment </a:t>
            </a:r>
            <a:r>
              <a:rPr lang="fr-FR" sz="2000" i="1" dirty="0" smtClean="0">
                <a:solidFill>
                  <a:srgbClr val="000000"/>
                </a:solidFill>
                <a:latin typeface="Arial"/>
              </a:rPr>
              <a:t>utiliseriez-vous </a:t>
            </a:r>
            <a:r>
              <a:rPr lang="fr-FR" sz="2000" i="1" dirty="0">
                <a:solidFill>
                  <a:srgbClr val="000000"/>
                </a:solidFill>
                <a:latin typeface="Arial"/>
              </a:rPr>
              <a:t>la méthode de Pareto ?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016" y="3837776"/>
            <a:ext cx="773365" cy="7376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5344381" y="402194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35660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713203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069805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426407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1783009" algn="l" defTabSz="713203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139610" algn="l" defTabSz="713203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2496212" algn="l" defTabSz="713203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2852814" algn="l" defTabSz="713203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rgbClr val="8D42C6"/>
                </a:solidFill>
                <a:latin typeface="Calibri" panose="020F0502020204030204" pitchFamily="34" charset="0"/>
              </a:rPr>
              <a:t>Quiz sous cette vidéo</a:t>
            </a:r>
            <a:r>
              <a:rPr lang="fr-FR" sz="1800" dirty="0" smtClean="0">
                <a:solidFill>
                  <a:srgbClr val="8D42C6"/>
                </a:solidFill>
                <a:latin typeface="Calibri" panose="020F0502020204030204" pitchFamily="34" charset="0"/>
              </a:rPr>
              <a:t>…</a:t>
            </a:r>
            <a:endParaRPr lang="fr-FR" sz="1800" dirty="0">
              <a:solidFill>
                <a:srgbClr val="8D42C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8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Modèle cours ECLille 2004">
  <a:themeElements>
    <a:clrScheme name="Modèle cours ECLille 2004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4684</TotalTime>
  <Words>261</Words>
  <Application>Microsoft Office PowerPoint</Application>
  <PresentationFormat>Affichage à l'écran (16:10)</PresentationFormat>
  <Paragraphs>49</Paragraphs>
  <Slides>9</Slides>
  <Notes>3</Notes>
  <HiddenSlides>1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Wingdings</vt:lpstr>
      <vt:lpstr>Modèle cours ECLille 2004</vt:lpstr>
      <vt:lpstr>MRP : Priorisation</vt:lpstr>
      <vt:lpstr>Présentation PowerPoint</vt:lpstr>
      <vt:lpstr>Présentation PowerPoint</vt:lpstr>
      <vt:lpstr>Présentation PowerPoint</vt:lpstr>
      <vt:lpstr>Comment prioriser ?</vt:lpstr>
      <vt:lpstr>Principe de Pareto</vt:lpstr>
      <vt:lpstr>Les causes à traiter en priorité</vt:lpstr>
      <vt:lpstr>Les causes à traiter en priorité</vt:lpstr>
      <vt:lpstr>Réflexion et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méthode 1/6</dc:title>
  <dc:creator>Rémi Bachelet</dc:creator>
  <cp:lastModifiedBy>Remi Bachelet</cp:lastModifiedBy>
  <cp:revision>107</cp:revision>
  <dcterms:modified xsi:type="dcterms:W3CDTF">2020-01-30T07:34:07Z</dcterms:modified>
</cp:coreProperties>
</file>