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3"/>
  </p:notesMasterIdLst>
  <p:sldIdLst>
    <p:sldId id="262" r:id="rId2"/>
    <p:sldId id="286" r:id="rId3"/>
    <p:sldId id="287" r:id="rId4"/>
    <p:sldId id="288" r:id="rId5"/>
    <p:sldId id="290" r:id="rId6"/>
    <p:sldId id="297" r:id="rId7"/>
    <p:sldId id="289" r:id="rId8"/>
    <p:sldId id="296" r:id="rId9"/>
    <p:sldId id="278" r:id="rId10"/>
    <p:sldId id="294" r:id="rId11"/>
    <p:sldId id="279" r:id="rId12"/>
  </p:sldIdLst>
  <p:sldSz cx="9144000" cy="5715000" type="screen16x1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mi bachelet" initials="rb" lastIdx="7" clrIdx="0">
    <p:extLst>
      <p:ext uri="{19B8F6BF-5375-455C-9EA6-DF929625EA0E}">
        <p15:presenceInfo xmlns:p15="http://schemas.microsoft.com/office/powerpoint/2012/main" userId="4c45c43f20d7a3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FD4B1"/>
    <a:srgbClr val="15B55E"/>
    <a:srgbClr val="29BA6C"/>
    <a:srgbClr val="A3D9BF"/>
    <a:srgbClr val="009900"/>
    <a:srgbClr val="CC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1" autoAdjust="0"/>
    <p:restoredTop sz="74068" autoAdjust="0"/>
  </p:normalViewPr>
  <p:slideViewPr>
    <p:cSldViewPr snapToGrid="0">
      <p:cViewPr varScale="1">
        <p:scale>
          <a:sx n="93" d="100"/>
          <a:sy n="93" d="100"/>
        </p:scale>
        <p:origin x="1363" y="2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848FD-5959-4585-8CCA-FE4E05AB5F19}" type="doc">
      <dgm:prSet loTypeId="urn:microsoft.com/office/officeart/2005/8/layout/cycle4" loCatId="matrix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6C4D920-FB24-4947-99F3-9FC465D821CB}">
      <dgm:prSet phldrT="[Texte]"/>
      <dgm:spPr>
        <a:gradFill flip="none" rotWithShape="1">
          <a:gsLst>
            <a:gs pos="0">
              <a:srgbClr val="FFFF00"/>
            </a:gs>
            <a:gs pos="83000">
              <a:srgbClr val="FFFF00">
                <a:tint val="44500"/>
                <a:satMod val="160000"/>
                <a:lumMod val="79000"/>
                <a:lumOff val="21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1/ Cadrage</a:t>
          </a:r>
        </a:p>
      </dgm:t>
    </dgm:pt>
    <dgm:pt modelId="{4F9565C2-CE8F-4DE2-AAF6-DB74CAEE3B88}" type="parTrans" cxnId="{F9ACA9AC-425E-43B0-9C22-44BCD9E05501}">
      <dgm:prSet/>
      <dgm:spPr/>
      <dgm:t>
        <a:bodyPr/>
        <a:lstStyle/>
        <a:p>
          <a:endParaRPr lang="fr-FR"/>
        </a:p>
      </dgm:t>
    </dgm:pt>
    <dgm:pt modelId="{9F5AB75A-DE0E-4A65-A96E-CB3B9410CB01}" type="sibTrans" cxnId="{F9ACA9AC-425E-43B0-9C22-44BCD9E05501}">
      <dgm:prSet/>
      <dgm:spPr/>
      <dgm:t>
        <a:bodyPr/>
        <a:lstStyle/>
        <a:p>
          <a:endParaRPr lang="fr-FR"/>
        </a:p>
      </dgm:t>
    </dgm:pt>
    <dgm:pt modelId="{545A213F-2155-4C03-BFCB-104553601256}">
      <dgm:prSet phldrT="[Texte]" custT="1"/>
      <dgm:spPr/>
      <dgm:t>
        <a:bodyPr/>
        <a:lstStyle/>
        <a:p>
          <a:r>
            <a:rPr lang="fr-FR" sz="1600" b="1" dirty="0"/>
            <a:t>Définir le problème</a:t>
          </a:r>
        </a:p>
      </dgm:t>
    </dgm:pt>
    <dgm:pt modelId="{110A4B37-79A1-4C59-8E50-805B0146A490}" type="parTrans" cxnId="{42D630F0-9497-4945-B20F-14798412D2AB}">
      <dgm:prSet/>
      <dgm:spPr/>
      <dgm:t>
        <a:bodyPr/>
        <a:lstStyle/>
        <a:p>
          <a:endParaRPr lang="fr-FR"/>
        </a:p>
      </dgm:t>
    </dgm:pt>
    <dgm:pt modelId="{F0972DE1-D1E4-4708-9EE8-32DA828CA920}" type="sibTrans" cxnId="{42D630F0-9497-4945-B20F-14798412D2AB}">
      <dgm:prSet/>
      <dgm:spPr/>
      <dgm:t>
        <a:bodyPr/>
        <a:lstStyle/>
        <a:p>
          <a:endParaRPr lang="fr-FR"/>
        </a:p>
      </dgm:t>
    </dgm:pt>
    <dgm:pt modelId="{F2CB097B-1C1C-4376-BD18-28E4F1115DBE}">
      <dgm:prSet phldrT="[Texte]"/>
      <dgm:spPr>
        <a:noFill/>
        <a:ln w="12700">
          <a:solidFill>
            <a:schemeClr val="tx1"/>
          </a:solidFill>
        </a:ln>
      </dgm:spPr>
      <dgm:t>
        <a:bodyPr/>
        <a:lstStyle/>
        <a:p>
          <a:endParaRPr lang="fr-FR" b="1" dirty="0">
            <a:solidFill>
              <a:schemeClr val="tx1"/>
            </a:solidFill>
          </a:endParaRPr>
        </a:p>
      </dgm:t>
    </dgm:pt>
    <dgm:pt modelId="{00F10840-C9A2-473F-BA81-1E4F199C48BA}" type="parTrans" cxnId="{1D3A1F4E-3DC9-4C14-9392-D3AD5D5D2E96}">
      <dgm:prSet/>
      <dgm:spPr/>
      <dgm:t>
        <a:bodyPr/>
        <a:lstStyle/>
        <a:p>
          <a:endParaRPr lang="fr-FR"/>
        </a:p>
      </dgm:t>
    </dgm:pt>
    <dgm:pt modelId="{8411299E-5E7C-4EB2-A043-8C92415CEA54}" type="sibTrans" cxnId="{1D3A1F4E-3DC9-4C14-9392-D3AD5D5D2E96}">
      <dgm:prSet/>
      <dgm:spPr/>
      <dgm:t>
        <a:bodyPr/>
        <a:lstStyle/>
        <a:p>
          <a:endParaRPr lang="fr-FR"/>
        </a:p>
      </dgm:t>
    </dgm:pt>
    <dgm:pt modelId="{B0DE0E2E-31BF-47F0-B1C1-C9F856A07CF7}">
      <dgm:prSet phldrT="[Texte]"/>
      <dgm:spPr>
        <a:noFill/>
        <a:ln w="9525">
          <a:solidFill>
            <a:schemeClr val="tx1"/>
          </a:solidFill>
        </a:ln>
      </dgm:spPr>
      <dgm:t>
        <a:bodyPr/>
        <a:lstStyle/>
        <a:p>
          <a:endParaRPr lang="fr-FR" b="1" dirty="0">
            <a:solidFill>
              <a:schemeClr val="tx1"/>
            </a:solidFill>
          </a:endParaRPr>
        </a:p>
      </dgm:t>
    </dgm:pt>
    <dgm:pt modelId="{A3B307D1-625D-4442-9295-3353540D44C5}" type="parTrans" cxnId="{DFFE7D8F-9AFA-40C0-8E71-A9F499C5D27C}">
      <dgm:prSet/>
      <dgm:spPr/>
      <dgm:t>
        <a:bodyPr/>
        <a:lstStyle/>
        <a:p>
          <a:endParaRPr lang="fr-FR"/>
        </a:p>
      </dgm:t>
    </dgm:pt>
    <dgm:pt modelId="{D5356DFD-B6CC-4057-8013-9DEEA1C7494A}" type="sibTrans" cxnId="{DFFE7D8F-9AFA-40C0-8E71-A9F499C5D27C}">
      <dgm:prSet/>
      <dgm:spPr/>
      <dgm:t>
        <a:bodyPr/>
        <a:lstStyle/>
        <a:p>
          <a:endParaRPr lang="fr-FR"/>
        </a:p>
      </dgm:t>
    </dgm:pt>
    <dgm:pt modelId="{C1B4313F-9EDF-46D3-865D-ED7D1B3ED70F}">
      <dgm:prSet phldrT="[Texte]"/>
      <dgm:spPr>
        <a:noFill/>
        <a:ln w="9525">
          <a:solidFill>
            <a:schemeClr val="tx1"/>
          </a:solidFill>
        </a:ln>
      </dgm:spPr>
      <dgm:t>
        <a:bodyPr/>
        <a:lstStyle/>
        <a:p>
          <a:endParaRPr lang="fr-FR" b="1" dirty="0">
            <a:solidFill>
              <a:schemeClr val="tx1"/>
            </a:solidFill>
          </a:endParaRPr>
        </a:p>
      </dgm:t>
    </dgm:pt>
    <dgm:pt modelId="{088A3019-A1F5-415B-A3F6-98EB842144C2}" type="parTrans" cxnId="{3F1D0D1D-D44A-4A2A-AD10-F326B1497FB2}">
      <dgm:prSet/>
      <dgm:spPr/>
      <dgm:t>
        <a:bodyPr/>
        <a:lstStyle/>
        <a:p>
          <a:endParaRPr lang="fr-FR"/>
        </a:p>
      </dgm:t>
    </dgm:pt>
    <dgm:pt modelId="{C3AE3F5A-D990-4793-92E9-61C915E06FC4}" type="sibTrans" cxnId="{3F1D0D1D-D44A-4A2A-AD10-F326B1497FB2}">
      <dgm:prSet/>
      <dgm:spPr/>
      <dgm:t>
        <a:bodyPr/>
        <a:lstStyle/>
        <a:p>
          <a:endParaRPr lang="fr-FR"/>
        </a:p>
      </dgm:t>
    </dgm:pt>
    <dgm:pt modelId="{5CD38043-69DA-4206-9EB2-0B17A5BF2336}" type="pres">
      <dgm:prSet presAssocID="{169848FD-5959-4585-8CCA-FE4E05AB5F1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443AF5F-ED4F-495E-B1E5-34ED1A8B2E94}" type="pres">
      <dgm:prSet presAssocID="{169848FD-5959-4585-8CCA-FE4E05AB5F19}" presName="children" presStyleCnt="0"/>
      <dgm:spPr/>
    </dgm:pt>
    <dgm:pt modelId="{CBC57992-1D9B-4F1A-BEC0-36A068C7F52E}" type="pres">
      <dgm:prSet presAssocID="{169848FD-5959-4585-8CCA-FE4E05AB5F19}" presName="child1group" presStyleCnt="0"/>
      <dgm:spPr/>
    </dgm:pt>
    <dgm:pt modelId="{CA9CE49F-810F-4F80-9342-A77493580008}" type="pres">
      <dgm:prSet presAssocID="{169848FD-5959-4585-8CCA-FE4E05AB5F19}" presName="child1" presStyleLbl="bgAcc1" presStyleIdx="0" presStyleCnt="1" custScaleX="137785" custLinFactNeighborX="1113" custLinFactNeighborY="6299"/>
      <dgm:spPr/>
    </dgm:pt>
    <dgm:pt modelId="{882B1E0E-C0FD-4F3D-844F-C74899053C15}" type="pres">
      <dgm:prSet presAssocID="{169848FD-5959-4585-8CCA-FE4E05AB5F19}" presName="child1Text" presStyleLbl="bgAcc1" presStyleIdx="0" presStyleCnt="1">
        <dgm:presLayoutVars>
          <dgm:bulletEnabled val="1"/>
        </dgm:presLayoutVars>
      </dgm:prSet>
      <dgm:spPr/>
    </dgm:pt>
    <dgm:pt modelId="{3E404949-70EA-4853-A34A-FE124F571C8B}" type="pres">
      <dgm:prSet presAssocID="{169848FD-5959-4585-8CCA-FE4E05AB5F19}" presName="childPlaceholder" presStyleCnt="0"/>
      <dgm:spPr/>
    </dgm:pt>
    <dgm:pt modelId="{1AE2EE9F-B9BF-48EB-9150-403559C3FA1F}" type="pres">
      <dgm:prSet presAssocID="{169848FD-5959-4585-8CCA-FE4E05AB5F19}" presName="circle" presStyleCnt="0"/>
      <dgm:spPr/>
    </dgm:pt>
    <dgm:pt modelId="{A19941CB-262B-4BB1-939B-03D23C82AF39}" type="pres">
      <dgm:prSet presAssocID="{169848FD-5959-4585-8CCA-FE4E05AB5F19}" presName="quadrant1" presStyleLbl="node1" presStyleIdx="0" presStyleCnt="4" custLinFactNeighborY="-546">
        <dgm:presLayoutVars>
          <dgm:chMax val="1"/>
          <dgm:bulletEnabled val="1"/>
        </dgm:presLayoutVars>
      </dgm:prSet>
      <dgm:spPr/>
    </dgm:pt>
    <dgm:pt modelId="{8D432D36-AC94-424C-9260-76605356F92C}" type="pres">
      <dgm:prSet presAssocID="{169848FD-5959-4585-8CCA-FE4E05AB5F1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8150CF8-3BD7-4944-BA8A-F74823759992}" type="pres">
      <dgm:prSet presAssocID="{169848FD-5959-4585-8CCA-FE4E05AB5F1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C916EA5-8EFD-448B-8F90-D9F726E310F8}" type="pres">
      <dgm:prSet presAssocID="{169848FD-5959-4585-8CCA-FE4E05AB5F1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7C01172-B574-47F8-B2F5-B98A791A9AE0}" type="pres">
      <dgm:prSet presAssocID="{169848FD-5959-4585-8CCA-FE4E05AB5F19}" presName="quadrantPlaceholder" presStyleCnt="0"/>
      <dgm:spPr/>
    </dgm:pt>
    <dgm:pt modelId="{4F38D613-0F56-459E-95F6-EFB03060E4C9}" type="pres">
      <dgm:prSet presAssocID="{169848FD-5959-4585-8CCA-FE4E05AB5F19}" presName="center1" presStyleLbl="fgShp" presStyleIdx="0" presStyleCnt="2"/>
      <dgm:spPr/>
    </dgm:pt>
    <dgm:pt modelId="{A0C021CE-CCB8-4B36-BE25-91EE9AB42E20}" type="pres">
      <dgm:prSet presAssocID="{169848FD-5959-4585-8CCA-FE4E05AB5F19}" presName="center2" presStyleLbl="fgShp" presStyleIdx="1" presStyleCnt="2"/>
      <dgm:spPr/>
    </dgm:pt>
  </dgm:ptLst>
  <dgm:cxnLst>
    <dgm:cxn modelId="{3F1D0D1D-D44A-4A2A-AD10-F326B1497FB2}" srcId="{169848FD-5959-4585-8CCA-FE4E05AB5F19}" destId="{C1B4313F-9EDF-46D3-865D-ED7D1B3ED70F}" srcOrd="3" destOrd="0" parTransId="{088A3019-A1F5-415B-A3F6-98EB842144C2}" sibTransId="{C3AE3F5A-D990-4793-92E9-61C915E06FC4}"/>
    <dgm:cxn modelId="{1CCD3344-8A2C-4AFD-B270-36A90E9F8F44}" type="presOf" srcId="{B0DE0E2E-31BF-47F0-B1C1-C9F856A07CF7}" destId="{B8150CF8-3BD7-4944-BA8A-F74823759992}" srcOrd="0" destOrd="0" presId="urn:microsoft.com/office/officeart/2005/8/layout/cycle4"/>
    <dgm:cxn modelId="{8ADDF365-6E1D-4B5C-8E6D-D2F6FE0D15EA}" type="presOf" srcId="{545A213F-2155-4C03-BFCB-104553601256}" destId="{882B1E0E-C0FD-4F3D-844F-C74899053C15}" srcOrd="1" destOrd="0" presId="urn:microsoft.com/office/officeart/2005/8/layout/cycle4"/>
    <dgm:cxn modelId="{26D1486C-C63C-43B7-9738-9959DFB2ECAD}" type="presOf" srcId="{C1B4313F-9EDF-46D3-865D-ED7D1B3ED70F}" destId="{5C916EA5-8EFD-448B-8F90-D9F726E310F8}" srcOrd="0" destOrd="0" presId="urn:microsoft.com/office/officeart/2005/8/layout/cycle4"/>
    <dgm:cxn modelId="{1D3A1F4E-3DC9-4C14-9392-D3AD5D5D2E96}" srcId="{169848FD-5959-4585-8CCA-FE4E05AB5F19}" destId="{F2CB097B-1C1C-4376-BD18-28E4F1115DBE}" srcOrd="1" destOrd="0" parTransId="{00F10840-C9A2-473F-BA81-1E4F199C48BA}" sibTransId="{8411299E-5E7C-4EB2-A043-8C92415CEA54}"/>
    <dgm:cxn modelId="{DFFE7D8F-9AFA-40C0-8E71-A9F499C5D27C}" srcId="{169848FD-5959-4585-8CCA-FE4E05AB5F19}" destId="{B0DE0E2E-31BF-47F0-B1C1-C9F856A07CF7}" srcOrd="2" destOrd="0" parTransId="{A3B307D1-625D-4442-9295-3353540D44C5}" sibTransId="{D5356DFD-B6CC-4057-8013-9DEEA1C7494A}"/>
    <dgm:cxn modelId="{A54009A1-9CC3-4245-97A4-72B97791EB57}" type="presOf" srcId="{F2CB097B-1C1C-4376-BD18-28E4F1115DBE}" destId="{8D432D36-AC94-424C-9260-76605356F92C}" srcOrd="0" destOrd="0" presId="urn:microsoft.com/office/officeart/2005/8/layout/cycle4"/>
    <dgm:cxn modelId="{F9ACA9AC-425E-43B0-9C22-44BCD9E05501}" srcId="{169848FD-5959-4585-8CCA-FE4E05AB5F19}" destId="{C6C4D920-FB24-4947-99F3-9FC465D821CB}" srcOrd="0" destOrd="0" parTransId="{4F9565C2-CE8F-4DE2-AAF6-DB74CAEE3B88}" sibTransId="{9F5AB75A-DE0E-4A65-A96E-CB3B9410CB01}"/>
    <dgm:cxn modelId="{5055A9C0-E078-4F83-9258-44F1710B78E2}" type="presOf" srcId="{545A213F-2155-4C03-BFCB-104553601256}" destId="{CA9CE49F-810F-4F80-9342-A77493580008}" srcOrd="0" destOrd="0" presId="urn:microsoft.com/office/officeart/2005/8/layout/cycle4"/>
    <dgm:cxn modelId="{CE9066CC-A1D8-48FC-95B5-B1937D07E4B4}" type="presOf" srcId="{C6C4D920-FB24-4947-99F3-9FC465D821CB}" destId="{A19941CB-262B-4BB1-939B-03D23C82AF39}" srcOrd="0" destOrd="0" presId="urn:microsoft.com/office/officeart/2005/8/layout/cycle4"/>
    <dgm:cxn modelId="{42D630F0-9497-4945-B20F-14798412D2AB}" srcId="{C6C4D920-FB24-4947-99F3-9FC465D821CB}" destId="{545A213F-2155-4C03-BFCB-104553601256}" srcOrd="0" destOrd="0" parTransId="{110A4B37-79A1-4C59-8E50-805B0146A490}" sibTransId="{F0972DE1-D1E4-4708-9EE8-32DA828CA920}"/>
    <dgm:cxn modelId="{4479A6F1-FCDB-4756-B0CF-E8A177F27412}" type="presOf" srcId="{169848FD-5959-4585-8CCA-FE4E05AB5F19}" destId="{5CD38043-69DA-4206-9EB2-0B17A5BF2336}" srcOrd="0" destOrd="0" presId="urn:microsoft.com/office/officeart/2005/8/layout/cycle4"/>
    <dgm:cxn modelId="{CEE5A51A-E756-43A2-8A09-EE28CF16A44A}" type="presParOf" srcId="{5CD38043-69DA-4206-9EB2-0B17A5BF2336}" destId="{6443AF5F-ED4F-495E-B1E5-34ED1A8B2E94}" srcOrd="0" destOrd="0" presId="urn:microsoft.com/office/officeart/2005/8/layout/cycle4"/>
    <dgm:cxn modelId="{FC45185B-6028-412C-9768-FDC98005F4ED}" type="presParOf" srcId="{6443AF5F-ED4F-495E-B1E5-34ED1A8B2E94}" destId="{CBC57992-1D9B-4F1A-BEC0-36A068C7F52E}" srcOrd="0" destOrd="0" presId="urn:microsoft.com/office/officeart/2005/8/layout/cycle4"/>
    <dgm:cxn modelId="{0E788714-0C5D-448E-A357-E9D7367B0829}" type="presParOf" srcId="{CBC57992-1D9B-4F1A-BEC0-36A068C7F52E}" destId="{CA9CE49F-810F-4F80-9342-A77493580008}" srcOrd="0" destOrd="0" presId="urn:microsoft.com/office/officeart/2005/8/layout/cycle4"/>
    <dgm:cxn modelId="{4F5FD17B-CE31-414D-9A12-081326E192DD}" type="presParOf" srcId="{CBC57992-1D9B-4F1A-BEC0-36A068C7F52E}" destId="{882B1E0E-C0FD-4F3D-844F-C74899053C15}" srcOrd="1" destOrd="0" presId="urn:microsoft.com/office/officeart/2005/8/layout/cycle4"/>
    <dgm:cxn modelId="{E11EC7B7-AE1C-49C6-9143-BBE54089C0F9}" type="presParOf" srcId="{6443AF5F-ED4F-495E-B1E5-34ED1A8B2E94}" destId="{3E404949-70EA-4853-A34A-FE124F571C8B}" srcOrd="1" destOrd="0" presId="urn:microsoft.com/office/officeart/2005/8/layout/cycle4"/>
    <dgm:cxn modelId="{17094C30-0C4A-49CC-B416-9DC34799C7D7}" type="presParOf" srcId="{5CD38043-69DA-4206-9EB2-0B17A5BF2336}" destId="{1AE2EE9F-B9BF-48EB-9150-403559C3FA1F}" srcOrd="1" destOrd="0" presId="urn:microsoft.com/office/officeart/2005/8/layout/cycle4"/>
    <dgm:cxn modelId="{0A378F1E-9B0F-4672-991E-4302B790DBF8}" type="presParOf" srcId="{1AE2EE9F-B9BF-48EB-9150-403559C3FA1F}" destId="{A19941CB-262B-4BB1-939B-03D23C82AF39}" srcOrd="0" destOrd="0" presId="urn:microsoft.com/office/officeart/2005/8/layout/cycle4"/>
    <dgm:cxn modelId="{1C3FA67D-FF4C-4D0D-B641-355035EA5219}" type="presParOf" srcId="{1AE2EE9F-B9BF-48EB-9150-403559C3FA1F}" destId="{8D432D36-AC94-424C-9260-76605356F92C}" srcOrd="1" destOrd="0" presId="urn:microsoft.com/office/officeart/2005/8/layout/cycle4"/>
    <dgm:cxn modelId="{CDA4D909-6EFD-41C8-AEB0-4A0728CACD8D}" type="presParOf" srcId="{1AE2EE9F-B9BF-48EB-9150-403559C3FA1F}" destId="{B8150CF8-3BD7-4944-BA8A-F74823759992}" srcOrd="2" destOrd="0" presId="urn:microsoft.com/office/officeart/2005/8/layout/cycle4"/>
    <dgm:cxn modelId="{658777B1-897B-4CAE-9674-65C0A59E7EE3}" type="presParOf" srcId="{1AE2EE9F-B9BF-48EB-9150-403559C3FA1F}" destId="{5C916EA5-8EFD-448B-8F90-D9F726E310F8}" srcOrd="3" destOrd="0" presId="urn:microsoft.com/office/officeart/2005/8/layout/cycle4"/>
    <dgm:cxn modelId="{3A5D866A-D6DB-4E8C-B2C3-8023A084694D}" type="presParOf" srcId="{1AE2EE9F-B9BF-48EB-9150-403559C3FA1F}" destId="{37C01172-B574-47F8-B2F5-B98A791A9AE0}" srcOrd="4" destOrd="0" presId="urn:microsoft.com/office/officeart/2005/8/layout/cycle4"/>
    <dgm:cxn modelId="{2D04871D-1CDA-4F34-BA0F-E0A70520C81D}" type="presParOf" srcId="{5CD38043-69DA-4206-9EB2-0B17A5BF2336}" destId="{4F38D613-0F56-459E-95F6-EFB03060E4C9}" srcOrd="2" destOrd="0" presId="urn:microsoft.com/office/officeart/2005/8/layout/cycle4"/>
    <dgm:cxn modelId="{C165868D-5536-4033-B51D-CE1752675F46}" type="presParOf" srcId="{5CD38043-69DA-4206-9EB2-0B17A5BF2336}" destId="{A0C021CE-CCB8-4B36-BE25-91EE9AB42E20}" srcOrd="3" destOrd="0" presId="urn:microsoft.com/office/officeart/2005/8/layout/cycle4"/>
  </dgm:cxnLst>
  <dgm:bg/>
  <dgm:whole>
    <a:ln w="952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CE49F-810F-4F80-9342-A77493580008}">
      <dsp:nvSpPr>
        <dsp:cNvPr id="0" name=""/>
        <dsp:cNvSpPr/>
      </dsp:nvSpPr>
      <dsp:spPr>
        <a:xfrm>
          <a:off x="286627" y="81272"/>
          <a:ext cx="2744425" cy="1290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/>
            <a:t>Définir le problème</a:t>
          </a:r>
        </a:p>
      </dsp:txBody>
      <dsp:txXfrm>
        <a:off x="314969" y="109614"/>
        <a:ext cx="1864413" cy="911000"/>
      </dsp:txXfrm>
    </dsp:sp>
    <dsp:sp modelId="{A19941CB-262B-4BB1-939B-03D23C82AF39}">
      <dsp:nvSpPr>
        <dsp:cNvPr id="0" name=""/>
        <dsp:cNvSpPr/>
      </dsp:nvSpPr>
      <dsp:spPr>
        <a:xfrm>
          <a:off x="1287238" y="220292"/>
          <a:ext cx="1745864" cy="1745864"/>
        </a:xfrm>
        <a:prstGeom prst="pieWedge">
          <a:avLst/>
        </a:prstGeom>
        <a:gradFill flip="none" rotWithShape="1">
          <a:gsLst>
            <a:gs pos="0">
              <a:srgbClr val="FFFF00"/>
            </a:gs>
            <a:gs pos="83000">
              <a:srgbClr val="FFFF00">
                <a:tint val="44500"/>
                <a:satMod val="160000"/>
                <a:lumMod val="79000"/>
                <a:lumOff val="21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/>
              </a:solidFill>
            </a:rPr>
            <a:t>1/ Cadrage</a:t>
          </a:r>
        </a:p>
      </dsp:txBody>
      <dsp:txXfrm>
        <a:off x="1798590" y="731644"/>
        <a:ext cx="1234512" cy="1234512"/>
      </dsp:txXfrm>
    </dsp:sp>
    <dsp:sp modelId="{8D432D36-AC94-424C-9260-76605356F92C}">
      <dsp:nvSpPr>
        <dsp:cNvPr id="0" name=""/>
        <dsp:cNvSpPr/>
      </dsp:nvSpPr>
      <dsp:spPr>
        <a:xfrm rot="5400000">
          <a:off x="3113743" y="229825"/>
          <a:ext cx="1745864" cy="1745864"/>
        </a:xfrm>
        <a:prstGeom prst="pieWedge">
          <a:avLst/>
        </a:prstGeom>
        <a:noFill/>
        <a:ln w="12700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 dirty="0">
            <a:solidFill>
              <a:schemeClr val="tx1"/>
            </a:solidFill>
          </a:endParaRPr>
        </a:p>
      </dsp:txBody>
      <dsp:txXfrm rot="-5400000">
        <a:off x="3113743" y="741177"/>
        <a:ext cx="1234512" cy="1234512"/>
      </dsp:txXfrm>
    </dsp:sp>
    <dsp:sp modelId="{B8150CF8-3BD7-4944-BA8A-F74823759992}">
      <dsp:nvSpPr>
        <dsp:cNvPr id="0" name=""/>
        <dsp:cNvSpPr/>
      </dsp:nvSpPr>
      <dsp:spPr>
        <a:xfrm rot="10800000">
          <a:off x="3113743" y="2056329"/>
          <a:ext cx="1745864" cy="1745864"/>
        </a:xfrm>
        <a:prstGeom prst="pieWedge">
          <a:avLst/>
        </a:prstGeom>
        <a:noFill/>
        <a:ln w="9525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 dirty="0">
            <a:solidFill>
              <a:schemeClr val="tx1"/>
            </a:solidFill>
          </a:endParaRPr>
        </a:p>
      </dsp:txBody>
      <dsp:txXfrm rot="10800000">
        <a:off x="3113743" y="2056329"/>
        <a:ext cx="1234512" cy="1234512"/>
      </dsp:txXfrm>
    </dsp:sp>
    <dsp:sp modelId="{5C916EA5-8EFD-448B-8F90-D9F726E310F8}">
      <dsp:nvSpPr>
        <dsp:cNvPr id="0" name=""/>
        <dsp:cNvSpPr/>
      </dsp:nvSpPr>
      <dsp:spPr>
        <a:xfrm rot="16200000">
          <a:off x="1287238" y="2056329"/>
          <a:ext cx="1745864" cy="1745864"/>
        </a:xfrm>
        <a:prstGeom prst="pieWedge">
          <a:avLst/>
        </a:prstGeom>
        <a:noFill/>
        <a:ln w="9525"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 dirty="0">
            <a:solidFill>
              <a:schemeClr val="tx1"/>
            </a:solidFill>
          </a:endParaRPr>
        </a:p>
      </dsp:txBody>
      <dsp:txXfrm rot="5400000">
        <a:off x="1798590" y="2056329"/>
        <a:ext cx="1234512" cy="1234512"/>
      </dsp:txXfrm>
    </dsp:sp>
    <dsp:sp modelId="{4F38D613-0F56-459E-95F6-EFB03060E4C9}">
      <dsp:nvSpPr>
        <dsp:cNvPr id="0" name=""/>
        <dsp:cNvSpPr/>
      </dsp:nvSpPr>
      <dsp:spPr>
        <a:xfrm>
          <a:off x="2772029" y="1653127"/>
          <a:ext cx="602786" cy="524162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C021CE-CCB8-4B36-BE25-91EE9AB42E20}">
      <dsp:nvSpPr>
        <dsp:cNvPr id="0" name=""/>
        <dsp:cNvSpPr/>
      </dsp:nvSpPr>
      <dsp:spPr>
        <a:xfrm rot="10800000">
          <a:off x="2772029" y="1854728"/>
          <a:ext cx="602786" cy="524162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Shape 3"/>
          <p:cNvSpPr txBox="1">
            <a:spLocks noGrp="1"/>
          </p:cNvSpPr>
          <p:nvPr>
            <p:ph type="dt" idx="10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Shape 4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85800" y="685800"/>
            <a:ext cx="54864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endParaRPr noProof="0"/>
          </a:p>
        </p:txBody>
      </p:sp>
      <p:sp>
        <p:nvSpPr>
          <p:cNvPr id="13318" name="Shape 6"/>
          <p:cNvSpPr txBox="1">
            <a:spLocks noGrp="1"/>
          </p:cNvSpPr>
          <p:nvPr>
            <p:ph type="ftr" idx="11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Shape 7"/>
          <p:cNvSpPr txBox="1">
            <a:spLocks noGrp="1"/>
          </p:cNvSpPr>
          <p:nvPr>
            <p:ph type="sldNum" idx="12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16712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/index.php?title=Quintilien&amp;oldid=100866232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reativecommons.org/licenses/by-sa/3.0/deed.fr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/index.php?title=QQOQCCP&amp;oldid=100980766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reativecommons.org/licenses/by-sa/3.0/deed.fr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Tendance à </a:t>
            </a:r>
            <a:r>
              <a:rPr lang="fr-FR"/>
              <a:t>sauter</a:t>
            </a:r>
            <a:r>
              <a:rPr lang="fr-FR" baseline="0"/>
              <a:t> Jump aux </a:t>
            </a:r>
            <a:r>
              <a:rPr lang="fr-FR" baseline="0" dirty="0"/>
              <a:t>conclusions ?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conclusions hâtives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</a:t>
            </a:r>
            <a:endParaRPr lang="fr-FR" dirty="0"/>
          </a:p>
          <a:p>
            <a:r>
              <a:rPr lang="fr-FR" dirty="0"/>
              <a:t>Pour se prémunir de ces risques, se guider dans son questionnement par l'emploi d'une liste raisonnée (ou checklist). Celle-ci lui sert de « fil rouge » et l'incite à poser et répondre à l'intégralité des questions propres à « faire complètement le tour » de son objet d'analyse.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318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employée, elle lui assure de ne rien omettre d'essentiel ou d'important.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33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L'analyse QQOQCCP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65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Identifier avant d’agir : précède toute action ne pas être superficiel</a:t>
            </a: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Utilisation en animation de réunion :</a:t>
            </a:r>
            <a:endParaRPr lang="fr-FR" sz="1600" dirty="0">
              <a:solidFill>
                <a:srgbClr val="0099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L'erreur par omission - </a:t>
            </a:r>
            <a:r>
              <a:rPr lang="fr-FR" sz="16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voit aussi ce que l’on ne sait pas</a:t>
            </a:r>
            <a:endParaRPr lang="fr-FR" sz="1600" dirty="0"/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600" dirty="0">
              <a:solidFill>
                <a:srgbClr val="0099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981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vers prétendument attribué à Quintilien est resté célèbre :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Quis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quid,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ubi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quibus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auxiliis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quomodo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quando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 « Qui, quoi, où, avec quels moyens, pourquoi, comment, quand ? » Ce principe, aussi appelé « QQOQCP » renferme ce qu'on appelle en rhétorique les circonstances : la personne, le fait, le lieu, les moyens, les motifs, la manière et le temps. Quintilien a en effet disserté sur ces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loci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argumentorum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mais ne les a jamais mis sous forme de questions8.</a:t>
            </a:r>
            <a:br>
              <a:rPr lang="fr-FR" dirty="0"/>
            </a:b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: article </a:t>
            </a:r>
            <a:r>
              <a:rPr lang="fr-F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Quintilien</a:t>
            </a:r>
            <a:r>
              <a:rPr lang="fr-F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 Wikipédia, sous </a:t>
            </a:r>
            <a:r>
              <a:rPr lang="fr-F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licence </a:t>
            </a:r>
            <a:r>
              <a:rPr lang="fr-FR" sz="1200" b="0" i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Creative</a:t>
            </a:r>
            <a:r>
              <a:rPr lang="fr-F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 Commons by-sa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933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 pourquoi ? » peuvent se poser à la suite des autres questions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826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 pourquoi ? » peuvent se poser à la suite des autres questions 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8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Exemple de contextualiser</a:t>
            </a:r>
            <a:r>
              <a:rPr lang="fr-FR" baseline="0" dirty="0"/>
              <a:t> la question « qui »?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19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Exemple de contextualiser</a:t>
            </a:r>
            <a:r>
              <a:rPr lang="fr-FR" baseline="0" dirty="0"/>
              <a:t> la question « qui »?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098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réponse aux 4 questions avec en plus à droite, la réponse aux 3 modalités →</a:t>
            </a:r>
            <a:br>
              <a:rPr lang="fr-FR" dirty="0"/>
            </a:br>
            <a:br>
              <a:rPr lang="fr-FR" dirty="0"/>
            </a:b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: article </a:t>
            </a:r>
            <a:r>
              <a:rPr lang="fr-F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QQOQCCP</a:t>
            </a:r>
            <a:r>
              <a:rPr lang="fr-F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 Wikipédia, sous </a:t>
            </a:r>
            <a:r>
              <a:rPr lang="fr-F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licence </a:t>
            </a:r>
            <a:r>
              <a:rPr lang="fr-FR" sz="1200" b="0" i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Creative</a:t>
            </a:r>
            <a:r>
              <a:rPr lang="fr-FR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 Commons by-sa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03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G_chapitre 7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1"/>
          <p:cNvSpPr/>
          <p:nvPr/>
        </p:nvSpPr>
        <p:spPr>
          <a:xfrm>
            <a:off x="0" y="22225"/>
            <a:ext cx="2481263" cy="5715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78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lIns="79222" tIns="39611" rIns="79222" bIns="3961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556" kern="0"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" name="Shape 62"/>
          <p:cNvSpPr/>
          <p:nvPr/>
        </p:nvSpPr>
        <p:spPr>
          <a:xfrm>
            <a:off x="179388" y="3348038"/>
            <a:ext cx="2232025" cy="1222375"/>
          </a:xfrm>
          <a:prstGeom prst="rect">
            <a:avLst/>
          </a:prstGeom>
          <a:noFill/>
          <a:ln>
            <a:noFill/>
          </a:ln>
        </p:spPr>
        <p:txBody>
          <a:bodyPr lIns="79222" tIns="39611" rIns="79222" bIns="3961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H" sz="1222" b="1" kern="0" dirty="0"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7" name="Shape 66"/>
          <p:cNvSpPr txBox="1"/>
          <p:nvPr/>
        </p:nvSpPr>
        <p:spPr>
          <a:xfrm>
            <a:off x="250825" y="1982788"/>
            <a:ext cx="2230438" cy="384175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2111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Dr. Rémi Bachelet</a:t>
            </a:r>
          </a:p>
        </p:txBody>
      </p:sp>
      <p:sp>
        <p:nvSpPr>
          <p:cNvPr id="8" name="Shape 67"/>
          <p:cNvSpPr txBox="1"/>
          <p:nvPr/>
        </p:nvSpPr>
        <p:spPr>
          <a:xfrm>
            <a:off x="255588" y="2333625"/>
            <a:ext cx="2117725" cy="523875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Maître de conférences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à Centrale Lille</a:t>
            </a:r>
          </a:p>
        </p:txBody>
      </p:sp>
      <p:pic>
        <p:nvPicPr>
          <p:cNvPr id="9" name="Shape 68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5" y="5233988"/>
            <a:ext cx="7921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hape 69"/>
          <p:cNvSpPr txBox="1"/>
          <p:nvPr/>
        </p:nvSpPr>
        <p:spPr>
          <a:xfrm>
            <a:off x="8675688" y="5476875"/>
            <a:ext cx="468312" cy="260350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771801" y="134938"/>
            <a:ext cx="6241571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defRPr sz="32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843809" y="1270000"/>
            <a:ext cx="6173194" cy="393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53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_chapitre 7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1"/>
          <p:cNvSpPr/>
          <p:nvPr/>
        </p:nvSpPr>
        <p:spPr>
          <a:xfrm>
            <a:off x="0" y="1123"/>
            <a:ext cx="2481263" cy="57150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78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txBody>
          <a:bodyPr lIns="79222" tIns="39611" rIns="79222" bIns="3961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556" kern="0"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" name="Shape 62"/>
          <p:cNvSpPr/>
          <p:nvPr/>
        </p:nvSpPr>
        <p:spPr>
          <a:xfrm>
            <a:off x="179388" y="3348038"/>
            <a:ext cx="2232025" cy="1222375"/>
          </a:xfrm>
          <a:prstGeom prst="rect">
            <a:avLst/>
          </a:prstGeom>
          <a:noFill/>
          <a:ln>
            <a:noFill/>
          </a:ln>
        </p:spPr>
        <p:txBody>
          <a:bodyPr lIns="79222" tIns="39611" rIns="79222" bIns="3961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H" sz="1222" b="1" kern="0" dirty="0"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7" name="Shape 66"/>
          <p:cNvSpPr txBox="1"/>
          <p:nvPr/>
        </p:nvSpPr>
        <p:spPr>
          <a:xfrm>
            <a:off x="250825" y="1982788"/>
            <a:ext cx="2230438" cy="384175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2111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Dr. Rémi Bachelet</a:t>
            </a:r>
          </a:p>
        </p:txBody>
      </p:sp>
      <p:sp>
        <p:nvSpPr>
          <p:cNvPr id="8" name="Shape 67"/>
          <p:cNvSpPr txBox="1"/>
          <p:nvPr/>
        </p:nvSpPr>
        <p:spPr>
          <a:xfrm>
            <a:off x="255588" y="2333625"/>
            <a:ext cx="2117725" cy="523875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Maître de conférences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à Centrale Lille</a:t>
            </a:r>
          </a:p>
        </p:txBody>
      </p:sp>
      <p:pic>
        <p:nvPicPr>
          <p:cNvPr id="9" name="Shape 68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5" y="5233988"/>
            <a:ext cx="7921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hape 69"/>
          <p:cNvSpPr txBox="1"/>
          <p:nvPr/>
        </p:nvSpPr>
        <p:spPr>
          <a:xfrm>
            <a:off x="8675688" y="5476875"/>
            <a:ext cx="468312" cy="260350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771801" y="134938"/>
            <a:ext cx="6241571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defRPr sz="32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843809" y="1270000"/>
            <a:ext cx="6173194" cy="393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 dirty="0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242888" y="3309938"/>
            <a:ext cx="2235200" cy="17235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1100" kern="0" dirty="0">
                <a:latin typeface="Calibri" panose="020F0502020204030204" pitchFamily="34" charset="0"/>
                <a:ea typeface="Arial"/>
                <a:cs typeface="Arial"/>
                <a:sym typeface="Arial"/>
                <a:rtl val="0"/>
              </a:rPr>
              <a:t>    </a:t>
            </a:r>
            <a:r>
              <a:rPr lang="fr-FR" sz="1200" kern="0" dirty="0">
                <a:latin typeface="Calibri" panose="020F0502020204030204" pitchFamily="34" charset="0"/>
                <a:ea typeface="Arial"/>
                <a:cs typeface="Arial"/>
                <a:sym typeface="Arial"/>
                <a:rtl val="0"/>
              </a:rPr>
              <a:t>Vocation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12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1200" kern="0" baseline="0" dirty="0">
                <a:latin typeface="Calibri" panose="020F0502020204030204" pitchFamily="34" charset="0"/>
                <a:ea typeface="Arial"/>
                <a:cs typeface="Arial"/>
                <a:sym typeface="Arial"/>
                <a:rtl val="0"/>
              </a:rPr>
              <a:t> </a:t>
            </a:r>
            <a:r>
              <a:rPr lang="fr-FR" sz="1200" kern="0" dirty="0">
                <a:latin typeface="Arial"/>
                <a:ea typeface="Arial"/>
                <a:cs typeface="Arial"/>
                <a:sym typeface="Wingdings" panose="05000000000000000000" pitchFamily="2" charset="2"/>
                <a:rtl val="0"/>
              </a:rPr>
              <a:t>  </a:t>
            </a:r>
            <a:r>
              <a:rPr lang="fr-FR" sz="1200" kern="0" dirty="0">
                <a:latin typeface="Calibri" panose="020F0502020204030204" pitchFamily="34" charset="0"/>
                <a:ea typeface="Arial"/>
                <a:cs typeface="Arial"/>
                <a:sym typeface="Wingdings" panose="05000000000000000000" pitchFamily="2" charset="2"/>
                <a:rtl val="0"/>
              </a:rPr>
              <a:t>Formulation</a:t>
            </a:r>
            <a:endParaRPr lang="fr-FR" sz="12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2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1200" kern="0" dirty="0">
                <a:latin typeface="Calibri" panose="020F0502020204030204" pitchFamily="34" charset="0"/>
                <a:ea typeface="Arial"/>
                <a:cs typeface="Arial"/>
                <a:sym typeface="Arial"/>
                <a:rtl val="0"/>
              </a:rPr>
              <a:t>    Contexte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1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1200" kern="0" dirty="0">
                <a:latin typeface="Calibri" panose="020F0502020204030204" pitchFamily="34" charset="0"/>
                <a:ea typeface="Arial"/>
                <a:cs typeface="Arial"/>
                <a:sym typeface="Arial"/>
                <a:rtl val="0"/>
              </a:rPr>
              <a:t>Variantes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11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12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70127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 userDrawn="1"/>
        </p:nvSpPr>
        <p:spPr>
          <a:xfrm>
            <a:off x="8798561" y="5473898"/>
            <a:ext cx="345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F1922C-D1DE-4650-A2E1-783669D13D0E}" type="slidenum">
              <a:rPr lang="fr-FR" sz="800" smtClean="0"/>
              <a:t>‹N°›</a:t>
            </a:fld>
            <a:endParaRPr lang="fr-FR" sz="800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35" r:id="rId1"/>
    <p:sldLayoutId id="2147483834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rawings/d/1MYCeml11mxG__pEQ-lItxW8bYe6GLxX8HKdcpJNGG2w/edit?usp=sharing" TargetMode="External"/><Relationship Id="rId2" Type="http://schemas.openxmlformats.org/officeDocument/2006/relationships/hyperlink" Target="https://drive.google.com/previewtemplate?id=1Ki4X0TIRpuaCzDyDrHx5jn4m6gT8d3sz16euvs82PGc&amp;mode=publi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c.fr/~mastermq/public/publications/qualite_et_management/MQ_M2/2006-2007/projets/cahier_labo/cahier_labo.html#2_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Victorinus.gif" TargetMode="External"/><Relationship Id="rId4" Type="http://schemas.openxmlformats.org/officeDocument/2006/relationships/hyperlink" Target="http://en.wikipedia.org/wiki/Five_W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/index.php?title=QQOQCCP&amp;oldid=10098076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estiondeprojet.pm/collecte-de-donne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MRP : QQOQCP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1765" y="1644355"/>
            <a:ext cx="4280557" cy="321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480193" y="5463361"/>
            <a:ext cx="23839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/>
              <a:t>Licence CC0 universelle : pixabay.com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Variante « riche »</a:t>
            </a:r>
          </a:p>
        </p:txBody>
      </p:sp>
      <p:sp>
        <p:nvSpPr>
          <p:cNvPr id="2355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543175" y="790575"/>
            <a:ext cx="6473825" cy="477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marL="342900" indent="-342900" eaLnBrk="1" hangingPunct="1">
              <a:buFont typeface="Wingdings" panose="05000000000000000000" pitchFamily="2" charset="2"/>
              <a:buChar char="q"/>
            </a:pPr>
            <a:r>
              <a:rPr lang="fr-FR" sz="2300" dirty="0">
                <a:latin typeface="Calibri" panose="020F0502020204030204" pitchFamily="34" charset="0"/>
                <a:cs typeface="Arial" panose="020B0604020202020204" pitchFamily="34" charset="0"/>
                <a:hlinkClick r:id="rId2"/>
              </a:rPr>
              <a:t>Modèle de QQOQCP </a:t>
            </a:r>
            <a:r>
              <a:rPr lang="fr-FR" sz="2300" dirty="0">
                <a:latin typeface="Calibri" panose="020F0502020204030204" pitchFamily="34" charset="0"/>
                <a:cs typeface="Arial" panose="020B0604020202020204" pitchFamily="34" charset="0"/>
              </a:rPr>
              <a:t>sous Google docs (</a:t>
            </a:r>
            <a:r>
              <a:rPr lang="fr-FR" sz="2300" dirty="0">
                <a:latin typeface="Calibri" panose="020F0502020204030204" pitchFamily="34" charset="0"/>
                <a:cs typeface="Arial" panose="020B0604020202020204" pitchFamily="34" charset="0"/>
                <a:hlinkClick r:id="rId3"/>
              </a:rPr>
              <a:t>copie</a:t>
            </a:r>
            <a:r>
              <a:rPr lang="fr-FR" sz="2300" dirty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3556" name="Image 3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78200" y="1304925"/>
            <a:ext cx="48037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75851" y="4480803"/>
            <a:ext cx="378043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Réflexion et questions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40038" y="2072614"/>
            <a:ext cx="6173787" cy="1130300"/>
          </a:xfrm>
        </p:spPr>
        <p:txBody>
          <a:bodyPr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000" i="1">
                <a:sym typeface="Arial"/>
              </a:rPr>
              <a:t>Réalisez un QQOQCP !</a:t>
            </a:r>
            <a:endParaRPr lang="fr-FR" sz="2000" i="1" dirty="0">
              <a:sym typeface="Arial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2000" i="1" dirty="0">
              <a:sym typeface="Arial"/>
              <a:hlinkClick r:id="rId3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1429" y="4384917"/>
            <a:ext cx="773365" cy="7376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ZoneTexte 5"/>
          <p:cNvSpPr txBox="1"/>
          <p:nvPr/>
        </p:nvSpPr>
        <p:spPr>
          <a:xfrm>
            <a:off x="4714794" y="456909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35660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713203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069805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426407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1783009" algn="l" defTabSz="713203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139610" algn="l" defTabSz="713203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2496212" algn="l" defTabSz="713203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2852814" algn="l" defTabSz="713203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rgbClr val="8D42C6"/>
                </a:solidFill>
                <a:latin typeface="Calibri" panose="020F0502020204030204" pitchFamily="34" charset="0"/>
              </a:rPr>
              <a:t>Quiz sous cette vidéo…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4164" y="4472490"/>
            <a:ext cx="378042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6912" y="3402814"/>
            <a:ext cx="378043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5538" y="3773748"/>
            <a:ext cx="378042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84164" y="4138590"/>
            <a:ext cx="378042" cy="68545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Place dans le cycle MRP</a:t>
            </a:r>
          </a:p>
        </p:txBody>
      </p:sp>
      <p:graphicFrame>
        <p:nvGraphicFramePr>
          <p:cNvPr id="4" name="Diagramme 3"/>
          <p:cNvGraphicFramePr>
            <a:graphicFrameLocks noChangeAspect="1"/>
          </p:cNvGraphicFramePr>
          <p:nvPr/>
        </p:nvGraphicFramePr>
        <p:xfrm>
          <a:off x="2673304" y="1473431"/>
          <a:ext cx="6146846" cy="4032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66912" y="3402814"/>
            <a:ext cx="378043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Vocation du QQOQCP</a:t>
            </a:r>
          </a:p>
        </p:txBody>
      </p:sp>
      <p:sp>
        <p:nvSpPr>
          <p:cNvPr id="1741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771775" y="1543050"/>
            <a:ext cx="6242050" cy="4016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300" dirty="0">
                <a:latin typeface="Calibri" panose="020F0502020204030204" pitchFamily="34" charset="0"/>
                <a:cs typeface="Arial" panose="020B0604020202020204" pitchFamily="34" charset="0"/>
              </a:rPr>
              <a:t>Démarche méthodique de questionnement </a:t>
            </a:r>
          </a:p>
          <a:p>
            <a:pPr marL="361950" lvl="1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Conduire la phase préalable lorsqu’on est saisi d’un problème </a:t>
            </a:r>
          </a:p>
          <a:p>
            <a:pPr marL="361950" lvl="1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Check-list : doit devenir un réflexe</a:t>
            </a:r>
          </a:p>
          <a:p>
            <a:pPr marL="361950" lvl="1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Sert à :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fr-FR" sz="16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Réfléchir avant d’agir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fr-FR" sz="1600" i="1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Team building </a:t>
            </a:r>
            <a:r>
              <a:rPr lang="fr-FR" sz="16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préalable au travail en groupe, 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fr-FR" sz="16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Rassembler toutes les informations disponibles.</a:t>
            </a:r>
          </a:p>
          <a:p>
            <a:pPr eaLnBrk="1" hangingPunct="1"/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6912" y="3402814"/>
            <a:ext cx="378043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Victorinu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589" y="844990"/>
            <a:ext cx="4274236" cy="116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Origine du QQOQCP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40038" y="2151870"/>
            <a:ext cx="6173787" cy="3212661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2300" dirty="0">
                <a:latin typeface="Calibri" panose="020F0502020204030204" pitchFamily="34" charset="0"/>
              </a:rPr>
              <a:t>« </a:t>
            </a:r>
            <a:r>
              <a:rPr lang="fr-FR" sz="2300" i="1" dirty="0" err="1">
                <a:latin typeface="Calibri" panose="020F0502020204030204" pitchFamily="34" charset="0"/>
              </a:rPr>
              <a:t>Quis</a:t>
            </a:r>
            <a:r>
              <a:rPr lang="fr-FR" sz="2300" i="1" dirty="0">
                <a:latin typeface="Calibri" panose="020F0502020204030204" pitchFamily="34" charset="0"/>
              </a:rPr>
              <a:t>, Quid, </a:t>
            </a:r>
            <a:r>
              <a:rPr lang="fr-FR" sz="2300" i="1" dirty="0" err="1">
                <a:latin typeface="Calibri" panose="020F0502020204030204" pitchFamily="34" charset="0"/>
              </a:rPr>
              <a:t>Ubi</a:t>
            </a:r>
            <a:r>
              <a:rPr lang="fr-FR" sz="2300" i="1" dirty="0">
                <a:latin typeface="Calibri" panose="020F0502020204030204" pitchFamily="34" charset="0"/>
              </a:rPr>
              <a:t>, </a:t>
            </a:r>
            <a:r>
              <a:rPr lang="fr-FR" sz="2300" i="1" dirty="0" err="1">
                <a:latin typeface="Calibri" panose="020F0502020204030204" pitchFamily="34" charset="0"/>
              </a:rPr>
              <a:t>Quibus</a:t>
            </a:r>
            <a:r>
              <a:rPr lang="fr-FR" sz="2300" i="1" dirty="0">
                <a:latin typeface="Calibri" panose="020F0502020204030204" pitchFamily="34" charset="0"/>
              </a:rPr>
              <a:t> </a:t>
            </a:r>
            <a:r>
              <a:rPr lang="fr-FR" sz="2300" i="1" dirty="0" err="1">
                <a:latin typeface="Calibri" panose="020F0502020204030204" pitchFamily="34" charset="0"/>
              </a:rPr>
              <a:t>auxiliis</a:t>
            </a:r>
            <a:r>
              <a:rPr lang="fr-FR" sz="2300" i="1" dirty="0">
                <a:latin typeface="Calibri" panose="020F0502020204030204" pitchFamily="34" charset="0"/>
              </a:rPr>
              <a:t>, </a:t>
            </a:r>
            <a:r>
              <a:rPr lang="fr-FR" sz="2300" i="1" dirty="0" err="1">
                <a:latin typeface="Calibri" panose="020F0502020204030204" pitchFamily="34" charset="0"/>
              </a:rPr>
              <a:t>Cur</a:t>
            </a:r>
            <a:r>
              <a:rPr lang="fr-FR" sz="2300" i="1" dirty="0">
                <a:latin typeface="Calibri" panose="020F0502020204030204" pitchFamily="34" charset="0"/>
              </a:rPr>
              <a:t>, </a:t>
            </a:r>
            <a:r>
              <a:rPr lang="fr-FR" sz="2300" i="1" dirty="0" err="1">
                <a:latin typeface="Calibri" panose="020F0502020204030204" pitchFamily="34" charset="0"/>
              </a:rPr>
              <a:t>Quomodo</a:t>
            </a:r>
            <a:r>
              <a:rPr lang="fr-FR" sz="2300" i="1" dirty="0">
                <a:latin typeface="Calibri" panose="020F0502020204030204" pitchFamily="34" charset="0"/>
              </a:rPr>
              <a:t>, </a:t>
            </a:r>
            <a:r>
              <a:rPr lang="fr-FR" sz="2300" i="1" dirty="0" err="1">
                <a:latin typeface="Calibri" panose="020F0502020204030204" pitchFamily="34" charset="0"/>
              </a:rPr>
              <a:t>Quando</a:t>
            </a:r>
            <a:r>
              <a:rPr lang="fr-FR" sz="2300" dirty="0">
                <a:latin typeface="Calibri" panose="020F0502020204030204" pitchFamily="34" charset="0"/>
              </a:rPr>
              <a:t> ».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2300" dirty="0">
                <a:latin typeface="Calibri" panose="020F0502020204030204" pitchFamily="34" charset="0"/>
              </a:rPr>
              <a:t>« Hexamètre de Quintilien ». </a:t>
            </a:r>
          </a:p>
          <a:p>
            <a:pPr marL="361950"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00" dirty="0">
                <a:solidFill>
                  <a:schemeClr val="accent2"/>
                </a:solidFill>
                <a:latin typeface="Calibri" panose="020F0502020204030204" pitchFamily="34" charset="0"/>
              </a:rPr>
              <a:t>- Figure de rhétorique permettant de déterminer les circonstances avant l'instruction criminelle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2300" dirty="0">
                <a:latin typeface="Calibri" panose="020F0502020204030204" pitchFamily="34" charset="0"/>
              </a:rPr>
              <a:t>Version anglaise : </a:t>
            </a:r>
            <a:r>
              <a:rPr lang="fr-FR" sz="2300" i="1" dirty="0">
                <a:latin typeface="Calibri" panose="020F0502020204030204" pitchFamily="34" charset="0"/>
                <a:hlinkClick r:id="rId4" tooltip="en:Five Ws"/>
              </a:rPr>
              <a:t>Five </a:t>
            </a:r>
            <a:r>
              <a:rPr lang="fr-FR" sz="2300" i="1" dirty="0" err="1">
                <a:latin typeface="Calibri" panose="020F0502020204030204" pitchFamily="34" charset="0"/>
                <a:hlinkClick r:id="rId4" tooltip="en:Five Ws"/>
              </a:rPr>
              <a:t>Ws</a:t>
            </a:r>
            <a:r>
              <a:rPr lang="fr-FR" sz="2300" dirty="0">
                <a:latin typeface="Calibri" panose="020F0502020204030204" pitchFamily="34" charset="0"/>
              </a:rPr>
              <a:t>. </a:t>
            </a:r>
          </a:p>
          <a:p>
            <a:pPr marL="357188"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600" dirty="0">
                <a:solidFill>
                  <a:schemeClr val="accent2"/>
                </a:solidFill>
                <a:latin typeface="Calibri" panose="020F0502020204030204" pitchFamily="34" charset="0"/>
              </a:rPr>
              <a:t>- Cinq w du journalisme : </a:t>
            </a:r>
            <a:r>
              <a:rPr lang="en-US" sz="1600" i="1" dirty="0">
                <a:solidFill>
                  <a:schemeClr val="accent2"/>
                </a:solidFill>
                <a:latin typeface="Calibri" panose="020F0502020204030204" pitchFamily="34" charset="0"/>
              </a:rPr>
              <a:t>who did what, where and when, and why 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</a:rPr>
              <a:t>(qui a fait quoi, </a:t>
            </a:r>
            <a:r>
              <a:rPr lang="en-US" sz="1600" dirty="0" err="1">
                <a:solidFill>
                  <a:schemeClr val="accent2"/>
                </a:solidFill>
                <a:latin typeface="Calibri" panose="020F0502020204030204" pitchFamily="34" charset="0"/>
              </a:rPr>
              <a:t>où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latin typeface="Calibri" panose="020F0502020204030204" pitchFamily="34" charset="0"/>
              </a:rPr>
              <a:t>quand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</a:rPr>
              <a:t> et </a:t>
            </a:r>
            <a:r>
              <a:rPr lang="en-US" sz="1600" dirty="0" err="1">
                <a:solidFill>
                  <a:schemeClr val="accent2"/>
                </a:solidFill>
                <a:latin typeface="Calibri" panose="020F0502020204030204" pitchFamily="34" charset="0"/>
              </a:rPr>
              <a:t>pourquoi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</a:rPr>
              <a:t> ?)</a:t>
            </a:r>
            <a:endParaRPr lang="fr-FR" sz="2400" i="1" dirty="0">
              <a:solidFill>
                <a:srgbClr val="008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556" dirty="0">
              <a:sym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6912" y="3402814"/>
            <a:ext cx="378043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527401" y="5463361"/>
            <a:ext cx="22108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fr-FR" sz="1100" dirty="0">
                <a:solidFill>
                  <a:schemeClr val="tx1"/>
                </a:solidFill>
                <a:latin typeface="Times New Roman" pitchFamily="18" charset="0"/>
              </a:rPr>
              <a:t>Wikimédia Commons cc-by: </a:t>
            </a:r>
            <a:r>
              <a:rPr lang="fr-FR" sz="1100" dirty="0">
                <a:solidFill>
                  <a:schemeClr val="tx1"/>
                </a:solidFill>
                <a:latin typeface="Times New Roman" pitchFamily="18" charset="0"/>
                <a:hlinkClick r:id="rId5"/>
              </a:rPr>
              <a:t>source</a:t>
            </a:r>
            <a:endParaRPr lang="fr-FR" sz="11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questions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948958"/>
              </p:ext>
            </p:extLst>
          </p:nvPr>
        </p:nvGraphicFramePr>
        <p:xfrm>
          <a:off x="2652213" y="1243792"/>
          <a:ext cx="6361612" cy="3807996"/>
        </p:xfrm>
        <a:graphic>
          <a:graphicData uri="http://schemas.openxmlformats.org/drawingml/2006/table">
            <a:tbl>
              <a:tblPr/>
              <a:tblGrid>
                <a:gridCol w="46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860">
                <a:tc>
                  <a:txBody>
                    <a:bodyPr/>
                    <a:lstStyle/>
                    <a:p>
                      <a:r>
                        <a:rPr lang="fr-FR" sz="1050" b="1" dirty="0"/>
                        <a:t>Lettre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2000">
                          <a:schemeClr val="bg1"/>
                        </a:gs>
                        <a:gs pos="5100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b="1" dirty="0"/>
                        <a:t>Question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2000">
                          <a:schemeClr val="bg1"/>
                        </a:gs>
                        <a:gs pos="5100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b="1" dirty="0"/>
                        <a:t>Sous-questions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2000">
                          <a:schemeClr val="bg1"/>
                        </a:gs>
                        <a:gs pos="5100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b="1" dirty="0"/>
                        <a:t>Exemples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2000">
                          <a:schemeClr val="bg1"/>
                        </a:gs>
                        <a:gs pos="5100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759">
                <a:tc>
                  <a:txBody>
                    <a:bodyPr/>
                    <a:lstStyle/>
                    <a:p>
                      <a:r>
                        <a:rPr lang="fr-FR" sz="1400" dirty="0"/>
                        <a:t>Q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Qui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De qui, avec qui, pour le compte de qui…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Responsable, acteur, sujet, cible…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01">
                <a:tc>
                  <a:txBody>
                    <a:bodyPr/>
                    <a:lstStyle/>
                    <a:p>
                      <a:r>
                        <a:rPr lang="fr-FR" sz="1400" dirty="0"/>
                        <a:t>Q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Quoi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Quoi, avec quoi, en relation avec quoi…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Outil, objet, résultat…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4">
                <a:tc>
                  <a:txBody>
                    <a:bodyPr/>
                    <a:lstStyle/>
                    <a:p>
                      <a:r>
                        <a:rPr lang="fr-FR" sz="1400" dirty="0"/>
                        <a:t>O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Où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Où, par où, venant</a:t>
                      </a:r>
                      <a:r>
                        <a:rPr lang="fr-FR" sz="1400" baseline="0" dirty="0"/>
                        <a:t> d’</a:t>
                      </a:r>
                      <a:r>
                        <a:rPr lang="fr-FR" sz="1400" dirty="0"/>
                        <a:t>où…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Lieu, déplacement, environnement…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040">
                <a:tc>
                  <a:txBody>
                    <a:bodyPr/>
                    <a:lstStyle/>
                    <a:p>
                      <a:r>
                        <a:rPr lang="fr-FR" sz="1400" dirty="0"/>
                        <a:t>Q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Quand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Tous les.., à partir de.., jusqu'à…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Date, périodicité, durée…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484">
                <a:tc>
                  <a:txBody>
                    <a:bodyPr/>
                    <a:lstStyle/>
                    <a:p>
                      <a:r>
                        <a:rPr lang="fr-FR" sz="1400"/>
                        <a:t>C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Comment 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De quelle façon, dans quelles conditions, par quel procédé…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Procédure, technique, action, moyens matériel…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585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P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Pourquoi ? Pour  quoi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Cause, facteur déclenchant Motif, finalité, objectif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Les causes, la « raison » d'être, objectif…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75538" y="3773748"/>
            <a:ext cx="378042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953329" y="1693885"/>
            <a:ext cx="1268476" cy="3367631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u="sng"/>
          </a:p>
        </p:txBody>
      </p:sp>
      <p:sp>
        <p:nvSpPr>
          <p:cNvPr id="9" name="Rectangle 8"/>
          <p:cNvSpPr/>
          <p:nvPr/>
        </p:nvSpPr>
        <p:spPr>
          <a:xfrm>
            <a:off x="4221805" y="1584960"/>
            <a:ext cx="2101174" cy="40921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u="sng"/>
          </a:p>
        </p:txBody>
      </p:sp>
      <p:sp>
        <p:nvSpPr>
          <p:cNvPr id="10" name="Rectangle 9"/>
          <p:cNvSpPr/>
          <p:nvPr/>
        </p:nvSpPr>
        <p:spPr>
          <a:xfrm>
            <a:off x="6507480" y="1611630"/>
            <a:ext cx="2230784" cy="38254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u="sng"/>
          </a:p>
        </p:txBody>
      </p:sp>
      <p:sp>
        <p:nvSpPr>
          <p:cNvPr id="11" name="Rectangle 10"/>
          <p:cNvSpPr/>
          <p:nvPr/>
        </p:nvSpPr>
        <p:spPr>
          <a:xfrm>
            <a:off x="4219738" y="2008686"/>
            <a:ext cx="4838918" cy="624786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u="sng"/>
          </a:p>
        </p:txBody>
      </p:sp>
      <p:sp>
        <p:nvSpPr>
          <p:cNvPr id="12" name="Rectangle 11"/>
          <p:cNvSpPr/>
          <p:nvPr/>
        </p:nvSpPr>
        <p:spPr>
          <a:xfrm>
            <a:off x="4198356" y="2632024"/>
            <a:ext cx="4838918" cy="413021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u="sng"/>
          </a:p>
        </p:txBody>
      </p:sp>
      <p:sp>
        <p:nvSpPr>
          <p:cNvPr id="13" name="Rectangle 12"/>
          <p:cNvSpPr/>
          <p:nvPr/>
        </p:nvSpPr>
        <p:spPr>
          <a:xfrm>
            <a:off x="4186632" y="3089907"/>
            <a:ext cx="4838918" cy="592992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u="sng"/>
          </a:p>
        </p:txBody>
      </p:sp>
      <p:sp>
        <p:nvSpPr>
          <p:cNvPr id="14" name="Rectangle 13"/>
          <p:cNvSpPr/>
          <p:nvPr/>
        </p:nvSpPr>
        <p:spPr>
          <a:xfrm>
            <a:off x="4219738" y="3686946"/>
            <a:ext cx="4838918" cy="64731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u="sng"/>
          </a:p>
        </p:txBody>
      </p:sp>
      <p:sp>
        <p:nvSpPr>
          <p:cNvPr id="15" name="Rectangle 14"/>
          <p:cNvSpPr/>
          <p:nvPr/>
        </p:nvSpPr>
        <p:spPr>
          <a:xfrm>
            <a:off x="4219738" y="4324800"/>
            <a:ext cx="4838918" cy="726988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questions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652213" y="1243792"/>
          <a:ext cx="6361612" cy="3807996"/>
        </p:xfrm>
        <a:graphic>
          <a:graphicData uri="http://schemas.openxmlformats.org/drawingml/2006/table">
            <a:tbl>
              <a:tblPr/>
              <a:tblGrid>
                <a:gridCol w="46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860">
                <a:tc>
                  <a:txBody>
                    <a:bodyPr/>
                    <a:lstStyle/>
                    <a:p>
                      <a:r>
                        <a:rPr lang="fr-FR" sz="1050" b="1" dirty="0"/>
                        <a:t>Lettre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2000">
                          <a:schemeClr val="bg1"/>
                        </a:gs>
                        <a:gs pos="5100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b="1" dirty="0"/>
                        <a:t>Question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2000">
                          <a:schemeClr val="bg1"/>
                        </a:gs>
                        <a:gs pos="5100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b="1" dirty="0"/>
                        <a:t>Sous-questions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2000">
                          <a:schemeClr val="bg1"/>
                        </a:gs>
                        <a:gs pos="5100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b="1" dirty="0"/>
                        <a:t>Exemples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2000">
                          <a:schemeClr val="bg1"/>
                        </a:gs>
                        <a:gs pos="51000">
                          <a:srgbClr val="FFFF00"/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759">
                <a:tc>
                  <a:txBody>
                    <a:bodyPr/>
                    <a:lstStyle/>
                    <a:p>
                      <a:r>
                        <a:rPr lang="fr-FR" sz="1400" dirty="0"/>
                        <a:t>Q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Qui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De qui, avec qui, pour le compte de qui…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Responsable, acteur, sujet, cible…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01">
                <a:tc>
                  <a:txBody>
                    <a:bodyPr/>
                    <a:lstStyle/>
                    <a:p>
                      <a:r>
                        <a:rPr lang="fr-FR" sz="1400" dirty="0"/>
                        <a:t>Q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Quoi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Quoi, avec quoi, en relation avec quoi…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Outil, objet, résultat…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4">
                <a:tc>
                  <a:txBody>
                    <a:bodyPr/>
                    <a:lstStyle/>
                    <a:p>
                      <a:r>
                        <a:rPr lang="fr-FR" sz="1400" dirty="0"/>
                        <a:t>O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Où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Où, par où, venant</a:t>
                      </a:r>
                      <a:r>
                        <a:rPr lang="fr-FR" sz="1400" baseline="0" dirty="0"/>
                        <a:t> d’</a:t>
                      </a:r>
                      <a:r>
                        <a:rPr lang="fr-FR" sz="1400" dirty="0"/>
                        <a:t>où…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Lieu, déplacement, environnement…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040">
                <a:tc>
                  <a:txBody>
                    <a:bodyPr/>
                    <a:lstStyle/>
                    <a:p>
                      <a:r>
                        <a:rPr lang="fr-FR" sz="1400" dirty="0"/>
                        <a:t>Q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Quand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Tous les.., à partir de.., jusqu'à…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Date, périodicité, durée…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484">
                <a:tc>
                  <a:txBody>
                    <a:bodyPr/>
                    <a:lstStyle/>
                    <a:p>
                      <a:r>
                        <a:rPr lang="fr-FR" sz="1400"/>
                        <a:t>C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Comment 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De quelle façon, dans quelles conditions, par quel procédé…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Procédure, technique, action, moyens matériel…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585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P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Pourquoi ? Pour  quoi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Cause, facteur déclenchant Motif, finalité, objectif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0" i="0" u="none" strike="noStrike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Les causes, la « raison » d'être, objectif…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98786" y="5463361"/>
            <a:ext cx="25394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fr-FR" sz="1100" dirty="0">
                <a:solidFill>
                  <a:schemeClr val="tx1"/>
                </a:solidFill>
                <a:latin typeface="Times New Roman" pitchFamily="18" charset="0"/>
              </a:rPr>
              <a:t>Tableau basé sur Wikipédia cc-by: </a:t>
            </a:r>
            <a:r>
              <a:rPr lang="fr-FR" sz="1100" dirty="0">
                <a:solidFill>
                  <a:schemeClr val="tx1"/>
                </a:solidFill>
                <a:latin typeface="Times New Roman" pitchFamily="18" charset="0"/>
                <a:hlinkClick r:id="rId3"/>
              </a:rPr>
              <a:t>source</a:t>
            </a:r>
            <a:endParaRPr lang="fr-FR" sz="11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5538" y="3773748"/>
            <a:ext cx="378042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84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 « C » en plus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06675" y="1546167"/>
            <a:ext cx="5855681" cy="4021109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2800" dirty="0">
                <a:latin typeface="Calibri" panose="020F0502020204030204" pitchFamily="34" charset="0"/>
              </a:rPr>
              <a:t> QQOQCP =&gt; QQOQC</a:t>
            </a:r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C</a:t>
            </a:r>
            <a:r>
              <a:rPr lang="fr-FR" sz="2800" dirty="0">
                <a:latin typeface="Calibri" panose="020F0502020204030204" pitchFamily="34" charset="0"/>
              </a:rPr>
              <a:t>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endParaRPr lang="fr-FR" sz="2800" dirty="0">
              <a:latin typeface="Calibri" panose="020F0502020204030204" pitchFamily="34" charset="0"/>
            </a:endParaRPr>
          </a:p>
          <a:p>
            <a:pPr marL="361950" lvl="1">
              <a:spcBef>
                <a:spcPts val="600"/>
              </a:spcBef>
              <a:spcAft>
                <a:spcPts val="600"/>
              </a:spcAft>
              <a:tabLst>
                <a:tab pos="361950" algn="l"/>
              </a:tabLst>
              <a:defRPr/>
            </a:pPr>
            <a:endParaRPr lang="fr-FR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7048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</a:rPr>
              <a:t>Présentation de l’outil « </a:t>
            </a: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hlinkClick r:id="rId3"/>
              </a:rPr>
              <a:t>collecte de données</a:t>
            </a: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</a:rPr>
              <a:t> »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2800" dirty="0">
                <a:latin typeface="Calibri" panose="020F0502020204030204" pitchFamily="34" charset="0"/>
              </a:rPr>
              <a:t> Autre formule mnémotechnique : </a:t>
            </a:r>
          </a:p>
          <a:p>
            <a:pPr marL="7048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</a:rPr>
              <a:t>CQQCOQP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2164" y="3772046"/>
            <a:ext cx="343675" cy="62314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98790"/>
              </p:ext>
            </p:extLst>
          </p:nvPr>
        </p:nvGraphicFramePr>
        <p:xfrm>
          <a:off x="2606675" y="2331317"/>
          <a:ext cx="6361612" cy="538513"/>
        </p:xfrm>
        <a:graphic>
          <a:graphicData uri="http://schemas.openxmlformats.org/drawingml/2006/table">
            <a:tbl>
              <a:tblPr/>
              <a:tblGrid>
                <a:gridCol w="46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3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513">
                <a:tc>
                  <a:txBody>
                    <a:bodyPr/>
                    <a:lstStyle/>
                    <a:p>
                      <a:r>
                        <a:rPr lang="fr-FR" sz="1600" dirty="0">
                          <a:ln>
                            <a:noFill/>
                          </a:ln>
                        </a:rPr>
                        <a:t>C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n>
                            <a:noFill/>
                          </a:ln>
                        </a:rPr>
                        <a:t>Combien ?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n>
                            <a:noFill/>
                          </a:ln>
                        </a:rPr>
                        <a:t>Quelle quantité, valeurs, à quelle dose…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n>
                            <a:noFill/>
                          </a:ln>
                        </a:rPr>
                        <a:t>Quantités, budget…</a:t>
                      </a:r>
                    </a:p>
                  </a:txBody>
                  <a:tcPr marL="46498" marR="46498" marT="23249" marB="232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Contextualiser les questions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59578" y="1005840"/>
            <a:ext cx="6157422" cy="4528185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2800" dirty="0">
                <a:latin typeface="Calibri" panose="020F0502020204030204" pitchFamily="34" charset="0"/>
              </a:rPr>
              <a:t> Selon que l’on souhaite :</a:t>
            </a:r>
          </a:p>
          <a:p>
            <a:pPr marL="361950" lvl="1">
              <a:spcBef>
                <a:spcPts val="600"/>
              </a:spcBef>
              <a:spcAft>
                <a:spcPts val="600"/>
              </a:spcAft>
              <a:tabLst>
                <a:tab pos="361950" algn="l"/>
              </a:tabLst>
              <a:defRPr/>
            </a:pP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</a:rPr>
              <a:t>- s’accorder sur un problème à traiter</a:t>
            </a:r>
          </a:p>
          <a:p>
            <a:pPr marL="3619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</a:rPr>
              <a:t>- poser un diagnostic</a:t>
            </a:r>
          </a:p>
          <a:p>
            <a:pPr marL="3619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</a:rPr>
              <a:t>- définir les attendus d’un projet à lancer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800" dirty="0">
                <a:solidFill>
                  <a:srgbClr val="993366"/>
                </a:solidFill>
                <a:latin typeface="Calibri" panose="020F0502020204030204" pitchFamily="34" charset="0"/>
              </a:rPr>
              <a:t>…on interprétera différemment les 7 questions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84164" y="4138590"/>
            <a:ext cx="378042" cy="68545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9027" y="3538742"/>
            <a:ext cx="3047867" cy="199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6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Variante : 4 questions déclinées selon 3 modalités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463290" y="4526280"/>
            <a:ext cx="3874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3X4 combinaisons 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75851" y="4480803"/>
            <a:ext cx="378043" cy="110392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89291"/>
              </p:ext>
            </p:extLst>
          </p:nvPr>
        </p:nvGraphicFramePr>
        <p:xfrm>
          <a:off x="2771775" y="1940331"/>
          <a:ext cx="6096000" cy="2199640"/>
        </p:xfrm>
        <a:graphic>
          <a:graphicData uri="http://schemas.openxmlformats.org/drawingml/2006/table">
            <a:tbl>
              <a:tblPr firstRow="1" bandRow="1"/>
              <a:tblGrid>
                <a:gridCol w="1386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FD4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Comment ?</a:t>
                      </a:r>
                    </a:p>
                  </a:txBody>
                  <a:tcPr>
                    <a:solidFill>
                      <a:srgbClr val="15B5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Combien ?</a:t>
                      </a:r>
                    </a:p>
                  </a:txBody>
                  <a:tcPr>
                    <a:solidFill>
                      <a:srgbClr val="15B5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Pourquoi ?</a:t>
                      </a:r>
                    </a:p>
                  </a:txBody>
                  <a:tcPr>
                    <a:solidFill>
                      <a:srgbClr val="15B5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Qui ?</a:t>
                      </a:r>
                    </a:p>
                  </a:txBody>
                  <a:tcPr>
                    <a:solidFill>
                      <a:srgbClr val="15B55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FD4B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FD4B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FD4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Quoi ?</a:t>
                      </a:r>
                    </a:p>
                  </a:txBody>
                  <a:tcPr>
                    <a:solidFill>
                      <a:srgbClr val="15B55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8FD4B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FD4B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FD4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Où ?</a:t>
                      </a:r>
                    </a:p>
                  </a:txBody>
                  <a:tcPr>
                    <a:solidFill>
                      <a:srgbClr val="15B55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8FD4B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FD4B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FD4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Quand ?</a:t>
                      </a:r>
                    </a:p>
                  </a:txBody>
                  <a:tcPr>
                    <a:solidFill>
                      <a:srgbClr val="15B55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8FD4B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8FD4B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FD4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dèle cours ECLille 2004">
  <a:themeElements>
    <a:clrScheme name="Modèle cours ECLille 2004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</TotalTime>
  <Words>849</Words>
  <Application>Microsoft Office PowerPoint</Application>
  <PresentationFormat>Affichage à l'écran (16:10)</PresentationFormat>
  <Paragraphs>136</Paragraphs>
  <Slides>11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Modèle cours ECLille 2004</vt:lpstr>
      <vt:lpstr>MRP : QQOQCP</vt:lpstr>
      <vt:lpstr>Place dans le cycle MRP</vt:lpstr>
      <vt:lpstr>Vocation du QQOQCP</vt:lpstr>
      <vt:lpstr>Origine du QQOQCP</vt:lpstr>
      <vt:lpstr>Les questions</vt:lpstr>
      <vt:lpstr>Les questions</vt:lpstr>
      <vt:lpstr>Un « C » en plus ?</vt:lpstr>
      <vt:lpstr>Contextualiser les questions</vt:lpstr>
      <vt:lpstr>Variante : 4 questions déclinées selon 3 modalités</vt:lpstr>
      <vt:lpstr>Variante « riche »</vt:lpstr>
      <vt:lpstr>Réflexion et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méthode 1/6</dc:title>
  <dc:creator>Remi Bachelet</dc:creator>
  <cp:lastModifiedBy>remi Bachelet</cp:lastModifiedBy>
  <cp:revision>104</cp:revision>
  <dcterms:modified xsi:type="dcterms:W3CDTF">2021-11-17T19:03:51Z</dcterms:modified>
</cp:coreProperties>
</file>