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notesMasterIdLst>
    <p:notesMasterId r:id="rId23"/>
  </p:notesMasterIdLst>
  <p:handoutMasterIdLst>
    <p:handoutMasterId r:id="rId24"/>
  </p:handoutMasterIdLst>
  <p:sldIdLst>
    <p:sldId id="263" r:id="rId2"/>
    <p:sldId id="282" r:id="rId3"/>
    <p:sldId id="283" r:id="rId4"/>
    <p:sldId id="284" r:id="rId5"/>
    <p:sldId id="285" r:id="rId6"/>
    <p:sldId id="280" r:id="rId7"/>
    <p:sldId id="287" r:id="rId8"/>
    <p:sldId id="292" r:id="rId9"/>
    <p:sldId id="304" r:id="rId10"/>
    <p:sldId id="288" r:id="rId11"/>
    <p:sldId id="295" r:id="rId12"/>
    <p:sldId id="299" r:id="rId13"/>
    <p:sldId id="300" r:id="rId14"/>
    <p:sldId id="302" r:id="rId15"/>
    <p:sldId id="301" r:id="rId16"/>
    <p:sldId id="294" r:id="rId17"/>
    <p:sldId id="305" r:id="rId18"/>
    <p:sldId id="306" r:id="rId19"/>
    <p:sldId id="303" r:id="rId20"/>
    <p:sldId id="307" r:id="rId21"/>
    <p:sldId id="281" r:id="rId22"/>
  </p:sldIdLst>
  <p:sldSz cx="9144000" cy="5715000" type="screen16x10"/>
  <p:notesSz cx="6858000" cy="9144000"/>
  <p:defaultTextStyle>
    <a:defPPr>
      <a:defRPr lang="fr-FR"/>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drianina AMADOU" initials="NA" lastIdx="1" clrIdx="0">
    <p:extLst>
      <p:ext uri="{19B8F6BF-5375-455C-9EA6-DF929625EA0E}">
        <p15:presenceInfo xmlns:p15="http://schemas.microsoft.com/office/powerpoint/2012/main" userId="Nandrianina AMADO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2F8"/>
    <a:srgbClr val="FF6969"/>
    <a:srgbClr val="F8F8F9"/>
    <a:srgbClr val="FFF9FD"/>
    <a:srgbClr val="FEFDF5"/>
    <a:srgbClr val="FF6600"/>
    <a:srgbClr val="990000"/>
    <a:srgbClr val="CC00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21471" autoAdjust="0"/>
    <p:restoredTop sz="89486" autoAdjust="0"/>
  </p:normalViewPr>
  <p:slideViewPr>
    <p:cSldViewPr snapToGrid="0">
      <p:cViewPr varScale="1">
        <p:scale>
          <a:sx n="113" d="100"/>
          <a:sy n="113" d="100"/>
        </p:scale>
        <p:origin x="712" y="37"/>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4147"/>
    </p:cViewPr>
  </p:sorterViewPr>
  <p:notesViewPr>
    <p:cSldViewPr snapToGrid="0">
      <p:cViewPr varScale="1">
        <p:scale>
          <a:sx n="69" d="100"/>
          <a:sy n="69" d="100"/>
        </p:scale>
        <p:origin x="308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9848FD-5959-4585-8CCA-FE4E05AB5F19}" type="doc">
      <dgm:prSet loTypeId="urn:microsoft.com/office/officeart/2005/8/layout/cycle4" loCatId="matrix" qsTypeId="urn:microsoft.com/office/officeart/2005/8/quickstyle/3d2" qsCatId="3D" csTypeId="urn:microsoft.com/office/officeart/2005/8/colors/colorful5" csCatId="colorful" phldr="1"/>
      <dgm:spPr/>
      <dgm:t>
        <a:bodyPr/>
        <a:lstStyle/>
        <a:p>
          <a:endParaRPr lang="fr-FR"/>
        </a:p>
      </dgm:t>
    </dgm:pt>
    <dgm:pt modelId="{C6C4D920-FB24-4947-99F3-9FC465D821CB}">
      <dgm:prSet phldrT="[Texte]"/>
      <dgm:spPr>
        <a:gradFill flip="none" rotWithShape="1">
          <a:gsLst>
            <a:gs pos="0">
              <a:srgbClr val="FFFF00"/>
            </a:gs>
            <a:gs pos="83000">
              <a:srgbClr val="FFFF00">
                <a:tint val="44500"/>
                <a:satMod val="160000"/>
                <a:lumMod val="79000"/>
                <a:lumOff val="21000"/>
              </a:srgbClr>
            </a:gs>
            <a:gs pos="100000">
              <a:srgbClr val="FFFF00">
                <a:tint val="23500"/>
                <a:satMod val="160000"/>
              </a:srgbClr>
            </a:gs>
          </a:gsLst>
          <a:lin ang="13500000" scaled="1"/>
          <a:tileRect/>
        </a:gradFill>
      </dgm:spPr>
      <dgm:t>
        <a:bodyPr/>
        <a:lstStyle/>
        <a:p>
          <a:r>
            <a:rPr lang="fr-FR" b="1" dirty="0">
              <a:solidFill>
                <a:schemeClr val="tx1"/>
              </a:solidFill>
            </a:rPr>
            <a:t>1/ Cadrage</a:t>
          </a:r>
        </a:p>
      </dgm:t>
    </dgm:pt>
    <dgm:pt modelId="{4F9565C2-CE8F-4DE2-AAF6-DB74CAEE3B88}" type="parTrans" cxnId="{F9ACA9AC-425E-43B0-9C22-44BCD9E05501}">
      <dgm:prSet/>
      <dgm:spPr/>
      <dgm:t>
        <a:bodyPr/>
        <a:lstStyle/>
        <a:p>
          <a:endParaRPr lang="fr-FR"/>
        </a:p>
      </dgm:t>
    </dgm:pt>
    <dgm:pt modelId="{9F5AB75A-DE0E-4A65-A96E-CB3B9410CB01}" type="sibTrans" cxnId="{F9ACA9AC-425E-43B0-9C22-44BCD9E05501}">
      <dgm:prSet/>
      <dgm:spPr/>
      <dgm:t>
        <a:bodyPr/>
        <a:lstStyle/>
        <a:p>
          <a:endParaRPr lang="fr-FR"/>
        </a:p>
      </dgm:t>
    </dgm:pt>
    <dgm:pt modelId="{545A213F-2155-4C03-BFCB-104553601256}">
      <dgm:prSet phldrT="[Texte]" custT="1"/>
      <dgm:spPr/>
      <dgm:t>
        <a:bodyPr/>
        <a:lstStyle/>
        <a:p>
          <a:r>
            <a:rPr lang="fr-FR" sz="1100" b="1" dirty="0"/>
            <a:t> Définir le problème</a:t>
          </a:r>
        </a:p>
      </dgm:t>
    </dgm:pt>
    <dgm:pt modelId="{110A4B37-79A1-4C59-8E50-805B0146A490}" type="parTrans" cxnId="{42D630F0-9497-4945-B20F-14798412D2AB}">
      <dgm:prSet/>
      <dgm:spPr/>
      <dgm:t>
        <a:bodyPr/>
        <a:lstStyle/>
        <a:p>
          <a:endParaRPr lang="fr-FR"/>
        </a:p>
      </dgm:t>
    </dgm:pt>
    <dgm:pt modelId="{F0972DE1-D1E4-4708-9EE8-32DA828CA920}" type="sibTrans" cxnId="{42D630F0-9497-4945-B20F-14798412D2AB}">
      <dgm:prSet/>
      <dgm:spPr/>
      <dgm:t>
        <a:bodyPr/>
        <a:lstStyle/>
        <a:p>
          <a:endParaRPr lang="fr-FR"/>
        </a:p>
      </dgm:t>
    </dgm:pt>
    <dgm:pt modelId="{F2CB097B-1C1C-4376-BD18-28E4F1115DBE}">
      <dgm:prSet phldrT="[Texte]"/>
      <dgm:spPr>
        <a:noFill/>
        <a:ln w="9525">
          <a:solidFill>
            <a:schemeClr val="tx1"/>
          </a:solidFill>
        </a:ln>
      </dgm:spPr>
      <dgm:t>
        <a:bodyPr/>
        <a:lstStyle/>
        <a:p>
          <a:r>
            <a:rPr lang="fr-FR" b="0" dirty="0">
              <a:solidFill>
                <a:schemeClr val="bg1">
                  <a:lumMod val="50000"/>
                </a:schemeClr>
              </a:solidFill>
            </a:rPr>
            <a:t>2/ Analyse</a:t>
          </a:r>
        </a:p>
      </dgm:t>
    </dgm:pt>
    <dgm:pt modelId="{00F10840-C9A2-473F-BA81-1E4F199C48BA}" type="parTrans" cxnId="{1D3A1F4E-3DC9-4C14-9392-D3AD5D5D2E96}">
      <dgm:prSet/>
      <dgm:spPr/>
      <dgm:t>
        <a:bodyPr/>
        <a:lstStyle/>
        <a:p>
          <a:endParaRPr lang="fr-FR"/>
        </a:p>
      </dgm:t>
    </dgm:pt>
    <dgm:pt modelId="{8411299E-5E7C-4EB2-A043-8C92415CEA54}" type="sibTrans" cxnId="{1D3A1F4E-3DC9-4C14-9392-D3AD5D5D2E96}">
      <dgm:prSet/>
      <dgm:spPr/>
      <dgm:t>
        <a:bodyPr/>
        <a:lstStyle/>
        <a:p>
          <a:endParaRPr lang="fr-FR"/>
        </a:p>
      </dgm:t>
    </dgm:pt>
    <dgm:pt modelId="{B0DE0E2E-31BF-47F0-B1C1-C9F856A07CF7}">
      <dgm:prSet phldrT="[Texte]"/>
      <dgm:spPr>
        <a:noFill/>
        <a:ln>
          <a:solidFill>
            <a:schemeClr val="tx1"/>
          </a:solidFill>
        </a:ln>
      </dgm:spPr>
      <dgm:t>
        <a:bodyPr/>
        <a:lstStyle/>
        <a:p>
          <a:r>
            <a:rPr lang="fr-FR" b="0" dirty="0">
              <a:solidFill>
                <a:schemeClr val="bg1">
                  <a:lumMod val="50000"/>
                </a:schemeClr>
              </a:solidFill>
            </a:rPr>
            <a:t>3/ Solution</a:t>
          </a:r>
        </a:p>
      </dgm:t>
    </dgm:pt>
    <dgm:pt modelId="{A3B307D1-625D-4442-9295-3353540D44C5}" type="parTrans" cxnId="{DFFE7D8F-9AFA-40C0-8E71-A9F499C5D27C}">
      <dgm:prSet/>
      <dgm:spPr/>
      <dgm:t>
        <a:bodyPr/>
        <a:lstStyle/>
        <a:p>
          <a:endParaRPr lang="fr-FR"/>
        </a:p>
      </dgm:t>
    </dgm:pt>
    <dgm:pt modelId="{D5356DFD-B6CC-4057-8013-9DEEA1C7494A}" type="sibTrans" cxnId="{DFFE7D8F-9AFA-40C0-8E71-A9F499C5D27C}">
      <dgm:prSet/>
      <dgm:spPr/>
      <dgm:t>
        <a:bodyPr/>
        <a:lstStyle/>
        <a:p>
          <a:endParaRPr lang="fr-FR"/>
        </a:p>
      </dgm:t>
    </dgm:pt>
    <dgm:pt modelId="{C1B4313F-9EDF-46D3-865D-ED7D1B3ED70F}">
      <dgm:prSet phldrT="[Texte]"/>
      <dgm:spPr>
        <a:noFill/>
        <a:ln>
          <a:solidFill>
            <a:schemeClr val="tx1"/>
          </a:solidFill>
        </a:ln>
      </dgm:spPr>
      <dgm:t>
        <a:bodyPr/>
        <a:lstStyle/>
        <a:p>
          <a:r>
            <a:rPr lang="fr-FR" b="0" dirty="0">
              <a:solidFill>
                <a:schemeClr val="bg1">
                  <a:lumMod val="50000"/>
                </a:schemeClr>
              </a:solidFill>
            </a:rPr>
            <a:t>4/ </a:t>
          </a:r>
        </a:p>
        <a:p>
          <a:r>
            <a:rPr lang="fr-FR" b="0" dirty="0">
              <a:solidFill>
                <a:schemeClr val="bg1">
                  <a:lumMod val="50000"/>
                </a:schemeClr>
              </a:solidFill>
            </a:rPr>
            <a:t>Action</a:t>
          </a:r>
        </a:p>
      </dgm:t>
    </dgm:pt>
    <dgm:pt modelId="{088A3019-A1F5-415B-A3F6-98EB842144C2}" type="parTrans" cxnId="{3F1D0D1D-D44A-4A2A-AD10-F326B1497FB2}">
      <dgm:prSet/>
      <dgm:spPr/>
      <dgm:t>
        <a:bodyPr/>
        <a:lstStyle/>
        <a:p>
          <a:endParaRPr lang="fr-FR"/>
        </a:p>
      </dgm:t>
    </dgm:pt>
    <dgm:pt modelId="{C3AE3F5A-D990-4793-92E9-61C915E06FC4}" type="sibTrans" cxnId="{3F1D0D1D-D44A-4A2A-AD10-F326B1497FB2}">
      <dgm:prSet/>
      <dgm:spPr/>
      <dgm:t>
        <a:bodyPr/>
        <a:lstStyle/>
        <a:p>
          <a:endParaRPr lang="fr-FR"/>
        </a:p>
      </dgm:t>
    </dgm:pt>
    <dgm:pt modelId="{5CD38043-69DA-4206-9EB2-0B17A5BF2336}" type="pres">
      <dgm:prSet presAssocID="{169848FD-5959-4585-8CCA-FE4E05AB5F19}" presName="cycleMatrixDiagram" presStyleCnt="0">
        <dgm:presLayoutVars>
          <dgm:chMax val="1"/>
          <dgm:dir/>
          <dgm:animLvl val="lvl"/>
          <dgm:resizeHandles val="exact"/>
        </dgm:presLayoutVars>
      </dgm:prSet>
      <dgm:spPr/>
    </dgm:pt>
    <dgm:pt modelId="{6443AF5F-ED4F-495E-B1E5-34ED1A8B2E94}" type="pres">
      <dgm:prSet presAssocID="{169848FD-5959-4585-8CCA-FE4E05AB5F19}" presName="children" presStyleCnt="0"/>
      <dgm:spPr/>
    </dgm:pt>
    <dgm:pt modelId="{CBC57992-1D9B-4F1A-BEC0-36A068C7F52E}" type="pres">
      <dgm:prSet presAssocID="{169848FD-5959-4585-8CCA-FE4E05AB5F19}" presName="child1group" presStyleCnt="0"/>
      <dgm:spPr/>
    </dgm:pt>
    <dgm:pt modelId="{CA9CE49F-810F-4F80-9342-A77493580008}" type="pres">
      <dgm:prSet presAssocID="{169848FD-5959-4585-8CCA-FE4E05AB5F19}" presName="child1" presStyleLbl="bgAcc1" presStyleIdx="0" presStyleCnt="1" custScaleX="133218" custScaleY="29450" custLinFactNeighborX="2357" custLinFactNeighborY="-11430"/>
      <dgm:spPr/>
    </dgm:pt>
    <dgm:pt modelId="{882B1E0E-C0FD-4F3D-844F-C74899053C15}" type="pres">
      <dgm:prSet presAssocID="{169848FD-5959-4585-8CCA-FE4E05AB5F19}" presName="child1Text" presStyleLbl="bgAcc1" presStyleIdx="0" presStyleCnt="1">
        <dgm:presLayoutVars>
          <dgm:bulletEnabled val="1"/>
        </dgm:presLayoutVars>
      </dgm:prSet>
      <dgm:spPr/>
    </dgm:pt>
    <dgm:pt modelId="{3E404949-70EA-4853-A34A-FE124F571C8B}" type="pres">
      <dgm:prSet presAssocID="{169848FD-5959-4585-8CCA-FE4E05AB5F19}" presName="childPlaceholder" presStyleCnt="0"/>
      <dgm:spPr/>
    </dgm:pt>
    <dgm:pt modelId="{1AE2EE9F-B9BF-48EB-9150-403559C3FA1F}" type="pres">
      <dgm:prSet presAssocID="{169848FD-5959-4585-8CCA-FE4E05AB5F19}" presName="circle" presStyleCnt="0"/>
      <dgm:spPr/>
    </dgm:pt>
    <dgm:pt modelId="{A19941CB-262B-4BB1-939B-03D23C82AF39}" type="pres">
      <dgm:prSet presAssocID="{169848FD-5959-4585-8CCA-FE4E05AB5F19}" presName="quadrant1" presStyleLbl="node1" presStyleIdx="0" presStyleCnt="4">
        <dgm:presLayoutVars>
          <dgm:chMax val="1"/>
          <dgm:bulletEnabled val="1"/>
        </dgm:presLayoutVars>
      </dgm:prSet>
      <dgm:spPr/>
    </dgm:pt>
    <dgm:pt modelId="{8D432D36-AC94-424C-9260-76605356F92C}" type="pres">
      <dgm:prSet presAssocID="{169848FD-5959-4585-8CCA-FE4E05AB5F19}" presName="quadrant2" presStyleLbl="node1" presStyleIdx="1" presStyleCnt="4">
        <dgm:presLayoutVars>
          <dgm:chMax val="1"/>
          <dgm:bulletEnabled val="1"/>
        </dgm:presLayoutVars>
      </dgm:prSet>
      <dgm:spPr/>
    </dgm:pt>
    <dgm:pt modelId="{B8150CF8-3BD7-4944-BA8A-F74823759992}" type="pres">
      <dgm:prSet presAssocID="{169848FD-5959-4585-8CCA-FE4E05AB5F19}" presName="quadrant3" presStyleLbl="node1" presStyleIdx="2" presStyleCnt="4">
        <dgm:presLayoutVars>
          <dgm:chMax val="1"/>
          <dgm:bulletEnabled val="1"/>
        </dgm:presLayoutVars>
      </dgm:prSet>
      <dgm:spPr/>
    </dgm:pt>
    <dgm:pt modelId="{5C916EA5-8EFD-448B-8F90-D9F726E310F8}" type="pres">
      <dgm:prSet presAssocID="{169848FD-5959-4585-8CCA-FE4E05AB5F19}" presName="quadrant4" presStyleLbl="node1" presStyleIdx="3" presStyleCnt="4">
        <dgm:presLayoutVars>
          <dgm:chMax val="1"/>
          <dgm:bulletEnabled val="1"/>
        </dgm:presLayoutVars>
      </dgm:prSet>
      <dgm:spPr/>
    </dgm:pt>
    <dgm:pt modelId="{37C01172-B574-47F8-B2F5-B98A791A9AE0}" type="pres">
      <dgm:prSet presAssocID="{169848FD-5959-4585-8CCA-FE4E05AB5F19}" presName="quadrantPlaceholder" presStyleCnt="0"/>
      <dgm:spPr/>
    </dgm:pt>
    <dgm:pt modelId="{4F38D613-0F56-459E-95F6-EFB03060E4C9}" type="pres">
      <dgm:prSet presAssocID="{169848FD-5959-4585-8CCA-FE4E05AB5F19}" presName="center1" presStyleLbl="fgShp" presStyleIdx="0" presStyleCnt="2"/>
      <dgm:spPr/>
    </dgm:pt>
    <dgm:pt modelId="{A0C021CE-CCB8-4B36-BE25-91EE9AB42E20}" type="pres">
      <dgm:prSet presAssocID="{169848FD-5959-4585-8CCA-FE4E05AB5F19}" presName="center2" presStyleLbl="fgShp" presStyleIdx="1" presStyleCnt="2"/>
      <dgm:spPr/>
    </dgm:pt>
  </dgm:ptLst>
  <dgm:cxnLst>
    <dgm:cxn modelId="{3F1D0D1D-D44A-4A2A-AD10-F326B1497FB2}" srcId="{169848FD-5959-4585-8CCA-FE4E05AB5F19}" destId="{C1B4313F-9EDF-46D3-865D-ED7D1B3ED70F}" srcOrd="3" destOrd="0" parTransId="{088A3019-A1F5-415B-A3F6-98EB842144C2}" sibTransId="{C3AE3F5A-D990-4793-92E9-61C915E06FC4}"/>
    <dgm:cxn modelId="{49264B39-22B2-456F-94C4-FDE558B8B3DF}" type="presOf" srcId="{545A213F-2155-4C03-BFCB-104553601256}" destId="{CA9CE49F-810F-4F80-9342-A77493580008}" srcOrd="0" destOrd="0" presId="urn:microsoft.com/office/officeart/2005/8/layout/cycle4"/>
    <dgm:cxn modelId="{5F1FBC42-52D7-46DB-8584-05FF17A6BF6D}" type="presOf" srcId="{545A213F-2155-4C03-BFCB-104553601256}" destId="{882B1E0E-C0FD-4F3D-844F-C74899053C15}" srcOrd="1" destOrd="0" presId="urn:microsoft.com/office/officeart/2005/8/layout/cycle4"/>
    <dgm:cxn modelId="{1D3A1F4E-3DC9-4C14-9392-D3AD5D5D2E96}" srcId="{169848FD-5959-4585-8CCA-FE4E05AB5F19}" destId="{F2CB097B-1C1C-4376-BD18-28E4F1115DBE}" srcOrd="1" destOrd="0" parTransId="{00F10840-C9A2-473F-BA81-1E4F199C48BA}" sibTransId="{8411299E-5E7C-4EB2-A043-8C92415CEA54}"/>
    <dgm:cxn modelId="{17ED5F81-D9D4-4B17-9677-A21591564C64}" type="presOf" srcId="{C1B4313F-9EDF-46D3-865D-ED7D1B3ED70F}" destId="{5C916EA5-8EFD-448B-8F90-D9F726E310F8}" srcOrd="0" destOrd="0" presId="urn:microsoft.com/office/officeart/2005/8/layout/cycle4"/>
    <dgm:cxn modelId="{02E9278A-AAE7-40C5-9420-9EFA4F86FF43}" type="presOf" srcId="{C6C4D920-FB24-4947-99F3-9FC465D821CB}" destId="{A19941CB-262B-4BB1-939B-03D23C82AF39}" srcOrd="0" destOrd="0" presId="urn:microsoft.com/office/officeart/2005/8/layout/cycle4"/>
    <dgm:cxn modelId="{D687298A-27AC-4A82-B87C-DB4E74198ABF}" type="presOf" srcId="{169848FD-5959-4585-8CCA-FE4E05AB5F19}" destId="{5CD38043-69DA-4206-9EB2-0B17A5BF2336}" srcOrd="0" destOrd="0" presId="urn:microsoft.com/office/officeart/2005/8/layout/cycle4"/>
    <dgm:cxn modelId="{DFFE7D8F-9AFA-40C0-8E71-A9F499C5D27C}" srcId="{169848FD-5959-4585-8CCA-FE4E05AB5F19}" destId="{B0DE0E2E-31BF-47F0-B1C1-C9F856A07CF7}" srcOrd="2" destOrd="0" parTransId="{A3B307D1-625D-4442-9295-3353540D44C5}" sibTransId="{D5356DFD-B6CC-4057-8013-9DEEA1C7494A}"/>
    <dgm:cxn modelId="{F662818F-E38D-4BDB-8D86-E359B7BFEAD2}" type="presOf" srcId="{B0DE0E2E-31BF-47F0-B1C1-C9F856A07CF7}" destId="{B8150CF8-3BD7-4944-BA8A-F74823759992}" srcOrd="0" destOrd="0" presId="urn:microsoft.com/office/officeart/2005/8/layout/cycle4"/>
    <dgm:cxn modelId="{A8598291-6B90-4901-9969-EDDF81BF4EA1}" type="presOf" srcId="{F2CB097B-1C1C-4376-BD18-28E4F1115DBE}" destId="{8D432D36-AC94-424C-9260-76605356F92C}" srcOrd="0" destOrd="0" presId="urn:microsoft.com/office/officeart/2005/8/layout/cycle4"/>
    <dgm:cxn modelId="{F9ACA9AC-425E-43B0-9C22-44BCD9E05501}" srcId="{169848FD-5959-4585-8CCA-FE4E05AB5F19}" destId="{C6C4D920-FB24-4947-99F3-9FC465D821CB}" srcOrd="0" destOrd="0" parTransId="{4F9565C2-CE8F-4DE2-AAF6-DB74CAEE3B88}" sibTransId="{9F5AB75A-DE0E-4A65-A96E-CB3B9410CB01}"/>
    <dgm:cxn modelId="{42D630F0-9497-4945-B20F-14798412D2AB}" srcId="{C6C4D920-FB24-4947-99F3-9FC465D821CB}" destId="{545A213F-2155-4C03-BFCB-104553601256}" srcOrd="0" destOrd="0" parTransId="{110A4B37-79A1-4C59-8E50-805B0146A490}" sibTransId="{F0972DE1-D1E4-4708-9EE8-32DA828CA920}"/>
    <dgm:cxn modelId="{252653F0-6588-43C1-A4E2-678D34059B8B}" type="presParOf" srcId="{5CD38043-69DA-4206-9EB2-0B17A5BF2336}" destId="{6443AF5F-ED4F-495E-B1E5-34ED1A8B2E94}" srcOrd="0" destOrd="0" presId="urn:microsoft.com/office/officeart/2005/8/layout/cycle4"/>
    <dgm:cxn modelId="{02DB3871-F005-4850-9BB9-73B9D686CA94}" type="presParOf" srcId="{6443AF5F-ED4F-495E-B1E5-34ED1A8B2E94}" destId="{CBC57992-1D9B-4F1A-BEC0-36A068C7F52E}" srcOrd="0" destOrd="0" presId="urn:microsoft.com/office/officeart/2005/8/layout/cycle4"/>
    <dgm:cxn modelId="{EF908585-767D-43D2-AE37-CBF5A573E7E6}" type="presParOf" srcId="{CBC57992-1D9B-4F1A-BEC0-36A068C7F52E}" destId="{CA9CE49F-810F-4F80-9342-A77493580008}" srcOrd="0" destOrd="0" presId="urn:microsoft.com/office/officeart/2005/8/layout/cycle4"/>
    <dgm:cxn modelId="{A2C0902E-5CAF-4D22-B37F-FB001658C89B}" type="presParOf" srcId="{CBC57992-1D9B-4F1A-BEC0-36A068C7F52E}" destId="{882B1E0E-C0FD-4F3D-844F-C74899053C15}" srcOrd="1" destOrd="0" presId="urn:microsoft.com/office/officeart/2005/8/layout/cycle4"/>
    <dgm:cxn modelId="{5E365EF6-8419-4430-A292-2950E2C3CF7C}" type="presParOf" srcId="{6443AF5F-ED4F-495E-B1E5-34ED1A8B2E94}" destId="{3E404949-70EA-4853-A34A-FE124F571C8B}" srcOrd="1" destOrd="0" presId="urn:microsoft.com/office/officeart/2005/8/layout/cycle4"/>
    <dgm:cxn modelId="{390E182B-08B8-4366-A132-D45FE3CBC2FE}" type="presParOf" srcId="{5CD38043-69DA-4206-9EB2-0B17A5BF2336}" destId="{1AE2EE9F-B9BF-48EB-9150-403559C3FA1F}" srcOrd="1" destOrd="0" presId="urn:microsoft.com/office/officeart/2005/8/layout/cycle4"/>
    <dgm:cxn modelId="{8336A645-EF63-431C-8DFD-6059B9EFB465}" type="presParOf" srcId="{1AE2EE9F-B9BF-48EB-9150-403559C3FA1F}" destId="{A19941CB-262B-4BB1-939B-03D23C82AF39}" srcOrd="0" destOrd="0" presId="urn:microsoft.com/office/officeart/2005/8/layout/cycle4"/>
    <dgm:cxn modelId="{A0BE2F4D-38DC-4475-BE4F-3858C5D48DE8}" type="presParOf" srcId="{1AE2EE9F-B9BF-48EB-9150-403559C3FA1F}" destId="{8D432D36-AC94-424C-9260-76605356F92C}" srcOrd="1" destOrd="0" presId="urn:microsoft.com/office/officeart/2005/8/layout/cycle4"/>
    <dgm:cxn modelId="{5F4863BF-06AF-47F0-9498-FF7660CB0200}" type="presParOf" srcId="{1AE2EE9F-B9BF-48EB-9150-403559C3FA1F}" destId="{B8150CF8-3BD7-4944-BA8A-F74823759992}" srcOrd="2" destOrd="0" presId="urn:microsoft.com/office/officeart/2005/8/layout/cycle4"/>
    <dgm:cxn modelId="{F0DCCF4C-5A25-47B1-A385-CCA3F870151A}" type="presParOf" srcId="{1AE2EE9F-B9BF-48EB-9150-403559C3FA1F}" destId="{5C916EA5-8EFD-448B-8F90-D9F726E310F8}" srcOrd="3" destOrd="0" presId="urn:microsoft.com/office/officeart/2005/8/layout/cycle4"/>
    <dgm:cxn modelId="{96FC0188-083E-4C1F-868F-1DE4AC006320}" type="presParOf" srcId="{1AE2EE9F-B9BF-48EB-9150-403559C3FA1F}" destId="{37C01172-B574-47F8-B2F5-B98A791A9AE0}" srcOrd="4" destOrd="0" presId="urn:microsoft.com/office/officeart/2005/8/layout/cycle4"/>
    <dgm:cxn modelId="{91C76C3A-CF7A-44E0-9DB9-3674B950A0A8}" type="presParOf" srcId="{5CD38043-69DA-4206-9EB2-0B17A5BF2336}" destId="{4F38D613-0F56-459E-95F6-EFB03060E4C9}" srcOrd="2" destOrd="0" presId="urn:microsoft.com/office/officeart/2005/8/layout/cycle4"/>
    <dgm:cxn modelId="{91BA680A-C4C6-48AF-847F-EAB3420C3983}" type="presParOf" srcId="{5CD38043-69DA-4206-9EB2-0B17A5BF2336}" destId="{A0C021CE-CCB8-4B36-BE25-91EE9AB42E20}"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CE49F-810F-4F80-9342-A77493580008}">
      <dsp:nvSpPr>
        <dsp:cNvPr id="0" name=""/>
        <dsp:cNvSpPr/>
      </dsp:nvSpPr>
      <dsp:spPr>
        <a:xfrm>
          <a:off x="304282" y="280161"/>
          <a:ext cx="2416300" cy="34601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fr-FR" sz="1100" b="1" kern="1200" dirty="0"/>
            <a:t> Définir le problème</a:t>
          </a:r>
        </a:p>
      </dsp:txBody>
      <dsp:txXfrm>
        <a:off x="311883" y="287762"/>
        <a:ext cx="1676208" cy="244310"/>
      </dsp:txXfrm>
    </dsp:sp>
    <dsp:sp modelId="{A19941CB-262B-4BB1-939B-03D23C82AF39}">
      <dsp:nvSpPr>
        <dsp:cNvPr id="0" name=""/>
        <dsp:cNvSpPr/>
      </dsp:nvSpPr>
      <dsp:spPr>
        <a:xfrm>
          <a:off x="1172188" y="209283"/>
          <a:ext cx="1589823" cy="1589823"/>
        </a:xfrm>
        <a:prstGeom prst="pieWedge">
          <a:avLst/>
        </a:prstGeom>
        <a:gradFill flip="none" rotWithShape="1">
          <a:gsLst>
            <a:gs pos="0">
              <a:srgbClr val="FFFF00"/>
            </a:gs>
            <a:gs pos="83000">
              <a:srgbClr val="FFFF00">
                <a:tint val="44500"/>
                <a:satMod val="160000"/>
                <a:lumMod val="79000"/>
                <a:lumOff val="21000"/>
              </a:srgbClr>
            </a:gs>
            <a:gs pos="100000">
              <a:srgbClr val="FFFF00">
                <a:tint val="23500"/>
                <a:satMod val="160000"/>
              </a:srgbClr>
            </a:gs>
          </a:gsLst>
          <a:lin ang="135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fr-FR" sz="1700" b="1" kern="1200" dirty="0">
              <a:solidFill>
                <a:schemeClr val="tx1"/>
              </a:solidFill>
            </a:rPr>
            <a:t>1/ Cadrage</a:t>
          </a:r>
        </a:p>
      </dsp:txBody>
      <dsp:txXfrm>
        <a:off x="1637836" y="674931"/>
        <a:ext cx="1124175" cy="1124175"/>
      </dsp:txXfrm>
    </dsp:sp>
    <dsp:sp modelId="{8D432D36-AC94-424C-9260-76605356F92C}">
      <dsp:nvSpPr>
        <dsp:cNvPr id="0" name=""/>
        <dsp:cNvSpPr/>
      </dsp:nvSpPr>
      <dsp:spPr>
        <a:xfrm rot="5400000">
          <a:off x="2835445" y="209283"/>
          <a:ext cx="1589823" cy="1589823"/>
        </a:xfrm>
        <a:prstGeom prst="pieWedge">
          <a:avLst/>
        </a:prstGeom>
        <a:noFill/>
        <a:ln w="9525">
          <a:solidFill>
            <a:schemeClr val="tx1"/>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fr-FR" sz="1700" b="0" kern="1200" dirty="0">
              <a:solidFill>
                <a:schemeClr val="bg1">
                  <a:lumMod val="50000"/>
                </a:schemeClr>
              </a:solidFill>
            </a:rPr>
            <a:t>2/ Analyse</a:t>
          </a:r>
        </a:p>
      </dsp:txBody>
      <dsp:txXfrm rot="-5400000">
        <a:off x="2835445" y="674931"/>
        <a:ext cx="1124175" cy="1124175"/>
      </dsp:txXfrm>
    </dsp:sp>
    <dsp:sp modelId="{B8150CF8-3BD7-4944-BA8A-F74823759992}">
      <dsp:nvSpPr>
        <dsp:cNvPr id="0" name=""/>
        <dsp:cNvSpPr/>
      </dsp:nvSpPr>
      <dsp:spPr>
        <a:xfrm rot="10800000">
          <a:off x="2835445" y="1872540"/>
          <a:ext cx="1589823" cy="1589823"/>
        </a:xfrm>
        <a:prstGeom prst="pieWedge">
          <a:avLst/>
        </a:prstGeom>
        <a:noFill/>
        <a:ln>
          <a:solidFill>
            <a:schemeClr val="tx1"/>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fr-FR" sz="1700" b="0" kern="1200" dirty="0">
              <a:solidFill>
                <a:schemeClr val="bg1">
                  <a:lumMod val="50000"/>
                </a:schemeClr>
              </a:solidFill>
            </a:rPr>
            <a:t>3/ Solution</a:t>
          </a:r>
        </a:p>
      </dsp:txBody>
      <dsp:txXfrm rot="10800000">
        <a:off x="2835445" y="1872540"/>
        <a:ext cx="1124175" cy="1124175"/>
      </dsp:txXfrm>
    </dsp:sp>
    <dsp:sp modelId="{5C916EA5-8EFD-448B-8F90-D9F726E310F8}">
      <dsp:nvSpPr>
        <dsp:cNvPr id="0" name=""/>
        <dsp:cNvSpPr/>
      </dsp:nvSpPr>
      <dsp:spPr>
        <a:xfrm rot="16200000">
          <a:off x="1172188" y="1872540"/>
          <a:ext cx="1589823" cy="1589823"/>
        </a:xfrm>
        <a:prstGeom prst="pieWedge">
          <a:avLst/>
        </a:prstGeom>
        <a:noFill/>
        <a:ln>
          <a:solidFill>
            <a:schemeClr val="tx1"/>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fr-FR" sz="1700" b="0" kern="1200" dirty="0">
              <a:solidFill>
                <a:schemeClr val="bg1">
                  <a:lumMod val="50000"/>
                </a:schemeClr>
              </a:solidFill>
            </a:rPr>
            <a:t>4/ </a:t>
          </a:r>
        </a:p>
        <a:p>
          <a:pPr marL="0" lvl="0" indent="0" algn="ctr" defTabSz="755650">
            <a:lnSpc>
              <a:spcPct val="90000"/>
            </a:lnSpc>
            <a:spcBef>
              <a:spcPct val="0"/>
            </a:spcBef>
            <a:spcAft>
              <a:spcPct val="35000"/>
            </a:spcAft>
            <a:buNone/>
          </a:pPr>
          <a:r>
            <a:rPr lang="fr-FR" sz="1700" b="0" kern="1200" dirty="0">
              <a:solidFill>
                <a:schemeClr val="bg1">
                  <a:lumMod val="50000"/>
                </a:schemeClr>
              </a:solidFill>
            </a:rPr>
            <a:t>Action</a:t>
          </a:r>
        </a:p>
      </dsp:txBody>
      <dsp:txXfrm rot="5400000">
        <a:off x="1637836" y="1872540"/>
        <a:ext cx="1124175" cy="1124175"/>
      </dsp:txXfrm>
    </dsp:sp>
    <dsp:sp modelId="{4F38D613-0F56-459E-95F6-EFB03060E4C9}">
      <dsp:nvSpPr>
        <dsp:cNvPr id="0" name=""/>
        <dsp:cNvSpPr/>
      </dsp:nvSpPr>
      <dsp:spPr>
        <a:xfrm>
          <a:off x="2524273" y="1505375"/>
          <a:ext cx="548911" cy="477314"/>
        </a:xfrm>
        <a:prstGeom prst="circular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0C021CE-CCB8-4B36-BE25-91EE9AB42E20}">
      <dsp:nvSpPr>
        <dsp:cNvPr id="0" name=""/>
        <dsp:cNvSpPr/>
      </dsp:nvSpPr>
      <dsp:spPr>
        <a:xfrm rot="10800000">
          <a:off x="2524273" y="1688958"/>
          <a:ext cx="548911" cy="477314"/>
        </a:xfrm>
        <a:prstGeom prst="circular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69378B-8C34-47D2-880C-748361953433}" type="datetimeFigureOut">
              <a:rPr lang="fr-FR" smtClean="0"/>
              <a:t>29/03/2023</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23B298-73EA-485C-9A59-554FB1B444E3}" type="slidenum">
              <a:rPr lang="fr-FR" smtClean="0"/>
              <a:t>‹N°›</a:t>
            </a:fld>
            <a:endParaRPr lang="fr-FR"/>
          </a:p>
        </p:txBody>
      </p:sp>
    </p:spTree>
    <p:extLst>
      <p:ext uri="{BB962C8B-B14F-4D97-AF65-F5344CB8AC3E}">
        <p14:creationId xmlns:p14="http://schemas.microsoft.com/office/powerpoint/2010/main" val="1094051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Shape 2"/>
          <p:cNvSpPr txBox="1">
            <a:spLocks noGrp="1"/>
          </p:cNvSpPr>
          <p:nvPr>
            <p:ph type="hdr" idx="2"/>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smtClean="0"/>
            </a:lvl1pPr>
          </a:lstStyle>
          <a:p>
            <a:pPr>
              <a:defRPr/>
            </a:pPr>
            <a:endParaRPr lang="fr-FR"/>
          </a:p>
        </p:txBody>
      </p:sp>
      <p:sp>
        <p:nvSpPr>
          <p:cNvPr id="13315" name="Shape 3"/>
          <p:cNvSpPr txBox="1">
            <a:spLocks noGrp="1"/>
          </p:cNvSpPr>
          <p:nvPr>
            <p:ph type="dt" idx="10"/>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eaLnBrk="1" hangingPunct="1">
              <a:defRPr smtClean="0"/>
            </a:lvl1pPr>
          </a:lstStyle>
          <a:p>
            <a:pPr>
              <a:defRPr/>
            </a:pPr>
            <a:endParaRPr lang="fr-FR"/>
          </a:p>
        </p:txBody>
      </p:sp>
      <p:sp>
        <p:nvSpPr>
          <p:cNvPr id="13316" name="Shape 4"/>
          <p:cNvSpPr>
            <a:spLocks noGrp="1" noRot="1" noChangeAspect="1"/>
          </p:cNvSpPr>
          <p:nvPr>
            <p:ph type="sldImg" idx="3"/>
          </p:nvPr>
        </p:nvSpPr>
        <p:spPr bwMode="auto">
          <a:xfrm>
            <a:off x="685800" y="685800"/>
            <a:ext cx="5486400" cy="3429000"/>
          </a:xfrm>
          <a:custGeom>
            <a:avLst/>
            <a:gdLst>
              <a:gd name="T0" fmla="*/ 0 w 120000"/>
              <a:gd name="T1" fmla="*/ 0 h 120000"/>
              <a:gd name="T2" fmla="*/ 5486400 w 120000"/>
              <a:gd name="T3" fmla="*/ 0 h 120000"/>
              <a:gd name="T4" fmla="*/ 54864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5" name="Shape 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noProof="0"/>
          </a:p>
        </p:txBody>
      </p:sp>
      <p:sp>
        <p:nvSpPr>
          <p:cNvPr id="13318" name="Shape 6"/>
          <p:cNvSpPr txBox="1">
            <a:spLocks noGrp="1"/>
          </p:cNvSpPr>
          <p:nvPr>
            <p:ph type="ftr" idx="11"/>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mtClean="0"/>
            </a:lvl1pPr>
          </a:lstStyle>
          <a:p>
            <a:pPr>
              <a:defRPr/>
            </a:pPr>
            <a:endParaRPr lang="fr-FR"/>
          </a:p>
        </p:txBody>
      </p:sp>
      <p:sp>
        <p:nvSpPr>
          <p:cNvPr id="13319" name="Shape 7"/>
          <p:cNvSpPr txBox="1">
            <a:spLocks noGrp="1"/>
          </p:cNvSpPr>
          <p:nvPr>
            <p:ph type="sldNum" idx="12"/>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algn="r" eaLnBrk="1" hangingPunct="1">
              <a:defRPr smtClean="0"/>
            </a:lvl1pPr>
          </a:lstStyle>
          <a:p>
            <a:pPr>
              <a:defRPr/>
            </a:pPr>
            <a:endParaRPr lang="fr-FR"/>
          </a:p>
        </p:txBody>
      </p:sp>
    </p:spTree>
    <p:extLst>
      <p:ext uri="{BB962C8B-B14F-4D97-AF65-F5344CB8AC3E}">
        <p14:creationId xmlns:p14="http://schemas.microsoft.com/office/powerpoint/2010/main" val="3440948641"/>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Charles_Minard"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Agir sur la base d’information </a:t>
            </a:r>
            <a:r>
              <a:rPr lang="fr-FR" baseline="0" dirty="0"/>
              <a:t>fiables ? Quelques</a:t>
            </a:r>
            <a:r>
              <a:rPr lang="fr-FR" sz="1200" b="0" i="1" kern="1200" dirty="0">
                <a:solidFill>
                  <a:schemeClr val="tx1"/>
                </a:solidFill>
                <a:effectLst/>
                <a:latin typeface="+mn-lt"/>
                <a:ea typeface="+mn-ea"/>
                <a:cs typeface="+mn-cs"/>
              </a:rPr>
              <a:t> </a:t>
            </a:r>
            <a:r>
              <a:rPr lang="fr-FR" sz="1200" b="1" i="1" kern="1200" dirty="0">
                <a:solidFill>
                  <a:schemeClr val="tx1"/>
                </a:solidFill>
                <a:effectLst/>
                <a:latin typeface="+mn-lt"/>
                <a:ea typeface="+mn-ea"/>
                <a:cs typeface="+mn-cs"/>
              </a:rPr>
              <a:t>méthodes</a:t>
            </a:r>
            <a:r>
              <a:rPr lang="fr-FR" sz="1200" b="0" i="1" kern="1200" dirty="0">
                <a:solidFill>
                  <a:schemeClr val="tx1"/>
                </a:solidFill>
                <a:effectLst/>
                <a:latin typeface="+mn-lt"/>
                <a:ea typeface="+mn-ea"/>
                <a:cs typeface="+mn-cs"/>
              </a:rPr>
              <a:t> ayant pour objectif le </a:t>
            </a:r>
            <a:r>
              <a:rPr lang="fr-FR" sz="1200" b="1" i="1" kern="1200" dirty="0">
                <a:solidFill>
                  <a:schemeClr val="tx1"/>
                </a:solidFill>
                <a:effectLst/>
                <a:latin typeface="+mn-lt"/>
                <a:ea typeface="+mn-ea"/>
                <a:cs typeface="+mn-cs"/>
              </a:rPr>
              <a:t>recueil</a:t>
            </a:r>
            <a:r>
              <a:rPr lang="fr-FR" sz="1200" b="0" i="1" kern="1200" dirty="0">
                <a:solidFill>
                  <a:schemeClr val="tx1"/>
                </a:solidFill>
                <a:effectLst/>
                <a:latin typeface="+mn-lt"/>
                <a:ea typeface="+mn-ea"/>
                <a:cs typeface="+mn-cs"/>
              </a:rPr>
              <a:t> et le </a:t>
            </a:r>
            <a:r>
              <a:rPr lang="fr-FR" sz="1200" b="1" i="1" kern="1200" dirty="0">
                <a:solidFill>
                  <a:schemeClr val="tx1"/>
                </a:solidFill>
                <a:effectLst/>
                <a:latin typeface="+mn-lt"/>
                <a:ea typeface="+mn-ea"/>
                <a:cs typeface="+mn-cs"/>
              </a:rPr>
              <a:t>traitement des données</a:t>
            </a:r>
            <a:r>
              <a:rPr lang="fr-FR" sz="1200" b="0" i="1" kern="1200" dirty="0">
                <a:solidFill>
                  <a:schemeClr val="tx1"/>
                </a:solidFill>
                <a:effectLst/>
                <a:latin typeface="+mn-lt"/>
                <a:ea typeface="+mn-ea"/>
                <a:cs typeface="+mn-cs"/>
              </a:rPr>
              <a:t>. Le but de cette famille d’outils est 1/de rassembler un ensemble d'éléments </a:t>
            </a:r>
            <a:r>
              <a:rPr lang="fr-FR" sz="1200" b="1" i="1" kern="1200" dirty="0">
                <a:solidFill>
                  <a:schemeClr val="tx1"/>
                </a:solidFill>
                <a:effectLst/>
                <a:latin typeface="+mn-lt"/>
                <a:ea typeface="+mn-ea"/>
                <a:cs typeface="+mn-cs"/>
              </a:rPr>
              <a:t>quantitatifs</a:t>
            </a:r>
            <a:r>
              <a:rPr lang="fr-FR" sz="1200" b="0" i="1" kern="1200" dirty="0">
                <a:solidFill>
                  <a:schemeClr val="tx1"/>
                </a:solidFill>
                <a:effectLst/>
                <a:latin typeface="+mn-lt"/>
                <a:ea typeface="+mn-ea"/>
                <a:cs typeface="+mn-cs"/>
              </a:rPr>
              <a:t> et </a:t>
            </a:r>
            <a:r>
              <a:rPr lang="fr-FR" sz="1200" b="1" i="1" kern="1200" dirty="0">
                <a:solidFill>
                  <a:schemeClr val="tx1"/>
                </a:solidFill>
                <a:effectLst/>
                <a:latin typeface="+mn-lt"/>
                <a:ea typeface="+mn-ea"/>
                <a:cs typeface="+mn-cs"/>
              </a:rPr>
              <a:t>qualitatifs</a:t>
            </a:r>
            <a:r>
              <a:rPr lang="fr-FR" sz="1200" b="0" i="1" kern="1200" dirty="0">
                <a:solidFill>
                  <a:schemeClr val="tx1"/>
                </a:solidFill>
                <a:effectLst/>
                <a:latin typeface="+mn-lt"/>
                <a:ea typeface="+mn-ea"/>
                <a:cs typeface="+mn-cs"/>
              </a:rPr>
              <a:t> 2/pour en extraire </a:t>
            </a:r>
            <a:r>
              <a:rPr lang="fr-FR" sz="1200" b="1" i="1" kern="1200" dirty="0">
                <a:solidFill>
                  <a:schemeClr val="tx1"/>
                </a:solidFill>
                <a:effectLst/>
                <a:latin typeface="+mn-lt"/>
                <a:ea typeface="+mn-ea"/>
                <a:cs typeface="+mn-cs"/>
              </a:rPr>
              <a:t>l'information</a:t>
            </a:r>
            <a:r>
              <a:rPr lang="fr-FR" sz="1200" b="0" i="1" kern="1200" dirty="0">
                <a:solidFill>
                  <a:schemeClr val="tx1"/>
                </a:solidFill>
                <a:effectLst/>
                <a:latin typeface="+mn-lt"/>
                <a:ea typeface="+mn-ea"/>
                <a:cs typeface="+mn-cs"/>
              </a:rPr>
              <a:t> utile 3/ communiquer pour aider la </a:t>
            </a:r>
            <a:r>
              <a:rPr lang="fr-FR" sz="1200" b="1" i="1" kern="1200" dirty="0">
                <a:solidFill>
                  <a:schemeClr val="tx1"/>
                </a:solidFill>
                <a:effectLst/>
                <a:latin typeface="+mn-lt"/>
                <a:ea typeface="+mn-ea"/>
                <a:cs typeface="+mn-cs"/>
              </a:rPr>
              <a:t>prise de</a:t>
            </a:r>
            <a:r>
              <a:rPr lang="fr-FR" sz="1200" b="0" i="1" kern="1200" dirty="0">
                <a:solidFill>
                  <a:schemeClr val="tx1"/>
                </a:solidFill>
                <a:effectLst/>
                <a:latin typeface="+mn-lt"/>
                <a:ea typeface="+mn-ea"/>
                <a:cs typeface="+mn-cs"/>
              </a:rPr>
              <a:t> </a:t>
            </a:r>
            <a:r>
              <a:rPr lang="fr-FR" sz="1200" b="1" i="1" kern="1200" dirty="0">
                <a:solidFill>
                  <a:schemeClr val="tx1"/>
                </a:solidFill>
                <a:effectLst/>
                <a:latin typeface="+mn-lt"/>
                <a:ea typeface="+mn-ea"/>
                <a:cs typeface="+mn-cs"/>
              </a:rPr>
              <a:t>décision</a:t>
            </a:r>
            <a:r>
              <a:rPr lang="fr-FR" sz="1200" b="0" i="1" kern="1200" dirty="0">
                <a:solidFill>
                  <a:schemeClr val="tx1"/>
                </a:solidFill>
                <a:effectLst/>
                <a:latin typeface="+mn-lt"/>
                <a:ea typeface="+mn-ea"/>
                <a:cs typeface="+mn-cs"/>
              </a:rPr>
              <a:t>.</a:t>
            </a:r>
            <a:endParaRPr lang="fr-FR" baseline="0" dirty="0"/>
          </a:p>
          <a:p>
            <a:endParaRPr lang="fr-FR" baseline="0" dirty="0"/>
          </a:p>
          <a:p>
            <a:r>
              <a:rPr lang="fr-FR" baseline="0" dirty="0"/>
              <a:t>L’objectif de cette formation n’est pas de traiter en détail de tous ces problèmes, mais de vous permettre d’aller à l’essentiel lorsque vous avez à conduire la résolution d’un problème</a:t>
            </a:r>
            <a:endParaRPr lang="fr-FR" dirty="0"/>
          </a:p>
        </p:txBody>
      </p:sp>
      <p:sp>
        <p:nvSpPr>
          <p:cNvPr id="4" name="Espace réservé du numéro de diapositive 3"/>
          <p:cNvSpPr>
            <a:spLocks noGrp="1"/>
          </p:cNvSpPr>
          <p:nvPr>
            <p:ph type="sldNum" idx="10"/>
          </p:nvPr>
        </p:nvSpPr>
        <p:spPr/>
        <p:txBody>
          <a:bodyPr/>
          <a:lstStyle/>
          <a:p>
            <a:pPr>
              <a:defRPr/>
            </a:pPr>
            <a:endParaRPr lang="fr-FR"/>
          </a:p>
        </p:txBody>
      </p:sp>
    </p:spTree>
    <p:extLst>
      <p:ext uri="{BB962C8B-B14F-4D97-AF65-F5344CB8AC3E}">
        <p14:creationId xmlns:p14="http://schemas.microsoft.com/office/powerpoint/2010/main" val="915819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pPr>
              <a:defRPr/>
            </a:pPr>
            <a:endParaRPr lang="fr-FR"/>
          </a:p>
        </p:txBody>
      </p:sp>
    </p:spTree>
    <p:extLst>
      <p:ext uri="{BB962C8B-B14F-4D97-AF65-F5344CB8AC3E}">
        <p14:creationId xmlns:p14="http://schemas.microsoft.com/office/powerpoint/2010/main" val="2772858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Example of polar area diagram by w:Florence Nightingale (1820–1910).</a:t>
            </a:r>
          </a:p>
          <a:p>
            <a:r>
              <a:rPr lang="en-US" dirty="0"/>
              <a:t>This "Diagram of the causes of mortality in the army in the East" was published in Notes on Matters Affecting the Health, Efficiency, and Hospital Administration of the British Army and sent to Queen Victoria in 1858.</a:t>
            </a:r>
          </a:p>
          <a:p>
            <a:r>
              <a:rPr lang="en-US" dirty="0"/>
              <a:t>This graphic indicates the number of deaths that </a:t>
            </a:r>
            <a:r>
              <a:rPr lang="en-US" dirty="0" err="1"/>
              <a:t>occured</a:t>
            </a:r>
            <a:r>
              <a:rPr lang="en-US" dirty="0"/>
              <a:t> from preventable diseases (in blue), those that were the results of wounds (in red), and those due to other causes (in black).</a:t>
            </a:r>
          </a:p>
          <a:p>
            <a:r>
              <a:rPr lang="en-US" dirty="0"/>
              <a:t>The legend reads:</a:t>
            </a:r>
          </a:p>
          <a:p>
            <a:r>
              <a:rPr lang="en-US" dirty="0"/>
              <a:t>The Areas of the blue, red, &amp; black wedges are each measured from the </a:t>
            </a:r>
            <a:r>
              <a:rPr lang="en-US" dirty="0" err="1"/>
              <a:t>centre</a:t>
            </a:r>
            <a:r>
              <a:rPr lang="en-US" dirty="0"/>
              <a:t> as the common vertex.</a:t>
            </a:r>
          </a:p>
          <a:p>
            <a:r>
              <a:rPr lang="en-US" dirty="0"/>
              <a:t>The blue wedges measured from the </a:t>
            </a:r>
            <a:r>
              <a:rPr lang="en-US" dirty="0" err="1"/>
              <a:t>centre</a:t>
            </a:r>
            <a:r>
              <a:rPr lang="en-US" dirty="0"/>
              <a:t> of the circle represent area for area the deaths from Preventable or </a:t>
            </a:r>
            <a:r>
              <a:rPr lang="en-US" dirty="0" err="1"/>
              <a:t>Mitigable</a:t>
            </a:r>
            <a:r>
              <a:rPr lang="en-US" dirty="0"/>
              <a:t> Zymotic diseases, the red wedges measured from the </a:t>
            </a:r>
            <a:r>
              <a:rPr lang="en-US" dirty="0" err="1"/>
              <a:t>centre</a:t>
            </a:r>
            <a:r>
              <a:rPr lang="en-US" dirty="0"/>
              <a:t> the deaths from wounds, &amp; the black wedges measured from the </a:t>
            </a:r>
            <a:r>
              <a:rPr lang="en-US" dirty="0" err="1"/>
              <a:t>centre</a:t>
            </a:r>
            <a:r>
              <a:rPr lang="en-US" dirty="0"/>
              <a:t> the deaths from all other causes.</a:t>
            </a:r>
          </a:p>
          <a:p>
            <a:r>
              <a:rPr lang="en-US" dirty="0"/>
              <a:t>The black line across the red triangle in Nov. 1854 marks the boundary of the deaths from all other causes during the month.</a:t>
            </a:r>
          </a:p>
          <a:p>
            <a:r>
              <a:rPr lang="en-US" dirty="0"/>
              <a:t>In October 1854, &amp; April 1855, the black area coincides with the red, in January &amp; February 1856, the blue coincides with the black.</a:t>
            </a:r>
          </a:p>
          <a:p>
            <a:r>
              <a:rPr lang="en-US" dirty="0"/>
              <a:t>The entire areas may be compared by following the blue, the red, &amp; the black lines enclosing them.</a:t>
            </a:r>
            <a:endParaRPr lang="fr-FR" dirty="0"/>
          </a:p>
        </p:txBody>
      </p:sp>
      <p:sp>
        <p:nvSpPr>
          <p:cNvPr id="4" name="Espace réservé du numéro de diapositive 3"/>
          <p:cNvSpPr>
            <a:spLocks noGrp="1"/>
          </p:cNvSpPr>
          <p:nvPr>
            <p:ph type="sldNum" idx="10"/>
          </p:nvPr>
        </p:nvSpPr>
        <p:spPr/>
        <p:txBody>
          <a:bodyPr/>
          <a:lstStyle/>
          <a:p>
            <a:pPr>
              <a:defRPr/>
            </a:pPr>
            <a:endParaRPr lang="fr-FR"/>
          </a:p>
        </p:txBody>
      </p:sp>
    </p:spTree>
    <p:extLst>
      <p:ext uri="{BB962C8B-B14F-4D97-AF65-F5344CB8AC3E}">
        <p14:creationId xmlns:p14="http://schemas.microsoft.com/office/powerpoint/2010/main" val="1007512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i="0" u="sng" dirty="0">
                <a:solidFill>
                  <a:srgbClr val="3366BB"/>
                </a:solidFill>
                <a:effectLst/>
                <a:latin typeface="Arial" panose="020B0604020202020204" pitchFamily="34" charset="0"/>
                <a:hlinkClick r:id="rId3" tooltip="w:Charles Minard"/>
              </a:rPr>
              <a:t>Charles Minard</a:t>
            </a:r>
            <a:r>
              <a:rPr lang="fr-FR" b="0" i="0" dirty="0">
                <a:solidFill>
                  <a:srgbClr val="202122"/>
                </a:solidFill>
                <a:effectLst/>
                <a:latin typeface="Arial" panose="020B0604020202020204" pitchFamily="34" charset="0"/>
              </a:rPr>
              <a:t> (1781-1870)</a:t>
            </a:r>
            <a:endParaRPr lang="fr-FR" dirty="0"/>
          </a:p>
        </p:txBody>
      </p:sp>
      <p:sp>
        <p:nvSpPr>
          <p:cNvPr id="4" name="Espace réservé du numéro de diapositive 3"/>
          <p:cNvSpPr>
            <a:spLocks noGrp="1"/>
          </p:cNvSpPr>
          <p:nvPr>
            <p:ph type="sldNum" idx="10"/>
          </p:nvPr>
        </p:nvSpPr>
        <p:spPr/>
        <p:txBody>
          <a:bodyPr/>
          <a:lstStyle/>
          <a:p>
            <a:pPr>
              <a:defRPr/>
            </a:pPr>
            <a:endParaRPr lang="fr-FR"/>
          </a:p>
        </p:txBody>
      </p:sp>
    </p:spTree>
    <p:extLst>
      <p:ext uri="{BB962C8B-B14F-4D97-AF65-F5344CB8AC3E}">
        <p14:creationId xmlns:p14="http://schemas.microsoft.com/office/powerpoint/2010/main" val="1515392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https://fr.wikipedia.org/wiki/Diagramme_de_Sankey</a:t>
            </a:r>
          </a:p>
        </p:txBody>
      </p:sp>
      <p:sp>
        <p:nvSpPr>
          <p:cNvPr id="4" name="Espace réservé du numéro de diapositive 3"/>
          <p:cNvSpPr>
            <a:spLocks noGrp="1"/>
          </p:cNvSpPr>
          <p:nvPr>
            <p:ph type="sldNum" idx="10"/>
          </p:nvPr>
        </p:nvSpPr>
        <p:spPr/>
        <p:txBody>
          <a:bodyPr/>
          <a:lstStyle/>
          <a:p>
            <a:pPr>
              <a:defRPr/>
            </a:pPr>
            <a:endParaRPr lang="fr-FR"/>
          </a:p>
        </p:txBody>
      </p:sp>
    </p:spTree>
    <p:extLst>
      <p:ext uri="{BB962C8B-B14F-4D97-AF65-F5344CB8AC3E}">
        <p14:creationId xmlns:p14="http://schemas.microsoft.com/office/powerpoint/2010/main" val="3955945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defRPr/>
            </a:pPr>
            <a:endParaRPr lang="fr-FR"/>
          </a:p>
        </p:txBody>
      </p:sp>
    </p:spTree>
    <p:extLst>
      <p:ext uri="{BB962C8B-B14F-4D97-AF65-F5344CB8AC3E}">
        <p14:creationId xmlns:p14="http://schemas.microsoft.com/office/powerpoint/2010/main" val="3421243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https://chart.guide/wp-content/uploads/2019/10/ChartGuide-402-web.pdf</a:t>
            </a:r>
          </a:p>
        </p:txBody>
      </p:sp>
      <p:sp>
        <p:nvSpPr>
          <p:cNvPr id="4" name="Espace réservé du numéro de diapositive 3"/>
          <p:cNvSpPr>
            <a:spLocks noGrp="1"/>
          </p:cNvSpPr>
          <p:nvPr>
            <p:ph type="sldNum" idx="12"/>
          </p:nvPr>
        </p:nvSpPr>
        <p:spPr/>
        <p:txBody>
          <a:bodyPr/>
          <a:lstStyle/>
          <a:p>
            <a:pPr>
              <a:defRPr/>
            </a:pPr>
            <a:endParaRPr lang="fr-FR"/>
          </a:p>
        </p:txBody>
      </p:sp>
    </p:spTree>
    <p:extLst>
      <p:ext uri="{BB962C8B-B14F-4D97-AF65-F5344CB8AC3E}">
        <p14:creationId xmlns:p14="http://schemas.microsoft.com/office/powerpoint/2010/main" val="3910566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defRPr/>
            </a:pPr>
            <a:endParaRPr lang="fr-FR"/>
          </a:p>
        </p:txBody>
      </p:sp>
    </p:spTree>
    <p:extLst>
      <p:ext uri="{BB962C8B-B14F-4D97-AF65-F5344CB8AC3E}">
        <p14:creationId xmlns:p14="http://schemas.microsoft.com/office/powerpoint/2010/main" val="25586417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H_Chapitre 8">
    <p:spTree>
      <p:nvGrpSpPr>
        <p:cNvPr id="1" name="Shape 60"/>
        <p:cNvGrpSpPr/>
        <p:nvPr/>
      </p:nvGrpSpPr>
      <p:grpSpPr>
        <a:xfrm>
          <a:off x="0" y="0"/>
          <a:ext cx="0" cy="0"/>
          <a:chOff x="0" y="0"/>
          <a:chExt cx="0" cy="0"/>
        </a:xfrm>
      </p:grpSpPr>
      <p:sp>
        <p:nvSpPr>
          <p:cNvPr id="4" name="Shape 61"/>
          <p:cNvSpPr/>
          <p:nvPr/>
        </p:nvSpPr>
        <p:spPr>
          <a:xfrm>
            <a:off x="0" y="0"/>
            <a:ext cx="2481263" cy="5723157"/>
          </a:xfrm>
          <a:prstGeom prst="rect">
            <a:avLst/>
          </a:prstGeom>
          <a:gradFill flip="none" rotWithShape="1">
            <a:gsLst>
              <a:gs pos="0">
                <a:srgbClr val="CC00FF">
                  <a:shade val="30000"/>
                  <a:satMod val="115000"/>
                </a:srgbClr>
              </a:gs>
              <a:gs pos="38000">
                <a:srgbClr val="CC00FF">
                  <a:shade val="67500"/>
                  <a:satMod val="115000"/>
                </a:srgbClr>
              </a:gs>
              <a:gs pos="100000">
                <a:schemeClr val="bg1"/>
              </a:gs>
            </a:gsLst>
            <a:lin ang="18900000" scaled="1"/>
            <a:tileRect/>
          </a:gradFill>
          <a:ln>
            <a:noFill/>
          </a:ln>
        </p:spPr>
        <p:txBody>
          <a:bodyPr lIns="79222" tIns="39611" rIns="79222" bIns="39611"/>
          <a:lstStyle/>
          <a:p>
            <a:pPr eaLnBrk="1" fontAlgn="auto" hangingPunct="1">
              <a:spcBef>
                <a:spcPts val="0"/>
              </a:spcBef>
              <a:spcAft>
                <a:spcPts val="0"/>
              </a:spcAft>
              <a:defRPr/>
            </a:pPr>
            <a:endParaRPr sz="1556" kern="0">
              <a:latin typeface="Arial"/>
              <a:ea typeface="Arial"/>
              <a:cs typeface="Arial"/>
              <a:sym typeface="Arial"/>
              <a:rtl val="0"/>
            </a:endParaRPr>
          </a:p>
        </p:txBody>
      </p:sp>
      <p:sp>
        <p:nvSpPr>
          <p:cNvPr id="5" name="Shape 62"/>
          <p:cNvSpPr/>
          <p:nvPr/>
        </p:nvSpPr>
        <p:spPr>
          <a:xfrm>
            <a:off x="179388" y="3348038"/>
            <a:ext cx="2232025" cy="1222375"/>
          </a:xfrm>
          <a:prstGeom prst="rect">
            <a:avLst/>
          </a:prstGeom>
          <a:noFill/>
          <a:ln>
            <a:noFill/>
          </a:ln>
        </p:spPr>
        <p:txBody>
          <a:bodyPr lIns="79222" tIns="39611" rIns="79222" bIns="39611"/>
          <a:lstStyle/>
          <a:p>
            <a:pPr eaLnBrk="1" fontAlgn="auto" hangingPunct="1">
              <a:spcBef>
                <a:spcPts val="0"/>
              </a:spcBef>
              <a:spcAft>
                <a:spcPts val="0"/>
              </a:spcAft>
              <a:defRPr/>
            </a:pPr>
            <a:endParaRPr lang="fr-CH" sz="1222" b="1" kern="0" dirty="0">
              <a:latin typeface="Calibri"/>
              <a:ea typeface="Calibri"/>
              <a:cs typeface="Calibri"/>
              <a:sym typeface="Calibri"/>
              <a:rtl val="0"/>
            </a:endParaRPr>
          </a:p>
        </p:txBody>
      </p:sp>
      <p:sp>
        <p:nvSpPr>
          <p:cNvPr id="7" name="Shape 66"/>
          <p:cNvSpPr txBox="1"/>
          <p:nvPr/>
        </p:nvSpPr>
        <p:spPr>
          <a:xfrm>
            <a:off x="250825" y="1982788"/>
            <a:ext cx="2160588" cy="384175"/>
          </a:xfrm>
          <a:prstGeom prst="rect">
            <a:avLst/>
          </a:prstGeom>
          <a:noFill/>
          <a:ln>
            <a:noFill/>
          </a:ln>
        </p:spPr>
        <p:txBody>
          <a:bodyPr lIns="101583" tIns="50778" rIns="101583" bIns="50778"/>
          <a:lstStyle/>
          <a:p>
            <a:pPr eaLnBrk="1" fontAlgn="auto" hangingPunct="1">
              <a:spcBef>
                <a:spcPts val="0"/>
              </a:spcBef>
              <a:spcAft>
                <a:spcPts val="0"/>
              </a:spcAft>
              <a:buSzPct val="25000"/>
              <a:defRPr/>
            </a:pPr>
            <a:r>
              <a:rPr lang="fr-CH" sz="2111" kern="0" dirty="0">
                <a:solidFill>
                  <a:schemeClr val="dk1"/>
                </a:solidFill>
                <a:latin typeface="Calibri"/>
                <a:ea typeface="Calibri"/>
                <a:cs typeface="Calibri"/>
                <a:sym typeface="Calibri"/>
                <a:rtl val="0"/>
              </a:rPr>
              <a:t>Dr. Rémi Bachelet</a:t>
            </a:r>
          </a:p>
        </p:txBody>
      </p:sp>
      <p:sp>
        <p:nvSpPr>
          <p:cNvPr id="8" name="Shape 67"/>
          <p:cNvSpPr txBox="1"/>
          <p:nvPr/>
        </p:nvSpPr>
        <p:spPr>
          <a:xfrm>
            <a:off x="255588" y="2333625"/>
            <a:ext cx="2117725" cy="523875"/>
          </a:xfrm>
          <a:prstGeom prst="rect">
            <a:avLst/>
          </a:prstGeom>
          <a:noFill/>
          <a:ln>
            <a:noFill/>
          </a:ln>
        </p:spPr>
        <p:txBody>
          <a:bodyPr lIns="101583" tIns="50778" rIns="101583" bIns="50778"/>
          <a:lstStyle/>
          <a:p>
            <a:pPr algn="ctr" eaLnBrk="1" fontAlgn="auto" hangingPunct="1">
              <a:spcBef>
                <a:spcPts val="0"/>
              </a:spcBef>
              <a:spcAft>
                <a:spcPts val="0"/>
              </a:spcAft>
              <a:buSzPct val="25000"/>
              <a:defRPr/>
            </a:pPr>
            <a:r>
              <a:rPr lang="fr-CH" sz="1556" kern="0" dirty="0">
                <a:solidFill>
                  <a:schemeClr val="dk1"/>
                </a:solidFill>
                <a:latin typeface="Calibri"/>
                <a:ea typeface="Calibri"/>
                <a:cs typeface="Calibri"/>
                <a:sym typeface="Calibri"/>
                <a:rtl val="0"/>
              </a:rPr>
              <a:t>Maître de conférences</a:t>
            </a:r>
          </a:p>
          <a:p>
            <a:pPr algn="ctr" eaLnBrk="1" fontAlgn="auto" hangingPunct="1">
              <a:spcBef>
                <a:spcPts val="0"/>
              </a:spcBef>
              <a:spcAft>
                <a:spcPts val="0"/>
              </a:spcAft>
              <a:buSzPct val="25000"/>
              <a:defRPr/>
            </a:pPr>
            <a:r>
              <a:rPr lang="fr-CH" sz="1556" kern="0" dirty="0">
                <a:solidFill>
                  <a:schemeClr val="dk1"/>
                </a:solidFill>
                <a:latin typeface="Calibri"/>
                <a:ea typeface="Calibri"/>
                <a:cs typeface="Calibri"/>
                <a:sym typeface="Calibri"/>
                <a:rtl val="0"/>
              </a:rPr>
              <a:t> à Centrale Lille</a:t>
            </a:r>
          </a:p>
        </p:txBody>
      </p:sp>
      <p:pic>
        <p:nvPicPr>
          <p:cNvPr id="9" name="Shape 68"/>
          <p:cNvPicPr preferRelativeResize="0">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71525" y="5233988"/>
            <a:ext cx="7921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hape 69"/>
          <p:cNvSpPr txBox="1"/>
          <p:nvPr/>
        </p:nvSpPr>
        <p:spPr>
          <a:xfrm>
            <a:off x="8675688" y="5476875"/>
            <a:ext cx="468312" cy="260350"/>
          </a:xfrm>
          <a:prstGeom prst="rect">
            <a:avLst/>
          </a:prstGeom>
          <a:noFill/>
          <a:ln>
            <a:noFill/>
          </a:ln>
        </p:spPr>
        <p:txBody>
          <a:bodyPr lIns="101583" tIns="50778" rIns="101583" bIns="50778"/>
          <a:lstStyle/>
          <a:p>
            <a:pPr algn="r" eaLnBrk="1" fontAlgn="auto" hangingPunct="1">
              <a:spcBef>
                <a:spcPts val="0"/>
              </a:spcBef>
              <a:spcAft>
                <a:spcPts val="0"/>
              </a:spcAft>
              <a:buSzPct val="25000"/>
              <a:defRPr/>
            </a:pPr>
            <a:r>
              <a:rPr lang="fr-CH" sz="1556" kern="0">
                <a:latin typeface="Arial"/>
                <a:ea typeface="Arial"/>
                <a:cs typeface="Arial"/>
                <a:sym typeface="Arial"/>
                <a:rtl val="0"/>
              </a:rPr>
              <a:t> </a:t>
            </a:r>
          </a:p>
        </p:txBody>
      </p:sp>
      <p:sp>
        <p:nvSpPr>
          <p:cNvPr id="63" name="Shape 63"/>
          <p:cNvSpPr txBox="1">
            <a:spLocks noGrp="1"/>
          </p:cNvSpPr>
          <p:nvPr>
            <p:ph type="title"/>
          </p:nvPr>
        </p:nvSpPr>
        <p:spPr>
          <a:xfrm>
            <a:off x="2771801" y="134938"/>
            <a:ext cx="6241571" cy="571500"/>
          </a:xfrm>
          <a:prstGeom prst="rect">
            <a:avLst/>
          </a:prstGeom>
          <a:noFill/>
          <a:ln>
            <a:noFill/>
          </a:ln>
        </p:spPr>
        <p:txBody>
          <a:bodyPr lIns="91425" tIns="91425" rIns="91425" bIns="91425" anchor="t" anchorCtr="0"/>
          <a:lstStyle>
            <a:lvl1pPr algn="ctr" rtl="0">
              <a:defRPr sz="32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dirty="0"/>
          </a:p>
        </p:txBody>
      </p:sp>
      <p:sp>
        <p:nvSpPr>
          <p:cNvPr id="64" name="Shape 64"/>
          <p:cNvSpPr txBox="1">
            <a:spLocks noGrp="1"/>
          </p:cNvSpPr>
          <p:nvPr>
            <p:ph type="body" idx="1"/>
          </p:nvPr>
        </p:nvSpPr>
        <p:spPr>
          <a:xfrm>
            <a:off x="2481263" y="1269999"/>
            <a:ext cx="6535740" cy="4206875"/>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dirty="0"/>
          </a:p>
        </p:txBody>
      </p:sp>
    </p:spTree>
    <p:extLst>
      <p:ext uri="{BB962C8B-B14F-4D97-AF65-F5344CB8AC3E}">
        <p14:creationId xmlns:p14="http://schemas.microsoft.com/office/powerpoint/2010/main" val="826422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H_Chapitre 8">
    <p:spTree>
      <p:nvGrpSpPr>
        <p:cNvPr id="1" name="Shape 60"/>
        <p:cNvGrpSpPr/>
        <p:nvPr/>
      </p:nvGrpSpPr>
      <p:grpSpPr>
        <a:xfrm>
          <a:off x="0" y="0"/>
          <a:ext cx="0" cy="0"/>
          <a:chOff x="0" y="0"/>
          <a:chExt cx="0" cy="0"/>
        </a:xfrm>
      </p:grpSpPr>
      <p:sp>
        <p:nvSpPr>
          <p:cNvPr id="4" name="Shape 61"/>
          <p:cNvSpPr/>
          <p:nvPr/>
        </p:nvSpPr>
        <p:spPr>
          <a:xfrm>
            <a:off x="0" y="0"/>
            <a:ext cx="2481263" cy="5723157"/>
          </a:xfrm>
          <a:prstGeom prst="rect">
            <a:avLst/>
          </a:prstGeom>
          <a:gradFill flip="none" rotWithShape="1">
            <a:gsLst>
              <a:gs pos="0">
                <a:srgbClr val="CC00FF">
                  <a:shade val="30000"/>
                  <a:satMod val="115000"/>
                </a:srgbClr>
              </a:gs>
              <a:gs pos="38000">
                <a:srgbClr val="CC00FF">
                  <a:shade val="67500"/>
                  <a:satMod val="115000"/>
                </a:srgbClr>
              </a:gs>
              <a:gs pos="100000">
                <a:schemeClr val="bg1"/>
              </a:gs>
            </a:gsLst>
            <a:lin ang="18900000" scaled="1"/>
            <a:tileRect/>
          </a:gradFill>
          <a:ln>
            <a:noFill/>
          </a:ln>
        </p:spPr>
        <p:txBody>
          <a:bodyPr lIns="79222" tIns="39611" rIns="79222" bIns="39611"/>
          <a:lstStyle/>
          <a:p>
            <a:pPr eaLnBrk="1" fontAlgn="auto" hangingPunct="1">
              <a:spcBef>
                <a:spcPts val="0"/>
              </a:spcBef>
              <a:spcAft>
                <a:spcPts val="0"/>
              </a:spcAft>
              <a:defRPr/>
            </a:pPr>
            <a:endParaRPr sz="1556" kern="0">
              <a:latin typeface="Arial"/>
              <a:ea typeface="Arial"/>
              <a:cs typeface="Arial"/>
              <a:sym typeface="Arial"/>
              <a:rtl val="0"/>
            </a:endParaRPr>
          </a:p>
        </p:txBody>
      </p:sp>
      <p:sp>
        <p:nvSpPr>
          <p:cNvPr id="5" name="Shape 62"/>
          <p:cNvSpPr/>
          <p:nvPr/>
        </p:nvSpPr>
        <p:spPr>
          <a:xfrm>
            <a:off x="179388" y="3348038"/>
            <a:ext cx="2232025" cy="1222375"/>
          </a:xfrm>
          <a:prstGeom prst="rect">
            <a:avLst/>
          </a:prstGeom>
          <a:noFill/>
          <a:ln>
            <a:noFill/>
          </a:ln>
        </p:spPr>
        <p:txBody>
          <a:bodyPr lIns="79222" tIns="39611" rIns="79222" bIns="39611"/>
          <a:lstStyle/>
          <a:p>
            <a:pPr eaLnBrk="1" fontAlgn="auto" hangingPunct="1">
              <a:spcBef>
                <a:spcPts val="0"/>
              </a:spcBef>
              <a:spcAft>
                <a:spcPts val="0"/>
              </a:spcAft>
              <a:defRPr/>
            </a:pPr>
            <a:endParaRPr lang="fr-CH" sz="1222" b="1" kern="0" dirty="0">
              <a:latin typeface="Calibri"/>
              <a:ea typeface="Calibri"/>
              <a:cs typeface="Calibri"/>
              <a:sym typeface="Calibri"/>
              <a:rtl val="0"/>
            </a:endParaRPr>
          </a:p>
        </p:txBody>
      </p:sp>
      <p:sp>
        <p:nvSpPr>
          <p:cNvPr id="7" name="Shape 66"/>
          <p:cNvSpPr txBox="1"/>
          <p:nvPr/>
        </p:nvSpPr>
        <p:spPr>
          <a:xfrm>
            <a:off x="250825" y="1982788"/>
            <a:ext cx="2160588" cy="384175"/>
          </a:xfrm>
          <a:prstGeom prst="rect">
            <a:avLst/>
          </a:prstGeom>
          <a:noFill/>
          <a:ln>
            <a:noFill/>
          </a:ln>
        </p:spPr>
        <p:txBody>
          <a:bodyPr lIns="101583" tIns="50778" rIns="101583" bIns="50778"/>
          <a:lstStyle/>
          <a:p>
            <a:pPr eaLnBrk="1" fontAlgn="auto" hangingPunct="1">
              <a:spcBef>
                <a:spcPts val="0"/>
              </a:spcBef>
              <a:spcAft>
                <a:spcPts val="0"/>
              </a:spcAft>
              <a:buSzPct val="25000"/>
              <a:defRPr/>
            </a:pPr>
            <a:r>
              <a:rPr lang="fr-CH" sz="2111" kern="0" dirty="0">
                <a:solidFill>
                  <a:schemeClr val="dk1"/>
                </a:solidFill>
                <a:latin typeface="Calibri"/>
                <a:ea typeface="Calibri"/>
                <a:cs typeface="Calibri"/>
                <a:sym typeface="Calibri"/>
                <a:rtl val="0"/>
              </a:rPr>
              <a:t>Dr. Rémi Bachelet</a:t>
            </a:r>
          </a:p>
        </p:txBody>
      </p:sp>
      <p:sp>
        <p:nvSpPr>
          <p:cNvPr id="8" name="Shape 67"/>
          <p:cNvSpPr txBox="1"/>
          <p:nvPr/>
        </p:nvSpPr>
        <p:spPr>
          <a:xfrm>
            <a:off x="255588" y="2333625"/>
            <a:ext cx="2117725" cy="523875"/>
          </a:xfrm>
          <a:prstGeom prst="rect">
            <a:avLst/>
          </a:prstGeom>
          <a:noFill/>
          <a:ln>
            <a:noFill/>
          </a:ln>
        </p:spPr>
        <p:txBody>
          <a:bodyPr lIns="101583" tIns="50778" rIns="101583" bIns="50778"/>
          <a:lstStyle/>
          <a:p>
            <a:pPr algn="ctr" eaLnBrk="1" fontAlgn="auto" hangingPunct="1">
              <a:spcBef>
                <a:spcPts val="0"/>
              </a:spcBef>
              <a:spcAft>
                <a:spcPts val="0"/>
              </a:spcAft>
              <a:buSzPct val="25000"/>
              <a:defRPr/>
            </a:pPr>
            <a:r>
              <a:rPr lang="fr-CH" sz="1556" kern="0" dirty="0">
                <a:solidFill>
                  <a:schemeClr val="dk1"/>
                </a:solidFill>
                <a:latin typeface="Calibri"/>
                <a:ea typeface="Calibri"/>
                <a:cs typeface="Calibri"/>
                <a:sym typeface="Calibri"/>
                <a:rtl val="0"/>
              </a:rPr>
              <a:t>Maître de conférences</a:t>
            </a:r>
          </a:p>
          <a:p>
            <a:pPr algn="ctr" eaLnBrk="1" fontAlgn="auto" hangingPunct="1">
              <a:spcBef>
                <a:spcPts val="0"/>
              </a:spcBef>
              <a:spcAft>
                <a:spcPts val="0"/>
              </a:spcAft>
              <a:buSzPct val="25000"/>
              <a:defRPr/>
            </a:pPr>
            <a:r>
              <a:rPr lang="fr-CH" sz="1556" kern="0" dirty="0">
                <a:solidFill>
                  <a:schemeClr val="dk1"/>
                </a:solidFill>
                <a:latin typeface="Calibri"/>
                <a:ea typeface="Calibri"/>
                <a:cs typeface="Calibri"/>
                <a:sym typeface="Calibri"/>
                <a:rtl val="0"/>
              </a:rPr>
              <a:t> à Centrale Lille</a:t>
            </a:r>
          </a:p>
        </p:txBody>
      </p:sp>
      <p:pic>
        <p:nvPicPr>
          <p:cNvPr id="9" name="Shape 68"/>
          <p:cNvPicPr preferRelativeResize="0">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71525" y="5233988"/>
            <a:ext cx="7921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hape 69"/>
          <p:cNvSpPr txBox="1"/>
          <p:nvPr/>
        </p:nvSpPr>
        <p:spPr>
          <a:xfrm>
            <a:off x="8675688" y="5476875"/>
            <a:ext cx="468312" cy="260350"/>
          </a:xfrm>
          <a:prstGeom prst="rect">
            <a:avLst/>
          </a:prstGeom>
          <a:noFill/>
          <a:ln>
            <a:noFill/>
          </a:ln>
        </p:spPr>
        <p:txBody>
          <a:bodyPr lIns="101583" tIns="50778" rIns="101583" bIns="50778"/>
          <a:lstStyle/>
          <a:p>
            <a:pPr algn="r" eaLnBrk="1" fontAlgn="auto" hangingPunct="1">
              <a:spcBef>
                <a:spcPts val="0"/>
              </a:spcBef>
              <a:spcAft>
                <a:spcPts val="0"/>
              </a:spcAft>
              <a:buSzPct val="25000"/>
              <a:defRPr/>
            </a:pPr>
            <a:r>
              <a:rPr lang="fr-CH" sz="1556" kern="0">
                <a:latin typeface="Arial"/>
                <a:ea typeface="Arial"/>
                <a:cs typeface="Arial"/>
                <a:sym typeface="Arial"/>
                <a:rtl val="0"/>
              </a:rPr>
              <a:t> </a:t>
            </a:r>
          </a:p>
        </p:txBody>
      </p:sp>
      <p:sp>
        <p:nvSpPr>
          <p:cNvPr id="63" name="Shape 63"/>
          <p:cNvSpPr txBox="1">
            <a:spLocks noGrp="1"/>
          </p:cNvSpPr>
          <p:nvPr>
            <p:ph type="title"/>
          </p:nvPr>
        </p:nvSpPr>
        <p:spPr>
          <a:xfrm>
            <a:off x="2771801" y="134938"/>
            <a:ext cx="6241571" cy="571500"/>
          </a:xfrm>
          <a:prstGeom prst="rect">
            <a:avLst/>
          </a:prstGeom>
          <a:noFill/>
          <a:ln>
            <a:noFill/>
          </a:ln>
        </p:spPr>
        <p:txBody>
          <a:bodyPr lIns="91425" tIns="91425" rIns="91425" bIns="91425" anchor="t" anchorCtr="0"/>
          <a:lstStyle>
            <a:lvl1pPr algn="ctr" rtl="0">
              <a:defRPr sz="32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dirty="0"/>
          </a:p>
        </p:txBody>
      </p:sp>
      <p:sp>
        <p:nvSpPr>
          <p:cNvPr id="64" name="Shape 64"/>
          <p:cNvSpPr txBox="1">
            <a:spLocks noGrp="1"/>
          </p:cNvSpPr>
          <p:nvPr>
            <p:ph type="body" idx="1"/>
          </p:nvPr>
        </p:nvSpPr>
        <p:spPr>
          <a:xfrm>
            <a:off x="2481263" y="1269999"/>
            <a:ext cx="6535740" cy="4206875"/>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dirty="0"/>
          </a:p>
        </p:txBody>
      </p:sp>
      <p:sp>
        <p:nvSpPr>
          <p:cNvPr id="11" name="ZoneTexte 10"/>
          <p:cNvSpPr txBox="1"/>
          <p:nvPr userDrawn="1"/>
        </p:nvSpPr>
        <p:spPr>
          <a:xfrm>
            <a:off x="242888" y="3309938"/>
            <a:ext cx="2235200" cy="1723549"/>
          </a:xfrm>
          <a:prstGeom prst="rect">
            <a:avLst/>
          </a:prstGeom>
          <a:noFill/>
        </p:spPr>
        <p:txBody>
          <a:bodyPr>
            <a:spAutoFit/>
          </a:bodyPr>
          <a:lstStyle/>
          <a:p>
            <a:pPr marL="171450" indent="-171450" eaLnBrk="1" fontAlgn="auto" hangingPunct="1">
              <a:spcBef>
                <a:spcPts val="0"/>
              </a:spcBef>
              <a:spcAft>
                <a:spcPts val="0"/>
              </a:spcAft>
              <a:buFont typeface="Wingdings" panose="05000000000000000000" pitchFamily="2" charset="2"/>
              <a:buChar char="q"/>
              <a:defRPr/>
            </a:pPr>
            <a:r>
              <a:rPr lang="fr-FR" sz="1100" kern="0" dirty="0">
                <a:latin typeface="Calibri" panose="020F0502020204030204" pitchFamily="34" charset="0"/>
                <a:ea typeface="Arial"/>
                <a:cs typeface="Arial"/>
                <a:sym typeface="Arial"/>
                <a:rtl val="0"/>
              </a:rPr>
              <a:t>    </a:t>
            </a:r>
            <a:r>
              <a:rPr lang="fr-FR" sz="1200" kern="0" dirty="0">
                <a:latin typeface="Calibri" panose="020F0502020204030204" pitchFamily="34" charset="0"/>
                <a:ea typeface="Arial"/>
                <a:cs typeface="Arial"/>
                <a:sym typeface="Arial"/>
                <a:rtl val="0"/>
              </a:rPr>
              <a:t>Vocation</a:t>
            </a:r>
          </a:p>
          <a:p>
            <a:pPr marL="171450" indent="-171450" eaLnBrk="1" fontAlgn="auto" hangingPunct="1">
              <a:spcBef>
                <a:spcPts val="0"/>
              </a:spcBef>
              <a:spcAft>
                <a:spcPts val="0"/>
              </a:spcAft>
              <a:buFont typeface="Wingdings" panose="05000000000000000000" pitchFamily="2" charset="2"/>
              <a:buChar char="q"/>
              <a:defRPr/>
            </a:pPr>
            <a:endParaRPr lang="fr-FR" sz="1200" kern="0" dirty="0">
              <a:latin typeface="Calibri" panose="020F0502020204030204" pitchFamily="34" charset="0"/>
              <a:ea typeface="Arial"/>
              <a:cs typeface="Arial"/>
              <a:sym typeface="Arial"/>
              <a:rtl val="0"/>
            </a:endParaRPr>
          </a:p>
          <a:p>
            <a:pPr marL="171450" indent="-171450" eaLnBrk="1" fontAlgn="auto" hangingPunct="1">
              <a:spcBef>
                <a:spcPts val="0"/>
              </a:spcBef>
              <a:spcAft>
                <a:spcPts val="0"/>
              </a:spcAft>
              <a:buFont typeface="Wingdings" panose="05000000000000000000" pitchFamily="2" charset="2"/>
              <a:buChar char="q"/>
              <a:defRPr/>
            </a:pPr>
            <a:r>
              <a:rPr lang="fr-FR" sz="1200" kern="0" baseline="0" dirty="0">
                <a:latin typeface="Calibri" panose="020F0502020204030204" pitchFamily="34" charset="0"/>
                <a:ea typeface="Arial"/>
                <a:cs typeface="Arial"/>
                <a:sym typeface="Arial"/>
                <a:rtl val="0"/>
              </a:rPr>
              <a:t> </a:t>
            </a:r>
            <a:r>
              <a:rPr lang="fr-FR" sz="1200" kern="0" dirty="0">
                <a:latin typeface="Arial"/>
                <a:ea typeface="Arial"/>
                <a:cs typeface="Arial"/>
                <a:sym typeface="Wingdings" panose="05000000000000000000" pitchFamily="2" charset="2"/>
                <a:rtl val="0"/>
              </a:rPr>
              <a:t>  </a:t>
            </a:r>
            <a:r>
              <a:rPr lang="fr-FR" sz="1200" kern="0" dirty="0">
                <a:latin typeface="Calibri" panose="020F0502020204030204" pitchFamily="34" charset="0"/>
                <a:ea typeface="Arial"/>
                <a:cs typeface="Arial"/>
                <a:sym typeface="Wingdings" panose="05000000000000000000" pitchFamily="2" charset="2"/>
                <a:rtl val="0"/>
              </a:rPr>
              <a:t>Méthodologie</a:t>
            </a:r>
            <a:endParaRPr lang="fr-FR" sz="1200" kern="0" dirty="0">
              <a:latin typeface="Calibri" panose="020F0502020204030204" pitchFamily="34" charset="0"/>
              <a:ea typeface="Arial"/>
              <a:cs typeface="Arial"/>
              <a:sym typeface="Arial"/>
              <a:rtl val="0"/>
            </a:endParaRPr>
          </a:p>
          <a:p>
            <a:pPr eaLnBrk="1" fontAlgn="auto" hangingPunct="1">
              <a:spcBef>
                <a:spcPts val="0"/>
              </a:spcBef>
              <a:spcAft>
                <a:spcPts val="0"/>
              </a:spcAft>
              <a:defRPr/>
            </a:pPr>
            <a:endParaRPr lang="fr-FR" sz="1200" kern="0" dirty="0">
              <a:latin typeface="Calibri" panose="020F0502020204030204" pitchFamily="34" charset="0"/>
              <a:ea typeface="Arial"/>
              <a:cs typeface="Arial"/>
              <a:sym typeface="Arial"/>
              <a:rtl val="0"/>
            </a:endParaRPr>
          </a:p>
          <a:p>
            <a:pPr marL="171450" indent="-171450" eaLnBrk="1" fontAlgn="auto" hangingPunct="1">
              <a:spcBef>
                <a:spcPts val="0"/>
              </a:spcBef>
              <a:spcAft>
                <a:spcPts val="0"/>
              </a:spcAft>
              <a:buFont typeface="Wingdings" panose="05000000000000000000" pitchFamily="2" charset="2"/>
              <a:buChar char="q"/>
              <a:defRPr/>
            </a:pPr>
            <a:r>
              <a:rPr lang="fr-FR" sz="1200" kern="0" dirty="0">
                <a:latin typeface="Calibri" panose="020F0502020204030204" pitchFamily="34" charset="0"/>
                <a:ea typeface="Arial"/>
                <a:cs typeface="Arial"/>
                <a:sym typeface="Arial"/>
                <a:rtl val="0"/>
              </a:rPr>
              <a:t>    Exploitation</a:t>
            </a:r>
          </a:p>
          <a:p>
            <a:pPr eaLnBrk="1" fontAlgn="auto" hangingPunct="1">
              <a:spcBef>
                <a:spcPts val="0"/>
              </a:spcBef>
              <a:spcAft>
                <a:spcPts val="0"/>
              </a:spcAft>
              <a:defRPr/>
            </a:pPr>
            <a:endParaRPr lang="fr-FR" sz="1100" kern="0" dirty="0">
              <a:latin typeface="Calibri" panose="020F0502020204030204" pitchFamily="34" charset="0"/>
              <a:ea typeface="Arial"/>
              <a:cs typeface="Arial"/>
              <a:sym typeface="Arial"/>
              <a:rtl val="0"/>
            </a:endParaRPr>
          </a:p>
          <a:p>
            <a:pPr marL="285750" indent="-285750" eaLnBrk="1" fontAlgn="auto" hangingPunct="1">
              <a:spcBef>
                <a:spcPts val="0"/>
              </a:spcBef>
              <a:spcAft>
                <a:spcPts val="0"/>
              </a:spcAft>
              <a:buFont typeface="Wingdings" panose="05000000000000000000" pitchFamily="2" charset="2"/>
              <a:buChar char="q"/>
              <a:defRPr/>
            </a:pPr>
            <a:endParaRPr lang="fr-FR" sz="1200" kern="0" dirty="0">
              <a:latin typeface="Calibri" panose="020F0502020204030204" pitchFamily="34" charset="0"/>
              <a:ea typeface="Arial"/>
              <a:cs typeface="Arial"/>
              <a:sym typeface="Arial"/>
              <a:rtl val="0"/>
            </a:endParaRPr>
          </a:p>
          <a:p>
            <a:pPr marL="285750" indent="-285750" eaLnBrk="1" fontAlgn="auto" hangingPunct="1">
              <a:spcBef>
                <a:spcPts val="0"/>
              </a:spcBef>
              <a:spcAft>
                <a:spcPts val="0"/>
              </a:spcAft>
              <a:buFont typeface="Wingdings" panose="05000000000000000000" pitchFamily="2" charset="2"/>
              <a:buChar char="q"/>
              <a:defRPr/>
            </a:pPr>
            <a:endParaRPr lang="fr-FR" sz="1100" kern="0" dirty="0">
              <a:latin typeface="Calibri" panose="020F0502020204030204" pitchFamily="34" charset="0"/>
              <a:ea typeface="Arial"/>
              <a:cs typeface="Arial"/>
              <a:sym typeface="Arial"/>
              <a:rtl val="0"/>
            </a:endParaRPr>
          </a:p>
          <a:p>
            <a:pPr marL="285750" indent="-285750" eaLnBrk="1" fontAlgn="auto" hangingPunct="1">
              <a:spcBef>
                <a:spcPts val="0"/>
              </a:spcBef>
              <a:spcAft>
                <a:spcPts val="0"/>
              </a:spcAft>
              <a:buFont typeface="Wingdings" panose="05000000000000000000" pitchFamily="2" charset="2"/>
              <a:buChar char="q"/>
              <a:defRPr/>
            </a:pPr>
            <a:endParaRPr lang="fr-FR" sz="1200" kern="0" dirty="0">
              <a:latin typeface="Calibri" panose="020F0502020204030204" pitchFamily="34" charset="0"/>
              <a:ea typeface="Arial"/>
              <a:cs typeface="Arial"/>
              <a:sym typeface="Arial"/>
              <a:rtl val="0"/>
            </a:endParaRPr>
          </a:p>
        </p:txBody>
      </p:sp>
    </p:spTree>
    <p:extLst>
      <p:ext uri="{BB962C8B-B14F-4D97-AF65-F5344CB8AC3E}">
        <p14:creationId xmlns:p14="http://schemas.microsoft.com/office/powerpoint/2010/main" val="2025199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H_Chapitre 8">
    <p:spTree>
      <p:nvGrpSpPr>
        <p:cNvPr id="1" name="Shape 60"/>
        <p:cNvGrpSpPr/>
        <p:nvPr/>
      </p:nvGrpSpPr>
      <p:grpSpPr>
        <a:xfrm>
          <a:off x="0" y="0"/>
          <a:ext cx="0" cy="0"/>
          <a:chOff x="0" y="0"/>
          <a:chExt cx="0" cy="0"/>
        </a:xfrm>
      </p:grpSpPr>
      <p:sp>
        <p:nvSpPr>
          <p:cNvPr id="4" name="Shape 61"/>
          <p:cNvSpPr/>
          <p:nvPr/>
        </p:nvSpPr>
        <p:spPr>
          <a:xfrm>
            <a:off x="0" y="0"/>
            <a:ext cx="2481263" cy="5723157"/>
          </a:xfrm>
          <a:prstGeom prst="rect">
            <a:avLst/>
          </a:prstGeom>
          <a:gradFill flip="none" rotWithShape="1">
            <a:gsLst>
              <a:gs pos="0">
                <a:schemeClr val="bg1"/>
              </a:gs>
              <a:gs pos="21000">
                <a:srgbClr val="FFC000"/>
              </a:gs>
              <a:gs pos="100000">
                <a:srgbClr val="FF6600"/>
              </a:gs>
            </a:gsLst>
            <a:lin ang="18900000" scaled="1"/>
            <a:tileRect/>
          </a:gradFill>
          <a:ln>
            <a:noFill/>
          </a:ln>
        </p:spPr>
        <p:txBody>
          <a:bodyPr lIns="79222" tIns="39611" rIns="79222" bIns="39611"/>
          <a:lstStyle/>
          <a:p>
            <a:pPr eaLnBrk="1" fontAlgn="auto" hangingPunct="1">
              <a:spcBef>
                <a:spcPts val="0"/>
              </a:spcBef>
              <a:spcAft>
                <a:spcPts val="0"/>
              </a:spcAft>
              <a:defRPr/>
            </a:pPr>
            <a:endParaRPr sz="1556" kern="0">
              <a:latin typeface="Arial"/>
              <a:ea typeface="Arial"/>
              <a:cs typeface="Arial"/>
              <a:sym typeface="Arial"/>
              <a:rtl val="0"/>
            </a:endParaRPr>
          </a:p>
        </p:txBody>
      </p:sp>
      <p:sp>
        <p:nvSpPr>
          <p:cNvPr id="5" name="Shape 62"/>
          <p:cNvSpPr/>
          <p:nvPr/>
        </p:nvSpPr>
        <p:spPr>
          <a:xfrm>
            <a:off x="179388" y="3348038"/>
            <a:ext cx="2232025" cy="1222375"/>
          </a:xfrm>
          <a:prstGeom prst="rect">
            <a:avLst/>
          </a:prstGeom>
          <a:noFill/>
          <a:ln>
            <a:noFill/>
          </a:ln>
        </p:spPr>
        <p:txBody>
          <a:bodyPr lIns="79222" tIns="39611" rIns="79222" bIns="39611"/>
          <a:lstStyle/>
          <a:p>
            <a:pPr eaLnBrk="1" fontAlgn="auto" hangingPunct="1">
              <a:spcBef>
                <a:spcPts val="0"/>
              </a:spcBef>
              <a:spcAft>
                <a:spcPts val="0"/>
              </a:spcAft>
              <a:defRPr/>
            </a:pPr>
            <a:endParaRPr lang="fr-CH" sz="1222" b="1" kern="0" dirty="0">
              <a:latin typeface="Calibri"/>
              <a:ea typeface="Calibri"/>
              <a:cs typeface="Calibri"/>
              <a:sym typeface="Calibri"/>
              <a:rtl val="0"/>
            </a:endParaRPr>
          </a:p>
        </p:txBody>
      </p:sp>
      <p:sp>
        <p:nvSpPr>
          <p:cNvPr id="7" name="Shape 66"/>
          <p:cNvSpPr txBox="1"/>
          <p:nvPr/>
        </p:nvSpPr>
        <p:spPr>
          <a:xfrm>
            <a:off x="250825" y="1982788"/>
            <a:ext cx="2160588" cy="384175"/>
          </a:xfrm>
          <a:prstGeom prst="rect">
            <a:avLst/>
          </a:prstGeom>
          <a:noFill/>
          <a:ln>
            <a:noFill/>
          </a:ln>
        </p:spPr>
        <p:txBody>
          <a:bodyPr lIns="101583" tIns="50778" rIns="101583" bIns="50778"/>
          <a:lstStyle/>
          <a:p>
            <a:pPr eaLnBrk="1" fontAlgn="auto" hangingPunct="1">
              <a:spcBef>
                <a:spcPts val="0"/>
              </a:spcBef>
              <a:spcAft>
                <a:spcPts val="0"/>
              </a:spcAft>
              <a:buSzPct val="25000"/>
              <a:defRPr/>
            </a:pPr>
            <a:r>
              <a:rPr lang="fr-CH" sz="2111" kern="0" dirty="0">
                <a:solidFill>
                  <a:schemeClr val="dk1"/>
                </a:solidFill>
                <a:latin typeface="Calibri"/>
                <a:ea typeface="Calibri"/>
                <a:cs typeface="Calibri"/>
                <a:sym typeface="Calibri"/>
                <a:rtl val="0"/>
              </a:rPr>
              <a:t>Dr. Rémi Bachelet</a:t>
            </a:r>
          </a:p>
        </p:txBody>
      </p:sp>
      <p:sp>
        <p:nvSpPr>
          <p:cNvPr id="8" name="Shape 67"/>
          <p:cNvSpPr txBox="1"/>
          <p:nvPr/>
        </p:nvSpPr>
        <p:spPr>
          <a:xfrm>
            <a:off x="255588" y="2333625"/>
            <a:ext cx="2117725" cy="523875"/>
          </a:xfrm>
          <a:prstGeom prst="rect">
            <a:avLst/>
          </a:prstGeom>
          <a:noFill/>
          <a:ln>
            <a:noFill/>
          </a:ln>
        </p:spPr>
        <p:txBody>
          <a:bodyPr lIns="101583" tIns="50778" rIns="101583" bIns="50778"/>
          <a:lstStyle/>
          <a:p>
            <a:pPr algn="ctr" eaLnBrk="1" fontAlgn="auto" hangingPunct="1">
              <a:spcBef>
                <a:spcPts val="0"/>
              </a:spcBef>
              <a:spcAft>
                <a:spcPts val="0"/>
              </a:spcAft>
              <a:buSzPct val="25000"/>
              <a:defRPr/>
            </a:pPr>
            <a:r>
              <a:rPr lang="fr-CH" sz="1556" kern="0" dirty="0">
                <a:solidFill>
                  <a:schemeClr val="dk1"/>
                </a:solidFill>
                <a:latin typeface="Calibri"/>
                <a:ea typeface="Calibri"/>
                <a:cs typeface="Calibri"/>
                <a:sym typeface="Calibri"/>
                <a:rtl val="0"/>
              </a:rPr>
              <a:t>Maître de conférences</a:t>
            </a:r>
          </a:p>
          <a:p>
            <a:pPr algn="ctr" eaLnBrk="1" fontAlgn="auto" hangingPunct="1">
              <a:spcBef>
                <a:spcPts val="0"/>
              </a:spcBef>
              <a:spcAft>
                <a:spcPts val="0"/>
              </a:spcAft>
              <a:buSzPct val="25000"/>
              <a:defRPr/>
            </a:pPr>
            <a:r>
              <a:rPr lang="fr-CH" sz="1556" kern="0" dirty="0">
                <a:solidFill>
                  <a:schemeClr val="dk1"/>
                </a:solidFill>
                <a:latin typeface="Calibri"/>
                <a:ea typeface="Calibri"/>
                <a:cs typeface="Calibri"/>
                <a:sym typeface="Calibri"/>
                <a:rtl val="0"/>
              </a:rPr>
              <a:t> à Centrale Lille</a:t>
            </a:r>
          </a:p>
        </p:txBody>
      </p:sp>
      <p:pic>
        <p:nvPicPr>
          <p:cNvPr id="9" name="Shape 68"/>
          <p:cNvPicPr preferRelativeResize="0">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71525" y="5233988"/>
            <a:ext cx="7921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hape 69"/>
          <p:cNvSpPr txBox="1"/>
          <p:nvPr/>
        </p:nvSpPr>
        <p:spPr>
          <a:xfrm>
            <a:off x="8675688" y="5476875"/>
            <a:ext cx="468312" cy="260350"/>
          </a:xfrm>
          <a:prstGeom prst="rect">
            <a:avLst/>
          </a:prstGeom>
          <a:noFill/>
          <a:ln>
            <a:noFill/>
          </a:ln>
        </p:spPr>
        <p:txBody>
          <a:bodyPr lIns="101583" tIns="50778" rIns="101583" bIns="50778"/>
          <a:lstStyle/>
          <a:p>
            <a:pPr algn="r" eaLnBrk="1" fontAlgn="auto" hangingPunct="1">
              <a:spcBef>
                <a:spcPts val="0"/>
              </a:spcBef>
              <a:spcAft>
                <a:spcPts val="0"/>
              </a:spcAft>
              <a:buSzPct val="25000"/>
              <a:defRPr/>
            </a:pPr>
            <a:r>
              <a:rPr lang="fr-CH" sz="1556" kern="0">
                <a:latin typeface="Arial"/>
                <a:ea typeface="Arial"/>
                <a:cs typeface="Arial"/>
                <a:sym typeface="Arial"/>
                <a:rtl val="0"/>
              </a:rPr>
              <a:t> </a:t>
            </a:r>
          </a:p>
        </p:txBody>
      </p:sp>
      <p:sp>
        <p:nvSpPr>
          <p:cNvPr id="63" name="Shape 63"/>
          <p:cNvSpPr txBox="1">
            <a:spLocks noGrp="1"/>
          </p:cNvSpPr>
          <p:nvPr>
            <p:ph type="title"/>
          </p:nvPr>
        </p:nvSpPr>
        <p:spPr>
          <a:xfrm>
            <a:off x="2771801" y="134938"/>
            <a:ext cx="6241571" cy="571500"/>
          </a:xfrm>
          <a:prstGeom prst="rect">
            <a:avLst/>
          </a:prstGeom>
          <a:noFill/>
          <a:ln>
            <a:noFill/>
          </a:ln>
        </p:spPr>
        <p:txBody>
          <a:bodyPr lIns="91425" tIns="91425" rIns="91425" bIns="91425" anchor="t" anchorCtr="0"/>
          <a:lstStyle>
            <a:lvl1pPr algn="ctr" rtl="0">
              <a:defRPr sz="32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dirty="0"/>
          </a:p>
        </p:txBody>
      </p:sp>
      <p:sp>
        <p:nvSpPr>
          <p:cNvPr id="64" name="Shape 64"/>
          <p:cNvSpPr txBox="1">
            <a:spLocks noGrp="1"/>
          </p:cNvSpPr>
          <p:nvPr>
            <p:ph type="body" idx="1"/>
          </p:nvPr>
        </p:nvSpPr>
        <p:spPr>
          <a:xfrm>
            <a:off x="2481263" y="1269999"/>
            <a:ext cx="6535740" cy="4206875"/>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dirty="0"/>
          </a:p>
        </p:txBody>
      </p:sp>
      <p:sp>
        <p:nvSpPr>
          <p:cNvPr id="11" name="ZoneTexte 10"/>
          <p:cNvSpPr txBox="1"/>
          <p:nvPr userDrawn="1"/>
        </p:nvSpPr>
        <p:spPr>
          <a:xfrm>
            <a:off x="242888" y="3309938"/>
            <a:ext cx="2235200" cy="1723549"/>
          </a:xfrm>
          <a:prstGeom prst="rect">
            <a:avLst/>
          </a:prstGeom>
          <a:noFill/>
        </p:spPr>
        <p:txBody>
          <a:bodyPr>
            <a:spAutoFit/>
          </a:bodyPr>
          <a:lstStyle/>
          <a:p>
            <a:pPr marL="171450" indent="-171450" eaLnBrk="1" fontAlgn="auto" hangingPunct="1">
              <a:spcBef>
                <a:spcPts val="0"/>
              </a:spcBef>
              <a:spcAft>
                <a:spcPts val="0"/>
              </a:spcAft>
              <a:buFont typeface="Wingdings" panose="05000000000000000000" pitchFamily="2" charset="2"/>
              <a:buChar char="q"/>
              <a:defRPr/>
            </a:pPr>
            <a:r>
              <a:rPr lang="fr-FR" sz="1100" kern="0" dirty="0">
                <a:latin typeface="Calibri" panose="020F0502020204030204" pitchFamily="34" charset="0"/>
                <a:ea typeface="Arial"/>
                <a:cs typeface="Arial"/>
                <a:sym typeface="Arial"/>
                <a:rtl val="0"/>
              </a:rPr>
              <a:t>    </a:t>
            </a:r>
            <a:r>
              <a:rPr lang="fr-FR" sz="1200" kern="0" dirty="0">
                <a:latin typeface="Calibri" panose="020F0502020204030204" pitchFamily="34" charset="0"/>
                <a:ea typeface="Arial"/>
                <a:cs typeface="Arial"/>
                <a:sym typeface="Arial"/>
                <a:rtl val="0"/>
              </a:rPr>
              <a:t>Visualisation</a:t>
            </a:r>
          </a:p>
          <a:p>
            <a:pPr marL="171450" indent="-171450" eaLnBrk="1" fontAlgn="auto" hangingPunct="1">
              <a:spcBef>
                <a:spcPts val="0"/>
              </a:spcBef>
              <a:spcAft>
                <a:spcPts val="0"/>
              </a:spcAft>
              <a:buFont typeface="Wingdings" panose="05000000000000000000" pitchFamily="2" charset="2"/>
              <a:buChar char="q"/>
              <a:defRPr/>
            </a:pPr>
            <a:endParaRPr lang="fr-FR" sz="1200" kern="0" dirty="0">
              <a:latin typeface="Calibri" panose="020F0502020204030204" pitchFamily="34" charset="0"/>
              <a:ea typeface="Arial"/>
              <a:cs typeface="Arial"/>
              <a:sym typeface="Arial"/>
              <a:rtl val="0"/>
            </a:endParaRPr>
          </a:p>
          <a:p>
            <a:pPr marL="171450" indent="-171450" eaLnBrk="1" fontAlgn="auto" hangingPunct="1">
              <a:spcBef>
                <a:spcPts val="0"/>
              </a:spcBef>
              <a:spcAft>
                <a:spcPts val="0"/>
              </a:spcAft>
              <a:buFont typeface="Wingdings" panose="05000000000000000000" pitchFamily="2" charset="2"/>
              <a:buChar char="q"/>
              <a:defRPr/>
            </a:pPr>
            <a:r>
              <a:rPr lang="fr-FR" sz="1200" kern="0" baseline="0" dirty="0">
                <a:latin typeface="Calibri" panose="020F0502020204030204" pitchFamily="34" charset="0"/>
                <a:ea typeface="Arial"/>
                <a:cs typeface="Arial"/>
                <a:sym typeface="Arial"/>
                <a:rtl val="0"/>
              </a:rPr>
              <a:t> </a:t>
            </a:r>
            <a:r>
              <a:rPr lang="fr-FR" sz="1200" kern="0" dirty="0">
                <a:latin typeface="Arial"/>
                <a:ea typeface="Arial"/>
                <a:cs typeface="Arial"/>
                <a:sym typeface="Wingdings" panose="05000000000000000000" pitchFamily="2" charset="2"/>
                <a:rtl val="0"/>
              </a:rPr>
              <a:t>  </a:t>
            </a:r>
            <a:r>
              <a:rPr lang="fr-FR" sz="1200" kern="0" dirty="0">
                <a:latin typeface="Calibri" panose="020F0502020204030204" pitchFamily="34" charset="0"/>
                <a:ea typeface="Arial"/>
                <a:cs typeface="Arial"/>
                <a:sym typeface="Wingdings" panose="05000000000000000000" pitchFamily="2" charset="2"/>
                <a:rtl val="0"/>
              </a:rPr>
              <a:t>Exemples</a:t>
            </a:r>
            <a:endParaRPr lang="fr-FR" sz="1200" kern="0" dirty="0">
              <a:latin typeface="Calibri" panose="020F0502020204030204" pitchFamily="34" charset="0"/>
              <a:ea typeface="Arial"/>
              <a:cs typeface="Arial"/>
              <a:sym typeface="Arial"/>
              <a:rtl val="0"/>
            </a:endParaRPr>
          </a:p>
          <a:p>
            <a:pPr eaLnBrk="1" fontAlgn="auto" hangingPunct="1">
              <a:spcBef>
                <a:spcPts val="0"/>
              </a:spcBef>
              <a:spcAft>
                <a:spcPts val="0"/>
              </a:spcAft>
              <a:defRPr/>
            </a:pPr>
            <a:endParaRPr lang="fr-FR" sz="1200" kern="0" dirty="0">
              <a:latin typeface="Calibri" panose="020F0502020204030204" pitchFamily="34" charset="0"/>
              <a:ea typeface="Arial"/>
              <a:cs typeface="Arial"/>
              <a:sym typeface="Arial"/>
              <a:rtl val="0"/>
            </a:endParaRPr>
          </a:p>
          <a:p>
            <a:pPr marL="171450" indent="-171450" eaLnBrk="1" fontAlgn="auto" hangingPunct="1">
              <a:spcBef>
                <a:spcPts val="0"/>
              </a:spcBef>
              <a:spcAft>
                <a:spcPts val="0"/>
              </a:spcAft>
              <a:buFont typeface="Wingdings" panose="05000000000000000000" pitchFamily="2" charset="2"/>
              <a:buChar char="q"/>
              <a:defRPr/>
            </a:pPr>
            <a:r>
              <a:rPr lang="fr-FR" sz="1200" kern="0" dirty="0">
                <a:latin typeface="Calibri" panose="020F0502020204030204" pitchFamily="34" charset="0"/>
                <a:ea typeface="Arial"/>
                <a:cs typeface="Arial"/>
                <a:sym typeface="Arial"/>
                <a:rtl val="0"/>
              </a:rPr>
              <a:t>    Outils</a:t>
            </a:r>
          </a:p>
          <a:p>
            <a:pPr eaLnBrk="1" fontAlgn="auto" hangingPunct="1">
              <a:spcBef>
                <a:spcPts val="0"/>
              </a:spcBef>
              <a:spcAft>
                <a:spcPts val="0"/>
              </a:spcAft>
              <a:defRPr/>
            </a:pPr>
            <a:endParaRPr lang="fr-FR" sz="1100" kern="0" dirty="0">
              <a:latin typeface="Calibri" panose="020F0502020204030204" pitchFamily="34" charset="0"/>
              <a:ea typeface="Arial"/>
              <a:cs typeface="Arial"/>
              <a:sym typeface="Arial"/>
              <a:rtl val="0"/>
            </a:endParaRPr>
          </a:p>
          <a:p>
            <a:pPr marL="285750" indent="-285750" eaLnBrk="1" fontAlgn="auto" hangingPunct="1">
              <a:spcBef>
                <a:spcPts val="0"/>
              </a:spcBef>
              <a:spcAft>
                <a:spcPts val="0"/>
              </a:spcAft>
              <a:buFont typeface="Wingdings" panose="05000000000000000000" pitchFamily="2" charset="2"/>
              <a:buChar char="q"/>
              <a:defRPr/>
            </a:pPr>
            <a:endParaRPr lang="fr-FR" sz="1200" kern="0" dirty="0">
              <a:latin typeface="Calibri" panose="020F0502020204030204" pitchFamily="34" charset="0"/>
              <a:ea typeface="Arial"/>
              <a:cs typeface="Arial"/>
              <a:sym typeface="Arial"/>
              <a:rtl val="0"/>
            </a:endParaRPr>
          </a:p>
          <a:p>
            <a:pPr marL="285750" indent="-285750" eaLnBrk="1" fontAlgn="auto" hangingPunct="1">
              <a:spcBef>
                <a:spcPts val="0"/>
              </a:spcBef>
              <a:spcAft>
                <a:spcPts val="0"/>
              </a:spcAft>
              <a:buFont typeface="Wingdings" panose="05000000000000000000" pitchFamily="2" charset="2"/>
              <a:buChar char="q"/>
              <a:defRPr/>
            </a:pPr>
            <a:endParaRPr lang="fr-FR" sz="1100" kern="0" dirty="0">
              <a:latin typeface="Calibri" panose="020F0502020204030204" pitchFamily="34" charset="0"/>
              <a:ea typeface="Arial"/>
              <a:cs typeface="Arial"/>
              <a:sym typeface="Arial"/>
              <a:rtl val="0"/>
            </a:endParaRPr>
          </a:p>
          <a:p>
            <a:pPr marL="285750" indent="-285750" eaLnBrk="1" fontAlgn="auto" hangingPunct="1">
              <a:spcBef>
                <a:spcPts val="0"/>
              </a:spcBef>
              <a:spcAft>
                <a:spcPts val="0"/>
              </a:spcAft>
              <a:buFont typeface="Wingdings" panose="05000000000000000000" pitchFamily="2" charset="2"/>
              <a:buChar char="q"/>
              <a:defRPr/>
            </a:pPr>
            <a:endParaRPr lang="fr-FR" sz="1200" kern="0" dirty="0">
              <a:latin typeface="Calibri" panose="020F0502020204030204" pitchFamily="34" charset="0"/>
              <a:ea typeface="Arial"/>
              <a:cs typeface="Arial"/>
              <a:sym typeface="Arial"/>
              <a:rtl val="0"/>
            </a:endParaRPr>
          </a:p>
        </p:txBody>
      </p:sp>
    </p:spTree>
    <p:extLst>
      <p:ext uri="{BB962C8B-B14F-4D97-AF65-F5344CB8AC3E}">
        <p14:creationId xmlns:p14="http://schemas.microsoft.com/office/powerpoint/2010/main" val="31960143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7"/>
          <p:cNvSpPr>
            <a:spLocks noChangeArrowheads="1"/>
          </p:cNvSpPr>
          <p:nvPr userDrawn="1"/>
        </p:nvSpPr>
        <p:spPr bwMode="auto">
          <a:xfrm>
            <a:off x="8675688" y="5498042"/>
            <a:ext cx="468312" cy="216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5000" tIns="39000" rIns="75000" bIns="39000"/>
          <a:lstStyle/>
          <a:p>
            <a:pPr algn="r">
              <a:lnSpc>
                <a:spcPct val="95000"/>
              </a:lnSpc>
              <a:tabLst>
                <a:tab pos="0" algn="l"/>
                <a:tab pos="373048" algn="l"/>
                <a:tab pos="747418" algn="l"/>
                <a:tab pos="1121788" algn="l"/>
                <a:tab pos="1496159" algn="l"/>
                <a:tab pos="1870529" algn="l"/>
                <a:tab pos="2244900" algn="l"/>
                <a:tab pos="2619270" algn="l"/>
                <a:tab pos="2993641" algn="l"/>
                <a:tab pos="3368011" algn="l"/>
                <a:tab pos="3742382" algn="l"/>
                <a:tab pos="4116752" algn="l"/>
                <a:tab pos="4491123" algn="l"/>
                <a:tab pos="4865493" algn="l"/>
                <a:tab pos="5239864" algn="l"/>
                <a:tab pos="5614234" algn="l"/>
                <a:tab pos="5988605" algn="l"/>
                <a:tab pos="6362975" algn="l"/>
                <a:tab pos="6737345" algn="l"/>
                <a:tab pos="7111716" algn="l"/>
                <a:tab pos="7486086" algn="l"/>
              </a:tabLst>
            </a:pPr>
            <a:fld id="{06EA8637-1BB6-434A-A053-40E0344F18EC}" type="slidenum">
              <a:rPr lang="en-GB" sz="1000">
                <a:solidFill>
                  <a:srgbClr val="000000"/>
                </a:solidFill>
              </a:rPr>
              <a:pPr algn="r">
                <a:lnSpc>
                  <a:spcPct val="95000"/>
                </a:lnSpc>
                <a:tabLst>
                  <a:tab pos="0" algn="l"/>
                  <a:tab pos="373048" algn="l"/>
                  <a:tab pos="747418" algn="l"/>
                  <a:tab pos="1121788" algn="l"/>
                  <a:tab pos="1496159" algn="l"/>
                  <a:tab pos="1870529" algn="l"/>
                  <a:tab pos="2244900" algn="l"/>
                  <a:tab pos="2619270" algn="l"/>
                  <a:tab pos="2993641" algn="l"/>
                  <a:tab pos="3368011" algn="l"/>
                  <a:tab pos="3742382" algn="l"/>
                  <a:tab pos="4116752" algn="l"/>
                  <a:tab pos="4491123" algn="l"/>
                  <a:tab pos="4865493" algn="l"/>
                  <a:tab pos="5239864" algn="l"/>
                  <a:tab pos="5614234" algn="l"/>
                  <a:tab pos="5988605" algn="l"/>
                  <a:tab pos="6362975" algn="l"/>
                  <a:tab pos="6737345" algn="l"/>
                  <a:tab pos="7111716" algn="l"/>
                  <a:tab pos="7486086" algn="l"/>
                </a:tabLst>
              </a:pPr>
              <a:t>‹N°›</a:t>
            </a:fld>
            <a:endParaRPr lang="en-GB" sz="1000" dirty="0">
              <a:solidFill>
                <a:srgbClr val="000000"/>
              </a:solidFill>
            </a:endParaRPr>
          </a:p>
        </p:txBody>
      </p:sp>
    </p:spTree>
  </p:cSld>
  <p:clrMap bg1="lt1" tx1="dk1" bg2="dk2" tx2="lt2" accent1="accent1" accent2="accent2" accent3="accent3" accent4="accent4" accent5="accent5" accent6="accent6" hlink="hlink" folHlink="folHlink"/>
  <p:sldLayoutIdLst>
    <p:sldLayoutId id="2147483738" r:id="rId1"/>
    <p:sldLayoutId id="2147483739" r:id="rId2"/>
    <p:sldLayoutId id="2147483740" r:id="rId3"/>
  </p:sldLayoutIdLst>
  <p:hf hdr="0" ftr="0" dt="0"/>
  <p:txStyles>
    <p:titleStyle>
      <a:defPPr marR="0" algn="l" rtl="0">
        <a:lnSpc>
          <a:spcPct val="100000"/>
        </a:lnSpc>
        <a:spcBef>
          <a:spcPts val="0"/>
        </a:spcBef>
        <a:spcAft>
          <a:spcPts val="0"/>
        </a:spcAft>
      </a:defPPr>
      <a:lvl1pPr algn="l" rtl="0" eaLnBrk="0" fontAlgn="base" hangingPunct="0">
        <a:spcBef>
          <a:spcPct val="0"/>
        </a:spcBef>
        <a:spcAft>
          <a:spcPct val="0"/>
        </a:spcAft>
        <a:defRPr sz="15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5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5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5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5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5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5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556"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556"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556"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556"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556"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556"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556"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556"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556"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556"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556"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556"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556"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commons.wikimedia.org/wiki/File:Diagramme_climatique_de_Brisbane.pn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commons.wikimedia.org/wiki/File:Diagramme_climatique_de_Brisbane.png" TargetMode="Externa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hyperlink" Target="http://www.boursier.com/actions/cours/l-oreal-FR0000120321,FR.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insee.fr/fr/themes/document.asp?reg_id=99&amp;ref_id=ip1410&amp;page=graph#graphique2" TargetMode="Externa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fr.wikipedia.org/wiki/Diagramme_circulaire" TargetMode="External"/><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hyperlink" Target="https://plotly.co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www.nebrwesleyan.edu/events/harvardrel/images/excel.gif" TargetMode="External"/><Relationship Id="rId7" Type="http://schemas.openxmlformats.org/officeDocument/2006/relationships/hyperlink" Target="http://www.gams.com/solvers/excel.gif" TargetMode="External"/><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hyperlink" Target="http://www.adeptscience.co.uk/products/mathsim/mathcad/images/excel.gif" TargetMode="External"/><Relationship Id="rId4" Type="http://schemas.openxmlformats.org/officeDocument/2006/relationships/image" Target="../media/image22.png"/><Relationship Id="rId9" Type="http://schemas.openxmlformats.org/officeDocument/2006/relationships/hyperlink" Target="http://newt.quantumsi.com/pm/support/doc/user/index_all_files/image663.jp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oolinfographics.com/blog/2019/10/22/the-chart-guide-version-40"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hyperlink" Target="https://www.forbes.com/sites/ciocentral/2020/02/24/10-ways-to-make-better-decision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rb.ec-lille.fr/Cours_de_recueil_analyse_et_traitement_de_donnees.htm" TargetMode="External"/><Relationship Id="rId2" Type="http://schemas.openxmlformats.org/officeDocument/2006/relationships/hyperlink" Target="http://dataparis.io/" TargetMode="External"/><Relationship Id="rId1" Type="http://schemas.openxmlformats.org/officeDocument/2006/relationships/slideLayout" Target="../slideLayouts/slideLayout1.xml"/><Relationship Id="rId5" Type="http://schemas.openxmlformats.org/officeDocument/2006/relationships/image" Target="../media/image29.WMF"/><Relationship Id="rId4" Type="http://schemas.openxmlformats.org/officeDocument/2006/relationships/hyperlink" Target="http://gestiondeprojet.pm/management-visue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flickr.com/photos/a_dangerous_business/4239958056/sizes/m/in/photostream/" TargetMode="External"/><Relationship Id="rId5" Type="http://schemas.openxmlformats.org/officeDocument/2006/relationships/image" Target="../media/image4.jpeg"/><Relationship Id="rId4" Type="http://schemas.openxmlformats.org/officeDocument/2006/relationships/hyperlink" Target="http://www.flickr.com/photos/have-a-nice-day/2808692757/sizes/l/in/photostrea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File:Automated_weighbridge_for_Ad%C3%A9lie_penguins_-_journal.pone.0085291.g002.pn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pixabay.com/fr/corbeille-des-d%C3%A9chets-ordures-99257/"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ommons.wikimedia.org/wiki/File:PDCA-Cycle.png"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Playfair_TimeSeries.png"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commons.wikimedia.org/wiki/File:Nightingale-mortality.jp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Minard.png?uselang=fr"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re 1"/>
          <p:cNvSpPr>
            <a:spLocks noGrp="1"/>
          </p:cNvSpPr>
          <p:nvPr>
            <p:ph type="title"/>
          </p:nvPr>
        </p:nvSpPr>
        <p:spPr bwMode="auto">
          <a:xfrm>
            <a:off x="2771775" y="134938"/>
            <a:ext cx="6242050" cy="57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fr-FR" dirty="0">
                <a:latin typeface="Arial" panose="020B0604020202020204" pitchFamily="34" charset="0"/>
                <a:cs typeface="Arial" panose="020B0604020202020204" pitchFamily="34" charset="0"/>
              </a:rPr>
              <a:t>MRP : Collecte et visualisation de données</a:t>
            </a:r>
          </a:p>
        </p:txBody>
      </p:sp>
      <p:pic>
        <p:nvPicPr>
          <p:cNvPr id="1026" name="Picture 2" descr="http://upload.wikimedia.org/wikipedia/commons/8/8e/Diagramme_climatique_de_Brisbane.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187" t="2437" r="14838" b="3563"/>
          <a:stretch/>
        </p:blipFill>
        <p:spPr bwMode="auto">
          <a:xfrm>
            <a:off x="3765852" y="1895736"/>
            <a:ext cx="4212000" cy="25485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41078" y="5463361"/>
            <a:ext cx="2597186" cy="261610"/>
          </a:xfrm>
          <a:prstGeom prst="rect">
            <a:avLst/>
          </a:prstGeom>
        </p:spPr>
        <p:txBody>
          <a:bodyPr wrap="none">
            <a:spAutoFit/>
          </a:bodyPr>
          <a:lstStyle/>
          <a:p>
            <a:pPr algn="r" eaLnBrk="1" hangingPunct="1">
              <a:spcBef>
                <a:spcPct val="50000"/>
              </a:spcBef>
            </a:pPr>
            <a:r>
              <a:rPr lang="fr-FR" sz="1100" dirty="0">
                <a:solidFill>
                  <a:schemeClr val="tx1"/>
                </a:solidFill>
                <a:latin typeface="Times New Roman" pitchFamily="18" charset="0"/>
              </a:rPr>
              <a:t>Image Wikimédia Commons cc-by: </a:t>
            </a:r>
            <a:r>
              <a:rPr lang="fr-FR" sz="1100" dirty="0">
                <a:solidFill>
                  <a:schemeClr val="tx1"/>
                </a:solidFill>
                <a:latin typeface="Times New Roman" pitchFamily="18" charset="0"/>
                <a:hlinkClick r:id="rId4"/>
              </a:rPr>
              <a:t>source</a:t>
            </a:r>
            <a:endParaRPr lang="fr-FR" sz="1100" dirty="0">
              <a:solidFill>
                <a:schemeClr val="tx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9"/>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771801" y="0"/>
            <a:ext cx="6241571" cy="706438"/>
          </a:xfrm>
        </p:spPr>
        <p:txBody>
          <a:bodyPr/>
          <a:lstStyle/>
          <a:p>
            <a:r>
              <a:rPr lang="fr-FR" dirty="0"/>
              <a:t>Relevé des victimes du choléra </a:t>
            </a:r>
            <a:r>
              <a:rPr lang="fr-FR" sz="2000" b="0" dirty="0"/>
              <a:t>John Snow, 1854</a:t>
            </a:r>
            <a:endParaRPr lang="fr-FR" b="0" dirty="0"/>
          </a:p>
        </p:txBody>
      </p:sp>
      <p:pic>
        <p:nvPicPr>
          <p:cNvPr id="4" name="Picture 4" descr="découverte du choléra relevés John Snow 1854 épidémiologi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33216" y="1216153"/>
            <a:ext cx="4309872" cy="414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e 4"/>
          <p:cNvGrpSpPr/>
          <p:nvPr/>
        </p:nvGrpSpPr>
        <p:grpSpPr>
          <a:xfrm>
            <a:off x="4222495" y="2966706"/>
            <a:ext cx="3495058" cy="2109798"/>
            <a:chOff x="4222495" y="2966706"/>
            <a:chExt cx="3495058" cy="2109798"/>
          </a:xfrm>
        </p:grpSpPr>
        <p:sp>
          <p:nvSpPr>
            <p:cNvPr id="6" name="Ellipse 1"/>
            <p:cNvSpPr>
              <a:spLocks noChangeArrowheads="1"/>
            </p:cNvSpPr>
            <p:nvPr/>
          </p:nvSpPr>
          <p:spPr bwMode="auto">
            <a:xfrm>
              <a:off x="4222495" y="2966706"/>
              <a:ext cx="85257" cy="76437"/>
            </a:xfrm>
            <a:prstGeom prst="ellipse">
              <a:avLst/>
            </a:prstGeom>
            <a:solidFill>
              <a:srgbClr val="FF0000">
                <a:alpha val="83000"/>
              </a:srgbClr>
            </a:solidFill>
            <a:ln>
              <a:noFill/>
            </a:ln>
            <a:scene3d>
              <a:camera prst="orthographicFront"/>
              <a:lightRig rig="threePt" dir="t"/>
            </a:scene3d>
            <a:sp3d>
              <a:bevelT/>
            </a:sp3d>
            <a:extLst>
              <a:ext uri="{91240B29-F687-4F45-9708-019B960494DF}">
                <a14:hiddenLine xmlns:a14="http://schemas.microsoft.com/office/drawing/2010/main" w="12700" algn="ctr">
                  <a:solidFill>
                    <a:srgbClr val="000000"/>
                  </a:solidFill>
                  <a:round/>
                  <a:headEnd/>
                  <a:tailEnd/>
                </a14:hiddenLine>
              </a:ext>
            </a:extLst>
          </p:spPr>
          <p:txBody>
            <a:bodyPr/>
            <a:lstStyle/>
            <a:p>
              <a:endParaRPr lang="fr-FR">
                <a:solidFill>
                  <a:srgbClr val="990000"/>
                </a:solidFill>
              </a:endParaRPr>
            </a:p>
          </p:txBody>
        </p:sp>
        <p:sp>
          <p:nvSpPr>
            <p:cNvPr id="7" name="Ellipse 7"/>
            <p:cNvSpPr>
              <a:spLocks noChangeArrowheads="1"/>
            </p:cNvSpPr>
            <p:nvPr/>
          </p:nvSpPr>
          <p:spPr bwMode="auto">
            <a:xfrm>
              <a:off x="6288873" y="4377453"/>
              <a:ext cx="85257" cy="76437"/>
            </a:xfrm>
            <a:prstGeom prst="ellipse">
              <a:avLst/>
            </a:prstGeom>
            <a:solidFill>
              <a:srgbClr val="FF0000">
                <a:alpha val="83000"/>
              </a:srgbClr>
            </a:solidFill>
            <a:ln>
              <a:noFill/>
            </a:ln>
            <a:scene3d>
              <a:camera prst="orthographicFront"/>
              <a:lightRig rig="threePt" dir="t"/>
            </a:scene3d>
            <a:sp3d>
              <a:bevelT/>
            </a:sp3d>
            <a:extLst>
              <a:ext uri="{91240B29-F687-4F45-9708-019B960494DF}">
                <a14:hiddenLine xmlns:a14="http://schemas.microsoft.com/office/drawing/2010/main" w="12700" algn="ctr">
                  <a:solidFill>
                    <a:srgbClr val="000000"/>
                  </a:solidFill>
                  <a:round/>
                  <a:headEnd/>
                  <a:tailEnd/>
                </a14:hiddenLine>
              </a:ext>
            </a:extLst>
          </p:spPr>
          <p:txBody>
            <a:bodyPr/>
            <a:lstStyle/>
            <a:p>
              <a:endParaRPr lang="fr-FR">
                <a:solidFill>
                  <a:srgbClr val="990000"/>
                </a:solidFill>
              </a:endParaRPr>
            </a:p>
          </p:txBody>
        </p:sp>
        <p:sp>
          <p:nvSpPr>
            <p:cNvPr id="8" name="Ellipse 8"/>
            <p:cNvSpPr>
              <a:spLocks noChangeArrowheads="1"/>
            </p:cNvSpPr>
            <p:nvPr/>
          </p:nvSpPr>
          <p:spPr bwMode="auto">
            <a:xfrm>
              <a:off x="7632296" y="4160415"/>
              <a:ext cx="85257" cy="76437"/>
            </a:xfrm>
            <a:prstGeom prst="ellipse">
              <a:avLst/>
            </a:prstGeom>
            <a:solidFill>
              <a:srgbClr val="FF0000">
                <a:alpha val="83000"/>
              </a:srgbClr>
            </a:solidFill>
            <a:ln>
              <a:noFill/>
            </a:ln>
            <a:scene3d>
              <a:camera prst="orthographicFront"/>
              <a:lightRig rig="threePt" dir="t"/>
            </a:scene3d>
            <a:sp3d>
              <a:bevelT/>
            </a:sp3d>
            <a:extLst>
              <a:ext uri="{91240B29-F687-4F45-9708-019B960494DF}">
                <a14:hiddenLine xmlns:a14="http://schemas.microsoft.com/office/drawing/2010/main" w="12700" algn="ctr">
                  <a:solidFill>
                    <a:srgbClr val="000000"/>
                  </a:solidFill>
                  <a:round/>
                  <a:headEnd/>
                  <a:tailEnd/>
                </a14:hiddenLine>
              </a:ext>
            </a:extLst>
          </p:spPr>
          <p:txBody>
            <a:bodyPr/>
            <a:lstStyle/>
            <a:p>
              <a:endParaRPr lang="fr-FR">
                <a:solidFill>
                  <a:srgbClr val="990000"/>
                </a:solidFill>
              </a:endParaRPr>
            </a:p>
          </p:txBody>
        </p:sp>
        <p:sp>
          <p:nvSpPr>
            <p:cNvPr id="9" name="Ellipse 9"/>
            <p:cNvSpPr>
              <a:spLocks noChangeArrowheads="1"/>
            </p:cNvSpPr>
            <p:nvPr/>
          </p:nvSpPr>
          <p:spPr bwMode="auto">
            <a:xfrm>
              <a:off x="4693696" y="5000067"/>
              <a:ext cx="85257" cy="76437"/>
            </a:xfrm>
            <a:prstGeom prst="ellipse">
              <a:avLst/>
            </a:prstGeom>
            <a:solidFill>
              <a:srgbClr val="FF0000">
                <a:alpha val="83000"/>
              </a:srgbClr>
            </a:solidFill>
            <a:ln>
              <a:noFill/>
            </a:ln>
            <a:scene3d>
              <a:camera prst="orthographicFront"/>
              <a:lightRig rig="threePt" dir="t"/>
            </a:scene3d>
            <a:sp3d>
              <a:bevelT/>
            </a:sp3d>
            <a:extLst>
              <a:ext uri="{91240B29-F687-4F45-9708-019B960494DF}">
                <a14:hiddenLine xmlns:a14="http://schemas.microsoft.com/office/drawing/2010/main" w="12700" algn="ctr">
                  <a:solidFill>
                    <a:srgbClr val="000000"/>
                  </a:solidFill>
                  <a:round/>
                  <a:headEnd/>
                  <a:tailEnd/>
                </a14:hiddenLine>
              </a:ext>
            </a:extLst>
          </p:spPr>
          <p:txBody>
            <a:bodyPr/>
            <a:lstStyle/>
            <a:p>
              <a:endParaRPr lang="fr-FR">
                <a:solidFill>
                  <a:srgbClr val="990000"/>
                </a:solidFill>
              </a:endParaRPr>
            </a:p>
          </p:txBody>
        </p:sp>
      </p:grpSp>
      <p:sp>
        <p:nvSpPr>
          <p:cNvPr id="11" name="ZoneTexte 10"/>
          <p:cNvSpPr txBox="1"/>
          <p:nvPr/>
        </p:nvSpPr>
        <p:spPr>
          <a:xfrm>
            <a:off x="274532" y="3762735"/>
            <a:ext cx="378043" cy="100356"/>
          </a:xfrm>
          <a:prstGeom prst="rect">
            <a:avLst/>
          </a:prstGeom>
          <a:noFill/>
        </p:spPr>
        <p:txBody>
          <a:bodyPr wrap="square" lIns="71320" tIns="35661" rIns="71320" bIns="35661" rtlCol="0">
            <a:spAutoFit/>
          </a:bodyPr>
          <a:lstStyle/>
          <a:p>
            <a:pPr>
              <a:buSzPct val="400000"/>
              <a:buFont typeface="Wingdings" pitchFamily="2" charset="2"/>
              <a:buChar char="ü"/>
            </a:pPr>
            <a:r>
              <a:rPr lang="fr-FR" sz="400" dirty="0">
                <a:solidFill>
                  <a:srgbClr val="FF0000"/>
                </a:solidFill>
                <a:latin typeface="Calibri" pitchFamily="34" charset="0"/>
              </a:rPr>
              <a:t>.</a:t>
            </a:r>
          </a:p>
        </p:txBody>
      </p:sp>
      <p:sp>
        <p:nvSpPr>
          <p:cNvPr id="12" name="Rectangle 11"/>
          <p:cNvSpPr/>
          <p:nvPr/>
        </p:nvSpPr>
        <p:spPr>
          <a:xfrm>
            <a:off x="6141078" y="5463361"/>
            <a:ext cx="2597186" cy="261610"/>
          </a:xfrm>
          <a:prstGeom prst="rect">
            <a:avLst/>
          </a:prstGeom>
        </p:spPr>
        <p:txBody>
          <a:bodyPr wrap="none">
            <a:spAutoFit/>
          </a:bodyPr>
          <a:lstStyle/>
          <a:p>
            <a:pPr algn="r" eaLnBrk="1" hangingPunct="1">
              <a:spcBef>
                <a:spcPct val="50000"/>
              </a:spcBef>
            </a:pPr>
            <a:r>
              <a:rPr lang="fr-FR" sz="1100" dirty="0">
                <a:solidFill>
                  <a:schemeClr val="tx1"/>
                </a:solidFill>
                <a:latin typeface="Times New Roman" pitchFamily="18" charset="0"/>
              </a:rPr>
              <a:t>Image Wikimédia Commons cc-by: </a:t>
            </a:r>
            <a:r>
              <a:rPr lang="fr-FR" sz="1100" dirty="0">
                <a:solidFill>
                  <a:schemeClr val="tx1"/>
                </a:solidFill>
                <a:latin typeface="Times New Roman" pitchFamily="18" charset="0"/>
                <a:hlinkClick r:id="rId3"/>
              </a:rPr>
              <a:t>source</a:t>
            </a:r>
            <a:endParaRPr lang="fr-FR" sz="1100" dirty="0">
              <a:solidFill>
                <a:schemeClr val="tx1"/>
              </a:solidFill>
              <a:latin typeface="Times New Roman" pitchFamily="18" charset="0"/>
            </a:endParaRPr>
          </a:p>
        </p:txBody>
      </p:sp>
    </p:spTree>
    <p:extLst>
      <p:ext uri="{BB962C8B-B14F-4D97-AF65-F5344CB8AC3E}">
        <p14:creationId xmlns:p14="http://schemas.microsoft.com/office/powerpoint/2010/main" val="264121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Histogramme</a:t>
            </a:r>
          </a:p>
        </p:txBody>
      </p:sp>
      <p:pic>
        <p:nvPicPr>
          <p:cNvPr id="8" name="Image 7"/>
          <p:cNvPicPr>
            <a:picLocks noChangeAspect="1"/>
          </p:cNvPicPr>
          <p:nvPr/>
        </p:nvPicPr>
        <p:blipFill>
          <a:blip r:embed="rId2"/>
          <a:stretch>
            <a:fillRect/>
          </a:stretch>
        </p:blipFill>
        <p:spPr>
          <a:xfrm>
            <a:off x="2771801" y="1361162"/>
            <a:ext cx="2373697" cy="2083496"/>
          </a:xfrm>
          <a:prstGeom prst="rect">
            <a:avLst/>
          </a:prstGeom>
        </p:spPr>
      </p:pic>
      <p:pic>
        <p:nvPicPr>
          <p:cNvPr id="9" name="Image 8"/>
          <p:cNvPicPr>
            <a:picLocks noChangeAspect="1"/>
          </p:cNvPicPr>
          <p:nvPr/>
        </p:nvPicPr>
        <p:blipFill>
          <a:blip r:embed="rId3"/>
          <a:stretch>
            <a:fillRect/>
          </a:stretch>
        </p:blipFill>
        <p:spPr>
          <a:xfrm>
            <a:off x="5553205" y="2782931"/>
            <a:ext cx="3048000" cy="2428875"/>
          </a:xfrm>
          <a:prstGeom prst="rect">
            <a:avLst/>
          </a:prstGeom>
        </p:spPr>
      </p:pic>
      <p:sp>
        <p:nvSpPr>
          <p:cNvPr id="10" name="Rectangle 9"/>
          <p:cNvSpPr/>
          <p:nvPr/>
        </p:nvSpPr>
        <p:spPr>
          <a:xfrm>
            <a:off x="6968709" y="5468779"/>
            <a:ext cx="1880643" cy="246221"/>
          </a:xfrm>
          <a:prstGeom prst="rect">
            <a:avLst/>
          </a:prstGeom>
        </p:spPr>
        <p:txBody>
          <a:bodyPr wrap="none">
            <a:spAutoFit/>
          </a:bodyPr>
          <a:lstStyle/>
          <a:p>
            <a:r>
              <a:rPr lang="fr-FR" sz="1000" dirty="0"/>
              <a:t>Image : boursier.com - </a:t>
            </a:r>
            <a:r>
              <a:rPr lang="fr-FR" sz="1000" dirty="0">
                <a:hlinkClick r:id="rId4"/>
              </a:rPr>
              <a:t>source</a:t>
            </a:r>
            <a:endParaRPr lang="fr-FR" sz="1000" dirty="0"/>
          </a:p>
        </p:txBody>
      </p:sp>
      <p:sp>
        <p:nvSpPr>
          <p:cNvPr id="11" name="ZoneTexte 10"/>
          <p:cNvSpPr txBox="1"/>
          <p:nvPr/>
        </p:nvSpPr>
        <p:spPr>
          <a:xfrm>
            <a:off x="5429131" y="1657316"/>
            <a:ext cx="3296147" cy="800219"/>
          </a:xfrm>
          <a:prstGeom prst="rect">
            <a:avLst/>
          </a:prstGeom>
          <a:noFill/>
        </p:spPr>
        <p:txBody>
          <a:bodyPr wrap="square" rtlCol="0">
            <a:spAutoFit/>
          </a:bodyPr>
          <a:lstStyle/>
          <a:p>
            <a:r>
              <a:rPr lang="fr-FR" sz="2300" dirty="0">
                <a:latin typeface="Calibri" panose="020F0502020204030204" pitchFamily="34" charset="0"/>
              </a:rPr>
              <a:t>Représentation graphique d’une cotation boursière</a:t>
            </a:r>
          </a:p>
        </p:txBody>
      </p:sp>
      <p:sp>
        <p:nvSpPr>
          <p:cNvPr id="12" name="ZoneTexte 11"/>
          <p:cNvSpPr txBox="1"/>
          <p:nvPr/>
        </p:nvSpPr>
        <p:spPr>
          <a:xfrm>
            <a:off x="2771801" y="3704980"/>
            <a:ext cx="2501657" cy="2062103"/>
          </a:xfrm>
          <a:prstGeom prst="rect">
            <a:avLst/>
          </a:prstGeom>
          <a:noFill/>
        </p:spPr>
        <p:txBody>
          <a:bodyPr wrap="square" rtlCol="0">
            <a:spAutoFit/>
          </a:bodyPr>
          <a:lstStyle/>
          <a:p>
            <a:r>
              <a:rPr lang="fr-FR" sz="1600" b="1" dirty="0">
                <a:latin typeface="Calibri" panose="020F0502020204030204" pitchFamily="34" charset="0"/>
              </a:rPr>
              <a:t>Tableau de données :</a:t>
            </a:r>
          </a:p>
          <a:p>
            <a:pPr marL="285750" indent="-285750">
              <a:buFont typeface="Wingdings" panose="05000000000000000000" pitchFamily="2" charset="2"/>
              <a:buChar char="ü"/>
            </a:pPr>
            <a:r>
              <a:rPr lang="fr-FR" sz="1600" dirty="0">
                <a:latin typeface="Calibri" panose="020F0502020204030204" pitchFamily="34" charset="0"/>
              </a:rPr>
              <a:t>Cours de l’action </a:t>
            </a:r>
          </a:p>
          <a:p>
            <a:pPr marL="285750" indent="-285750">
              <a:buFont typeface="Wingdings" panose="05000000000000000000" pitchFamily="2" charset="2"/>
              <a:buChar char="ü"/>
            </a:pPr>
            <a:r>
              <a:rPr lang="fr-FR" sz="1600" dirty="0">
                <a:latin typeface="Calibri" panose="020F0502020204030204" pitchFamily="34" charset="0"/>
              </a:rPr>
              <a:t>Heure</a:t>
            </a:r>
          </a:p>
          <a:p>
            <a:r>
              <a:rPr lang="fr-FR" sz="1600" b="1" dirty="0">
                <a:latin typeface="Calibri" panose="020F0502020204030204" pitchFamily="34" charset="0"/>
              </a:rPr>
              <a:t>Graphique :</a:t>
            </a:r>
          </a:p>
          <a:p>
            <a:pPr marL="285750" indent="-285750">
              <a:buFont typeface="Wingdings" panose="05000000000000000000" pitchFamily="2" charset="2"/>
              <a:buChar char="ü"/>
            </a:pPr>
            <a:r>
              <a:rPr lang="fr-FR" sz="1600" dirty="0">
                <a:latin typeface="Calibri" panose="020F0502020204030204" pitchFamily="34" charset="0"/>
              </a:rPr>
              <a:t>Abscisse : Heure</a:t>
            </a:r>
          </a:p>
          <a:p>
            <a:pPr marL="285750" indent="-285750">
              <a:buFont typeface="Wingdings" panose="05000000000000000000" pitchFamily="2" charset="2"/>
              <a:buChar char="ü"/>
            </a:pPr>
            <a:r>
              <a:rPr lang="fr-FR" sz="1600" dirty="0">
                <a:latin typeface="Calibri" panose="020F0502020204030204" pitchFamily="34" charset="0"/>
              </a:rPr>
              <a:t>Ordonnée : Cours de l’action</a:t>
            </a:r>
          </a:p>
          <a:p>
            <a:pPr marL="285750" indent="-285750">
              <a:buFont typeface="Wingdings" panose="05000000000000000000" pitchFamily="2" charset="2"/>
              <a:buChar char="ü"/>
            </a:pPr>
            <a:endParaRPr lang="fr-FR" sz="1600" dirty="0">
              <a:latin typeface="Calibri" panose="020F0502020204030204" pitchFamily="34" charset="0"/>
            </a:endParaRPr>
          </a:p>
        </p:txBody>
      </p:sp>
      <p:sp>
        <p:nvSpPr>
          <p:cNvPr id="13" name="Rectangle 12"/>
          <p:cNvSpPr/>
          <p:nvPr/>
        </p:nvSpPr>
        <p:spPr>
          <a:xfrm>
            <a:off x="2771801" y="2782931"/>
            <a:ext cx="1036111" cy="6617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274532" y="4128495"/>
            <a:ext cx="378043" cy="100356"/>
          </a:xfrm>
          <a:prstGeom prst="rect">
            <a:avLst/>
          </a:prstGeom>
          <a:noFill/>
        </p:spPr>
        <p:txBody>
          <a:bodyPr wrap="square" lIns="71320" tIns="35661" rIns="71320" bIns="35661" rtlCol="0">
            <a:spAutoFit/>
          </a:bodyPr>
          <a:lstStyle/>
          <a:p>
            <a:pPr>
              <a:buSzPct val="400000"/>
              <a:buFont typeface="Wingdings" pitchFamily="2" charset="2"/>
              <a:buChar char="ü"/>
            </a:pPr>
            <a:r>
              <a:rPr lang="fr-FR" sz="400" dirty="0">
                <a:solidFill>
                  <a:srgbClr val="FF0000"/>
                </a:solidFill>
                <a:latin typeface="Calibri" pitchFamily="34" charset="0"/>
              </a:rPr>
              <a:t>.</a:t>
            </a:r>
          </a:p>
        </p:txBody>
      </p:sp>
      <p:sp>
        <p:nvSpPr>
          <p:cNvPr id="3" name="ZoneTexte 2"/>
          <p:cNvSpPr txBox="1"/>
          <p:nvPr/>
        </p:nvSpPr>
        <p:spPr>
          <a:xfrm>
            <a:off x="3029919" y="5491404"/>
            <a:ext cx="3859078" cy="230832"/>
          </a:xfrm>
          <a:prstGeom prst="rect">
            <a:avLst/>
          </a:prstGeom>
          <a:noFill/>
        </p:spPr>
        <p:txBody>
          <a:bodyPr wrap="square" rtlCol="0">
            <a:spAutoFit/>
          </a:bodyPr>
          <a:lstStyle/>
          <a:p>
            <a:r>
              <a:rPr lang="fr-FR" sz="900" dirty="0"/>
              <a:t>Diapositive par </a:t>
            </a:r>
            <a:r>
              <a:rPr lang="fr-FR" sz="900" dirty="0" err="1"/>
              <a:t>Nandrianina</a:t>
            </a:r>
            <a:r>
              <a:rPr lang="fr-FR" sz="900" dirty="0"/>
              <a:t> ANDRIANARISON - AMADOU</a:t>
            </a:r>
          </a:p>
        </p:txBody>
      </p:sp>
    </p:spTree>
    <p:extLst>
      <p:ext uri="{BB962C8B-B14F-4D97-AF65-F5344CB8AC3E}">
        <p14:creationId xmlns:p14="http://schemas.microsoft.com/office/powerpoint/2010/main" val="113724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Diagramme bâton</a:t>
            </a:r>
          </a:p>
        </p:txBody>
      </p:sp>
      <p:sp>
        <p:nvSpPr>
          <p:cNvPr id="3" name="Espace réservé du texte 2"/>
          <p:cNvSpPr>
            <a:spLocks noGrp="1"/>
          </p:cNvSpPr>
          <p:nvPr>
            <p:ph type="body" idx="1"/>
          </p:nvPr>
        </p:nvSpPr>
        <p:spPr>
          <a:xfrm>
            <a:off x="2771801" y="1219895"/>
            <a:ext cx="6072677" cy="4206875"/>
          </a:xfrm>
        </p:spPr>
        <p:txBody>
          <a:bodyPr/>
          <a:lstStyle/>
          <a:p>
            <a:pPr marL="285750" indent="-285750">
              <a:buFont typeface="Wingdings" panose="05000000000000000000" pitchFamily="2" charset="2"/>
              <a:buChar char="q"/>
            </a:pPr>
            <a:endParaRPr lang="fr-FR" dirty="0"/>
          </a:p>
          <a:p>
            <a:endParaRPr lang="fr-FR" dirty="0"/>
          </a:p>
          <a:p>
            <a:endParaRPr lang="fr-FR" dirty="0"/>
          </a:p>
        </p:txBody>
      </p:sp>
      <p:sp>
        <p:nvSpPr>
          <p:cNvPr id="6" name="Text Box 179"/>
          <p:cNvSpPr txBox="1">
            <a:spLocks noChangeArrowheads="1"/>
          </p:cNvSpPr>
          <p:nvPr/>
        </p:nvSpPr>
        <p:spPr bwMode="auto">
          <a:xfrm>
            <a:off x="5674290" y="5404396"/>
            <a:ext cx="3170188"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200" dirty="0">
                <a:solidFill>
                  <a:srgbClr val="000099"/>
                </a:solidFill>
              </a:rPr>
              <a:t>INSEE : </a:t>
            </a:r>
            <a:r>
              <a:rPr lang="fr-FR" sz="1200" dirty="0">
                <a:solidFill>
                  <a:srgbClr val="000099"/>
                </a:solidFill>
                <a:hlinkClick r:id="rId2"/>
              </a:rPr>
              <a:t>Source</a:t>
            </a:r>
            <a:endParaRPr lang="fr-FR" sz="1200" dirty="0">
              <a:solidFill>
                <a:srgbClr val="000099"/>
              </a:solidFill>
            </a:endParaRPr>
          </a:p>
        </p:txBody>
      </p:sp>
      <p:sp>
        <p:nvSpPr>
          <p:cNvPr id="7" name="ZoneTexte 6"/>
          <p:cNvSpPr txBox="1"/>
          <p:nvPr/>
        </p:nvSpPr>
        <p:spPr>
          <a:xfrm>
            <a:off x="5857046" y="1984574"/>
            <a:ext cx="3296147" cy="800219"/>
          </a:xfrm>
          <a:prstGeom prst="rect">
            <a:avLst/>
          </a:prstGeom>
          <a:noFill/>
        </p:spPr>
        <p:txBody>
          <a:bodyPr wrap="square" rtlCol="0">
            <a:spAutoFit/>
          </a:bodyPr>
          <a:lstStyle/>
          <a:p>
            <a:r>
              <a:rPr lang="fr-FR" sz="2300" dirty="0">
                <a:latin typeface="Calibri" panose="020F0502020204030204" pitchFamily="34" charset="0"/>
              </a:rPr>
              <a:t>Pyramide des âges – 2014</a:t>
            </a:r>
          </a:p>
          <a:p>
            <a:pPr algn="ctr"/>
            <a:r>
              <a:rPr lang="fr-FR" sz="2300" dirty="0">
                <a:latin typeface="Calibri" panose="020F0502020204030204" pitchFamily="34" charset="0"/>
              </a:rPr>
              <a:t>Population française</a:t>
            </a:r>
          </a:p>
        </p:txBody>
      </p:sp>
      <p:pic>
        <p:nvPicPr>
          <p:cNvPr id="4" name="Image 3"/>
          <p:cNvPicPr>
            <a:picLocks noChangeAspect="1"/>
          </p:cNvPicPr>
          <p:nvPr/>
        </p:nvPicPr>
        <p:blipFill rotWithShape="1">
          <a:blip r:embed="rId3"/>
          <a:srcRect t="7889" b="-2605"/>
          <a:stretch/>
        </p:blipFill>
        <p:spPr>
          <a:xfrm>
            <a:off x="2620561" y="1368000"/>
            <a:ext cx="3115650" cy="1800000"/>
          </a:xfrm>
          <a:prstGeom prst="rect">
            <a:avLst/>
          </a:prstGeom>
        </p:spPr>
      </p:pic>
      <p:pic>
        <p:nvPicPr>
          <p:cNvPr id="8" name="Image 7"/>
          <p:cNvPicPr>
            <a:picLocks noChangeAspect="1"/>
          </p:cNvPicPr>
          <p:nvPr/>
        </p:nvPicPr>
        <p:blipFill rotWithShape="1">
          <a:blip r:embed="rId4"/>
          <a:srcRect l="3083" t="3012" r="1981" b="1986"/>
          <a:stretch/>
        </p:blipFill>
        <p:spPr>
          <a:xfrm>
            <a:off x="5934480" y="2880000"/>
            <a:ext cx="2952000" cy="2340000"/>
          </a:xfrm>
          <a:prstGeom prst="rect">
            <a:avLst/>
          </a:prstGeom>
        </p:spPr>
      </p:pic>
      <p:sp>
        <p:nvSpPr>
          <p:cNvPr id="9" name="ZoneTexte 8"/>
          <p:cNvSpPr txBox="1"/>
          <p:nvPr/>
        </p:nvSpPr>
        <p:spPr>
          <a:xfrm>
            <a:off x="2620560" y="3364667"/>
            <a:ext cx="2927771" cy="2062103"/>
          </a:xfrm>
          <a:prstGeom prst="rect">
            <a:avLst/>
          </a:prstGeom>
          <a:noFill/>
        </p:spPr>
        <p:txBody>
          <a:bodyPr wrap="square" rtlCol="0">
            <a:spAutoFit/>
          </a:bodyPr>
          <a:lstStyle/>
          <a:p>
            <a:r>
              <a:rPr lang="fr-FR" sz="1600" b="1" dirty="0">
                <a:latin typeface="Calibri" panose="020F0502020204030204" pitchFamily="34" charset="0"/>
              </a:rPr>
              <a:t>Tableau de données :</a:t>
            </a:r>
          </a:p>
          <a:p>
            <a:pPr marL="285750" indent="-285750">
              <a:buFont typeface="Wingdings" panose="05000000000000000000" pitchFamily="2" charset="2"/>
              <a:buChar char="ü"/>
            </a:pPr>
            <a:r>
              <a:rPr lang="fr-FR" sz="1600" dirty="0">
                <a:latin typeface="Calibri" panose="020F0502020204030204" pitchFamily="34" charset="0"/>
              </a:rPr>
              <a:t>Age </a:t>
            </a:r>
          </a:p>
          <a:p>
            <a:pPr marL="285750" indent="-285750">
              <a:buFont typeface="Wingdings" panose="05000000000000000000" pitchFamily="2" charset="2"/>
              <a:buChar char="ü"/>
            </a:pPr>
            <a:r>
              <a:rPr lang="fr-FR" sz="1600" dirty="0">
                <a:latin typeface="Calibri" panose="020F0502020204030204" pitchFamily="34" charset="0"/>
              </a:rPr>
              <a:t>Nombre d’hommes / femmes</a:t>
            </a:r>
          </a:p>
          <a:p>
            <a:r>
              <a:rPr lang="fr-FR" sz="1600" b="1" dirty="0">
                <a:latin typeface="Calibri" panose="020F0502020204030204" pitchFamily="34" charset="0"/>
              </a:rPr>
              <a:t>Graphique :</a:t>
            </a:r>
          </a:p>
          <a:p>
            <a:pPr marL="285750" indent="-285750">
              <a:buFont typeface="Wingdings" panose="05000000000000000000" pitchFamily="2" charset="2"/>
              <a:buChar char="ü"/>
            </a:pPr>
            <a:r>
              <a:rPr lang="fr-FR" sz="1600" dirty="0">
                <a:latin typeface="Calibri" panose="020F0502020204030204" pitchFamily="34" charset="0"/>
              </a:rPr>
              <a:t>Abscisse : Nombre en millier</a:t>
            </a:r>
          </a:p>
          <a:p>
            <a:pPr marL="285750" indent="-285750">
              <a:buFont typeface="Wingdings" panose="05000000000000000000" pitchFamily="2" charset="2"/>
              <a:buChar char="ü"/>
            </a:pPr>
            <a:r>
              <a:rPr lang="fr-FR" sz="1600" dirty="0">
                <a:latin typeface="Calibri" panose="020F0502020204030204" pitchFamily="34" charset="0"/>
              </a:rPr>
              <a:t>Ordonnée : Age</a:t>
            </a:r>
          </a:p>
          <a:p>
            <a:pPr marL="285750" indent="-285750">
              <a:buFont typeface="Wingdings" panose="05000000000000000000" pitchFamily="2" charset="2"/>
              <a:buChar char="ü"/>
            </a:pPr>
            <a:r>
              <a:rPr lang="fr-FR" sz="1600" dirty="0">
                <a:latin typeface="Calibri" panose="020F0502020204030204" pitchFamily="34" charset="0"/>
              </a:rPr>
              <a:t>Hommes / femmes</a:t>
            </a:r>
          </a:p>
          <a:p>
            <a:pPr marL="285750" indent="-285750">
              <a:buFont typeface="Wingdings" panose="05000000000000000000" pitchFamily="2" charset="2"/>
              <a:buChar char="ü"/>
            </a:pPr>
            <a:endParaRPr lang="fr-FR" sz="1600" dirty="0">
              <a:latin typeface="Calibri" panose="020F0502020204030204" pitchFamily="34" charset="0"/>
            </a:endParaRPr>
          </a:p>
        </p:txBody>
      </p:sp>
      <p:sp>
        <p:nvSpPr>
          <p:cNvPr id="12" name="ZoneTexte 11"/>
          <p:cNvSpPr txBox="1"/>
          <p:nvPr/>
        </p:nvSpPr>
        <p:spPr>
          <a:xfrm>
            <a:off x="274532" y="4128495"/>
            <a:ext cx="378043" cy="100356"/>
          </a:xfrm>
          <a:prstGeom prst="rect">
            <a:avLst/>
          </a:prstGeom>
          <a:noFill/>
        </p:spPr>
        <p:txBody>
          <a:bodyPr wrap="square" lIns="71320" tIns="35661" rIns="71320" bIns="35661" rtlCol="0">
            <a:spAutoFit/>
          </a:bodyPr>
          <a:lstStyle/>
          <a:p>
            <a:pPr>
              <a:buSzPct val="400000"/>
              <a:buFont typeface="Wingdings" pitchFamily="2" charset="2"/>
              <a:buChar char="ü"/>
            </a:pPr>
            <a:r>
              <a:rPr lang="fr-FR" sz="400" dirty="0">
                <a:solidFill>
                  <a:srgbClr val="FF0000"/>
                </a:solidFill>
                <a:latin typeface="Calibri" pitchFamily="34" charset="0"/>
              </a:rPr>
              <a:t>.</a:t>
            </a:r>
          </a:p>
        </p:txBody>
      </p:sp>
      <p:sp>
        <p:nvSpPr>
          <p:cNvPr id="10" name="ZoneTexte 9"/>
          <p:cNvSpPr txBox="1"/>
          <p:nvPr/>
        </p:nvSpPr>
        <p:spPr>
          <a:xfrm>
            <a:off x="3029919" y="5491404"/>
            <a:ext cx="3859078" cy="230832"/>
          </a:xfrm>
          <a:prstGeom prst="rect">
            <a:avLst/>
          </a:prstGeom>
          <a:noFill/>
        </p:spPr>
        <p:txBody>
          <a:bodyPr wrap="square" rtlCol="0">
            <a:spAutoFit/>
          </a:bodyPr>
          <a:lstStyle/>
          <a:p>
            <a:r>
              <a:rPr lang="fr-FR" sz="900" dirty="0"/>
              <a:t>Diapositive par </a:t>
            </a:r>
            <a:r>
              <a:rPr lang="fr-FR" sz="900" dirty="0" err="1"/>
              <a:t>Nandrianina</a:t>
            </a:r>
            <a:r>
              <a:rPr lang="fr-FR" sz="900" dirty="0"/>
              <a:t> ANDRIANARISON - AMADOU</a:t>
            </a:r>
          </a:p>
        </p:txBody>
      </p:sp>
    </p:spTree>
    <p:extLst>
      <p:ext uri="{BB962C8B-B14F-4D97-AF65-F5344CB8AC3E}">
        <p14:creationId xmlns:p14="http://schemas.microsoft.com/office/powerpoint/2010/main" val="1199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3128560" y="1147995"/>
            <a:ext cx="2927771" cy="2175337"/>
            <a:chOff x="2620560" y="1147995"/>
            <a:chExt cx="2927771" cy="2175337"/>
          </a:xfrm>
        </p:grpSpPr>
        <p:pic>
          <p:nvPicPr>
            <p:cNvPr id="5" name="Image 4"/>
            <p:cNvPicPr>
              <a:picLocks noChangeAspect="1"/>
            </p:cNvPicPr>
            <p:nvPr/>
          </p:nvPicPr>
          <p:blipFill>
            <a:blip r:embed="rId2"/>
            <a:stretch>
              <a:fillRect/>
            </a:stretch>
          </p:blipFill>
          <p:spPr>
            <a:xfrm>
              <a:off x="2620560" y="1147995"/>
              <a:ext cx="2927771" cy="2175337"/>
            </a:xfrm>
            <a:prstGeom prst="rect">
              <a:avLst/>
            </a:prstGeom>
          </p:spPr>
        </p:pic>
        <p:sp>
          <p:nvSpPr>
            <p:cNvPr id="11" name="Rectangle 10"/>
            <p:cNvSpPr/>
            <p:nvPr/>
          </p:nvSpPr>
          <p:spPr>
            <a:xfrm>
              <a:off x="4528820" y="1147995"/>
              <a:ext cx="1001731" cy="2175337"/>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p:cNvSpPr>
            <a:spLocks noGrp="1"/>
          </p:cNvSpPr>
          <p:nvPr>
            <p:ph type="title"/>
          </p:nvPr>
        </p:nvSpPr>
        <p:spPr/>
        <p:txBody>
          <a:bodyPr/>
          <a:lstStyle/>
          <a:p>
            <a:r>
              <a:rPr lang="fr-FR" dirty="0"/>
              <a:t>Diagramme circulaire</a:t>
            </a:r>
          </a:p>
        </p:txBody>
      </p:sp>
      <p:sp>
        <p:nvSpPr>
          <p:cNvPr id="3" name="Espace réservé du texte 2"/>
          <p:cNvSpPr>
            <a:spLocks noGrp="1"/>
          </p:cNvSpPr>
          <p:nvPr>
            <p:ph type="body" idx="1"/>
          </p:nvPr>
        </p:nvSpPr>
        <p:spPr>
          <a:xfrm>
            <a:off x="2771801" y="1219895"/>
            <a:ext cx="6072677" cy="4206875"/>
          </a:xfrm>
        </p:spPr>
        <p:txBody>
          <a:bodyPr/>
          <a:lstStyle/>
          <a:p>
            <a:pPr marL="285750" indent="-285750">
              <a:buFont typeface="Wingdings" panose="05000000000000000000" pitchFamily="2" charset="2"/>
              <a:buChar char="q"/>
            </a:pPr>
            <a:endParaRPr lang="fr-FR" dirty="0"/>
          </a:p>
          <a:p>
            <a:endParaRPr lang="fr-FR" dirty="0"/>
          </a:p>
          <a:p>
            <a:endParaRPr lang="fr-FR" dirty="0"/>
          </a:p>
        </p:txBody>
      </p:sp>
      <p:sp>
        <p:nvSpPr>
          <p:cNvPr id="6" name="Text Box 179"/>
          <p:cNvSpPr txBox="1">
            <a:spLocks noChangeArrowheads="1"/>
          </p:cNvSpPr>
          <p:nvPr/>
        </p:nvSpPr>
        <p:spPr bwMode="auto">
          <a:xfrm>
            <a:off x="5674290" y="5404396"/>
            <a:ext cx="3170188"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200" dirty="0">
                <a:solidFill>
                  <a:srgbClr val="000099"/>
                </a:solidFill>
              </a:rPr>
              <a:t>Exemple </a:t>
            </a:r>
            <a:r>
              <a:rPr lang="fr-FR" sz="1200" dirty="0" err="1">
                <a:solidFill>
                  <a:srgbClr val="000099"/>
                </a:solidFill>
              </a:rPr>
              <a:t>Wikimedia</a:t>
            </a:r>
            <a:r>
              <a:rPr lang="fr-FR" sz="1200" dirty="0">
                <a:solidFill>
                  <a:srgbClr val="000099"/>
                </a:solidFill>
              </a:rPr>
              <a:t> : </a:t>
            </a:r>
            <a:r>
              <a:rPr lang="fr-FR" sz="1200" dirty="0">
                <a:solidFill>
                  <a:srgbClr val="000099"/>
                </a:solidFill>
                <a:hlinkClick r:id="rId3"/>
              </a:rPr>
              <a:t>Source</a:t>
            </a:r>
            <a:endParaRPr lang="fr-FR" sz="1200" dirty="0">
              <a:solidFill>
                <a:srgbClr val="000099"/>
              </a:solidFill>
            </a:endParaRPr>
          </a:p>
        </p:txBody>
      </p:sp>
      <p:sp>
        <p:nvSpPr>
          <p:cNvPr id="7" name="ZoneTexte 6"/>
          <p:cNvSpPr txBox="1"/>
          <p:nvPr/>
        </p:nvSpPr>
        <p:spPr>
          <a:xfrm>
            <a:off x="5643686" y="1700094"/>
            <a:ext cx="3296147" cy="800219"/>
          </a:xfrm>
          <a:prstGeom prst="rect">
            <a:avLst/>
          </a:prstGeom>
          <a:noFill/>
        </p:spPr>
        <p:txBody>
          <a:bodyPr wrap="square" rtlCol="0">
            <a:spAutoFit/>
          </a:bodyPr>
          <a:lstStyle/>
          <a:p>
            <a:pPr algn="ctr"/>
            <a:r>
              <a:rPr lang="fr-FR" sz="2300" dirty="0">
                <a:latin typeface="Calibri" panose="020F0502020204030204" pitchFamily="34" charset="0"/>
              </a:rPr>
              <a:t>Elections au parlement européen</a:t>
            </a:r>
          </a:p>
        </p:txBody>
      </p:sp>
      <p:sp>
        <p:nvSpPr>
          <p:cNvPr id="9" name="ZoneTexte 8"/>
          <p:cNvSpPr txBox="1"/>
          <p:nvPr/>
        </p:nvSpPr>
        <p:spPr>
          <a:xfrm>
            <a:off x="2620560" y="3364667"/>
            <a:ext cx="2927771" cy="2308324"/>
          </a:xfrm>
          <a:prstGeom prst="rect">
            <a:avLst/>
          </a:prstGeom>
          <a:noFill/>
        </p:spPr>
        <p:txBody>
          <a:bodyPr wrap="square" rtlCol="0">
            <a:spAutoFit/>
          </a:bodyPr>
          <a:lstStyle/>
          <a:p>
            <a:r>
              <a:rPr lang="fr-FR" sz="1600" b="1" dirty="0">
                <a:latin typeface="Calibri" panose="020F0502020204030204" pitchFamily="34" charset="0"/>
              </a:rPr>
              <a:t>Tableau de données :</a:t>
            </a:r>
          </a:p>
          <a:p>
            <a:pPr marL="285750" indent="-285750">
              <a:buFont typeface="Wingdings" panose="05000000000000000000" pitchFamily="2" charset="2"/>
              <a:buChar char="ü"/>
            </a:pPr>
            <a:r>
              <a:rPr lang="fr-FR" sz="1600" dirty="0">
                <a:latin typeface="Calibri" panose="020F0502020204030204" pitchFamily="34" charset="0"/>
              </a:rPr>
              <a:t>Nom des groupes de partis</a:t>
            </a:r>
          </a:p>
          <a:p>
            <a:pPr marL="285750" indent="-285750">
              <a:buFont typeface="Wingdings" panose="05000000000000000000" pitchFamily="2" charset="2"/>
              <a:buChar char="ü"/>
            </a:pPr>
            <a:r>
              <a:rPr lang="fr-FR" sz="1600" dirty="0">
                <a:latin typeface="Calibri" panose="020F0502020204030204" pitchFamily="34" charset="0"/>
              </a:rPr>
              <a:t>Nombre de sièges</a:t>
            </a:r>
          </a:p>
          <a:p>
            <a:endParaRPr lang="fr-FR" sz="1600" dirty="0">
              <a:latin typeface="Calibri" panose="020F0502020204030204" pitchFamily="34" charset="0"/>
            </a:endParaRPr>
          </a:p>
          <a:p>
            <a:r>
              <a:rPr lang="fr-FR" sz="1600" b="1" dirty="0">
                <a:latin typeface="Calibri" panose="020F0502020204030204" pitchFamily="34" charset="0"/>
              </a:rPr>
              <a:t>Graphique :</a:t>
            </a:r>
          </a:p>
          <a:p>
            <a:pPr marL="285750" indent="-285750">
              <a:buFont typeface="Wingdings" panose="05000000000000000000" pitchFamily="2" charset="2"/>
              <a:buChar char="ü"/>
            </a:pPr>
            <a:r>
              <a:rPr lang="fr-FR" sz="1600" dirty="0">
                <a:latin typeface="Calibri" panose="020F0502020204030204" pitchFamily="34" charset="0"/>
              </a:rPr>
              <a:t>Groupes	</a:t>
            </a:r>
          </a:p>
          <a:p>
            <a:pPr marL="285750" indent="-285750">
              <a:buFont typeface="Wingdings" panose="05000000000000000000" pitchFamily="2" charset="2"/>
              <a:buChar char="ü"/>
            </a:pPr>
            <a:r>
              <a:rPr lang="fr-FR" sz="1600" dirty="0">
                <a:latin typeface="Calibri" panose="020F0502020204030204" pitchFamily="34" charset="0"/>
              </a:rPr>
              <a:t>Pourcentage de sièges</a:t>
            </a:r>
          </a:p>
          <a:p>
            <a:pPr marL="285750" indent="-285750">
              <a:buFont typeface="Wingdings" panose="05000000000000000000" pitchFamily="2" charset="2"/>
              <a:buChar char="ü"/>
            </a:pPr>
            <a:endParaRPr lang="fr-FR" sz="1600" dirty="0">
              <a:latin typeface="Calibri" panose="020F0502020204030204" pitchFamily="34" charset="0"/>
            </a:endParaRPr>
          </a:p>
          <a:p>
            <a:pPr marL="285750" indent="-285750">
              <a:buFont typeface="Wingdings" panose="05000000000000000000" pitchFamily="2" charset="2"/>
              <a:buChar char="ü"/>
            </a:pPr>
            <a:endParaRPr lang="fr-FR" sz="1600" dirty="0">
              <a:latin typeface="Calibri" panose="020F0502020204030204" pitchFamily="34" charset="0"/>
            </a:endParaRPr>
          </a:p>
        </p:txBody>
      </p:sp>
      <p:pic>
        <p:nvPicPr>
          <p:cNvPr id="10" name="Image 9"/>
          <p:cNvPicPr>
            <a:picLocks noChangeAspect="1"/>
          </p:cNvPicPr>
          <p:nvPr/>
        </p:nvPicPr>
        <p:blipFill>
          <a:blip r:embed="rId4"/>
          <a:stretch>
            <a:fillRect/>
          </a:stretch>
        </p:blipFill>
        <p:spPr>
          <a:xfrm>
            <a:off x="5781749" y="2536384"/>
            <a:ext cx="3213970" cy="2461864"/>
          </a:xfrm>
          <a:prstGeom prst="rect">
            <a:avLst/>
          </a:prstGeom>
        </p:spPr>
      </p:pic>
      <p:sp>
        <p:nvSpPr>
          <p:cNvPr id="12" name="ZoneTexte 11"/>
          <p:cNvSpPr txBox="1"/>
          <p:nvPr/>
        </p:nvSpPr>
        <p:spPr>
          <a:xfrm>
            <a:off x="274532" y="4128495"/>
            <a:ext cx="378043" cy="100356"/>
          </a:xfrm>
          <a:prstGeom prst="rect">
            <a:avLst/>
          </a:prstGeom>
          <a:noFill/>
        </p:spPr>
        <p:txBody>
          <a:bodyPr wrap="square" lIns="71320" tIns="35661" rIns="71320" bIns="35661" rtlCol="0">
            <a:spAutoFit/>
          </a:bodyPr>
          <a:lstStyle/>
          <a:p>
            <a:pPr>
              <a:buSzPct val="400000"/>
              <a:buFont typeface="Wingdings" pitchFamily="2" charset="2"/>
              <a:buChar char="ü"/>
            </a:pPr>
            <a:r>
              <a:rPr lang="fr-FR" sz="400" dirty="0">
                <a:solidFill>
                  <a:srgbClr val="FF0000"/>
                </a:solidFill>
                <a:latin typeface="Calibri" pitchFamily="34" charset="0"/>
              </a:rPr>
              <a:t>.</a:t>
            </a:r>
          </a:p>
        </p:txBody>
      </p:sp>
      <p:sp>
        <p:nvSpPr>
          <p:cNvPr id="13" name="ZoneTexte 12"/>
          <p:cNvSpPr txBox="1"/>
          <p:nvPr/>
        </p:nvSpPr>
        <p:spPr>
          <a:xfrm>
            <a:off x="3223648" y="5498670"/>
            <a:ext cx="3859078" cy="230832"/>
          </a:xfrm>
          <a:prstGeom prst="rect">
            <a:avLst/>
          </a:prstGeom>
          <a:noFill/>
        </p:spPr>
        <p:txBody>
          <a:bodyPr wrap="square" rtlCol="0">
            <a:spAutoFit/>
          </a:bodyPr>
          <a:lstStyle/>
          <a:p>
            <a:r>
              <a:rPr lang="fr-FR" sz="900" dirty="0"/>
              <a:t>Diapositive par </a:t>
            </a:r>
            <a:r>
              <a:rPr lang="fr-FR" sz="900" dirty="0" err="1"/>
              <a:t>Nandrianina</a:t>
            </a:r>
            <a:r>
              <a:rPr lang="fr-FR" sz="900" dirty="0"/>
              <a:t> ANDRIANARISON - AMADOU</a:t>
            </a:r>
          </a:p>
        </p:txBody>
      </p:sp>
    </p:spTree>
    <p:extLst>
      <p:ext uri="{BB962C8B-B14F-4D97-AF65-F5344CB8AC3E}">
        <p14:creationId xmlns:p14="http://schemas.microsoft.com/office/powerpoint/2010/main" val="52452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0" y="134938"/>
            <a:ext cx="4441372" cy="571500"/>
          </a:xfrm>
        </p:spPr>
        <p:txBody>
          <a:bodyPr/>
          <a:lstStyle/>
          <a:p>
            <a:r>
              <a:rPr lang="fr-FR" sz="2800" dirty="0"/>
              <a:t>Diagramme de </a:t>
            </a:r>
            <a:r>
              <a:rPr lang="fr-FR" sz="2800" dirty="0" err="1"/>
              <a:t>Sankey</a:t>
            </a:r>
            <a:br>
              <a:rPr lang="fr-FR" dirty="0"/>
            </a:br>
            <a:endParaRPr lang="fr-FR" dirty="0"/>
          </a:p>
        </p:txBody>
      </p:sp>
      <p:sp>
        <p:nvSpPr>
          <p:cNvPr id="6" name="Text Box 179"/>
          <p:cNvSpPr txBox="1">
            <a:spLocks noChangeArrowheads="1"/>
          </p:cNvSpPr>
          <p:nvPr/>
        </p:nvSpPr>
        <p:spPr bwMode="auto">
          <a:xfrm>
            <a:off x="3734765" y="5404396"/>
            <a:ext cx="5109713"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200" b="0" i="0" u="none" strike="noStrike" dirty="0">
                <a:solidFill>
                  <a:srgbClr val="000000"/>
                </a:solidFill>
                <a:effectLst/>
                <a:latin typeface="Arial" panose="020B0604020202020204" pitchFamily="34" charset="0"/>
              </a:rPr>
              <a:t>Suivi de l’attrition MOOC GdP18 avec </a:t>
            </a:r>
            <a:r>
              <a:rPr lang="fr-FR" sz="1200" b="0" i="0" u="sng" strike="noStrike" dirty="0">
                <a:solidFill>
                  <a:srgbClr val="1155CC"/>
                </a:solidFill>
                <a:effectLst/>
                <a:latin typeface="Arial" panose="020B0604020202020204" pitchFamily="34" charset="0"/>
                <a:hlinkClick r:id="rId3"/>
              </a:rPr>
              <a:t>https://plotly.com/</a:t>
            </a:r>
            <a:r>
              <a:rPr lang="fr-FR" sz="1200" b="0" i="0" u="none" strike="noStrike" dirty="0">
                <a:solidFill>
                  <a:srgbClr val="000000"/>
                </a:solidFill>
                <a:effectLst/>
                <a:latin typeface="Arial" panose="020B0604020202020204" pitchFamily="34" charset="0"/>
              </a:rPr>
              <a:t> </a:t>
            </a:r>
            <a:endParaRPr lang="fr-FR" sz="1000" dirty="0">
              <a:solidFill>
                <a:srgbClr val="000099"/>
              </a:solidFill>
            </a:endParaRPr>
          </a:p>
        </p:txBody>
      </p:sp>
      <p:sp>
        <p:nvSpPr>
          <p:cNvPr id="12" name="ZoneTexte 11"/>
          <p:cNvSpPr txBox="1"/>
          <p:nvPr/>
        </p:nvSpPr>
        <p:spPr>
          <a:xfrm>
            <a:off x="274532" y="4128495"/>
            <a:ext cx="378043" cy="100356"/>
          </a:xfrm>
          <a:prstGeom prst="rect">
            <a:avLst/>
          </a:prstGeom>
          <a:noFill/>
        </p:spPr>
        <p:txBody>
          <a:bodyPr wrap="square" lIns="71320" tIns="35661" rIns="71320" bIns="35661" rtlCol="0">
            <a:spAutoFit/>
          </a:bodyPr>
          <a:lstStyle/>
          <a:p>
            <a:pPr>
              <a:buSzPct val="400000"/>
              <a:buFont typeface="Wingdings" pitchFamily="2" charset="2"/>
              <a:buChar char="ü"/>
            </a:pPr>
            <a:r>
              <a:rPr lang="fr-FR" sz="400" dirty="0">
                <a:solidFill>
                  <a:srgbClr val="FF0000"/>
                </a:solidFill>
                <a:latin typeface="Calibri" pitchFamily="34" charset="0"/>
              </a:rPr>
              <a:t>.</a:t>
            </a:r>
          </a:p>
        </p:txBody>
      </p:sp>
      <p:pic>
        <p:nvPicPr>
          <p:cNvPr id="8" name="Image 7">
            <a:extLst>
              <a:ext uri="{FF2B5EF4-FFF2-40B4-BE49-F238E27FC236}">
                <a16:creationId xmlns:a16="http://schemas.microsoft.com/office/drawing/2014/main" id="{AA461129-1060-48A1-8562-BE13D08CF69B}"/>
              </a:ext>
            </a:extLst>
          </p:cNvPr>
          <p:cNvPicPr>
            <a:picLocks noChangeAspect="1"/>
          </p:cNvPicPr>
          <p:nvPr/>
        </p:nvPicPr>
        <p:blipFill>
          <a:blip r:embed="rId4"/>
          <a:stretch>
            <a:fillRect/>
          </a:stretch>
        </p:blipFill>
        <p:spPr>
          <a:xfrm>
            <a:off x="2495085" y="1400540"/>
            <a:ext cx="6580700" cy="3788788"/>
          </a:xfrm>
          <a:prstGeom prst="rect">
            <a:avLst/>
          </a:prstGeom>
        </p:spPr>
      </p:pic>
      <p:pic>
        <p:nvPicPr>
          <p:cNvPr id="1026" name="Picture 2">
            <a:extLst>
              <a:ext uri="{FF2B5EF4-FFF2-40B4-BE49-F238E27FC236}">
                <a16:creationId xmlns:a16="http://schemas.microsoft.com/office/drawing/2014/main" id="{861470DE-1A15-4882-83E0-E33BCEBA5F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7857" y="110747"/>
            <a:ext cx="1611695" cy="101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55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Matrice de classement</a:t>
            </a:r>
          </a:p>
        </p:txBody>
      </p:sp>
      <p:sp>
        <p:nvSpPr>
          <p:cNvPr id="3" name="Espace réservé du texte 2"/>
          <p:cNvSpPr>
            <a:spLocks noGrp="1"/>
          </p:cNvSpPr>
          <p:nvPr>
            <p:ph type="body" idx="1"/>
          </p:nvPr>
        </p:nvSpPr>
        <p:spPr>
          <a:xfrm>
            <a:off x="2771801" y="1219895"/>
            <a:ext cx="6072677" cy="4206875"/>
          </a:xfrm>
        </p:spPr>
        <p:txBody>
          <a:bodyPr/>
          <a:lstStyle/>
          <a:p>
            <a:pPr marL="285750" indent="-285750">
              <a:buFont typeface="Wingdings" panose="05000000000000000000" pitchFamily="2" charset="2"/>
              <a:buChar char="q"/>
            </a:pPr>
            <a:endParaRPr lang="fr-FR" dirty="0"/>
          </a:p>
          <a:p>
            <a:endParaRPr lang="fr-FR" dirty="0"/>
          </a:p>
          <a:p>
            <a:endParaRPr lang="fr-FR" dirty="0"/>
          </a:p>
        </p:txBody>
      </p:sp>
      <p:sp>
        <p:nvSpPr>
          <p:cNvPr id="16" name="ZoneTexte 15"/>
          <p:cNvSpPr txBox="1"/>
          <p:nvPr/>
        </p:nvSpPr>
        <p:spPr>
          <a:xfrm>
            <a:off x="274532" y="4128495"/>
            <a:ext cx="378043" cy="100356"/>
          </a:xfrm>
          <a:prstGeom prst="rect">
            <a:avLst/>
          </a:prstGeom>
          <a:noFill/>
        </p:spPr>
        <p:txBody>
          <a:bodyPr wrap="square" lIns="71320" tIns="35661" rIns="71320" bIns="35661" rtlCol="0">
            <a:spAutoFit/>
          </a:bodyPr>
          <a:lstStyle/>
          <a:p>
            <a:pPr>
              <a:buSzPct val="400000"/>
              <a:buFont typeface="Wingdings" pitchFamily="2" charset="2"/>
              <a:buChar char="ü"/>
            </a:pPr>
            <a:r>
              <a:rPr lang="fr-FR" sz="400" dirty="0">
                <a:solidFill>
                  <a:srgbClr val="FF0000"/>
                </a:solidFill>
                <a:latin typeface="Calibri" pitchFamily="34" charset="0"/>
              </a:rPr>
              <a:t>.</a:t>
            </a:r>
          </a:p>
        </p:txBody>
      </p:sp>
      <p:grpSp>
        <p:nvGrpSpPr>
          <p:cNvPr id="11" name="Groupe 10"/>
          <p:cNvGrpSpPr/>
          <p:nvPr/>
        </p:nvGrpSpPr>
        <p:grpSpPr>
          <a:xfrm>
            <a:off x="2627784" y="1017811"/>
            <a:ext cx="6192688" cy="4503985"/>
            <a:chOff x="2555776" y="1140341"/>
            <a:chExt cx="6192688" cy="4503985"/>
          </a:xfrm>
        </p:grpSpPr>
        <p:sp>
          <p:nvSpPr>
            <p:cNvPr id="13" name="Line 4"/>
            <p:cNvSpPr>
              <a:spLocks noChangeShapeType="1"/>
            </p:cNvSpPr>
            <p:nvPr/>
          </p:nvSpPr>
          <p:spPr bwMode="auto">
            <a:xfrm flipV="1">
              <a:off x="3168471" y="1453748"/>
              <a:ext cx="1" cy="36360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dirty="0"/>
            </a:p>
          </p:txBody>
        </p:sp>
        <p:sp>
          <p:nvSpPr>
            <p:cNvPr id="14" name="Line 5"/>
            <p:cNvSpPr>
              <a:spLocks noChangeShapeType="1"/>
            </p:cNvSpPr>
            <p:nvPr/>
          </p:nvSpPr>
          <p:spPr bwMode="auto">
            <a:xfrm flipV="1">
              <a:off x="3168472" y="5089747"/>
              <a:ext cx="5507984"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dirty="0"/>
            </a:p>
          </p:txBody>
        </p:sp>
        <p:cxnSp>
          <p:nvCxnSpPr>
            <p:cNvPr id="17" name="Connecteur droit 16"/>
            <p:cNvCxnSpPr/>
            <p:nvPr/>
          </p:nvCxnSpPr>
          <p:spPr>
            <a:xfrm flipV="1">
              <a:off x="4571999" y="1633748"/>
              <a:ext cx="1" cy="345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V="1">
              <a:off x="5940151" y="1633748"/>
              <a:ext cx="1" cy="345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V="1">
              <a:off x="7308303" y="1633748"/>
              <a:ext cx="1" cy="345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V="1">
              <a:off x="8604447" y="1633748"/>
              <a:ext cx="1" cy="345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V="1">
              <a:off x="3168448" y="4225652"/>
              <a:ext cx="543600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V="1">
              <a:off x="3168448" y="3361556"/>
              <a:ext cx="543600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V="1">
              <a:off x="3168448" y="2497460"/>
              <a:ext cx="543600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V="1">
              <a:off x="3168448" y="1633364"/>
              <a:ext cx="543600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3131840" y="5089748"/>
              <a:ext cx="288032" cy="307777"/>
            </a:xfrm>
            <a:prstGeom prst="rect">
              <a:avLst/>
            </a:prstGeom>
            <a:noFill/>
          </p:spPr>
          <p:txBody>
            <a:bodyPr wrap="square" rtlCol="0">
              <a:spAutoFit/>
            </a:bodyPr>
            <a:lstStyle/>
            <a:p>
              <a:r>
                <a:rPr lang="fr-FR" sz="1400" dirty="0">
                  <a:latin typeface="Calibri" pitchFamily="34" charset="0"/>
                </a:rPr>
                <a:t>0</a:t>
              </a:r>
            </a:p>
          </p:txBody>
        </p:sp>
        <p:sp>
          <p:nvSpPr>
            <p:cNvPr id="26" name="ZoneTexte 25"/>
            <p:cNvSpPr txBox="1"/>
            <p:nvPr/>
          </p:nvSpPr>
          <p:spPr>
            <a:xfrm>
              <a:off x="4427984" y="5089748"/>
              <a:ext cx="288032" cy="307777"/>
            </a:xfrm>
            <a:prstGeom prst="rect">
              <a:avLst/>
            </a:prstGeom>
            <a:noFill/>
          </p:spPr>
          <p:txBody>
            <a:bodyPr wrap="square" rtlCol="0">
              <a:spAutoFit/>
            </a:bodyPr>
            <a:lstStyle/>
            <a:p>
              <a:r>
                <a:rPr lang="fr-FR" sz="1400" dirty="0">
                  <a:latin typeface="Calibri" pitchFamily="34" charset="0"/>
                </a:rPr>
                <a:t>1</a:t>
              </a:r>
            </a:p>
          </p:txBody>
        </p:sp>
        <p:sp>
          <p:nvSpPr>
            <p:cNvPr id="27" name="ZoneTexte 26"/>
            <p:cNvSpPr txBox="1"/>
            <p:nvPr/>
          </p:nvSpPr>
          <p:spPr>
            <a:xfrm>
              <a:off x="5796136" y="5089748"/>
              <a:ext cx="288032" cy="307777"/>
            </a:xfrm>
            <a:prstGeom prst="rect">
              <a:avLst/>
            </a:prstGeom>
            <a:noFill/>
          </p:spPr>
          <p:txBody>
            <a:bodyPr wrap="square" rtlCol="0">
              <a:spAutoFit/>
            </a:bodyPr>
            <a:lstStyle/>
            <a:p>
              <a:r>
                <a:rPr lang="fr-FR" sz="1400" dirty="0">
                  <a:latin typeface="Calibri" pitchFamily="34" charset="0"/>
                </a:rPr>
                <a:t>2</a:t>
              </a:r>
            </a:p>
          </p:txBody>
        </p:sp>
        <p:sp>
          <p:nvSpPr>
            <p:cNvPr id="28" name="ZoneTexte 27"/>
            <p:cNvSpPr txBox="1"/>
            <p:nvPr/>
          </p:nvSpPr>
          <p:spPr>
            <a:xfrm>
              <a:off x="7164288" y="5089748"/>
              <a:ext cx="288032" cy="307777"/>
            </a:xfrm>
            <a:prstGeom prst="rect">
              <a:avLst/>
            </a:prstGeom>
            <a:noFill/>
          </p:spPr>
          <p:txBody>
            <a:bodyPr wrap="square" rtlCol="0">
              <a:spAutoFit/>
            </a:bodyPr>
            <a:lstStyle/>
            <a:p>
              <a:r>
                <a:rPr lang="fr-FR" sz="1400" dirty="0">
                  <a:latin typeface="Calibri" pitchFamily="34" charset="0"/>
                </a:rPr>
                <a:t>3</a:t>
              </a:r>
            </a:p>
          </p:txBody>
        </p:sp>
        <p:sp>
          <p:nvSpPr>
            <p:cNvPr id="29" name="ZoneTexte 28"/>
            <p:cNvSpPr txBox="1"/>
            <p:nvPr/>
          </p:nvSpPr>
          <p:spPr>
            <a:xfrm>
              <a:off x="8460432" y="5089748"/>
              <a:ext cx="288032" cy="307777"/>
            </a:xfrm>
            <a:prstGeom prst="rect">
              <a:avLst/>
            </a:prstGeom>
            <a:noFill/>
          </p:spPr>
          <p:txBody>
            <a:bodyPr wrap="square" rtlCol="0">
              <a:spAutoFit/>
            </a:bodyPr>
            <a:lstStyle/>
            <a:p>
              <a:r>
                <a:rPr lang="fr-FR" sz="1400" dirty="0">
                  <a:latin typeface="Calibri" pitchFamily="34" charset="0"/>
                </a:rPr>
                <a:t>4</a:t>
              </a:r>
            </a:p>
          </p:txBody>
        </p:sp>
        <p:sp>
          <p:nvSpPr>
            <p:cNvPr id="30" name="ZoneTexte 29"/>
            <p:cNvSpPr txBox="1"/>
            <p:nvPr/>
          </p:nvSpPr>
          <p:spPr>
            <a:xfrm>
              <a:off x="2843808" y="4945732"/>
              <a:ext cx="288032" cy="307777"/>
            </a:xfrm>
            <a:prstGeom prst="rect">
              <a:avLst/>
            </a:prstGeom>
            <a:noFill/>
          </p:spPr>
          <p:txBody>
            <a:bodyPr wrap="square" rtlCol="0">
              <a:spAutoFit/>
            </a:bodyPr>
            <a:lstStyle/>
            <a:p>
              <a:r>
                <a:rPr lang="fr-FR" sz="1400" dirty="0">
                  <a:latin typeface="Calibri" pitchFamily="34" charset="0"/>
                </a:rPr>
                <a:t>0</a:t>
              </a:r>
            </a:p>
          </p:txBody>
        </p:sp>
        <p:sp>
          <p:nvSpPr>
            <p:cNvPr id="31" name="ZoneTexte 30"/>
            <p:cNvSpPr txBox="1"/>
            <p:nvPr/>
          </p:nvSpPr>
          <p:spPr>
            <a:xfrm>
              <a:off x="2843808" y="4081636"/>
              <a:ext cx="288032" cy="307777"/>
            </a:xfrm>
            <a:prstGeom prst="rect">
              <a:avLst/>
            </a:prstGeom>
            <a:noFill/>
          </p:spPr>
          <p:txBody>
            <a:bodyPr wrap="square" rtlCol="0">
              <a:spAutoFit/>
            </a:bodyPr>
            <a:lstStyle/>
            <a:p>
              <a:r>
                <a:rPr lang="fr-FR" sz="1400" dirty="0">
                  <a:latin typeface="Calibri" pitchFamily="34" charset="0"/>
                </a:rPr>
                <a:t>1</a:t>
              </a:r>
            </a:p>
          </p:txBody>
        </p:sp>
        <p:sp>
          <p:nvSpPr>
            <p:cNvPr id="32" name="ZoneTexte 31"/>
            <p:cNvSpPr txBox="1"/>
            <p:nvPr/>
          </p:nvSpPr>
          <p:spPr>
            <a:xfrm>
              <a:off x="2843808" y="3217540"/>
              <a:ext cx="288032" cy="307777"/>
            </a:xfrm>
            <a:prstGeom prst="rect">
              <a:avLst/>
            </a:prstGeom>
            <a:noFill/>
          </p:spPr>
          <p:txBody>
            <a:bodyPr wrap="square" rtlCol="0">
              <a:spAutoFit/>
            </a:bodyPr>
            <a:lstStyle/>
            <a:p>
              <a:r>
                <a:rPr lang="fr-FR" sz="1400" dirty="0">
                  <a:latin typeface="Calibri" pitchFamily="34" charset="0"/>
                </a:rPr>
                <a:t>2</a:t>
              </a:r>
            </a:p>
          </p:txBody>
        </p:sp>
        <p:sp>
          <p:nvSpPr>
            <p:cNvPr id="33" name="ZoneTexte 32"/>
            <p:cNvSpPr txBox="1"/>
            <p:nvPr/>
          </p:nvSpPr>
          <p:spPr>
            <a:xfrm>
              <a:off x="2843808" y="2353444"/>
              <a:ext cx="288032" cy="307777"/>
            </a:xfrm>
            <a:prstGeom prst="rect">
              <a:avLst/>
            </a:prstGeom>
            <a:noFill/>
          </p:spPr>
          <p:txBody>
            <a:bodyPr wrap="square" rtlCol="0">
              <a:spAutoFit/>
            </a:bodyPr>
            <a:lstStyle/>
            <a:p>
              <a:r>
                <a:rPr lang="fr-FR" sz="1400" dirty="0">
                  <a:latin typeface="Calibri" pitchFamily="34" charset="0"/>
                </a:rPr>
                <a:t>3</a:t>
              </a:r>
            </a:p>
          </p:txBody>
        </p:sp>
        <p:sp>
          <p:nvSpPr>
            <p:cNvPr id="34" name="ZoneTexte 33"/>
            <p:cNvSpPr txBox="1"/>
            <p:nvPr/>
          </p:nvSpPr>
          <p:spPr>
            <a:xfrm>
              <a:off x="2843808" y="1489348"/>
              <a:ext cx="288032" cy="307777"/>
            </a:xfrm>
            <a:prstGeom prst="rect">
              <a:avLst/>
            </a:prstGeom>
            <a:noFill/>
          </p:spPr>
          <p:txBody>
            <a:bodyPr wrap="square" rtlCol="0">
              <a:spAutoFit/>
            </a:bodyPr>
            <a:lstStyle/>
            <a:p>
              <a:r>
                <a:rPr lang="fr-FR" sz="1400" dirty="0">
                  <a:latin typeface="Calibri" pitchFamily="34" charset="0"/>
                </a:rPr>
                <a:t>4</a:t>
              </a:r>
            </a:p>
          </p:txBody>
        </p:sp>
        <p:sp>
          <p:nvSpPr>
            <p:cNvPr id="35" name="ZoneTexte 34"/>
            <p:cNvSpPr txBox="1"/>
            <p:nvPr/>
          </p:nvSpPr>
          <p:spPr>
            <a:xfrm>
              <a:off x="5508104" y="5305772"/>
              <a:ext cx="1080120" cy="338554"/>
            </a:xfrm>
            <a:prstGeom prst="rect">
              <a:avLst/>
            </a:prstGeom>
            <a:noFill/>
          </p:spPr>
          <p:txBody>
            <a:bodyPr wrap="square" rtlCol="0">
              <a:spAutoFit/>
            </a:bodyPr>
            <a:lstStyle/>
            <a:p>
              <a:r>
                <a:rPr lang="fr-FR" sz="1600" dirty="0">
                  <a:latin typeface="Calibri" pitchFamily="34" charset="0"/>
                </a:rPr>
                <a:t>Gravité</a:t>
              </a:r>
            </a:p>
          </p:txBody>
        </p:sp>
        <p:sp>
          <p:nvSpPr>
            <p:cNvPr id="36" name="ZoneTexte 35"/>
            <p:cNvSpPr txBox="1"/>
            <p:nvPr/>
          </p:nvSpPr>
          <p:spPr>
            <a:xfrm rot="16200000">
              <a:off x="2184993" y="3228284"/>
              <a:ext cx="1080120" cy="338554"/>
            </a:xfrm>
            <a:prstGeom prst="rect">
              <a:avLst/>
            </a:prstGeom>
            <a:noFill/>
          </p:spPr>
          <p:txBody>
            <a:bodyPr wrap="square" rtlCol="0">
              <a:spAutoFit/>
            </a:bodyPr>
            <a:lstStyle/>
            <a:p>
              <a:r>
                <a:rPr lang="fr-FR" sz="1600" dirty="0">
                  <a:latin typeface="Calibri" pitchFamily="34" charset="0"/>
                </a:rPr>
                <a:t>Probabilité</a:t>
              </a:r>
            </a:p>
          </p:txBody>
        </p:sp>
        <p:sp>
          <p:nvSpPr>
            <p:cNvPr id="37" name="Oval 6"/>
            <p:cNvSpPr>
              <a:spLocks noChangeArrowheads="1"/>
            </p:cNvSpPr>
            <p:nvPr/>
          </p:nvSpPr>
          <p:spPr bwMode="auto">
            <a:xfrm>
              <a:off x="3635896" y="3001516"/>
              <a:ext cx="936104" cy="684808"/>
            </a:xfrm>
            <a:prstGeom prst="ellipse">
              <a:avLst/>
            </a:prstGeom>
            <a:solidFill>
              <a:schemeClr val="bg1"/>
            </a:solidFill>
            <a:ln w="9525">
              <a:solidFill>
                <a:schemeClr val="accent4">
                  <a:lumMod val="85000"/>
                  <a:lumOff val="15000"/>
                </a:schemeClr>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38" name="ZoneTexte 37"/>
            <p:cNvSpPr txBox="1"/>
            <p:nvPr/>
          </p:nvSpPr>
          <p:spPr>
            <a:xfrm>
              <a:off x="3635896" y="3069749"/>
              <a:ext cx="864096" cy="553998"/>
            </a:xfrm>
            <a:prstGeom prst="rect">
              <a:avLst/>
            </a:prstGeom>
            <a:noFill/>
          </p:spPr>
          <p:txBody>
            <a:bodyPr wrap="square" rtlCol="0">
              <a:spAutoFit/>
            </a:bodyPr>
            <a:lstStyle/>
            <a:p>
              <a:pPr algn="ctr"/>
              <a:r>
                <a:rPr lang="fr-FR" sz="1000" dirty="0">
                  <a:latin typeface="Calibri" pitchFamily="34" charset="0"/>
                </a:rPr>
                <a:t>Mauvaise vision du parc installé</a:t>
              </a:r>
            </a:p>
          </p:txBody>
        </p:sp>
        <p:sp>
          <p:nvSpPr>
            <p:cNvPr id="39" name="Oval 6"/>
            <p:cNvSpPr>
              <a:spLocks noChangeArrowheads="1"/>
            </p:cNvSpPr>
            <p:nvPr/>
          </p:nvSpPr>
          <p:spPr bwMode="auto">
            <a:xfrm>
              <a:off x="4860032" y="2137420"/>
              <a:ext cx="936104" cy="684808"/>
            </a:xfrm>
            <a:prstGeom prst="ellipse">
              <a:avLst/>
            </a:prstGeom>
            <a:solidFill>
              <a:schemeClr val="accent3">
                <a:lumMod val="50000"/>
              </a:schemeClr>
            </a:solidFill>
            <a:ln w="9525">
              <a:solidFill>
                <a:schemeClr val="accent3">
                  <a:lumMod val="50000"/>
                </a:schemeClr>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40" name="Oval 6"/>
            <p:cNvSpPr>
              <a:spLocks noChangeArrowheads="1"/>
            </p:cNvSpPr>
            <p:nvPr/>
          </p:nvSpPr>
          <p:spPr bwMode="auto">
            <a:xfrm>
              <a:off x="5220072" y="2785492"/>
              <a:ext cx="936104" cy="684808"/>
            </a:xfrm>
            <a:prstGeom prst="ellipse">
              <a:avLst/>
            </a:prstGeom>
            <a:solidFill>
              <a:schemeClr val="accent4">
                <a:lumMod val="75000"/>
                <a:lumOff val="25000"/>
              </a:schemeClr>
            </a:solidFill>
            <a:ln w="9525">
              <a:solidFill>
                <a:schemeClr val="accent4">
                  <a:lumMod val="75000"/>
                  <a:lumOff val="25000"/>
                </a:schemeClr>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41" name="Oval 6"/>
            <p:cNvSpPr>
              <a:spLocks noChangeArrowheads="1"/>
            </p:cNvSpPr>
            <p:nvPr/>
          </p:nvSpPr>
          <p:spPr bwMode="auto">
            <a:xfrm>
              <a:off x="5292080" y="3649588"/>
              <a:ext cx="1008112" cy="720080"/>
            </a:xfrm>
            <a:prstGeom prst="ellipse">
              <a:avLst/>
            </a:prstGeom>
            <a:solidFill>
              <a:schemeClr val="accent3">
                <a:lumMod val="50000"/>
              </a:schemeClr>
            </a:solidFill>
            <a:ln w="9525">
              <a:solidFill>
                <a:schemeClr val="accent3">
                  <a:lumMod val="50000"/>
                </a:schemeClr>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42" name="ZoneTexte 41"/>
            <p:cNvSpPr txBox="1"/>
            <p:nvPr/>
          </p:nvSpPr>
          <p:spPr>
            <a:xfrm>
              <a:off x="4788024" y="2281436"/>
              <a:ext cx="1080120" cy="400110"/>
            </a:xfrm>
            <a:prstGeom prst="rect">
              <a:avLst/>
            </a:prstGeom>
            <a:noFill/>
          </p:spPr>
          <p:txBody>
            <a:bodyPr wrap="square" rtlCol="0">
              <a:spAutoFit/>
            </a:bodyPr>
            <a:lstStyle/>
            <a:p>
              <a:pPr algn="ctr"/>
              <a:r>
                <a:rPr lang="fr-FR" sz="1000" dirty="0">
                  <a:solidFill>
                    <a:schemeClr val="bg1"/>
                  </a:solidFill>
                  <a:latin typeface="Calibri" pitchFamily="34" charset="0"/>
                </a:rPr>
                <a:t>Migration lente sur le terrain</a:t>
              </a:r>
            </a:p>
          </p:txBody>
        </p:sp>
        <p:sp>
          <p:nvSpPr>
            <p:cNvPr id="43" name="ZoneTexte 42"/>
            <p:cNvSpPr txBox="1"/>
            <p:nvPr/>
          </p:nvSpPr>
          <p:spPr>
            <a:xfrm>
              <a:off x="5220072" y="2857500"/>
              <a:ext cx="864096" cy="553998"/>
            </a:xfrm>
            <a:prstGeom prst="rect">
              <a:avLst/>
            </a:prstGeom>
            <a:noFill/>
          </p:spPr>
          <p:txBody>
            <a:bodyPr wrap="square" rtlCol="0">
              <a:spAutoFit/>
            </a:bodyPr>
            <a:lstStyle/>
            <a:p>
              <a:pPr algn="ctr"/>
              <a:r>
                <a:rPr lang="fr-FR" sz="1000" dirty="0">
                  <a:solidFill>
                    <a:schemeClr val="bg1"/>
                  </a:solidFill>
                  <a:latin typeface="Calibri" pitchFamily="34" charset="0"/>
                </a:rPr>
                <a:t>Serveurs banques non à niveau</a:t>
              </a:r>
            </a:p>
          </p:txBody>
        </p:sp>
        <p:sp>
          <p:nvSpPr>
            <p:cNvPr id="44" name="ZoneTexte 43"/>
            <p:cNvSpPr txBox="1"/>
            <p:nvPr/>
          </p:nvSpPr>
          <p:spPr>
            <a:xfrm>
              <a:off x="5220072" y="3743662"/>
              <a:ext cx="1080120" cy="553998"/>
            </a:xfrm>
            <a:prstGeom prst="rect">
              <a:avLst/>
            </a:prstGeom>
            <a:noFill/>
          </p:spPr>
          <p:txBody>
            <a:bodyPr wrap="square" rtlCol="0">
              <a:spAutoFit/>
            </a:bodyPr>
            <a:lstStyle/>
            <a:p>
              <a:pPr algn="ctr"/>
              <a:r>
                <a:rPr lang="fr-FR" sz="1000" dirty="0">
                  <a:solidFill>
                    <a:schemeClr val="bg1"/>
                  </a:solidFill>
                  <a:latin typeface="Calibri" pitchFamily="34" charset="0"/>
                </a:rPr>
                <a:t>Développement de solutions non CB pour la VAD</a:t>
              </a:r>
            </a:p>
          </p:txBody>
        </p:sp>
        <p:sp>
          <p:nvSpPr>
            <p:cNvPr id="45" name="Oval 6"/>
            <p:cNvSpPr>
              <a:spLocks noChangeArrowheads="1"/>
            </p:cNvSpPr>
            <p:nvPr/>
          </p:nvSpPr>
          <p:spPr bwMode="auto">
            <a:xfrm>
              <a:off x="6264188" y="4044900"/>
              <a:ext cx="936104" cy="684808"/>
            </a:xfrm>
            <a:prstGeom prst="ellipse">
              <a:avLst/>
            </a:prstGeom>
            <a:solidFill>
              <a:schemeClr val="bg1"/>
            </a:solidFill>
            <a:ln w="9525">
              <a:solidFill>
                <a:schemeClr val="accent4">
                  <a:lumMod val="85000"/>
                  <a:lumOff val="15000"/>
                </a:schemeClr>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46" name="Oval 6"/>
            <p:cNvSpPr>
              <a:spLocks noChangeArrowheads="1"/>
            </p:cNvSpPr>
            <p:nvPr/>
          </p:nvSpPr>
          <p:spPr bwMode="auto">
            <a:xfrm>
              <a:off x="6452592" y="1561356"/>
              <a:ext cx="936104" cy="684808"/>
            </a:xfrm>
            <a:prstGeom prst="ellipse">
              <a:avLst/>
            </a:prstGeom>
            <a:solidFill>
              <a:schemeClr val="bg1"/>
            </a:solidFill>
            <a:ln w="9525">
              <a:solidFill>
                <a:schemeClr val="accent4">
                  <a:lumMod val="85000"/>
                  <a:lumOff val="15000"/>
                </a:schemeClr>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47" name="Oval 6"/>
            <p:cNvSpPr>
              <a:spLocks noChangeArrowheads="1"/>
            </p:cNvSpPr>
            <p:nvPr/>
          </p:nvSpPr>
          <p:spPr bwMode="auto">
            <a:xfrm>
              <a:off x="5868144" y="2065412"/>
              <a:ext cx="720080" cy="612800"/>
            </a:xfrm>
            <a:prstGeom prst="ellipse">
              <a:avLst/>
            </a:prstGeom>
            <a:solidFill>
              <a:schemeClr val="accent4">
                <a:lumMod val="75000"/>
                <a:lumOff val="25000"/>
              </a:schemeClr>
            </a:solidFill>
            <a:ln w="9525">
              <a:solidFill>
                <a:schemeClr val="accent4">
                  <a:lumMod val="75000"/>
                  <a:lumOff val="25000"/>
                </a:schemeClr>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48" name="Oval 6"/>
            <p:cNvSpPr>
              <a:spLocks noChangeArrowheads="1"/>
            </p:cNvSpPr>
            <p:nvPr/>
          </p:nvSpPr>
          <p:spPr bwMode="auto">
            <a:xfrm>
              <a:off x="7164288" y="1993404"/>
              <a:ext cx="936104" cy="684808"/>
            </a:xfrm>
            <a:prstGeom prst="ellipse">
              <a:avLst/>
            </a:prstGeom>
            <a:solidFill>
              <a:schemeClr val="accent4">
                <a:lumMod val="75000"/>
                <a:lumOff val="25000"/>
              </a:schemeClr>
            </a:solidFill>
            <a:ln w="9525">
              <a:solidFill>
                <a:schemeClr val="accent4">
                  <a:lumMod val="75000"/>
                  <a:lumOff val="25000"/>
                </a:schemeClr>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49" name="Oval 6"/>
            <p:cNvSpPr>
              <a:spLocks noChangeArrowheads="1"/>
            </p:cNvSpPr>
            <p:nvPr/>
          </p:nvSpPr>
          <p:spPr bwMode="auto">
            <a:xfrm>
              <a:off x="6300192" y="2641476"/>
              <a:ext cx="936104" cy="684808"/>
            </a:xfrm>
            <a:prstGeom prst="ellipse">
              <a:avLst/>
            </a:prstGeom>
            <a:solidFill>
              <a:schemeClr val="accent3">
                <a:lumMod val="85000"/>
              </a:schemeClr>
            </a:solidFill>
            <a:ln w="9525">
              <a:solidFill>
                <a:schemeClr val="accent3">
                  <a:lumMod val="50000"/>
                </a:schemeClr>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50" name="Oval 6"/>
            <p:cNvSpPr>
              <a:spLocks noChangeArrowheads="1"/>
            </p:cNvSpPr>
            <p:nvPr/>
          </p:nvSpPr>
          <p:spPr bwMode="auto">
            <a:xfrm>
              <a:off x="7308304" y="2713484"/>
              <a:ext cx="792088" cy="612800"/>
            </a:xfrm>
            <a:prstGeom prst="ellipse">
              <a:avLst/>
            </a:prstGeom>
            <a:solidFill>
              <a:schemeClr val="accent3">
                <a:lumMod val="85000"/>
              </a:schemeClr>
            </a:solidFill>
            <a:ln w="9525">
              <a:solidFill>
                <a:schemeClr val="accent3">
                  <a:lumMod val="50000"/>
                </a:schemeClr>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51" name="ZoneTexte 50"/>
            <p:cNvSpPr txBox="1"/>
            <p:nvPr/>
          </p:nvSpPr>
          <p:spPr>
            <a:xfrm>
              <a:off x="6372200" y="1583422"/>
              <a:ext cx="1080120" cy="553998"/>
            </a:xfrm>
            <a:prstGeom prst="rect">
              <a:avLst/>
            </a:prstGeom>
            <a:noFill/>
          </p:spPr>
          <p:txBody>
            <a:bodyPr wrap="square" rtlCol="0">
              <a:spAutoFit/>
            </a:bodyPr>
            <a:lstStyle/>
            <a:p>
              <a:pPr algn="ctr"/>
              <a:r>
                <a:rPr lang="fr-FR" sz="1000" dirty="0">
                  <a:latin typeface="Calibri" pitchFamily="34" charset="0"/>
                </a:rPr>
                <a:t>Grands commerces non à niveau</a:t>
              </a:r>
            </a:p>
          </p:txBody>
        </p:sp>
        <p:sp>
          <p:nvSpPr>
            <p:cNvPr id="52" name="ZoneTexte 51"/>
            <p:cNvSpPr txBox="1"/>
            <p:nvPr/>
          </p:nvSpPr>
          <p:spPr>
            <a:xfrm>
              <a:off x="7092280" y="2065412"/>
              <a:ext cx="1080120" cy="553998"/>
            </a:xfrm>
            <a:prstGeom prst="rect">
              <a:avLst/>
            </a:prstGeom>
            <a:noFill/>
          </p:spPr>
          <p:txBody>
            <a:bodyPr wrap="square" rtlCol="0">
              <a:spAutoFit/>
            </a:bodyPr>
            <a:lstStyle/>
            <a:p>
              <a:pPr algn="ctr"/>
              <a:r>
                <a:rPr lang="fr-FR" sz="1000" dirty="0">
                  <a:solidFill>
                    <a:schemeClr val="bg1"/>
                  </a:solidFill>
                  <a:latin typeface="Calibri" pitchFamily="34" charset="0"/>
                </a:rPr>
                <a:t>Apparition de fausses cartes à puce</a:t>
              </a:r>
            </a:p>
          </p:txBody>
        </p:sp>
        <p:sp>
          <p:nvSpPr>
            <p:cNvPr id="53" name="ZoneTexte 52"/>
            <p:cNvSpPr txBox="1"/>
            <p:nvPr/>
          </p:nvSpPr>
          <p:spPr>
            <a:xfrm>
              <a:off x="5724128" y="2169358"/>
              <a:ext cx="1008112" cy="400110"/>
            </a:xfrm>
            <a:prstGeom prst="rect">
              <a:avLst/>
            </a:prstGeom>
            <a:noFill/>
          </p:spPr>
          <p:txBody>
            <a:bodyPr wrap="square" rtlCol="0">
              <a:spAutoFit/>
            </a:bodyPr>
            <a:lstStyle/>
            <a:p>
              <a:pPr algn="ctr"/>
              <a:r>
                <a:rPr lang="fr-FR" sz="1000" dirty="0">
                  <a:solidFill>
                    <a:schemeClr val="bg1"/>
                  </a:solidFill>
                  <a:latin typeface="Calibri" pitchFamily="34" charset="0"/>
                </a:rPr>
                <a:t>Tickets non tronqués</a:t>
              </a:r>
            </a:p>
          </p:txBody>
        </p:sp>
        <p:sp>
          <p:nvSpPr>
            <p:cNvPr id="54" name="ZoneTexte 53"/>
            <p:cNvSpPr txBox="1"/>
            <p:nvPr/>
          </p:nvSpPr>
          <p:spPr>
            <a:xfrm>
              <a:off x="6228184" y="2713484"/>
              <a:ext cx="1008112" cy="553998"/>
            </a:xfrm>
            <a:prstGeom prst="rect">
              <a:avLst/>
            </a:prstGeom>
            <a:noFill/>
          </p:spPr>
          <p:txBody>
            <a:bodyPr wrap="square" rtlCol="0">
              <a:spAutoFit/>
            </a:bodyPr>
            <a:lstStyle/>
            <a:p>
              <a:pPr algn="ctr"/>
              <a:r>
                <a:rPr lang="fr-FR" sz="1000" dirty="0">
                  <a:latin typeface="Calibri" pitchFamily="34" charset="0"/>
                </a:rPr>
                <a:t>Accentuation de la campagne médiatique</a:t>
              </a:r>
            </a:p>
          </p:txBody>
        </p:sp>
        <p:sp>
          <p:nvSpPr>
            <p:cNvPr id="55" name="ZoneTexte 54"/>
            <p:cNvSpPr txBox="1"/>
            <p:nvPr/>
          </p:nvSpPr>
          <p:spPr>
            <a:xfrm>
              <a:off x="7308304" y="2817430"/>
              <a:ext cx="792088" cy="400110"/>
            </a:xfrm>
            <a:prstGeom prst="rect">
              <a:avLst/>
            </a:prstGeom>
            <a:noFill/>
          </p:spPr>
          <p:txBody>
            <a:bodyPr wrap="square" rtlCol="0">
              <a:spAutoFit/>
            </a:bodyPr>
            <a:lstStyle/>
            <a:p>
              <a:pPr algn="ctr"/>
              <a:r>
                <a:rPr lang="fr-FR" sz="1000" dirty="0">
                  <a:latin typeface="Calibri" pitchFamily="34" charset="0"/>
                </a:rPr>
                <a:t>Clé simple DES</a:t>
              </a:r>
            </a:p>
          </p:txBody>
        </p:sp>
        <p:sp>
          <p:nvSpPr>
            <p:cNvPr id="56" name="ZoneTexte 55"/>
            <p:cNvSpPr txBox="1"/>
            <p:nvPr/>
          </p:nvSpPr>
          <p:spPr>
            <a:xfrm>
              <a:off x="6228184" y="4103702"/>
              <a:ext cx="1008112" cy="553998"/>
            </a:xfrm>
            <a:prstGeom prst="rect">
              <a:avLst/>
            </a:prstGeom>
            <a:noFill/>
          </p:spPr>
          <p:txBody>
            <a:bodyPr wrap="square" rtlCol="0">
              <a:spAutoFit/>
            </a:bodyPr>
            <a:lstStyle/>
            <a:p>
              <a:pPr algn="ctr"/>
              <a:r>
                <a:rPr lang="fr-FR" sz="1000" dirty="0">
                  <a:latin typeface="Calibri" pitchFamily="34" charset="0"/>
                </a:rPr>
                <a:t>Non renouvellement de l’assurance</a:t>
              </a:r>
            </a:p>
          </p:txBody>
        </p:sp>
        <p:sp>
          <p:nvSpPr>
            <p:cNvPr id="57" name="ZoneTexte 56"/>
            <p:cNvSpPr txBox="1"/>
            <p:nvPr/>
          </p:nvSpPr>
          <p:spPr>
            <a:xfrm>
              <a:off x="3617640" y="1140341"/>
              <a:ext cx="4392488" cy="276999"/>
            </a:xfrm>
            <a:prstGeom prst="rect">
              <a:avLst/>
            </a:prstGeom>
            <a:noFill/>
          </p:spPr>
          <p:txBody>
            <a:bodyPr wrap="square" rtlCol="0">
              <a:spAutoFit/>
            </a:bodyPr>
            <a:lstStyle/>
            <a:p>
              <a:pPr algn="ctr"/>
              <a:r>
                <a:rPr lang="fr-FR" sz="1200" dirty="0">
                  <a:latin typeface="Calibri" pitchFamily="34" charset="0"/>
                </a:rPr>
                <a:t>SUIVI INTERNE AVANCEMENT PLAN SECURITE </a:t>
              </a:r>
            </a:p>
          </p:txBody>
        </p:sp>
      </p:grpSp>
    </p:spTree>
    <p:extLst>
      <p:ext uri="{BB962C8B-B14F-4D97-AF65-F5344CB8AC3E}">
        <p14:creationId xmlns:p14="http://schemas.microsoft.com/office/powerpoint/2010/main" val="378244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tableurs</a:t>
            </a:r>
          </a:p>
        </p:txBody>
      </p:sp>
      <p:sp>
        <p:nvSpPr>
          <p:cNvPr id="3" name="Espace réservé du texte 2"/>
          <p:cNvSpPr>
            <a:spLocks noGrp="1"/>
          </p:cNvSpPr>
          <p:nvPr>
            <p:ph type="body" idx="1"/>
          </p:nvPr>
        </p:nvSpPr>
        <p:spPr>
          <a:xfrm>
            <a:off x="2631440" y="1046218"/>
            <a:ext cx="6381932" cy="4206875"/>
          </a:xfrm>
        </p:spPr>
        <p:txBody>
          <a:bodyPr/>
          <a:lstStyle/>
          <a:p>
            <a:pPr>
              <a:buFontTx/>
              <a:buNone/>
            </a:pPr>
            <a:r>
              <a:rPr lang="fr-FR" sz="2300" dirty="0">
                <a:latin typeface="Calibri" panose="020F0502020204030204" pitchFamily="34" charset="0"/>
              </a:rPr>
              <a:t>Présenter des résultats et des tableaux de bord sous forme graphique, mais aussi…</a:t>
            </a:r>
          </a:p>
          <a:p>
            <a:pPr marL="355600" lvl="1">
              <a:spcBef>
                <a:spcPts val="600"/>
              </a:spcBef>
              <a:spcAft>
                <a:spcPts val="0"/>
              </a:spcAft>
            </a:pPr>
            <a:r>
              <a:rPr lang="fr-FR" sz="1600" dirty="0">
                <a:solidFill>
                  <a:schemeClr val="accent2"/>
                </a:solidFill>
                <a:latin typeface="Calibri" panose="020F0502020204030204" pitchFamily="34" charset="0"/>
              </a:rPr>
              <a:t>- d’éditer des listes de personnes, de les filtrer sur critère</a:t>
            </a:r>
          </a:p>
          <a:p>
            <a:pPr marL="355600" lvl="1">
              <a:spcBef>
                <a:spcPts val="600"/>
              </a:spcBef>
              <a:spcAft>
                <a:spcPts val="0"/>
              </a:spcAft>
            </a:pPr>
            <a:r>
              <a:rPr lang="fr-FR" sz="1600" dirty="0">
                <a:solidFill>
                  <a:schemeClr val="accent2"/>
                </a:solidFill>
                <a:latin typeface="Calibri" panose="020F0502020204030204" pitchFamily="34" charset="0"/>
              </a:rPr>
              <a:t>- de faire des calculs, des statistiques... </a:t>
            </a:r>
          </a:p>
          <a:p>
            <a:pPr marL="355600" lvl="1">
              <a:spcBef>
                <a:spcPts val="600"/>
              </a:spcBef>
              <a:spcAft>
                <a:spcPts val="0"/>
              </a:spcAft>
            </a:pPr>
            <a:r>
              <a:rPr lang="fr-FR" sz="1600" dirty="0">
                <a:solidFill>
                  <a:schemeClr val="accent2"/>
                </a:solidFill>
                <a:latin typeface="Calibri" panose="020F0502020204030204" pitchFamily="34" charset="0"/>
              </a:rPr>
              <a:t>- d’écrire des macros qui automatisent l’actualisation</a:t>
            </a:r>
          </a:p>
          <a:p>
            <a:pPr marL="355600" lvl="1">
              <a:spcBef>
                <a:spcPts val="600"/>
              </a:spcBef>
              <a:spcAft>
                <a:spcPts val="600"/>
              </a:spcAft>
            </a:pPr>
            <a:endParaRPr lang="fr-FR" sz="1600" dirty="0">
              <a:solidFill>
                <a:schemeClr val="accent2"/>
              </a:solidFill>
              <a:latin typeface="Calibri" panose="020F0502020204030204" pitchFamily="34" charset="0"/>
            </a:endParaRPr>
          </a:p>
        </p:txBody>
      </p:sp>
      <p:grpSp>
        <p:nvGrpSpPr>
          <p:cNvPr id="5" name="Group 18"/>
          <p:cNvGrpSpPr>
            <a:grpSpLocks/>
          </p:cNvGrpSpPr>
          <p:nvPr/>
        </p:nvGrpSpPr>
        <p:grpSpPr bwMode="auto">
          <a:xfrm>
            <a:off x="4114279" y="3324044"/>
            <a:ext cx="1358907" cy="1890809"/>
            <a:chOff x="4433" y="2705"/>
            <a:chExt cx="1079" cy="1335"/>
          </a:xfrm>
        </p:grpSpPr>
        <p:pic>
          <p:nvPicPr>
            <p:cNvPr id="15" name="Picture 8" descr="excel"/>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547" y="2705"/>
              <a:ext cx="965" cy="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9"/>
            <p:cNvSpPr txBox="1">
              <a:spLocks noChangeArrowheads="1"/>
            </p:cNvSpPr>
            <p:nvPr/>
          </p:nvSpPr>
          <p:spPr bwMode="auto">
            <a:xfrm>
              <a:off x="4433" y="3877"/>
              <a:ext cx="881"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6pPr>
              <a:lvl7pPr marL="29718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7pPr>
              <a:lvl8pPr marL="34290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8pPr>
              <a:lvl9pPr marL="38862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9pPr>
            </a:lstStyle>
            <a:p>
              <a:pPr>
                <a:lnSpc>
                  <a:spcPct val="100000"/>
                </a:lnSpc>
                <a:spcBef>
                  <a:spcPct val="50000"/>
                </a:spcBef>
                <a:buClrTx/>
              </a:pPr>
              <a:r>
                <a:rPr lang="fr-FR" sz="900" b="0" dirty="0">
                  <a:hlinkClick r:id="rId3"/>
                </a:rPr>
                <a:t>source</a:t>
              </a:r>
              <a:endParaRPr lang="fr-FR" sz="900" b="0" dirty="0"/>
            </a:p>
          </p:txBody>
        </p:sp>
      </p:grpSp>
      <p:grpSp>
        <p:nvGrpSpPr>
          <p:cNvPr id="6" name="Group 16"/>
          <p:cNvGrpSpPr>
            <a:grpSpLocks/>
          </p:cNvGrpSpPr>
          <p:nvPr/>
        </p:nvGrpSpPr>
        <p:grpSpPr bwMode="auto">
          <a:xfrm>
            <a:off x="2477044" y="3389194"/>
            <a:ext cx="1434472" cy="1416336"/>
            <a:chOff x="2889" y="2793"/>
            <a:chExt cx="1139" cy="1000"/>
          </a:xfrm>
        </p:grpSpPr>
        <p:pic>
          <p:nvPicPr>
            <p:cNvPr id="13" name="Picture 11" descr="exce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52" y="2793"/>
              <a:ext cx="1076" cy="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4"/>
            <p:cNvSpPr txBox="1">
              <a:spLocks noChangeArrowheads="1"/>
            </p:cNvSpPr>
            <p:nvPr/>
          </p:nvSpPr>
          <p:spPr bwMode="auto">
            <a:xfrm>
              <a:off x="2889" y="3630"/>
              <a:ext cx="881"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6pPr>
              <a:lvl7pPr marL="29718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7pPr>
              <a:lvl8pPr marL="34290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8pPr>
              <a:lvl9pPr marL="38862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9pPr>
            </a:lstStyle>
            <a:p>
              <a:pPr>
                <a:lnSpc>
                  <a:spcPct val="100000"/>
                </a:lnSpc>
                <a:spcBef>
                  <a:spcPct val="50000"/>
                </a:spcBef>
                <a:buClrTx/>
              </a:pPr>
              <a:r>
                <a:rPr lang="fr-FR" sz="900" b="0" dirty="0">
                  <a:hlinkClick r:id="rId5"/>
                </a:rPr>
                <a:t>Source</a:t>
              </a:r>
              <a:endParaRPr lang="fr-FR" sz="900" b="0" dirty="0"/>
            </a:p>
          </p:txBody>
        </p:sp>
      </p:grpSp>
      <p:grpSp>
        <p:nvGrpSpPr>
          <p:cNvPr id="7" name="Group 17"/>
          <p:cNvGrpSpPr>
            <a:grpSpLocks/>
          </p:cNvGrpSpPr>
          <p:nvPr/>
        </p:nvGrpSpPr>
        <p:grpSpPr bwMode="auto">
          <a:xfrm>
            <a:off x="5892571" y="3234813"/>
            <a:ext cx="1211556" cy="1455994"/>
            <a:chOff x="3242" y="2737"/>
            <a:chExt cx="962" cy="1028"/>
          </a:xfrm>
        </p:grpSpPr>
        <p:pic>
          <p:nvPicPr>
            <p:cNvPr id="11" name="Picture 5" descr="excel"/>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290" y="2737"/>
              <a:ext cx="914" cy="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5"/>
            <p:cNvSpPr txBox="1">
              <a:spLocks noChangeArrowheads="1"/>
            </p:cNvSpPr>
            <p:nvPr/>
          </p:nvSpPr>
          <p:spPr bwMode="auto">
            <a:xfrm>
              <a:off x="3242" y="3602"/>
              <a:ext cx="881"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6pPr>
              <a:lvl7pPr marL="29718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7pPr>
              <a:lvl8pPr marL="34290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8pPr>
              <a:lvl9pPr marL="38862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9pPr>
            </a:lstStyle>
            <a:p>
              <a:pPr>
                <a:lnSpc>
                  <a:spcPct val="100000"/>
                </a:lnSpc>
                <a:spcBef>
                  <a:spcPct val="50000"/>
                </a:spcBef>
                <a:buClrTx/>
              </a:pPr>
              <a:r>
                <a:rPr lang="fr-FR" sz="900" b="0" dirty="0">
                  <a:hlinkClick r:id="rId7"/>
                </a:rPr>
                <a:t>source</a:t>
              </a:r>
              <a:endParaRPr lang="fr-FR" sz="900" b="0" dirty="0"/>
            </a:p>
          </p:txBody>
        </p:sp>
      </p:grpSp>
      <p:grpSp>
        <p:nvGrpSpPr>
          <p:cNvPr id="8" name="Group 24"/>
          <p:cNvGrpSpPr>
            <a:grpSpLocks/>
          </p:cNvGrpSpPr>
          <p:nvPr/>
        </p:nvGrpSpPr>
        <p:grpSpPr bwMode="auto">
          <a:xfrm>
            <a:off x="7444166" y="3307047"/>
            <a:ext cx="1419359" cy="1152898"/>
            <a:chOff x="4190" y="2701"/>
            <a:chExt cx="1127" cy="814"/>
          </a:xfrm>
        </p:grpSpPr>
        <p:pic>
          <p:nvPicPr>
            <p:cNvPr id="9" name="Picture 20" descr="image663"/>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242" y="2701"/>
              <a:ext cx="1075"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3"/>
            <p:cNvSpPr txBox="1">
              <a:spLocks noChangeArrowheads="1"/>
            </p:cNvSpPr>
            <p:nvPr/>
          </p:nvSpPr>
          <p:spPr bwMode="auto">
            <a:xfrm>
              <a:off x="4190" y="3352"/>
              <a:ext cx="881"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6pPr>
              <a:lvl7pPr marL="29718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7pPr>
              <a:lvl8pPr marL="34290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8pPr>
              <a:lvl9pPr marL="38862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9pPr>
            </a:lstStyle>
            <a:p>
              <a:pPr>
                <a:lnSpc>
                  <a:spcPct val="100000"/>
                </a:lnSpc>
                <a:spcBef>
                  <a:spcPct val="50000"/>
                </a:spcBef>
                <a:buClrTx/>
              </a:pPr>
              <a:r>
                <a:rPr lang="fr-FR" sz="900" b="0" dirty="0">
                  <a:hlinkClick r:id="rId9"/>
                </a:rPr>
                <a:t>source</a:t>
              </a:r>
              <a:endParaRPr lang="fr-FR" sz="900" b="0" dirty="0"/>
            </a:p>
          </p:txBody>
        </p:sp>
      </p:grpSp>
      <p:sp>
        <p:nvSpPr>
          <p:cNvPr id="17" name="ZoneTexte 16"/>
          <p:cNvSpPr txBox="1"/>
          <p:nvPr/>
        </p:nvSpPr>
        <p:spPr>
          <a:xfrm>
            <a:off x="274532" y="4144261"/>
            <a:ext cx="378043" cy="100356"/>
          </a:xfrm>
          <a:prstGeom prst="rect">
            <a:avLst/>
          </a:prstGeom>
          <a:noFill/>
        </p:spPr>
        <p:txBody>
          <a:bodyPr wrap="square" lIns="71320" tIns="35661" rIns="71320" bIns="35661" rtlCol="0">
            <a:spAutoFit/>
          </a:bodyPr>
          <a:lstStyle/>
          <a:p>
            <a:pPr>
              <a:buSzPct val="400000"/>
              <a:buFont typeface="Wingdings" pitchFamily="2" charset="2"/>
              <a:buChar char="ü"/>
            </a:pPr>
            <a:r>
              <a:rPr lang="fr-FR" sz="400" dirty="0">
                <a:solidFill>
                  <a:srgbClr val="FF0000"/>
                </a:solidFill>
                <a:latin typeface="Calibri" pitchFamily="34" charset="0"/>
              </a:rPr>
              <a:t>.</a:t>
            </a:r>
          </a:p>
        </p:txBody>
      </p:sp>
    </p:spTree>
    <p:extLst>
      <p:ext uri="{BB962C8B-B14F-4D97-AF65-F5344CB8AC3E}">
        <p14:creationId xmlns:p14="http://schemas.microsoft.com/office/powerpoint/2010/main" val="405134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CAC26E-8584-C8F2-8B44-236FF37E5FE3}"/>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EA19C062-62BB-7C3F-B108-D7C5B1F2D47A}"/>
              </a:ext>
            </a:extLst>
          </p:cNvPr>
          <p:cNvSpPr>
            <a:spLocks noGrp="1"/>
          </p:cNvSpPr>
          <p:nvPr>
            <p:ph type="body" idx="1"/>
          </p:nvPr>
        </p:nvSpPr>
        <p:spPr>
          <a:xfrm>
            <a:off x="2413833" y="5462014"/>
            <a:ext cx="492828" cy="236095"/>
          </a:xfrm>
        </p:spPr>
        <p:txBody>
          <a:bodyPr/>
          <a:lstStyle/>
          <a:p>
            <a:r>
              <a:rPr lang="fr-FR" sz="800" dirty="0">
                <a:hlinkClick r:id="rId3"/>
              </a:rPr>
              <a:t>source</a:t>
            </a:r>
            <a:endParaRPr lang="fr-FR" sz="600" dirty="0"/>
          </a:p>
        </p:txBody>
      </p:sp>
      <p:pic>
        <p:nvPicPr>
          <p:cNvPr id="5" name="Image 4">
            <a:extLst>
              <a:ext uri="{FF2B5EF4-FFF2-40B4-BE49-F238E27FC236}">
                <a16:creationId xmlns:a16="http://schemas.microsoft.com/office/drawing/2014/main" id="{CC81E95C-21B2-B723-6554-82FABCC55474}"/>
              </a:ext>
            </a:extLst>
          </p:cNvPr>
          <p:cNvPicPr>
            <a:picLocks noChangeAspect="1"/>
          </p:cNvPicPr>
          <p:nvPr/>
        </p:nvPicPr>
        <p:blipFill>
          <a:blip r:embed="rId4"/>
          <a:stretch>
            <a:fillRect/>
          </a:stretch>
        </p:blipFill>
        <p:spPr>
          <a:xfrm>
            <a:off x="2906661" y="0"/>
            <a:ext cx="6237339" cy="5715000"/>
          </a:xfrm>
          <a:prstGeom prst="rect">
            <a:avLst/>
          </a:prstGeom>
        </p:spPr>
      </p:pic>
    </p:spTree>
    <p:extLst>
      <p:ext uri="{BB962C8B-B14F-4D97-AF65-F5344CB8AC3E}">
        <p14:creationId xmlns:p14="http://schemas.microsoft.com/office/powerpoint/2010/main" val="3072270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3F2F8"/>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DE790B30-4B79-1195-3AC8-43C2932527CF}"/>
              </a:ext>
            </a:extLst>
          </p:cNvPr>
          <p:cNvSpPr txBox="1"/>
          <p:nvPr/>
        </p:nvSpPr>
        <p:spPr>
          <a:xfrm>
            <a:off x="2523031" y="5457111"/>
            <a:ext cx="6241571" cy="261610"/>
          </a:xfrm>
          <a:prstGeom prst="rect">
            <a:avLst/>
          </a:prstGeom>
          <a:noFill/>
        </p:spPr>
        <p:txBody>
          <a:bodyPr wrap="square">
            <a:spAutoFit/>
          </a:bodyPr>
          <a:lstStyle/>
          <a:p>
            <a:r>
              <a:rPr lang="fr-FR" sz="1050" dirty="0">
                <a:hlinkClick r:id="rId3"/>
              </a:rPr>
              <a:t>https://www.forbes.com/sites/ciocentral/2020/02/24/10-ways-to-make-better-decisions</a:t>
            </a:r>
            <a:r>
              <a:rPr lang="fr-FR" sz="1050" dirty="0"/>
              <a:t> </a:t>
            </a:r>
          </a:p>
        </p:txBody>
      </p:sp>
      <p:pic>
        <p:nvPicPr>
          <p:cNvPr id="2052" name="Picture 4">
            <a:extLst>
              <a:ext uri="{FF2B5EF4-FFF2-40B4-BE49-F238E27FC236}">
                <a16:creationId xmlns:a16="http://schemas.microsoft.com/office/drawing/2014/main" id="{6808C70C-6AD7-242C-AD19-C4251C9C61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7856" y="0"/>
            <a:ext cx="5839918" cy="5474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83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À ne pas faire…</a:t>
            </a:r>
          </a:p>
        </p:txBody>
      </p:sp>
      <p:sp>
        <p:nvSpPr>
          <p:cNvPr id="17" name="ZoneTexte 16"/>
          <p:cNvSpPr txBox="1"/>
          <p:nvPr/>
        </p:nvSpPr>
        <p:spPr>
          <a:xfrm>
            <a:off x="274532" y="4144261"/>
            <a:ext cx="378043" cy="100356"/>
          </a:xfrm>
          <a:prstGeom prst="rect">
            <a:avLst/>
          </a:prstGeom>
          <a:noFill/>
        </p:spPr>
        <p:txBody>
          <a:bodyPr wrap="square" lIns="71320" tIns="35661" rIns="71320" bIns="35661" rtlCol="0">
            <a:spAutoFit/>
          </a:bodyPr>
          <a:lstStyle/>
          <a:p>
            <a:pPr>
              <a:buSzPct val="400000"/>
              <a:buFont typeface="Wingdings" pitchFamily="2" charset="2"/>
              <a:buChar char="ü"/>
            </a:pPr>
            <a:r>
              <a:rPr lang="fr-FR" sz="400" dirty="0">
                <a:solidFill>
                  <a:srgbClr val="FF0000"/>
                </a:solidFill>
                <a:latin typeface="Calibri" pitchFamily="34" charset="0"/>
              </a:rPr>
              <a:t>.</a:t>
            </a:r>
          </a:p>
        </p:txBody>
      </p:sp>
      <p:pic>
        <p:nvPicPr>
          <p:cNvPr id="1026" name="Picture 2" descr="https://lh6.googleusercontent.com/Sja1huoi69LIrl5g0NjLf-lH5U9D79UGGmy3GnJ3437vFeVKeRmu3bjqngOLfeUQCXxvHwvzkJcttTeX0-_GPdE2TVfNinbxdEhyGrvEz6UHlQgti0TRqo3P3uMr0QCISCHK7BZHjOM"/>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326525" y="985345"/>
            <a:ext cx="5013435" cy="3476296"/>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2987566" y="4595648"/>
            <a:ext cx="5139558" cy="738664"/>
          </a:xfrm>
          <a:prstGeom prst="rect">
            <a:avLst/>
          </a:prstGeom>
          <a:noFill/>
        </p:spPr>
        <p:txBody>
          <a:bodyPr wrap="square" rtlCol="0">
            <a:spAutoFit/>
          </a:bodyPr>
          <a:lstStyle/>
          <a:p>
            <a:r>
              <a:rPr lang="fr-FR" dirty="0"/>
              <a:t>Un visuel doit :</a:t>
            </a:r>
          </a:p>
          <a:p>
            <a:pPr marL="285750" indent="-285750">
              <a:buFont typeface="Arial" panose="020B0604020202020204" pitchFamily="34" charset="0"/>
              <a:buChar char="•"/>
            </a:pPr>
            <a:r>
              <a:rPr lang="fr-FR" dirty="0"/>
              <a:t>Véhiculer un message précis – quel voulez-vous montrer ?</a:t>
            </a:r>
          </a:p>
          <a:p>
            <a:pPr marL="285750" indent="-285750">
              <a:buFont typeface="Arial" panose="020B0604020202020204" pitchFamily="34" charset="0"/>
              <a:buChar char="•"/>
            </a:pPr>
            <a:r>
              <a:rPr lang="fr-FR" dirty="0"/>
              <a:t>Être accompagné d’un commentaire bref et clair</a:t>
            </a:r>
          </a:p>
        </p:txBody>
      </p:sp>
    </p:spTree>
    <p:extLst>
      <p:ext uri="{BB962C8B-B14F-4D97-AF65-F5344CB8AC3E}">
        <p14:creationId xmlns:p14="http://schemas.microsoft.com/office/powerpoint/2010/main" val="341860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Diagramme de relevé</a:t>
            </a:r>
          </a:p>
        </p:txBody>
      </p:sp>
      <p:graphicFrame>
        <p:nvGraphicFramePr>
          <p:cNvPr id="4" name="Diagramme 3"/>
          <p:cNvGraphicFramePr>
            <a:graphicFrameLocks noChangeAspect="1"/>
          </p:cNvGraphicFramePr>
          <p:nvPr>
            <p:extLst>
              <p:ext uri="{D42A27DB-BD31-4B8C-83A1-F6EECF244321}">
                <p14:modId xmlns:p14="http://schemas.microsoft.com/office/powerpoint/2010/main" val="1599668491"/>
              </p:ext>
            </p:extLst>
          </p:nvPr>
        </p:nvGraphicFramePr>
        <p:xfrm>
          <a:off x="2881722" y="1269999"/>
          <a:ext cx="5597458" cy="3671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266912" y="3402814"/>
            <a:ext cx="378043" cy="110392"/>
          </a:xfrm>
          <a:prstGeom prst="rect">
            <a:avLst/>
          </a:prstGeom>
          <a:noFill/>
        </p:spPr>
        <p:txBody>
          <a:bodyPr wrap="square" lIns="71320" tIns="35661" rIns="71320" bIns="35661" rtlCol="0">
            <a:spAutoFit/>
          </a:bodyPr>
          <a:lstStyle/>
          <a:p>
            <a:pPr>
              <a:buSzPct val="400000"/>
              <a:buFont typeface="Wingdings" pitchFamily="2" charset="2"/>
              <a:buChar char="ü"/>
            </a:pPr>
            <a:r>
              <a:rPr lang="fr-FR" sz="400" dirty="0">
                <a:solidFill>
                  <a:srgbClr val="FF0000"/>
                </a:solidFill>
                <a:latin typeface="Calibri" pitchFamily="34" charset="0"/>
              </a:rPr>
              <a:t>.</a:t>
            </a:r>
          </a:p>
        </p:txBody>
      </p:sp>
    </p:spTree>
    <p:extLst>
      <p:ext uri="{BB962C8B-B14F-4D97-AF65-F5344CB8AC3E}">
        <p14:creationId xmlns:p14="http://schemas.microsoft.com/office/powerpoint/2010/main" val="2248930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34595A-0F07-56B9-5C46-A11DB5258677}"/>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66747626-DB0C-CB0A-DF57-38BF05CF62B8}"/>
              </a:ext>
            </a:extLst>
          </p:cNvPr>
          <p:cNvSpPr>
            <a:spLocks noGrp="1"/>
          </p:cNvSpPr>
          <p:nvPr>
            <p:ph type="body" idx="1"/>
          </p:nvPr>
        </p:nvSpPr>
        <p:spPr/>
        <p:txBody>
          <a:bodyPr/>
          <a:lstStyle/>
          <a:p>
            <a:endParaRPr lang="fr-FR"/>
          </a:p>
        </p:txBody>
      </p:sp>
      <p:pic>
        <p:nvPicPr>
          <p:cNvPr id="5" name="Image 4">
            <a:extLst>
              <a:ext uri="{FF2B5EF4-FFF2-40B4-BE49-F238E27FC236}">
                <a16:creationId xmlns:a16="http://schemas.microsoft.com/office/drawing/2014/main" id="{43C271F3-AB57-A0ED-3C83-107E92B3F51A}"/>
              </a:ext>
            </a:extLst>
          </p:cNvPr>
          <p:cNvPicPr>
            <a:picLocks noChangeAspect="1"/>
          </p:cNvPicPr>
          <p:nvPr/>
        </p:nvPicPr>
        <p:blipFill>
          <a:blip r:embed="rId2"/>
          <a:stretch>
            <a:fillRect/>
          </a:stretch>
        </p:blipFill>
        <p:spPr>
          <a:xfrm>
            <a:off x="275508" y="0"/>
            <a:ext cx="8592984" cy="5715000"/>
          </a:xfrm>
          <a:prstGeom prst="rect">
            <a:avLst/>
          </a:prstGeom>
        </p:spPr>
      </p:pic>
    </p:spTree>
    <p:extLst>
      <p:ext uri="{BB962C8B-B14F-4D97-AF65-F5344CB8AC3E}">
        <p14:creationId xmlns:p14="http://schemas.microsoft.com/office/powerpoint/2010/main" val="267970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re 1"/>
          <p:cNvSpPr>
            <a:spLocks noGrp="1"/>
          </p:cNvSpPr>
          <p:nvPr>
            <p:ph type="title"/>
          </p:nvPr>
        </p:nvSpPr>
        <p:spPr bwMode="auto">
          <a:xfrm>
            <a:off x="2771775" y="134938"/>
            <a:ext cx="6242050" cy="57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fr-FR">
                <a:latin typeface="Arial" panose="020B0604020202020204" pitchFamily="34" charset="0"/>
                <a:cs typeface="Arial" panose="020B0604020202020204" pitchFamily="34" charset="0"/>
              </a:rPr>
              <a:t>Réflexion sur le chapitre</a:t>
            </a:r>
          </a:p>
        </p:txBody>
      </p:sp>
      <p:sp>
        <p:nvSpPr>
          <p:cNvPr id="3" name="Espace réservé du texte 2"/>
          <p:cNvSpPr>
            <a:spLocks noGrp="1"/>
          </p:cNvSpPr>
          <p:nvPr>
            <p:ph type="body" idx="1"/>
          </p:nvPr>
        </p:nvSpPr>
        <p:spPr>
          <a:xfrm>
            <a:off x="2843213" y="1270000"/>
            <a:ext cx="6173787" cy="3937000"/>
          </a:xfrm>
        </p:spPr>
        <p:txBody>
          <a:bodyPr/>
          <a:lstStyle/>
          <a:p>
            <a:pPr marL="285750" indent="-285750" eaLnBrk="1" fontAlgn="auto" hangingPunct="1">
              <a:spcBef>
                <a:spcPts val="0"/>
              </a:spcBef>
              <a:spcAft>
                <a:spcPts val="0"/>
              </a:spcAft>
              <a:buFont typeface="Wingdings" panose="05000000000000000000" pitchFamily="2" charset="2"/>
              <a:buChar char="§"/>
              <a:defRPr/>
            </a:pPr>
            <a:r>
              <a:rPr lang="fr-FR" sz="2000" i="1" dirty="0">
                <a:sym typeface="Arial"/>
              </a:rPr>
              <a:t>Lorsque vos enfants étaient petits, avez-vous reporté leur taille sur une toise ? Quelles sont les données collectées sur leur carnet de santé ? Quels outils de représentation ?</a:t>
            </a:r>
          </a:p>
          <a:p>
            <a:pPr eaLnBrk="1" fontAlgn="auto" hangingPunct="1">
              <a:spcBef>
                <a:spcPts val="0"/>
              </a:spcBef>
              <a:spcAft>
                <a:spcPts val="0"/>
              </a:spcAft>
              <a:defRPr/>
            </a:pPr>
            <a:endParaRPr lang="fr-FR" sz="1556" dirty="0">
              <a:sym typeface="Arial"/>
            </a:endParaRPr>
          </a:p>
          <a:p>
            <a:pPr eaLnBrk="1" fontAlgn="auto" hangingPunct="1">
              <a:spcBef>
                <a:spcPts val="0"/>
              </a:spcBef>
              <a:spcAft>
                <a:spcPts val="0"/>
              </a:spcAft>
              <a:defRPr/>
            </a:pPr>
            <a:endParaRPr lang="fr-FR" sz="1556" dirty="0">
              <a:sym typeface="Arial"/>
            </a:endParaRPr>
          </a:p>
          <a:p>
            <a:pPr eaLnBrk="1" fontAlgn="auto" hangingPunct="1">
              <a:spcBef>
                <a:spcPts val="0"/>
              </a:spcBef>
              <a:spcAft>
                <a:spcPts val="0"/>
              </a:spcAft>
              <a:defRPr/>
            </a:pPr>
            <a:r>
              <a:rPr lang="fr-FR" sz="2000" dirty="0">
                <a:sym typeface="Arial"/>
              </a:rPr>
              <a:t>Pour aller plus loin : </a:t>
            </a:r>
            <a:endParaRPr lang="fr-FR" sz="1556" dirty="0">
              <a:sym typeface="Arial"/>
              <a:hlinkClick r:id="rId2"/>
            </a:endParaRPr>
          </a:p>
          <a:p>
            <a:pPr marL="285750" indent="-285750" eaLnBrk="1" fontAlgn="auto" hangingPunct="1">
              <a:spcBef>
                <a:spcPts val="0"/>
              </a:spcBef>
              <a:spcAft>
                <a:spcPts val="0"/>
              </a:spcAft>
              <a:buFont typeface="Wingdings" panose="05000000000000000000" pitchFamily="2" charset="2"/>
              <a:buChar char="§"/>
              <a:defRPr/>
            </a:pPr>
            <a:r>
              <a:rPr lang="fr-FR" sz="1800" dirty="0">
                <a:solidFill>
                  <a:schemeClr val="accent6">
                    <a:lumMod val="75000"/>
                  </a:schemeClr>
                </a:solidFill>
                <a:sym typeface="Arial"/>
              </a:rPr>
              <a:t>Mon cours de </a:t>
            </a:r>
            <a:r>
              <a:rPr lang="fr-FR" sz="1800" dirty="0">
                <a:solidFill>
                  <a:schemeClr val="accent6">
                    <a:lumMod val="75000"/>
                  </a:schemeClr>
                </a:solidFill>
                <a:sym typeface="Arial"/>
                <a:hlinkClick r:id="rId3"/>
              </a:rPr>
              <a:t>recueil et analyse de données</a:t>
            </a:r>
            <a:endParaRPr lang="fr-FR" sz="1800" dirty="0">
              <a:solidFill>
                <a:schemeClr val="accent6">
                  <a:lumMod val="75000"/>
                </a:schemeClr>
              </a:solidFill>
              <a:sym typeface="Arial"/>
            </a:endParaRPr>
          </a:p>
          <a:p>
            <a:pPr marL="285750" indent="-285750" eaLnBrk="1" fontAlgn="auto" hangingPunct="1">
              <a:spcBef>
                <a:spcPts val="0"/>
              </a:spcBef>
              <a:spcAft>
                <a:spcPts val="0"/>
              </a:spcAft>
              <a:buFont typeface="Wingdings" panose="05000000000000000000" pitchFamily="2" charset="2"/>
              <a:buChar char="§"/>
              <a:defRPr/>
            </a:pPr>
            <a:r>
              <a:rPr lang="fr-FR" sz="1800" dirty="0">
                <a:solidFill>
                  <a:schemeClr val="accent6">
                    <a:lumMod val="75000"/>
                  </a:schemeClr>
                </a:solidFill>
                <a:sym typeface="Arial"/>
              </a:rPr>
              <a:t>Carte interactive : </a:t>
            </a:r>
            <a:r>
              <a:rPr lang="fr-FR" sz="1800" dirty="0">
                <a:solidFill>
                  <a:schemeClr val="accent6">
                    <a:lumMod val="75000"/>
                  </a:schemeClr>
                </a:solidFill>
                <a:hlinkClick r:id="rId2"/>
              </a:rPr>
              <a:t>http://dataparis.io/#</a:t>
            </a:r>
            <a:endParaRPr lang="fr-FR" sz="1800" dirty="0">
              <a:solidFill>
                <a:schemeClr val="accent6">
                  <a:lumMod val="75000"/>
                </a:schemeClr>
              </a:solidFill>
            </a:endParaRPr>
          </a:p>
          <a:p>
            <a:pPr marL="285750" indent="-285750" eaLnBrk="1" fontAlgn="auto" hangingPunct="1">
              <a:spcBef>
                <a:spcPts val="0"/>
              </a:spcBef>
              <a:spcAft>
                <a:spcPts val="0"/>
              </a:spcAft>
              <a:buFont typeface="Wingdings" panose="05000000000000000000" pitchFamily="2" charset="2"/>
              <a:buChar char="§"/>
              <a:defRPr/>
            </a:pPr>
            <a:r>
              <a:rPr lang="fr-FR" sz="1800" dirty="0">
                <a:solidFill>
                  <a:schemeClr val="accent6">
                    <a:lumMod val="75000"/>
                  </a:schemeClr>
                </a:solidFill>
              </a:rPr>
              <a:t>Formation </a:t>
            </a:r>
            <a:r>
              <a:rPr lang="fr-FR" sz="1800" dirty="0">
                <a:solidFill>
                  <a:schemeClr val="accent6">
                    <a:lumMod val="75000"/>
                  </a:schemeClr>
                </a:solidFill>
                <a:hlinkClick r:id="rId4"/>
              </a:rPr>
              <a:t>management visuel de projet</a:t>
            </a:r>
            <a:endParaRPr lang="fr-FR" sz="1800" dirty="0">
              <a:solidFill>
                <a:schemeClr val="accent6">
                  <a:lumMod val="75000"/>
                </a:schemeClr>
              </a:solidFill>
            </a:endParaRPr>
          </a:p>
          <a:p>
            <a:pPr marL="285750" indent="-285750" eaLnBrk="1" fontAlgn="auto" hangingPunct="1">
              <a:spcBef>
                <a:spcPts val="0"/>
              </a:spcBef>
              <a:spcAft>
                <a:spcPts val="0"/>
              </a:spcAft>
              <a:buFont typeface="Wingdings" panose="05000000000000000000" pitchFamily="2" charset="2"/>
              <a:buChar char="§"/>
              <a:defRPr/>
            </a:pPr>
            <a:endParaRPr lang="fr-FR" sz="1556" dirty="0">
              <a:sym typeface="Arial"/>
            </a:endParaRPr>
          </a:p>
          <a:p>
            <a:pPr eaLnBrk="1" fontAlgn="auto" hangingPunct="1">
              <a:spcBef>
                <a:spcPts val="0"/>
              </a:spcBef>
              <a:spcAft>
                <a:spcPts val="0"/>
              </a:spcAft>
              <a:defRPr/>
            </a:pPr>
            <a:endParaRPr lang="fr-FR" sz="1556" dirty="0">
              <a:sym typeface="Arial"/>
            </a:endParaRPr>
          </a:p>
          <a:p>
            <a:pPr marL="285750" indent="-285750" eaLnBrk="1" fontAlgn="auto" hangingPunct="1">
              <a:spcBef>
                <a:spcPts val="0"/>
              </a:spcBef>
              <a:spcAft>
                <a:spcPts val="0"/>
              </a:spcAft>
              <a:buFont typeface="Wingdings" panose="05000000000000000000" pitchFamily="2" charset="2"/>
              <a:buChar char="§"/>
              <a:defRPr/>
            </a:pPr>
            <a:endParaRPr lang="fr-FR" sz="1556" dirty="0">
              <a:sym typeface="Arial"/>
            </a:endParaRPr>
          </a:p>
          <a:p>
            <a:pPr marL="285750" indent="-285750" eaLnBrk="1" fontAlgn="auto" hangingPunct="1">
              <a:spcBef>
                <a:spcPts val="0"/>
              </a:spcBef>
              <a:spcAft>
                <a:spcPts val="0"/>
              </a:spcAft>
              <a:buFont typeface="Wingdings" panose="05000000000000000000" pitchFamily="2" charset="2"/>
              <a:buChar char="§"/>
              <a:defRPr/>
            </a:pPr>
            <a:endParaRPr lang="fr-FR" sz="1556" dirty="0">
              <a:sym typeface="Arial"/>
            </a:endParaRPr>
          </a:p>
        </p:txBody>
      </p:sp>
      <p:pic>
        <p:nvPicPr>
          <p:cNvPr id="5" name="Picture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113595" y="4424078"/>
            <a:ext cx="773365" cy="737678"/>
          </a:xfrm>
          <a:prstGeom prst="rect">
            <a:avLst/>
          </a:prstGeom>
          <a:ln>
            <a:noFill/>
          </a:ln>
          <a:effectLst>
            <a:outerShdw blurRad="190500" algn="tl" rotWithShape="0">
              <a:srgbClr val="000000">
                <a:alpha val="70000"/>
              </a:srgbClr>
            </a:outerShdw>
          </a:effectLst>
        </p:spPr>
      </p:pic>
      <p:sp>
        <p:nvSpPr>
          <p:cNvPr id="6" name="ZoneTexte 5"/>
          <p:cNvSpPr txBox="1"/>
          <p:nvPr/>
        </p:nvSpPr>
        <p:spPr>
          <a:xfrm>
            <a:off x="4886960" y="4608251"/>
            <a:ext cx="2736304" cy="369332"/>
          </a:xfrm>
          <a:prstGeom prst="rect">
            <a:avLst/>
          </a:prstGeom>
          <a:noFill/>
        </p:spPr>
        <p:txBody>
          <a:bodyPr wrap="square" rtlCol="0">
            <a:spAutoFit/>
          </a:bodyPr>
          <a:lstStyle/>
          <a:p>
            <a:r>
              <a:rPr lang="fr-FR" sz="1800" dirty="0">
                <a:solidFill>
                  <a:srgbClr val="8D42C6"/>
                </a:solidFill>
                <a:latin typeface="Calibri" panose="020F0502020204030204" pitchFamily="34" charset="0"/>
              </a:rPr>
              <a:t>Quiz sous cette vidéo…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Relevé de données</a:t>
            </a:r>
          </a:p>
        </p:txBody>
      </p:sp>
      <p:sp>
        <p:nvSpPr>
          <p:cNvPr id="3" name="Espace réservé du texte 2"/>
          <p:cNvSpPr>
            <a:spLocks noGrp="1"/>
          </p:cNvSpPr>
          <p:nvPr>
            <p:ph type="body" idx="1"/>
          </p:nvPr>
        </p:nvSpPr>
        <p:spPr>
          <a:xfrm>
            <a:off x="2632855" y="1269999"/>
            <a:ext cx="6384148" cy="4206875"/>
          </a:xfrm>
        </p:spPr>
        <p:txBody>
          <a:bodyPr/>
          <a:lstStyle/>
          <a:p>
            <a:pPr marL="447675" indent="-285750">
              <a:spcBef>
                <a:spcPts val="300"/>
              </a:spcBef>
              <a:spcAft>
                <a:spcPts val="300"/>
              </a:spcAft>
              <a:buFont typeface="Arial" panose="020B0604020202020204" pitchFamily="34" charset="0"/>
              <a:buChar char="•"/>
            </a:pPr>
            <a:r>
              <a:rPr lang="fr-FR" sz="1800" dirty="0">
                <a:solidFill>
                  <a:schemeClr val="accent6"/>
                </a:solidFill>
                <a:latin typeface="Calibri" panose="020F0502020204030204" pitchFamily="34" charset="0"/>
              </a:rPr>
              <a:t>Un document permettant de recueillir des données fiables et précises </a:t>
            </a:r>
          </a:p>
          <a:p>
            <a:pPr marL="447675" indent="-285750">
              <a:spcBef>
                <a:spcPts val="300"/>
              </a:spcBef>
              <a:spcAft>
                <a:spcPts val="300"/>
              </a:spcAft>
              <a:buFont typeface="Arial" panose="020B0604020202020204" pitchFamily="34" charset="0"/>
              <a:buChar char="•"/>
            </a:pPr>
            <a:r>
              <a:rPr lang="fr-FR" sz="1800" dirty="0">
                <a:solidFill>
                  <a:schemeClr val="accent6"/>
                </a:solidFill>
                <a:latin typeface="Calibri" panose="020F0502020204030204" pitchFamily="34" charset="0"/>
              </a:rPr>
              <a:t>… en relation avec un objectif défini. </a:t>
            </a:r>
          </a:p>
          <a:p>
            <a:endParaRPr lang="fr-FR" sz="2300" dirty="0">
              <a:solidFill>
                <a:schemeClr val="tx1"/>
              </a:solidFill>
              <a:latin typeface="Calibri" panose="020F0502020204030204" pitchFamily="34" charset="0"/>
            </a:endParaRPr>
          </a:p>
          <a:p>
            <a:pPr marL="0" indent="0">
              <a:buNone/>
            </a:pPr>
            <a:r>
              <a:rPr lang="fr-FR" sz="2300" dirty="0">
                <a:solidFill>
                  <a:schemeClr val="tx1"/>
                </a:solidFill>
                <a:latin typeface="Calibri" panose="020F0502020204030204" pitchFamily="34" charset="0"/>
              </a:rPr>
              <a:t>De la collecte à l’exploitation</a:t>
            </a:r>
            <a:endParaRPr lang="fr-FR" sz="2300" dirty="0">
              <a:solidFill>
                <a:schemeClr val="accent6"/>
              </a:solidFill>
              <a:latin typeface="Calibri" panose="020F0502020204030204" pitchFamily="34" charset="0"/>
            </a:endParaRPr>
          </a:p>
          <a:p>
            <a:pPr marL="647700" lvl="1" indent="-285750">
              <a:spcBef>
                <a:spcPts val="300"/>
              </a:spcBef>
              <a:spcAft>
                <a:spcPts val="300"/>
              </a:spcAft>
              <a:buFontTx/>
              <a:buChar char="-"/>
            </a:pPr>
            <a:r>
              <a:rPr lang="fr-FR" sz="1600" dirty="0">
                <a:solidFill>
                  <a:schemeClr val="accent6"/>
                </a:solidFill>
                <a:latin typeface="Calibri" panose="020F0502020204030204" pitchFamily="34" charset="0"/>
              </a:rPr>
              <a:t>Protocole de collecte ?</a:t>
            </a:r>
          </a:p>
          <a:p>
            <a:pPr marL="647700" lvl="1" indent="-285750">
              <a:spcBef>
                <a:spcPts val="300"/>
              </a:spcBef>
              <a:spcAft>
                <a:spcPts val="300"/>
              </a:spcAft>
              <a:buFontTx/>
              <a:buChar char="-"/>
            </a:pPr>
            <a:r>
              <a:rPr lang="fr-FR" sz="1600" dirty="0">
                <a:solidFill>
                  <a:schemeClr val="accent6"/>
                </a:solidFill>
                <a:latin typeface="Calibri" panose="020F0502020204030204" pitchFamily="34" charset="0"/>
              </a:rPr>
              <a:t>Format de stockage ?</a:t>
            </a:r>
          </a:p>
          <a:p>
            <a:pPr marL="361950" lvl="1">
              <a:spcBef>
                <a:spcPts val="300"/>
              </a:spcBef>
              <a:spcAft>
                <a:spcPts val="600"/>
              </a:spcAft>
            </a:pPr>
            <a:endParaRPr lang="fr-FR" sz="1600" dirty="0">
              <a:solidFill>
                <a:schemeClr val="accent6"/>
              </a:solidFill>
              <a:latin typeface="Calibri" panose="020F0502020204030204" pitchFamily="34" charset="0"/>
            </a:endParaRPr>
          </a:p>
          <a:p>
            <a:pPr lvl="1">
              <a:spcBef>
                <a:spcPts val="300"/>
              </a:spcBef>
              <a:spcAft>
                <a:spcPts val="300"/>
              </a:spcAft>
            </a:pPr>
            <a:r>
              <a:rPr lang="fr-FR" sz="1600" dirty="0">
                <a:solidFill>
                  <a:srgbClr val="990000"/>
                </a:solidFill>
                <a:latin typeface="Calibri" panose="020F0502020204030204" pitchFamily="34" charset="0"/>
              </a:rPr>
              <a:t> Collecte </a:t>
            </a:r>
          </a:p>
          <a:p>
            <a:pPr lvl="1">
              <a:spcBef>
                <a:spcPts val="300"/>
              </a:spcBef>
              <a:spcAft>
                <a:spcPts val="300"/>
              </a:spcAft>
            </a:pPr>
            <a:r>
              <a:rPr lang="fr-FR" sz="1600" dirty="0">
                <a:solidFill>
                  <a:srgbClr val="990000"/>
                </a:solidFill>
                <a:latin typeface="Calibri" panose="020F0502020204030204" pitchFamily="34" charset="0"/>
              </a:rPr>
              <a:t>	→ accès </a:t>
            </a:r>
          </a:p>
          <a:p>
            <a:pPr lvl="1">
              <a:spcBef>
                <a:spcPts val="300"/>
              </a:spcBef>
              <a:spcAft>
                <a:spcPts val="300"/>
              </a:spcAft>
            </a:pPr>
            <a:r>
              <a:rPr lang="fr-FR" sz="1600" dirty="0">
                <a:solidFill>
                  <a:srgbClr val="990000"/>
                </a:solidFill>
                <a:latin typeface="Calibri" panose="020F0502020204030204" pitchFamily="34" charset="0"/>
              </a:rPr>
              <a:t>		→ traitement </a:t>
            </a:r>
          </a:p>
          <a:p>
            <a:pPr lvl="1">
              <a:spcBef>
                <a:spcPts val="300"/>
              </a:spcBef>
              <a:spcAft>
                <a:spcPts val="300"/>
              </a:spcAft>
            </a:pPr>
            <a:r>
              <a:rPr lang="fr-FR" sz="1600" dirty="0">
                <a:solidFill>
                  <a:srgbClr val="990000"/>
                </a:solidFill>
                <a:latin typeface="Calibri" panose="020F0502020204030204" pitchFamily="34" charset="0"/>
              </a:rPr>
              <a:t>			→ archivage</a:t>
            </a:r>
          </a:p>
          <a:p>
            <a:endParaRPr lang="fr-FR" dirty="0"/>
          </a:p>
        </p:txBody>
      </p:sp>
      <p:pic>
        <p:nvPicPr>
          <p:cNvPr id="4" name="Image 3" descr="Capture d’écra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26259" y="2205932"/>
            <a:ext cx="2092274" cy="2092274"/>
          </a:xfrm>
          <a:prstGeom prst="rect">
            <a:avLst/>
          </a:prstGeom>
        </p:spPr>
      </p:pic>
      <p:sp>
        <p:nvSpPr>
          <p:cNvPr id="5" name="Rectangle 4"/>
          <p:cNvSpPr/>
          <p:nvPr/>
        </p:nvSpPr>
        <p:spPr>
          <a:xfrm>
            <a:off x="2632855" y="5476874"/>
            <a:ext cx="2626040" cy="261610"/>
          </a:xfrm>
          <a:prstGeom prst="rect">
            <a:avLst/>
          </a:prstGeom>
        </p:spPr>
        <p:txBody>
          <a:bodyPr wrap="none">
            <a:spAutoFit/>
          </a:bodyPr>
          <a:lstStyle/>
          <a:p>
            <a:pPr algn="r" eaLnBrk="1" hangingPunct="1">
              <a:spcBef>
                <a:spcPct val="50000"/>
              </a:spcBef>
            </a:pPr>
            <a:r>
              <a:rPr lang="fr-FR" sz="1100" dirty="0">
                <a:solidFill>
                  <a:schemeClr val="tx1"/>
                </a:solidFill>
                <a:latin typeface="Times New Roman" pitchFamily="18" charset="0"/>
              </a:rPr>
              <a:t>Image1 </a:t>
            </a:r>
            <a:r>
              <a:rPr lang="fr-FR" sz="1100" dirty="0" err="1">
                <a:solidFill>
                  <a:schemeClr val="tx1"/>
                </a:solidFill>
                <a:latin typeface="Times New Roman" pitchFamily="18" charset="0"/>
              </a:rPr>
              <a:t>Stickerkitty</a:t>
            </a:r>
            <a:r>
              <a:rPr lang="fr-FR" sz="1100" dirty="0">
                <a:solidFill>
                  <a:schemeClr val="tx1"/>
                </a:solidFill>
                <a:latin typeface="Times New Roman" pitchFamily="18" charset="0"/>
              </a:rPr>
              <a:t> cc-by-NC-SA : </a:t>
            </a:r>
            <a:r>
              <a:rPr lang="fr-FR" sz="1100" dirty="0">
                <a:solidFill>
                  <a:schemeClr val="tx1"/>
                </a:solidFill>
                <a:latin typeface="Times New Roman" pitchFamily="18" charset="0"/>
                <a:hlinkClick r:id="rId4"/>
              </a:rPr>
              <a:t>source</a:t>
            </a:r>
            <a:endParaRPr lang="fr-FR" sz="1100" dirty="0">
              <a:solidFill>
                <a:schemeClr val="tx1"/>
              </a:solidFill>
              <a:latin typeface="Times New Roman" pitchFamily="18" charset="0"/>
            </a:endParaRPr>
          </a:p>
        </p:txBody>
      </p:sp>
      <p:pic>
        <p:nvPicPr>
          <p:cNvPr id="1026" name="Picture 2" descr="http://farm3.staticflickr.com/2782/4239958056_f360c5ff65.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76074" y="4519871"/>
            <a:ext cx="1727469" cy="89828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926238" y="5476874"/>
            <a:ext cx="2717411" cy="261610"/>
          </a:xfrm>
          <a:prstGeom prst="rect">
            <a:avLst/>
          </a:prstGeom>
        </p:spPr>
        <p:txBody>
          <a:bodyPr wrap="none">
            <a:spAutoFit/>
          </a:bodyPr>
          <a:lstStyle/>
          <a:p>
            <a:pPr algn="r" eaLnBrk="1" hangingPunct="1">
              <a:spcBef>
                <a:spcPct val="50000"/>
              </a:spcBef>
            </a:pPr>
            <a:r>
              <a:rPr lang="fr-FR" sz="1100" dirty="0">
                <a:solidFill>
                  <a:schemeClr val="tx1"/>
                </a:solidFill>
                <a:latin typeface="Times New Roman" pitchFamily="18" charset="0"/>
              </a:rPr>
              <a:t>Image2 :  35 </a:t>
            </a:r>
            <a:r>
              <a:rPr lang="fr-FR" sz="1100" dirty="0" err="1">
                <a:solidFill>
                  <a:schemeClr val="tx1"/>
                </a:solidFill>
                <a:latin typeface="Times New Roman" pitchFamily="18" charset="0"/>
              </a:rPr>
              <a:t>Summerscc</a:t>
            </a:r>
            <a:r>
              <a:rPr lang="fr-FR" sz="1100" dirty="0">
                <a:solidFill>
                  <a:schemeClr val="tx1"/>
                </a:solidFill>
                <a:latin typeface="Times New Roman" pitchFamily="18" charset="0"/>
              </a:rPr>
              <a:t>-by-NC-SA : </a:t>
            </a:r>
            <a:r>
              <a:rPr lang="fr-FR" sz="1100" dirty="0">
                <a:solidFill>
                  <a:schemeClr val="tx1"/>
                </a:solidFill>
                <a:latin typeface="Times New Roman" pitchFamily="18" charset="0"/>
                <a:hlinkClick r:id="rId6"/>
              </a:rPr>
              <a:t>source</a:t>
            </a:r>
            <a:endParaRPr lang="fr-FR" sz="1100" dirty="0">
              <a:solidFill>
                <a:schemeClr val="tx1"/>
              </a:solidFill>
              <a:latin typeface="Times New Roman" pitchFamily="18" charset="0"/>
            </a:endParaRPr>
          </a:p>
        </p:txBody>
      </p:sp>
      <p:sp>
        <p:nvSpPr>
          <p:cNvPr id="8" name="ZoneTexte 7"/>
          <p:cNvSpPr txBox="1"/>
          <p:nvPr/>
        </p:nvSpPr>
        <p:spPr>
          <a:xfrm>
            <a:off x="266912" y="3402814"/>
            <a:ext cx="378043" cy="110392"/>
          </a:xfrm>
          <a:prstGeom prst="rect">
            <a:avLst/>
          </a:prstGeom>
          <a:noFill/>
        </p:spPr>
        <p:txBody>
          <a:bodyPr wrap="square" lIns="71320" tIns="35661" rIns="71320" bIns="35661" rtlCol="0">
            <a:spAutoFit/>
          </a:bodyPr>
          <a:lstStyle/>
          <a:p>
            <a:pPr>
              <a:buSzPct val="400000"/>
              <a:buFont typeface="Wingdings" pitchFamily="2" charset="2"/>
              <a:buChar char="ü"/>
            </a:pPr>
            <a:r>
              <a:rPr lang="fr-FR" sz="400" dirty="0">
                <a:solidFill>
                  <a:srgbClr val="FF0000"/>
                </a:solidFill>
                <a:latin typeface="Calibri" pitchFamily="34" charset="0"/>
              </a:rPr>
              <a:t>.</a:t>
            </a:r>
          </a:p>
        </p:txBody>
      </p:sp>
    </p:spTree>
    <p:extLst>
      <p:ext uri="{BB962C8B-B14F-4D97-AF65-F5344CB8AC3E}">
        <p14:creationId xmlns:p14="http://schemas.microsoft.com/office/powerpoint/2010/main" val="391352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Méthodologie de collecte</a:t>
            </a:r>
          </a:p>
        </p:txBody>
      </p:sp>
      <p:sp>
        <p:nvSpPr>
          <p:cNvPr id="3" name="Espace réservé du texte 2"/>
          <p:cNvSpPr>
            <a:spLocks noGrp="1"/>
          </p:cNvSpPr>
          <p:nvPr>
            <p:ph type="body" idx="1"/>
          </p:nvPr>
        </p:nvSpPr>
        <p:spPr>
          <a:xfrm>
            <a:off x="2657959" y="1269999"/>
            <a:ext cx="6359044" cy="4206875"/>
          </a:xfrm>
        </p:spPr>
        <p:txBody>
          <a:bodyPr/>
          <a:lstStyle/>
          <a:p>
            <a:pPr marL="0" indent="0">
              <a:buNone/>
            </a:pPr>
            <a:r>
              <a:rPr lang="fr-FR" sz="2300" dirty="0">
                <a:solidFill>
                  <a:schemeClr val="tx1"/>
                </a:solidFill>
                <a:latin typeface="Calibri" panose="020F0502020204030204" pitchFamily="34" charset="0"/>
              </a:rPr>
              <a:t>Étapes :</a:t>
            </a:r>
          </a:p>
          <a:p>
            <a:pPr marL="361950" lvl="1" indent="-19050">
              <a:spcBef>
                <a:spcPts val="300"/>
              </a:spcBef>
              <a:spcAft>
                <a:spcPts val="300"/>
              </a:spcAft>
              <a:buFont typeface="+mj-lt"/>
              <a:buAutoNum type="arabicPeriod"/>
            </a:pPr>
            <a:r>
              <a:rPr lang="fr-FR" sz="1600" dirty="0">
                <a:solidFill>
                  <a:schemeClr val="accent2"/>
                </a:solidFill>
                <a:latin typeface="Calibri" panose="020F0502020204030204" pitchFamily="34" charset="0"/>
              </a:rPr>
              <a:t> La détermination des éléments à relever</a:t>
            </a:r>
            <a:endParaRPr lang="fr-FR" sz="1600" dirty="0">
              <a:solidFill>
                <a:srgbClr val="00B050"/>
              </a:solidFill>
              <a:latin typeface="Calibri" panose="020F0502020204030204" pitchFamily="34" charset="0"/>
            </a:endParaRPr>
          </a:p>
          <a:p>
            <a:pPr marL="361950" lvl="1" indent="-19050">
              <a:spcBef>
                <a:spcPts val="300"/>
              </a:spcBef>
              <a:spcAft>
                <a:spcPts val="300"/>
              </a:spcAft>
              <a:buFont typeface="+mj-lt"/>
              <a:buAutoNum type="arabicPeriod"/>
            </a:pPr>
            <a:r>
              <a:rPr lang="fr-FR" sz="1600" dirty="0">
                <a:solidFill>
                  <a:schemeClr val="accent2"/>
                </a:solidFill>
                <a:latin typeface="Calibri" panose="020F0502020204030204" pitchFamily="34" charset="0"/>
              </a:rPr>
              <a:t> L’élaboration de la fiche de relevés. </a:t>
            </a:r>
          </a:p>
          <a:p>
            <a:pPr marL="534988" lvl="2" indent="92075">
              <a:spcBef>
                <a:spcPts val="300"/>
              </a:spcBef>
              <a:spcAft>
                <a:spcPts val="300"/>
              </a:spcAft>
              <a:buFont typeface="Arial" panose="020B0604020202020204" pitchFamily="34" charset="0"/>
              <a:buChar char="•"/>
            </a:pPr>
            <a:r>
              <a:rPr lang="fr-FR" sz="1600" dirty="0">
                <a:solidFill>
                  <a:srgbClr val="00B050"/>
                </a:solidFill>
                <a:latin typeface="Calibri" panose="020F0502020204030204" pitchFamily="34" charset="0"/>
              </a:rPr>
              <a:t> Tableau à une ou deux entrées, cases</a:t>
            </a:r>
          </a:p>
          <a:p>
            <a:pPr marL="715963" lvl="2">
              <a:spcBef>
                <a:spcPts val="0"/>
              </a:spcBef>
              <a:spcAft>
                <a:spcPts val="300"/>
              </a:spcAft>
            </a:pPr>
            <a:r>
              <a:rPr lang="fr-FR" sz="1600" dirty="0">
                <a:solidFill>
                  <a:srgbClr val="00B050"/>
                </a:solidFill>
                <a:latin typeface="Calibri" panose="020F0502020204030204" pitchFamily="34" charset="0"/>
              </a:rPr>
              <a:t>à cocher, main courante, questionnaire, </a:t>
            </a:r>
          </a:p>
          <a:p>
            <a:pPr marL="715963" lvl="2">
              <a:spcBef>
                <a:spcPts val="0"/>
              </a:spcBef>
              <a:spcAft>
                <a:spcPts val="300"/>
              </a:spcAft>
            </a:pPr>
            <a:r>
              <a:rPr lang="fr-FR" sz="1600" dirty="0">
                <a:solidFill>
                  <a:srgbClr val="00B050"/>
                </a:solidFill>
                <a:latin typeface="Calibri" panose="020F0502020204030204" pitchFamily="34" charset="0"/>
              </a:rPr>
              <a:t>enregistrement automatique..</a:t>
            </a:r>
          </a:p>
          <a:p>
            <a:pPr marL="534988" lvl="2" indent="92075">
              <a:spcBef>
                <a:spcPts val="300"/>
              </a:spcBef>
              <a:spcAft>
                <a:spcPts val="300"/>
              </a:spcAft>
              <a:buFont typeface="Arial" panose="020B0604020202020204" pitchFamily="34" charset="0"/>
              <a:buChar char="•"/>
            </a:pPr>
            <a:r>
              <a:rPr lang="fr-FR" sz="1600" dirty="0">
                <a:solidFill>
                  <a:srgbClr val="00B050"/>
                </a:solidFill>
                <a:latin typeface="Calibri" panose="020F0502020204030204" pitchFamily="34" charset="0"/>
              </a:rPr>
              <a:t>Mémorisation méthodique des mesures</a:t>
            </a:r>
          </a:p>
          <a:p>
            <a:pPr marL="534988" lvl="2" indent="92075">
              <a:spcBef>
                <a:spcPts val="300"/>
              </a:spcBef>
              <a:spcAft>
                <a:spcPts val="300"/>
              </a:spcAft>
              <a:buFont typeface="Arial" panose="020B0604020202020204" pitchFamily="34" charset="0"/>
              <a:buChar char="•"/>
            </a:pPr>
            <a:r>
              <a:rPr lang="fr-FR" sz="1600" dirty="0">
                <a:solidFill>
                  <a:srgbClr val="00B050"/>
                </a:solidFill>
                <a:latin typeface="Calibri" panose="020F0502020204030204" pitchFamily="34" charset="0"/>
              </a:rPr>
              <a:t> Ce qui n’est pas mesuré est perdu !</a:t>
            </a:r>
          </a:p>
          <a:p>
            <a:pPr marL="361950" lvl="1">
              <a:spcBef>
                <a:spcPts val="300"/>
              </a:spcBef>
              <a:spcAft>
                <a:spcPts val="300"/>
              </a:spcAft>
              <a:buFont typeface="+mj-lt"/>
              <a:buAutoNum type="arabicPeriod" startAt="2"/>
            </a:pPr>
            <a:r>
              <a:rPr lang="fr-FR" sz="1600" dirty="0">
                <a:solidFill>
                  <a:schemeClr val="accent2"/>
                </a:solidFill>
                <a:latin typeface="Calibri" panose="020F0502020204030204" pitchFamily="34" charset="0"/>
              </a:rPr>
              <a:t> La détermination de la période et du lieu de collecte, formation des enquêteurs…</a:t>
            </a:r>
          </a:p>
          <a:p>
            <a:pPr marL="361950" lvl="1">
              <a:spcBef>
                <a:spcPts val="300"/>
              </a:spcBef>
              <a:spcAft>
                <a:spcPts val="300"/>
              </a:spcAft>
              <a:buFont typeface="+mj-lt"/>
              <a:buAutoNum type="arabicPeriod" startAt="2"/>
            </a:pPr>
            <a:r>
              <a:rPr lang="fr-FR" sz="1600" dirty="0">
                <a:solidFill>
                  <a:schemeClr val="accent2"/>
                </a:solidFill>
                <a:latin typeface="Calibri" panose="020F0502020204030204" pitchFamily="34" charset="0"/>
              </a:rPr>
              <a:t> La collecte elle-même</a:t>
            </a:r>
          </a:p>
          <a:p>
            <a:pPr marL="361950" lvl="1">
              <a:spcBef>
                <a:spcPts val="300"/>
              </a:spcBef>
              <a:spcAft>
                <a:spcPts val="300"/>
              </a:spcAft>
              <a:buFont typeface="+mj-lt"/>
              <a:buAutoNum type="arabicPeriod" startAt="2"/>
            </a:pPr>
            <a:r>
              <a:rPr lang="fr-FR" sz="1600" dirty="0">
                <a:solidFill>
                  <a:schemeClr val="accent2"/>
                </a:solidFill>
                <a:latin typeface="Calibri" panose="020F0502020204030204" pitchFamily="34" charset="0"/>
              </a:rPr>
              <a:t> Le compte-rendu de la campagne (incidents, évènements...)</a:t>
            </a:r>
          </a:p>
        </p:txBody>
      </p:sp>
      <p:sp>
        <p:nvSpPr>
          <p:cNvPr id="5" name="ZoneTexte 4"/>
          <p:cNvSpPr txBox="1"/>
          <p:nvPr/>
        </p:nvSpPr>
        <p:spPr>
          <a:xfrm>
            <a:off x="275704" y="3768060"/>
            <a:ext cx="378043" cy="110392"/>
          </a:xfrm>
          <a:prstGeom prst="rect">
            <a:avLst/>
          </a:prstGeom>
          <a:noFill/>
        </p:spPr>
        <p:txBody>
          <a:bodyPr wrap="square" lIns="71320" tIns="35661" rIns="71320" bIns="35661" rtlCol="0">
            <a:spAutoFit/>
          </a:bodyPr>
          <a:lstStyle/>
          <a:p>
            <a:pPr>
              <a:buSzPct val="400000"/>
              <a:buFont typeface="Wingdings" pitchFamily="2" charset="2"/>
              <a:buChar char="ü"/>
            </a:pPr>
            <a:r>
              <a:rPr lang="fr-FR" sz="400" dirty="0">
                <a:solidFill>
                  <a:srgbClr val="FF0000"/>
                </a:solidFill>
                <a:latin typeface="Calibri" pitchFamily="34" charset="0"/>
              </a:rPr>
              <a:t>.</a:t>
            </a:r>
          </a:p>
        </p:txBody>
      </p:sp>
      <p:pic>
        <p:nvPicPr>
          <p:cNvPr id="1026" name="Picture 2" descr="File:Automated weighbridge for Adélie penguins - journal.pone.0085291.g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032" y="2011680"/>
            <a:ext cx="2283160" cy="15316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141078" y="5463361"/>
            <a:ext cx="2597186" cy="261610"/>
          </a:xfrm>
          <a:prstGeom prst="rect">
            <a:avLst/>
          </a:prstGeom>
        </p:spPr>
        <p:txBody>
          <a:bodyPr wrap="none">
            <a:spAutoFit/>
          </a:bodyPr>
          <a:lstStyle/>
          <a:p>
            <a:pPr algn="r" eaLnBrk="1" hangingPunct="1">
              <a:spcBef>
                <a:spcPct val="50000"/>
              </a:spcBef>
            </a:pPr>
            <a:r>
              <a:rPr lang="fr-FR" sz="1100" dirty="0">
                <a:solidFill>
                  <a:schemeClr val="tx1"/>
                </a:solidFill>
                <a:latin typeface="Times New Roman" pitchFamily="18" charset="0"/>
              </a:rPr>
              <a:t>Image Wikimédia Commons cc-by: </a:t>
            </a:r>
            <a:r>
              <a:rPr lang="fr-FR" sz="1100" dirty="0">
                <a:solidFill>
                  <a:schemeClr val="tx1"/>
                </a:solidFill>
                <a:latin typeface="Times New Roman" pitchFamily="18" charset="0"/>
                <a:hlinkClick r:id="rId3"/>
              </a:rPr>
              <a:t>source</a:t>
            </a:r>
            <a:endParaRPr lang="fr-FR" sz="1100" dirty="0">
              <a:solidFill>
                <a:schemeClr val="tx1"/>
              </a:solidFill>
              <a:latin typeface="Times New Roman" pitchFamily="18" charset="0"/>
            </a:endParaRPr>
          </a:p>
        </p:txBody>
      </p:sp>
    </p:spTree>
    <p:extLst>
      <p:ext uri="{BB962C8B-B14F-4D97-AF65-F5344CB8AC3E}">
        <p14:creationId xmlns:p14="http://schemas.microsoft.com/office/powerpoint/2010/main" val="344190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02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Garbage</a:t>
            </a:r>
            <a:r>
              <a:rPr lang="fr-FR" dirty="0"/>
              <a:t> in, </a:t>
            </a:r>
            <a:r>
              <a:rPr lang="fr-FR" dirty="0" err="1"/>
              <a:t>Garbage</a:t>
            </a:r>
            <a:r>
              <a:rPr lang="fr-FR" dirty="0"/>
              <a:t> out </a:t>
            </a:r>
            <a:r>
              <a:rPr lang="fr-FR" sz="2800" dirty="0"/>
              <a:t>(GIGO)</a:t>
            </a:r>
          </a:p>
        </p:txBody>
      </p:sp>
      <p:sp>
        <p:nvSpPr>
          <p:cNvPr id="3" name="Espace réservé du texte 2"/>
          <p:cNvSpPr>
            <a:spLocks noGrp="1"/>
          </p:cNvSpPr>
          <p:nvPr>
            <p:ph type="body" idx="1"/>
          </p:nvPr>
        </p:nvSpPr>
        <p:spPr/>
        <p:txBody>
          <a:bodyPr/>
          <a:lstStyle/>
          <a:p>
            <a:pPr algn="ctr"/>
            <a:r>
              <a:rPr lang="fr-FR" sz="2300" b="1" dirty="0">
                <a:latin typeface="Calibri" panose="020F0502020204030204" pitchFamily="34" charset="0"/>
              </a:rPr>
              <a:t>Collecte.. et traitement</a:t>
            </a:r>
            <a:endParaRPr lang="fr-FR" b="1" dirty="0"/>
          </a:p>
          <a:p>
            <a:endParaRPr lang="fr-FR" b="1" dirty="0"/>
          </a:p>
        </p:txBody>
      </p:sp>
      <p:sp>
        <p:nvSpPr>
          <p:cNvPr id="6" name="Rectangle 5"/>
          <p:cNvSpPr/>
          <p:nvPr/>
        </p:nvSpPr>
        <p:spPr>
          <a:xfrm>
            <a:off x="7517973" y="2209800"/>
            <a:ext cx="1495399" cy="1009650"/>
          </a:xfrm>
          <a:prstGeom prst="rect">
            <a:avLst/>
          </a:prstGeom>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a:solidFill>
                  <a:schemeClr val="tx1"/>
                </a:solidFill>
              </a:rPr>
              <a:t>POUBELLE</a:t>
            </a:r>
          </a:p>
        </p:txBody>
      </p:sp>
      <p:sp>
        <p:nvSpPr>
          <p:cNvPr id="7" name="Rectangle 6"/>
          <p:cNvSpPr/>
          <p:nvPr/>
        </p:nvSpPr>
        <p:spPr>
          <a:xfrm>
            <a:off x="2600350" y="3843337"/>
            <a:ext cx="1495399" cy="1009650"/>
          </a:xfrm>
          <a:prstGeom prst="rect">
            <a:avLst/>
          </a:prstGeom>
          <a:solidFill>
            <a:srgbClr val="00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DONNEES VALIDES</a:t>
            </a:r>
          </a:p>
        </p:txBody>
      </p:sp>
      <p:sp>
        <p:nvSpPr>
          <p:cNvPr id="8" name="Rectangle 7"/>
          <p:cNvSpPr/>
          <p:nvPr/>
        </p:nvSpPr>
        <p:spPr>
          <a:xfrm>
            <a:off x="5059161" y="3843337"/>
            <a:ext cx="1495399" cy="1009650"/>
          </a:xfrm>
          <a:prstGeom prst="rect">
            <a:avLst/>
          </a:prstGeom>
          <a:solidFill>
            <a:srgbClr val="FF6969"/>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a:solidFill>
                  <a:schemeClr val="tx1"/>
                </a:solidFill>
              </a:rPr>
              <a:t>MODELE ERRONE</a:t>
            </a:r>
          </a:p>
        </p:txBody>
      </p:sp>
      <p:sp>
        <p:nvSpPr>
          <p:cNvPr id="9" name="Rectangle 8"/>
          <p:cNvSpPr/>
          <p:nvPr/>
        </p:nvSpPr>
        <p:spPr>
          <a:xfrm>
            <a:off x="7517973" y="3843337"/>
            <a:ext cx="1495399" cy="1009650"/>
          </a:xfrm>
          <a:prstGeom prst="rect">
            <a:avLst/>
          </a:prstGeom>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a:solidFill>
                  <a:schemeClr val="tx1"/>
                </a:solidFill>
              </a:rPr>
              <a:t>POUBELLE</a:t>
            </a:r>
          </a:p>
        </p:txBody>
      </p:sp>
      <p:sp>
        <p:nvSpPr>
          <p:cNvPr id="12" name="Flèche droite 11"/>
          <p:cNvSpPr/>
          <p:nvPr/>
        </p:nvSpPr>
        <p:spPr>
          <a:xfrm>
            <a:off x="4103010" y="4150517"/>
            <a:ext cx="952519" cy="400050"/>
          </a:xfrm>
          <a:prstGeom prst="rightArrow">
            <a:avLst/>
          </a:prstGeom>
          <a:gradFill>
            <a:gsLst>
              <a:gs pos="0">
                <a:srgbClr val="FF0000">
                  <a:tint val="66000"/>
                  <a:satMod val="160000"/>
                </a:srgbClr>
              </a:gs>
              <a:gs pos="0">
                <a:srgbClr val="FF0000">
                  <a:tint val="44500"/>
                  <a:satMod val="160000"/>
                </a:srgbClr>
              </a:gs>
              <a:gs pos="100000">
                <a:schemeClr val="bg1">
                  <a:lumMod val="95000"/>
                </a:schemeClr>
              </a:gs>
            </a:gsLst>
            <a:lin ang="27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12"/>
          <p:cNvSpPr/>
          <p:nvPr/>
        </p:nvSpPr>
        <p:spPr>
          <a:xfrm>
            <a:off x="6558192" y="4150517"/>
            <a:ext cx="952518" cy="400050"/>
          </a:xfrm>
          <a:prstGeom prst="rightArrow">
            <a:avLst/>
          </a:prstGeom>
          <a:gradFill>
            <a:gsLst>
              <a:gs pos="0">
                <a:srgbClr val="FF0000">
                  <a:tint val="66000"/>
                  <a:satMod val="160000"/>
                </a:srgbClr>
              </a:gs>
              <a:gs pos="50000">
                <a:srgbClr val="FF0000">
                  <a:tint val="44500"/>
                  <a:satMod val="160000"/>
                </a:srgbClr>
              </a:gs>
              <a:gs pos="100000">
                <a:schemeClr val="bg1">
                  <a:lumMod val="95000"/>
                </a:schemeClr>
              </a:gs>
            </a:gsLst>
            <a:lin ang="2700000" scaled="1"/>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2607614" y="2245519"/>
            <a:ext cx="1495399" cy="1009650"/>
          </a:xfrm>
          <a:prstGeom prst="rect">
            <a:avLst/>
          </a:prstGeom>
          <a:solidFill>
            <a:srgbClr val="FF6969"/>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a:solidFill>
                  <a:schemeClr val="tx1"/>
                </a:solidFill>
              </a:rPr>
              <a:t>MAUVAISES DONNEES</a:t>
            </a:r>
          </a:p>
        </p:txBody>
      </p:sp>
      <p:sp>
        <p:nvSpPr>
          <p:cNvPr id="16" name="Rectangle 15"/>
          <p:cNvSpPr/>
          <p:nvPr/>
        </p:nvSpPr>
        <p:spPr>
          <a:xfrm>
            <a:off x="5066425" y="2245519"/>
            <a:ext cx="1495399" cy="1009650"/>
          </a:xfrm>
          <a:prstGeom prst="rect">
            <a:avLst/>
          </a:prstGeom>
          <a:solidFill>
            <a:srgbClr val="00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MODELE CORRECT</a:t>
            </a:r>
          </a:p>
        </p:txBody>
      </p:sp>
      <p:sp>
        <p:nvSpPr>
          <p:cNvPr id="17" name="Flèche droite 16"/>
          <p:cNvSpPr/>
          <p:nvPr/>
        </p:nvSpPr>
        <p:spPr>
          <a:xfrm>
            <a:off x="4110272" y="2626519"/>
            <a:ext cx="956151" cy="400050"/>
          </a:xfrm>
          <a:prstGeom prst="rightArrow">
            <a:avLst/>
          </a:prstGeom>
          <a:gradFill>
            <a:gsLst>
              <a:gs pos="0">
                <a:srgbClr val="FF0000">
                  <a:tint val="66000"/>
                  <a:satMod val="160000"/>
                </a:srgbClr>
              </a:gs>
              <a:gs pos="50000">
                <a:srgbClr val="FF0000">
                  <a:tint val="44500"/>
                  <a:satMod val="160000"/>
                </a:srgbClr>
              </a:gs>
              <a:gs pos="100000">
                <a:schemeClr val="bg1">
                  <a:lumMod val="95000"/>
                </a:schemeClr>
              </a:gs>
            </a:gsLst>
            <a:lin ang="27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droite 17"/>
          <p:cNvSpPr/>
          <p:nvPr/>
        </p:nvSpPr>
        <p:spPr>
          <a:xfrm>
            <a:off x="6561823" y="2626519"/>
            <a:ext cx="959782" cy="400050"/>
          </a:xfrm>
          <a:prstGeom prst="rightArrow">
            <a:avLst/>
          </a:prstGeom>
          <a:gradFill>
            <a:gsLst>
              <a:gs pos="0">
                <a:srgbClr val="FF0000">
                  <a:tint val="66000"/>
                  <a:satMod val="160000"/>
                </a:srgbClr>
              </a:gs>
              <a:gs pos="0">
                <a:srgbClr val="FF0000">
                  <a:tint val="44500"/>
                  <a:satMod val="160000"/>
                </a:srgbClr>
              </a:gs>
              <a:gs pos="100000">
                <a:schemeClr val="bg1">
                  <a:lumMod val="95000"/>
                </a:schemeClr>
              </a:gs>
            </a:gsLst>
            <a:lin ang="27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descr="Corbeille, Des Déchets, Ordures, Poubelles, Recycle Bin"/>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749153" y="914401"/>
            <a:ext cx="1036394" cy="103639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6480193" y="5463361"/>
            <a:ext cx="2603598" cy="246221"/>
          </a:xfrm>
          <a:prstGeom prst="rect">
            <a:avLst/>
          </a:prstGeom>
        </p:spPr>
        <p:txBody>
          <a:bodyPr wrap="none">
            <a:spAutoFit/>
          </a:bodyPr>
          <a:lstStyle/>
          <a:p>
            <a:r>
              <a:rPr lang="fr-FR" sz="1000" dirty="0"/>
              <a:t>Licence CC0 universelle : </a:t>
            </a:r>
            <a:r>
              <a:rPr lang="fr-FR" sz="1000" dirty="0" err="1"/>
              <a:t>pixabay</a:t>
            </a:r>
            <a:r>
              <a:rPr lang="fr-FR" sz="1000" dirty="0"/>
              <a:t> - </a:t>
            </a:r>
            <a:r>
              <a:rPr lang="fr-FR" sz="1000" dirty="0">
                <a:hlinkClick r:id="rId3"/>
              </a:rPr>
              <a:t>source</a:t>
            </a:r>
            <a:endParaRPr lang="fr-FR" sz="1000" dirty="0"/>
          </a:p>
        </p:txBody>
      </p:sp>
      <p:sp>
        <p:nvSpPr>
          <p:cNvPr id="20" name="ZoneTexte 19"/>
          <p:cNvSpPr txBox="1"/>
          <p:nvPr/>
        </p:nvSpPr>
        <p:spPr>
          <a:xfrm>
            <a:off x="275704" y="3768060"/>
            <a:ext cx="378043" cy="110392"/>
          </a:xfrm>
          <a:prstGeom prst="rect">
            <a:avLst/>
          </a:prstGeom>
          <a:noFill/>
        </p:spPr>
        <p:txBody>
          <a:bodyPr wrap="square" lIns="71320" tIns="35661" rIns="71320" bIns="35661" rtlCol="0">
            <a:spAutoFit/>
          </a:bodyPr>
          <a:lstStyle/>
          <a:p>
            <a:pPr>
              <a:buSzPct val="400000"/>
              <a:buFont typeface="Wingdings" pitchFamily="2" charset="2"/>
              <a:buChar char="ü"/>
            </a:pPr>
            <a:r>
              <a:rPr lang="fr-FR" sz="400" dirty="0">
                <a:solidFill>
                  <a:srgbClr val="FF0000"/>
                </a:solidFill>
                <a:latin typeface="Calibri" pitchFamily="34" charset="0"/>
              </a:rPr>
              <a:t>.</a:t>
            </a:r>
          </a:p>
        </p:txBody>
      </p:sp>
    </p:spTree>
    <p:extLst>
      <p:ext uri="{BB962C8B-B14F-4D97-AF65-F5344CB8AC3E}">
        <p14:creationId xmlns:p14="http://schemas.microsoft.com/office/powerpoint/2010/main" val="347962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500"/>
                                  </p:stCondLst>
                                  <p:childTnLst>
                                    <p:set>
                                      <p:cBhvr>
                                        <p:cTn id="24" dur="1" fill="hold">
                                          <p:stCondLst>
                                            <p:cond delay="0"/>
                                          </p:stCondLst>
                                        </p:cTn>
                                        <p:tgtEl>
                                          <p:spTgt spid="20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par>
                          <p:cTn id="29" fill="hold">
                            <p:stCondLst>
                              <p:cond delay="0"/>
                            </p:stCondLst>
                            <p:childTnLst>
                              <p:par>
                                <p:cTn id="30" presetID="1" presetClass="exit" presetSubtype="0" fill="hold" nodeType="afterEffect">
                                  <p:stCondLst>
                                    <p:cond delay="0"/>
                                  </p:stCondLst>
                                  <p:childTnLst>
                                    <p:set>
                                      <p:cBhvr>
                                        <p:cTn id="31" dur="1" fill="hold">
                                          <p:stCondLst>
                                            <p:cond delay="0"/>
                                          </p:stCondLst>
                                        </p:cTn>
                                        <p:tgtEl>
                                          <p:spTgt spid="205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childTnLst>
                                </p:cTn>
                              </p:par>
                              <p:par>
                                <p:cTn id="48" presetID="1" presetClass="entr" presetSubtype="0" fill="hold" grpId="0" nodeType="withEffect">
                                  <p:stCondLst>
                                    <p:cond delay="1000"/>
                                  </p:stCondLst>
                                  <p:childTnLst>
                                    <p:set>
                                      <p:cBhvr>
                                        <p:cTn id="49" dur="1" fill="hold">
                                          <p:stCondLst>
                                            <p:cond delay="0"/>
                                          </p:stCondLst>
                                        </p:cTn>
                                        <p:tgtEl>
                                          <p:spTgt spid="19"/>
                                        </p:tgtEl>
                                        <p:attrNameLst>
                                          <p:attrName>style.visibility</p:attrName>
                                        </p:attrNameLst>
                                      </p:cBhvr>
                                      <p:to>
                                        <p:strVal val="visible"/>
                                      </p:to>
                                    </p:set>
                                  </p:childTnLst>
                                </p:cTn>
                              </p:par>
                            </p:childTnLst>
                          </p:cTn>
                        </p:par>
                        <p:par>
                          <p:cTn id="50" fill="hold">
                            <p:stCondLst>
                              <p:cond delay="1000"/>
                            </p:stCondLst>
                            <p:childTnLst>
                              <p:par>
                                <p:cTn id="51" presetID="1" presetClass="entr" presetSubtype="0" fill="hold" nodeType="afterEffect">
                                  <p:stCondLst>
                                    <p:cond delay="500"/>
                                  </p:stCondLst>
                                  <p:childTnLst>
                                    <p:set>
                                      <p:cBhvr>
                                        <p:cTn id="5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3" grpId="0" animBg="1"/>
      <p:bldP spid="15" grpId="0" animBg="1"/>
      <p:bldP spid="16" grpId="0" animBg="1"/>
      <p:bldP spid="17" grpId="0" animBg="1"/>
      <p:bldP spid="18"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755956" y="3143295"/>
            <a:ext cx="2626676" cy="1806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0" name="Titr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fr-FR" dirty="0">
                <a:latin typeface="Arial" panose="020B0604020202020204" pitchFamily="34" charset="0"/>
                <a:cs typeface="Arial" panose="020B0604020202020204" pitchFamily="34" charset="0"/>
              </a:rPr>
              <a:t>Quand collecter des données ?</a:t>
            </a:r>
          </a:p>
        </p:txBody>
      </p:sp>
      <p:sp>
        <p:nvSpPr>
          <p:cNvPr id="3" name="Espace réservé du texte 2"/>
          <p:cNvSpPr>
            <a:spLocks noGrp="1"/>
          </p:cNvSpPr>
          <p:nvPr>
            <p:ph type="body" idx="1"/>
          </p:nvPr>
        </p:nvSpPr>
        <p:spPr>
          <a:xfrm>
            <a:off x="2755956" y="931986"/>
            <a:ext cx="6257416" cy="2787160"/>
          </a:xfrm>
        </p:spPr>
        <p:txBody>
          <a:bodyPr/>
          <a:lstStyle/>
          <a:p>
            <a:pPr marL="0" indent="0">
              <a:buNone/>
            </a:pPr>
            <a:r>
              <a:rPr lang="fr-FR" sz="2300" dirty="0">
                <a:solidFill>
                  <a:schemeClr val="tx1"/>
                </a:solidFill>
                <a:latin typeface="Calibri" panose="020F0502020204030204" pitchFamily="34" charset="0"/>
              </a:rPr>
              <a:t>S'applique à différentes étapes de la MRP :</a:t>
            </a:r>
          </a:p>
          <a:p>
            <a:pPr marL="549275" lvl="1" indent="-285750">
              <a:spcBef>
                <a:spcPts val="600"/>
              </a:spcBef>
              <a:spcAft>
                <a:spcPts val="0"/>
              </a:spcAft>
              <a:buFont typeface="Wingdings" panose="05000000000000000000" pitchFamily="2" charset="2"/>
              <a:buChar char="ü"/>
            </a:pPr>
            <a:r>
              <a:rPr lang="fr-FR" sz="1800" dirty="0">
                <a:solidFill>
                  <a:schemeClr val="accent2"/>
                </a:solidFill>
                <a:latin typeface="Calibri" panose="020F0502020204030204" pitchFamily="34" charset="0"/>
              </a:rPr>
              <a:t>Formulation du problème : effets, priorisation, objectifs</a:t>
            </a:r>
          </a:p>
          <a:p>
            <a:pPr marL="549275" lvl="1" indent="-285750">
              <a:spcBef>
                <a:spcPts val="600"/>
              </a:spcBef>
              <a:spcAft>
                <a:spcPts val="0"/>
              </a:spcAft>
              <a:buFont typeface="Wingdings" panose="05000000000000000000" pitchFamily="2" charset="2"/>
              <a:buChar char="ü"/>
            </a:pPr>
            <a:r>
              <a:rPr lang="fr-FR" sz="1800" dirty="0">
                <a:solidFill>
                  <a:schemeClr val="accent2"/>
                </a:solidFill>
                <a:latin typeface="Calibri" panose="020F0502020204030204" pitchFamily="34" charset="0"/>
              </a:rPr>
              <a:t>Recherche des causes : tester des hypothèses</a:t>
            </a:r>
          </a:p>
          <a:p>
            <a:pPr marL="549275" lvl="1" indent="-285750">
              <a:spcBef>
                <a:spcPts val="600"/>
              </a:spcBef>
              <a:spcAft>
                <a:spcPts val="0"/>
              </a:spcAft>
              <a:buFont typeface="Wingdings" panose="05000000000000000000" pitchFamily="2" charset="2"/>
              <a:buChar char="ü"/>
            </a:pPr>
            <a:r>
              <a:rPr lang="fr-FR" sz="1800" dirty="0">
                <a:solidFill>
                  <a:schemeClr val="accent2"/>
                </a:solidFill>
                <a:latin typeface="Calibri" panose="020F0502020204030204" pitchFamily="34" charset="0"/>
              </a:rPr>
              <a:t>Mis en place des solutions : validation des actions</a:t>
            </a:r>
          </a:p>
          <a:p>
            <a:pPr marL="549275" lvl="1" indent="-285750">
              <a:spcBef>
                <a:spcPts val="600"/>
              </a:spcBef>
              <a:spcAft>
                <a:spcPts val="0"/>
              </a:spcAft>
              <a:buFont typeface="Wingdings" panose="05000000000000000000" pitchFamily="2" charset="2"/>
              <a:buChar char="ü"/>
            </a:pPr>
            <a:r>
              <a:rPr lang="fr-FR" sz="1800" dirty="0">
                <a:solidFill>
                  <a:schemeClr val="accent2"/>
                </a:solidFill>
                <a:latin typeface="Calibri" panose="020F0502020204030204" pitchFamily="34" charset="0"/>
              </a:rPr>
              <a:t>Suivi (</a:t>
            </a:r>
            <a:r>
              <a:rPr lang="fr-FR" sz="1800" i="1" dirty="0">
                <a:solidFill>
                  <a:schemeClr val="accent2"/>
                </a:solidFill>
                <a:latin typeface="Calibri" panose="020F0502020204030204" pitchFamily="34" charset="0"/>
              </a:rPr>
              <a:t>monitoring</a:t>
            </a:r>
            <a:r>
              <a:rPr lang="fr-FR" sz="1800" dirty="0">
                <a:solidFill>
                  <a:schemeClr val="accent2"/>
                </a:solidFill>
                <a:latin typeface="Calibri" panose="020F0502020204030204" pitchFamily="34" charset="0"/>
              </a:rPr>
              <a:t>) : Détection d’anomalies</a:t>
            </a:r>
          </a:p>
          <a:p>
            <a:pPr lvl="1">
              <a:defRPr/>
            </a:pPr>
            <a:endParaRPr lang="fr-FR" sz="1600" dirty="0">
              <a:solidFill>
                <a:schemeClr val="accent2"/>
              </a:solidFill>
              <a:latin typeface="Calibri" panose="020F0502020204030204" pitchFamily="34" charset="0"/>
              <a:sym typeface="Arial"/>
            </a:endParaRPr>
          </a:p>
        </p:txBody>
      </p:sp>
      <p:sp>
        <p:nvSpPr>
          <p:cNvPr id="6" name="ZoneTexte 5"/>
          <p:cNvSpPr txBox="1"/>
          <p:nvPr/>
        </p:nvSpPr>
        <p:spPr>
          <a:xfrm>
            <a:off x="266912" y="4123477"/>
            <a:ext cx="378043" cy="110392"/>
          </a:xfrm>
          <a:prstGeom prst="rect">
            <a:avLst/>
          </a:prstGeom>
          <a:noFill/>
        </p:spPr>
        <p:txBody>
          <a:bodyPr wrap="square" lIns="71320" tIns="35661" rIns="71320" bIns="35661" rtlCol="0">
            <a:spAutoFit/>
          </a:bodyPr>
          <a:lstStyle/>
          <a:p>
            <a:pPr>
              <a:buSzPct val="400000"/>
              <a:buFont typeface="Wingdings" pitchFamily="2" charset="2"/>
              <a:buChar char="ü"/>
            </a:pPr>
            <a:r>
              <a:rPr lang="fr-FR" sz="400" dirty="0">
                <a:solidFill>
                  <a:srgbClr val="FF0000"/>
                </a:solidFill>
                <a:latin typeface="Calibri" pitchFamily="34" charset="0"/>
              </a:rPr>
              <a:t>.</a:t>
            </a:r>
          </a:p>
        </p:txBody>
      </p:sp>
      <p:sp>
        <p:nvSpPr>
          <p:cNvPr id="7" name="Text Box 179"/>
          <p:cNvSpPr txBox="1">
            <a:spLocks noChangeArrowheads="1"/>
          </p:cNvSpPr>
          <p:nvPr/>
        </p:nvSpPr>
        <p:spPr bwMode="auto">
          <a:xfrm>
            <a:off x="2755956" y="5454450"/>
            <a:ext cx="3170188"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200" dirty="0">
                <a:solidFill>
                  <a:srgbClr val="000099"/>
                </a:solidFill>
              </a:rPr>
              <a:t>Image Wikimédia Commons cc-by : </a:t>
            </a:r>
            <a:r>
              <a:rPr lang="fr-FR" sz="1200" dirty="0">
                <a:solidFill>
                  <a:srgbClr val="000099"/>
                </a:solidFill>
                <a:hlinkClick r:id="rId3"/>
              </a:rPr>
              <a:t>Source</a:t>
            </a:r>
            <a:endParaRPr lang="fr-FR" sz="1200" dirty="0">
              <a:solidFill>
                <a:srgbClr val="000099"/>
              </a:solidFill>
            </a:endParaRPr>
          </a:p>
        </p:txBody>
      </p:sp>
      <p:pic>
        <p:nvPicPr>
          <p:cNvPr id="9" name="Image 8" descr="Capture d’écran"/>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26144" y="2947052"/>
            <a:ext cx="3047867" cy="19952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par>
                          <p:cTn id="17" fill="hold">
                            <p:stCondLst>
                              <p:cond delay="500"/>
                            </p:stCondLst>
                            <p:childTnLst>
                              <p:par>
                                <p:cTn id="18" presetID="21" presetClass="entr" presetSubtype="1"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5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DF5"/>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présentation visuelle des données</a:t>
            </a:r>
          </a:p>
        </p:txBody>
      </p:sp>
      <p:sp>
        <p:nvSpPr>
          <p:cNvPr id="5" name="ZoneTexte 4"/>
          <p:cNvSpPr txBox="1"/>
          <p:nvPr/>
        </p:nvSpPr>
        <p:spPr>
          <a:xfrm>
            <a:off x="282152" y="3396975"/>
            <a:ext cx="378043" cy="100356"/>
          </a:xfrm>
          <a:prstGeom prst="rect">
            <a:avLst/>
          </a:prstGeom>
          <a:noFill/>
        </p:spPr>
        <p:txBody>
          <a:bodyPr wrap="square" lIns="71320" tIns="35661" rIns="71320" bIns="35661" rtlCol="0">
            <a:spAutoFit/>
          </a:bodyPr>
          <a:lstStyle/>
          <a:p>
            <a:pPr>
              <a:buSzPct val="400000"/>
              <a:buFont typeface="Wingdings" pitchFamily="2" charset="2"/>
              <a:buChar char="ü"/>
            </a:pPr>
            <a:r>
              <a:rPr lang="fr-FR" sz="400" dirty="0">
                <a:solidFill>
                  <a:srgbClr val="FF0000"/>
                </a:solidFill>
                <a:latin typeface="Calibri" pitchFamily="34" charset="0"/>
              </a:rPr>
              <a:t>.</a:t>
            </a:r>
          </a:p>
        </p:txBody>
      </p:sp>
      <p:pic>
        <p:nvPicPr>
          <p:cNvPr id="1026" name="Picture 2" descr="File:Playfair TimeSeries.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rot="21540000">
            <a:off x="3462655" y="1708413"/>
            <a:ext cx="4568825" cy="3377124"/>
          </a:xfrm>
          <a:prstGeom prst="rect">
            <a:avLst/>
          </a:prstGeom>
          <a:noFill/>
          <a:effectLst>
            <a:softEdge rad="1397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6141078" y="5463361"/>
            <a:ext cx="2597186" cy="261610"/>
          </a:xfrm>
          <a:prstGeom prst="rect">
            <a:avLst/>
          </a:prstGeom>
        </p:spPr>
        <p:txBody>
          <a:bodyPr wrap="none">
            <a:spAutoFit/>
          </a:bodyPr>
          <a:lstStyle/>
          <a:p>
            <a:pPr algn="r" eaLnBrk="1" hangingPunct="1">
              <a:spcBef>
                <a:spcPct val="50000"/>
              </a:spcBef>
            </a:pPr>
            <a:r>
              <a:rPr lang="fr-FR" sz="1100" dirty="0">
                <a:solidFill>
                  <a:schemeClr val="tx1"/>
                </a:solidFill>
                <a:latin typeface="Times New Roman" pitchFamily="18" charset="0"/>
              </a:rPr>
              <a:t>Image Wikimédia Commons cc-by: </a:t>
            </a:r>
            <a:r>
              <a:rPr lang="fr-FR" sz="1100" dirty="0">
                <a:solidFill>
                  <a:schemeClr val="tx1"/>
                </a:solidFill>
                <a:latin typeface="Times New Roman" pitchFamily="18" charset="0"/>
                <a:hlinkClick r:id="rId3"/>
              </a:rPr>
              <a:t>source</a:t>
            </a:r>
            <a:endParaRPr lang="fr-FR" sz="1100" dirty="0">
              <a:solidFill>
                <a:schemeClr val="tx1"/>
              </a:solidFill>
              <a:latin typeface="Times New Roman" pitchFamily="18" charset="0"/>
            </a:endParaRPr>
          </a:p>
        </p:txBody>
      </p:sp>
    </p:spTree>
    <p:extLst>
      <p:ext uri="{BB962C8B-B14F-4D97-AF65-F5344CB8AC3E}">
        <p14:creationId xmlns:p14="http://schemas.microsoft.com/office/powerpoint/2010/main" val="227421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FD"/>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771801" y="0"/>
            <a:ext cx="6241571" cy="706438"/>
          </a:xfrm>
        </p:spPr>
        <p:txBody>
          <a:bodyPr/>
          <a:lstStyle/>
          <a:p>
            <a:r>
              <a:rPr lang="fr-FR" dirty="0"/>
              <a:t>Diagramme circulaire</a:t>
            </a:r>
            <a:br>
              <a:rPr lang="fr-FR" dirty="0"/>
            </a:br>
            <a:r>
              <a:rPr lang="fr-FR" sz="2000" b="0" dirty="0"/>
              <a:t>Florence Nightingale (1858)</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97774" y="1196696"/>
            <a:ext cx="6661001" cy="4188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274532" y="3762735"/>
            <a:ext cx="378043" cy="100356"/>
          </a:xfrm>
          <a:prstGeom prst="rect">
            <a:avLst/>
          </a:prstGeom>
          <a:noFill/>
        </p:spPr>
        <p:txBody>
          <a:bodyPr wrap="square" lIns="71320" tIns="35661" rIns="71320" bIns="35661" rtlCol="0">
            <a:spAutoFit/>
          </a:bodyPr>
          <a:lstStyle/>
          <a:p>
            <a:pPr>
              <a:buSzPct val="400000"/>
              <a:buFont typeface="Wingdings" pitchFamily="2" charset="2"/>
              <a:buChar char="ü"/>
            </a:pPr>
            <a:r>
              <a:rPr lang="fr-FR" sz="400" dirty="0">
                <a:solidFill>
                  <a:srgbClr val="FF0000"/>
                </a:solidFill>
                <a:latin typeface="Calibri" pitchFamily="34" charset="0"/>
              </a:rPr>
              <a:t>.</a:t>
            </a:r>
          </a:p>
        </p:txBody>
      </p:sp>
      <p:sp>
        <p:nvSpPr>
          <p:cNvPr id="6" name="Rectangle 5"/>
          <p:cNvSpPr/>
          <p:nvPr/>
        </p:nvSpPr>
        <p:spPr>
          <a:xfrm>
            <a:off x="6141078" y="5463361"/>
            <a:ext cx="2597186" cy="261610"/>
          </a:xfrm>
          <a:prstGeom prst="rect">
            <a:avLst/>
          </a:prstGeom>
        </p:spPr>
        <p:txBody>
          <a:bodyPr wrap="none">
            <a:spAutoFit/>
          </a:bodyPr>
          <a:lstStyle/>
          <a:p>
            <a:pPr algn="r" eaLnBrk="1" hangingPunct="1">
              <a:spcBef>
                <a:spcPct val="50000"/>
              </a:spcBef>
            </a:pPr>
            <a:r>
              <a:rPr lang="fr-FR" sz="1100" dirty="0">
                <a:solidFill>
                  <a:schemeClr val="tx1"/>
                </a:solidFill>
                <a:latin typeface="Times New Roman" pitchFamily="18" charset="0"/>
              </a:rPr>
              <a:t>Image Wikimédia Commons cc-by: </a:t>
            </a:r>
            <a:r>
              <a:rPr lang="fr-FR" sz="1100" dirty="0">
                <a:solidFill>
                  <a:schemeClr val="tx1"/>
                </a:solidFill>
                <a:latin typeface="Times New Roman" pitchFamily="18" charset="0"/>
                <a:hlinkClick r:id="rId4"/>
              </a:rPr>
              <a:t>source</a:t>
            </a:r>
            <a:endParaRPr lang="fr-FR" sz="1100" dirty="0">
              <a:solidFill>
                <a:schemeClr val="tx1"/>
              </a:solidFill>
              <a:latin typeface="Times New Roman" pitchFamily="18" charset="0"/>
            </a:endParaRPr>
          </a:p>
        </p:txBody>
      </p:sp>
    </p:spTree>
    <p:extLst>
      <p:ext uri="{BB962C8B-B14F-4D97-AF65-F5344CB8AC3E}">
        <p14:creationId xmlns:p14="http://schemas.microsoft.com/office/powerpoint/2010/main" val="269257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82057" y="0"/>
            <a:ext cx="6621904" cy="706438"/>
          </a:xfrm>
        </p:spPr>
        <p:txBody>
          <a:bodyPr/>
          <a:lstStyle/>
          <a:p>
            <a:r>
              <a:rPr lang="fr-FR" sz="2000" dirty="0"/>
              <a:t>Pertes françaises dans la campagne de Russie</a:t>
            </a:r>
            <a:br>
              <a:rPr lang="fr-FR" dirty="0"/>
            </a:br>
            <a:r>
              <a:rPr lang="fr-FR" sz="2000" b="0" dirty="0"/>
              <a:t>Charles Minard (1781-1870)</a:t>
            </a:r>
          </a:p>
        </p:txBody>
      </p:sp>
      <p:sp>
        <p:nvSpPr>
          <p:cNvPr id="5" name="ZoneTexte 4"/>
          <p:cNvSpPr txBox="1"/>
          <p:nvPr/>
        </p:nvSpPr>
        <p:spPr>
          <a:xfrm>
            <a:off x="274532" y="3762735"/>
            <a:ext cx="378043" cy="100356"/>
          </a:xfrm>
          <a:prstGeom prst="rect">
            <a:avLst/>
          </a:prstGeom>
          <a:noFill/>
        </p:spPr>
        <p:txBody>
          <a:bodyPr wrap="square" lIns="71320" tIns="35661" rIns="71320" bIns="35661" rtlCol="0">
            <a:spAutoFit/>
          </a:bodyPr>
          <a:lstStyle/>
          <a:p>
            <a:pPr>
              <a:buSzPct val="400000"/>
              <a:buFont typeface="Wingdings" pitchFamily="2" charset="2"/>
              <a:buChar char="ü"/>
            </a:pPr>
            <a:r>
              <a:rPr lang="fr-FR" sz="400" dirty="0">
                <a:solidFill>
                  <a:srgbClr val="FF0000"/>
                </a:solidFill>
                <a:latin typeface="Calibri" pitchFamily="34" charset="0"/>
              </a:rPr>
              <a:t>.</a:t>
            </a:r>
          </a:p>
        </p:txBody>
      </p:sp>
      <p:sp>
        <p:nvSpPr>
          <p:cNvPr id="6" name="Rectangle 5"/>
          <p:cNvSpPr/>
          <p:nvPr/>
        </p:nvSpPr>
        <p:spPr>
          <a:xfrm>
            <a:off x="6141078" y="5463361"/>
            <a:ext cx="2597186" cy="261610"/>
          </a:xfrm>
          <a:prstGeom prst="rect">
            <a:avLst/>
          </a:prstGeom>
        </p:spPr>
        <p:txBody>
          <a:bodyPr wrap="none">
            <a:spAutoFit/>
          </a:bodyPr>
          <a:lstStyle/>
          <a:p>
            <a:pPr algn="r" eaLnBrk="1" hangingPunct="1">
              <a:spcBef>
                <a:spcPct val="50000"/>
              </a:spcBef>
            </a:pPr>
            <a:r>
              <a:rPr lang="fr-FR" sz="1100" dirty="0">
                <a:solidFill>
                  <a:schemeClr val="tx1"/>
                </a:solidFill>
                <a:latin typeface="Times New Roman" pitchFamily="18" charset="0"/>
              </a:rPr>
              <a:t>Image Wikimédia Commons cc-by: </a:t>
            </a:r>
            <a:r>
              <a:rPr lang="fr-FR" sz="1100" dirty="0">
                <a:solidFill>
                  <a:schemeClr val="tx1"/>
                </a:solidFill>
                <a:latin typeface="Times New Roman" pitchFamily="18" charset="0"/>
                <a:hlinkClick r:id="rId3"/>
              </a:rPr>
              <a:t>source</a:t>
            </a:r>
            <a:endParaRPr lang="fr-FR" sz="1100" dirty="0">
              <a:solidFill>
                <a:schemeClr val="tx1"/>
              </a:solidFill>
              <a:latin typeface="Times New Roman" pitchFamily="18" charset="0"/>
            </a:endParaRPr>
          </a:p>
        </p:txBody>
      </p:sp>
      <p:pic>
        <p:nvPicPr>
          <p:cNvPr id="1026" name="Picture 2">
            <a:extLst>
              <a:ext uri="{FF2B5EF4-FFF2-40B4-BE49-F238E27FC236}">
                <a16:creationId xmlns:a16="http://schemas.microsoft.com/office/drawing/2014/main" id="{3B830D66-185F-4AFD-B40C-3729EFE79C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6496" y="1259173"/>
            <a:ext cx="6586281" cy="3136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98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Modèle cours ECLille 2004">
  <a:themeElements>
    <a:clrScheme name="Modèle cours ECLille 2004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3972</TotalTime>
  <Words>1050</Words>
  <Application>Microsoft Office PowerPoint</Application>
  <PresentationFormat>Affichage à l'écran (16:10)</PresentationFormat>
  <Paragraphs>179</Paragraphs>
  <Slides>21</Slides>
  <Notes>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Arial</vt:lpstr>
      <vt:lpstr>Calibri</vt:lpstr>
      <vt:lpstr>Times New Roman</vt:lpstr>
      <vt:lpstr>Wingdings</vt:lpstr>
      <vt:lpstr>Modèle cours ECLille 2004</vt:lpstr>
      <vt:lpstr>MRP : Collecte et visualisation de données</vt:lpstr>
      <vt:lpstr>Diagramme de relevé</vt:lpstr>
      <vt:lpstr>Relevé de données</vt:lpstr>
      <vt:lpstr>Méthodologie de collecte</vt:lpstr>
      <vt:lpstr>Garbage in, Garbage out (GIGO)</vt:lpstr>
      <vt:lpstr>Quand collecter des données ?</vt:lpstr>
      <vt:lpstr>La présentation visuelle des données</vt:lpstr>
      <vt:lpstr>Diagramme circulaire Florence Nightingale (1858)</vt:lpstr>
      <vt:lpstr>Pertes françaises dans la campagne de Russie Charles Minard (1781-1870)</vt:lpstr>
      <vt:lpstr>Relevé des victimes du choléra John Snow, 1854</vt:lpstr>
      <vt:lpstr>Histogramme</vt:lpstr>
      <vt:lpstr>Diagramme bâton</vt:lpstr>
      <vt:lpstr>Diagramme circulaire</vt:lpstr>
      <vt:lpstr>Diagramme de Sankey </vt:lpstr>
      <vt:lpstr>Matrice de classement</vt:lpstr>
      <vt:lpstr>Les tableurs</vt:lpstr>
      <vt:lpstr>Présentation PowerPoint</vt:lpstr>
      <vt:lpstr>Présentation PowerPoint</vt:lpstr>
      <vt:lpstr>À ne pas faire…</vt:lpstr>
      <vt:lpstr>Présentation PowerPoint</vt:lpstr>
      <vt:lpstr>Réflexion sur le chapitre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 la méthode 1/6</dc:title>
  <dc:creator>Rémi Bachelet</dc:creator>
  <cp:lastModifiedBy>remi Bachelet</cp:lastModifiedBy>
  <cp:revision>153</cp:revision>
  <dcterms:modified xsi:type="dcterms:W3CDTF">2023-03-29T08:17:03Z</dcterms:modified>
</cp:coreProperties>
</file>