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45"/>
  </p:notesMasterIdLst>
  <p:handoutMasterIdLst>
    <p:handoutMasterId r:id="rId46"/>
  </p:handoutMasterIdLst>
  <p:sldIdLst>
    <p:sldId id="303" r:id="rId2"/>
    <p:sldId id="267" r:id="rId3"/>
    <p:sldId id="257" r:id="rId4"/>
    <p:sldId id="311" r:id="rId5"/>
    <p:sldId id="310" r:id="rId6"/>
    <p:sldId id="268" r:id="rId7"/>
    <p:sldId id="269" r:id="rId8"/>
    <p:sldId id="270" r:id="rId9"/>
    <p:sldId id="263" r:id="rId10"/>
    <p:sldId id="264" r:id="rId11"/>
    <p:sldId id="261" r:id="rId12"/>
    <p:sldId id="305" r:id="rId13"/>
    <p:sldId id="304" r:id="rId14"/>
    <p:sldId id="307" r:id="rId15"/>
    <p:sldId id="306" r:id="rId16"/>
    <p:sldId id="308" r:id="rId17"/>
    <p:sldId id="309" r:id="rId18"/>
    <p:sldId id="262" r:id="rId19"/>
    <p:sldId id="300" r:id="rId20"/>
    <p:sldId id="312" r:id="rId21"/>
    <p:sldId id="302" r:id="rId22"/>
    <p:sldId id="286" r:id="rId23"/>
    <p:sldId id="287" r:id="rId24"/>
    <p:sldId id="288" r:id="rId25"/>
    <p:sldId id="289" r:id="rId26"/>
    <p:sldId id="285" r:id="rId27"/>
    <p:sldId id="284" r:id="rId28"/>
    <p:sldId id="283" r:id="rId29"/>
    <p:sldId id="297" r:id="rId30"/>
    <p:sldId id="298" r:id="rId31"/>
    <p:sldId id="299" r:id="rId32"/>
    <p:sldId id="271" r:id="rId33"/>
    <p:sldId id="272" r:id="rId34"/>
    <p:sldId id="274" r:id="rId35"/>
    <p:sldId id="275" r:id="rId36"/>
    <p:sldId id="276" r:id="rId37"/>
    <p:sldId id="277" r:id="rId38"/>
    <p:sldId id="278" r:id="rId39"/>
    <p:sldId id="279" r:id="rId40"/>
    <p:sldId id="290" r:id="rId41"/>
    <p:sldId id="292" r:id="rId42"/>
    <p:sldId id="280" r:id="rId43"/>
    <p:sldId id="281" r:id="rId44"/>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FF0000"/>
    <a:srgbClr val="006600"/>
    <a:srgbClr val="FF3300"/>
    <a:srgbClr val="66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82" autoAdjust="0"/>
  </p:normalViewPr>
  <p:slideViewPr>
    <p:cSldViewPr>
      <p:cViewPr varScale="1">
        <p:scale>
          <a:sx n="106" d="100"/>
          <a:sy n="106" d="100"/>
        </p:scale>
        <p:origin x="-12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endParaRPr lang="fr-FR"/>
          </a:p>
        </p:txBody>
      </p:sp>
      <p:sp>
        <p:nvSpPr>
          <p:cNvPr id="614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endParaRPr lang="fr-FR"/>
          </a:p>
        </p:txBody>
      </p:sp>
      <p:sp>
        <p:nvSpPr>
          <p:cNvPr id="614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endParaRPr lang="fr-FR"/>
          </a:p>
        </p:txBody>
      </p:sp>
      <p:sp>
        <p:nvSpPr>
          <p:cNvPr id="614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ahoma" pitchFamily="34" charset="0"/>
              </a:defRPr>
            </a:lvl1pPr>
          </a:lstStyle>
          <a:p>
            <a:fld id="{A5DFB43D-C4E3-4DD1-9285-48CC89BD148D}" type="slidenum">
              <a:rPr lang="fr-FR"/>
              <a:pPr/>
              <a:t>‹N°›</a:t>
            </a:fld>
            <a:endParaRPr lang="fr-FR"/>
          </a:p>
        </p:txBody>
      </p:sp>
    </p:spTree>
    <p:extLst>
      <p:ext uri="{BB962C8B-B14F-4D97-AF65-F5344CB8AC3E}">
        <p14:creationId xmlns:p14="http://schemas.microsoft.com/office/powerpoint/2010/main" val="3156167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endParaRPr lang="fr-FR"/>
          </a:p>
        </p:txBody>
      </p:sp>
      <p:sp>
        <p:nvSpPr>
          <p:cNvPr id="552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endParaRPr lang="fr-FR"/>
          </a:p>
        </p:txBody>
      </p:sp>
      <p:sp>
        <p:nvSpPr>
          <p:cNvPr id="553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53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53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endParaRPr lang="fr-FR"/>
          </a:p>
        </p:txBody>
      </p:sp>
      <p:sp>
        <p:nvSpPr>
          <p:cNvPr id="553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ahoma" pitchFamily="34" charset="0"/>
              </a:defRPr>
            </a:lvl1pPr>
          </a:lstStyle>
          <a:p>
            <a:fld id="{005A5491-9950-4F38-91D3-10757F22DA14}" type="slidenum">
              <a:rPr lang="fr-FR"/>
              <a:pPr/>
              <a:t>‹N°›</a:t>
            </a:fld>
            <a:endParaRPr lang="fr-FR"/>
          </a:p>
        </p:txBody>
      </p:sp>
    </p:spTree>
    <p:extLst>
      <p:ext uri="{BB962C8B-B14F-4D97-AF65-F5344CB8AC3E}">
        <p14:creationId xmlns:p14="http://schemas.microsoft.com/office/powerpoint/2010/main" val="168440289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cnam.fr/doc/cdft/docbibidentite.htm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ADF7D-A0D6-46DB-8399-A6B372C94480}" type="slidenum">
              <a:rPr lang="fr-FR"/>
              <a:pPr/>
              <a:t>1</a:t>
            </a:fld>
            <a:endParaRPr lang="fr-FR"/>
          </a:p>
        </p:txBody>
      </p:sp>
      <p:sp>
        <p:nvSpPr>
          <p:cNvPr id="104450" name="Rectangle 2"/>
          <p:cNvSpPr>
            <a:spLocks noGrp="1" noChangeArrowheads="1"/>
          </p:cNvSpPr>
          <p:nvPr>
            <p:ph type="body" idx="1"/>
          </p:nvPr>
        </p:nvSpPr>
        <p:spPr>
          <a:xfrm>
            <a:off x="836613" y="4346575"/>
            <a:ext cx="5184775" cy="3852863"/>
          </a:xfrm>
          <a:noFill/>
          <a:ln/>
          <a:extLst>
            <a:ext uri="{91240B29-F687-4F45-9708-019B960494DF}">
              <a14:hiddenLine xmlns:a14="http://schemas.microsoft.com/office/drawing/2010/main" w="12700">
                <a:solidFill>
                  <a:schemeClr val="tx1"/>
                </a:solidFill>
                <a:miter lim="800000"/>
                <a:headEnd/>
                <a:tailEnd/>
              </a14:hiddenLine>
            </a:ext>
          </a:extLst>
        </p:spPr>
        <p:txBody>
          <a:bodyPr lIns="89142" tIns="43789" rIns="89142" bIns="43789"/>
          <a:lstStyle/>
          <a:p>
            <a:r>
              <a:rPr lang="fr-CH"/>
              <a:t>Ajouter les micros-cultures de Liu</a:t>
            </a:r>
          </a:p>
        </p:txBody>
      </p:sp>
      <p:sp>
        <p:nvSpPr>
          <p:cNvPr id="104451" name="Rectangle 3"/>
          <p:cNvSpPr>
            <a:spLocks noChangeArrowheads="1" noTextEdit="1"/>
          </p:cNvSpPr>
          <p:nvPr>
            <p:ph type="sldImg"/>
          </p:nvPr>
        </p:nvSpPr>
        <p:spPr>
          <a:xfrm>
            <a:off x="1290638" y="792163"/>
            <a:ext cx="4284662" cy="3213100"/>
          </a:xfrm>
          <a:ln w="12700" cap="flat">
            <a:solidFill>
              <a:schemeClr val="tx1"/>
            </a:solidFill>
          </a:ln>
          <a:extLst>
            <a:ext uri="{909E8E84-426E-40DD-AFC4-6F175D3DCCD1}">
              <a14:hiddenFill xmlns:a14="http://schemas.microsoft.com/office/drawing/2010/main">
                <a:noFill/>
              </a14:hiddenFill>
            </a:ext>
          </a:extLs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DFA4DC-AE46-487D-8694-9BAFA56F6022}" type="slidenum">
              <a:rPr lang="fr-FR"/>
              <a:pPr/>
              <a:t>10</a:t>
            </a:fld>
            <a:endParaRPr lang="fr-FR"/>
          </a:p>
        </p:txBody>
      </p:sp>
      <p:sp>
        <p:nvSpPr>
          <p:cNvPr id="65538" name="Rectangle 2"/>
          <p:cNvSpPr>
            <a:spLocks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766DE2-D1D1-4DAE-9DA5-761AFE8AB4E3}" type="slidenum">
              <a:rPr lang="fr-FR"/>
              <a:pPr/>
              <a:t>11</a:t>
            </a:fld>
            <a:endParaRPr lang="fr-FR"/>
          </a:p>
        </p:txBody>
      </p:sp>
      <p:sp>
        <p:nvSpPr>
          <p:cNvPr id="66562" name="Rectangle 2"/>
          <p:cNvSpPr>
            <a:spLocks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072B9C-2D37-4350-A089-54734D6F56D3}" type="slidenum">
              <a:rPr lang="fr-FR"/>
              <a:pPr/>
              <a:t>12</a:t>
            </a:fld>
            <a:endParaRPr lang="fr-FR"/>
          </a:p>
        </p:txBody>
      </p:sp>
      <p:sp>
        <p:nvSpPr>
          <p:cNvPr id="110594" name="Rectangle 2"/>
          <p:cNvSpPr>
            <a:spLocks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fr-FR"/>
              <a:t>Berger k s 2000 « psychologie du développement » ed Modulo, pp 340-342</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6A3198-A1D7-4FDF-9A9D-5CEE1B0B6AE8}" type="slidenum">
              <a:rPr lang="fr-FR"/>
              <a:pPr/>
              <a:t>13</a:t>
            </a:fld>
            <a:endParaRPr lang="fr-FR"/>
          </a:p>
        </p:txBody>
      </p:sp>
      <p:sp>
        <p:nvSpPr>
          <p:cNvPr id="108546" name="Rectangle 2"/>
          <p:cNvSpPr>
            <a:spLocks noChangeArrowheads="1" noTextEdit="1"/>
          </p:cNvSpPr>
          <p:nvPr>
            <p:ph type="sldImg"/>
          </p:nvPr>
        </p:nvSpPr>
        <p:spPr>
          <a:ln/>
        </p:spPr>
      </p:sp>
      <p:sp>
        <p:nvSpPr>
          <p:cNvPr id="108547" name="Rectangle 3"/>
          <p:cNvSpPr>
            <a:spLocks noGrp="1" noChangeArrowheads="1"/>
          </p:cNvSpPr>
          <p:nvPr>
            <p:ph type="body" idx="1"/>
          </p:nvPr>
        </p:nvSpPr>
        <p:spPr/>
        <p:txBody>
          <a:bodyPr/>
          <a:lstStyle/>
          <a:p>
            <a:r>
              <a:rPr lang="fr-FR"/>
              <a:t>Berger k s 2000 « psychologie du développement » ed Modulo, pp 340-342</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D00764-C005-4CC5-84F0-E8077C11F3BF}" type="slidenum">
              <a:rPr lang="fr-FR"/>
              <a:pPr/>
              <a:t>14</a:t>
            </a:fld>
            <a:endParaRPr lang="fr-FR"/>
          </a:p>
        </p:txBody>
      </p:sp>
      <p:sp>
        <p:nvSpPr>
          <p:cNvPr id="121858" name="Rectangle 2"/>
          <p:cNvSpPr>
            <a:spLocks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EB3D63-9045-472B-AFD1-65E2256E533C}" type="slidenum">
              <a:rPr lang="fr-FR"/>
              <a:pPr/>
              <a:t>15</a:t>
            </a:fld>
            <a:endParaRPr lang="fr-FR"/>
          </a:p>
        </p:txBody>
      </p:sp>
      <p:sp>
        <p:nvSpPr>
          <p:cNvPr id="122882" name="Rectangle 2"/>
          <p:cNvSpPr>
            <a:spLocks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52C576-778E-4459-8164-E2818A19D774}" type="slidenum">
              <a:rPr lang="fr-FR"/>
              <a:pPr/>
              <a:t>16</a:t>
            </a:fld>
            <a:endParaRPr lang="fr-FR"/>
          </a:p>
        </p:txBody>
      </p:sp>
      <p:sp>
        <p:nvSpPr>
          <p:cNvPr id="123906" name="Rectangle 2"/>
          <p:cNvSpPr>
            <a:spLocks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3E3CCF-D596-4362-A05C-5B96A479B92F}" type="slidenum">
              <a:rPr lang="fr-FR"/>
              <a:pPr/>
              <a:t>17</a:t>
            </a:fld>
            <a:endParaRPr lang="fr-FR"/>
          </a:p>
        </p:txBody>
      </p:sp>
      <p:sp>
        <p:nvSpPr>
          <p:cNvPr id="124930" name="Rectangle 2"/>
          <p:cNvSpPr>
            <a:spLocks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C6272B-F64F-4E2B-BE85-B1B807296A00}" type="slidenum">
              <a:rPr lang="fr-FR"/>
              <a:pPr/>
              <a:t>18</a:t>
            </a:fld>
            <a:endParaRPr lang="fr-FR"/>
          </a:p>
        </p:txBody>
      </p:sp>
      <p:sp>
        <p:nvSpPr>
          <p:cNvPr id="67586" name="Rectangle 2"/>
          <p:cNvSpPr>
            <a:spLocks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E3B544-C10E-45CF-A32E-5AAA23045C1B}" type="slidenum">
              <a:rPr lang="fr-FR"/>
              <a:pPr/>
              <a:t>19</a:t>
            </a:fld>
            <a:endParaRPr lang="fr-FR"/>
          </a:p>
        </p:txBody>
      </p:sp>
      <p:sp>
        <p:nvSpPr>
          <p:cNvPr id="95234" name="Rectangle 2"/>
          <p:cNvSpPr>
            <a:spLocks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6B0517-AB0F-45CF-AD83-D37EAF1D860B}" type="slidenum">
              <a:rPr lang="fr-FR"/>
              <a:pPr/>
              <a:t>2</a:t>
            </a:fld>
            <a:endParaRPr lang="fr-FR"/>
          </a:p>
        </p:txBody>
      </p:sp>
      <p:sp>
        <p:nvSpPr>
          <p:cNvPr id="59394" name="Rectangle 2"/>
          <p:cNvSpPr>
            <a:spLocks noChangeArrowheads="1" noTextEdit="1"/>
          </p:cNvSpPr>
          <p:nvPr>
            <p:ph type="sldImg"/>
          </p:nvPr>
        </p:nvSpPr>
        <p:spPr>
          <a:ln/>
        </p:spPr>
      </p:sp>
      <p:sp>
        <p:nvSpPr>
          <p:cNvPr id="59395" name="Rectangle 3"/>
          <p:cNvSpPr>
            <a:spLocks noGrp="1" noChangeArrowheads="1"/>
          </p:cNvSpPr>
          <p:nvPr>
            <p:ph type="body" idx="1"/>
          </p:nvPr>
        </p:nvSpPr>
        <p:spPr/>
        <p:txBody>
          <a:bodyPr/>
          <a:lstStyle/>
          <a:p>
            <a:r>
              <a:rPr lang="fr-FR"/>
              <a:t>Parler d’identité et Curriculum Vitae </a:t>
            </a:r>
          </a:p>
          <a:p>
            <a:endParaRPr lang="fr-FR"/>
          </a:p>
          <a:p>
            <a:r>
              <a:rPr lang="fr-FR"/>
              <a:t>Ajouter au cours des éléments de démarche de diagnostic</a:t>
            </a:r>
          </a:p>
          <a:p>
            <a:endParaRPr lang="fr-FR"/>
          </a:p>
          <a:p>
            <a:r>
              <a:rPr lang="fr-FR"/>
              <a:t>Pour R. Sainsaulieu[1], l'identité professionnelle se définit comme la « façon dont les différents groupes au travail s'identifient aux pairs, aux chefs, aux autres groupes, l'identité au travail est fondée sur des représentations collectives distinctes ». L'identité serait un processus relationnel d'investissement de soi (investissement dans des relations durables, qui mettent en question la reconnaissance réciproque des partenaires ), s'ancrant dans « l'expérience relationnelle et sociale du pouvoir ».</a:t>
            </a:r>
          </a:p>
          <a:p>
            <a:endParaRPr lang="fr-FR"/>
          </a:p>
          <a:p>
            <a:r>
              <a:rPr lang="fr-FR"/>
              <a:t>biblio sur l'identité : </a:t>
            </a:r>
            <a:r>
              <a:rPr lang="fr-FR">
                <a:hlinkClick r:id="rId3"/>
              </a:rPr>
              <a:t>http://www.cnam.fr/doc/cdft/docbibidentite.html</a:t>
            </a:r>
            <a:endParaRPr lang="fr-FR"/>
          </a:p>
          <a:p>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C56F2F-A806-4591-BA7E-43E1C1E8D3E6}" type="slidenum">
              <a:rPr lang="fr-FR"/>
              <a:pPr/>
              <a:t>20</a:t>
            </a:fld>
            <a:endParaRPr lang="fr-FR"/>
          </a:p>
        </p:txBody>
      </p:sp>
      <p:sp>
        <p:nvSpPr>
          <p:cNvPr id="126978" name="Rectangle 2"/>
          <p:cNvSpPr>
            <a:spLocks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2367FB-BA33-4838-AD8B-811E4017B5DE}" type="slidenum">
              <a:rPr lang="fr-FR"/>
              <a:pPr/>
              <a:t>21</a:t>
            </a:fld>
            <a:endParaRPr lang="fr-FR"/>
          </a:p>
        </p:txBody>
      </p:sp>
      <p:sp>
        <p:nvSpPr>
          <p:cNvPr id="99330" name="Rectangle 2"/>
          <p:cNvSpPr>
            <a:spLocks noChangeArrowheads="1" noTextEdit="1"/>
          </p:cNvSpPr>
          <p:nvPr>
            <p:ph type="sldImg"/>
          </p:nvPr>
        </p:nvSpPr>
        <p:spPr>
          <a:ln/>
        </p:spPr>
      </p:sp>
      <p:sp>
        <p:nvSpPr>
          <p:cNvPr id="99331" name="Rectangle 3"/>
          <p:cNvSpPr>
            <a:spLocks noGrp="1" noChangeArrowheads="1"/>
          </p:cNvSpPr>
          <p:nvPr>
            <p:ph type="body" idx="1"/>
          </p:nvPr>
        </p:nvSpPr>
        <p:spPr>
          <a:xfrm>
            <a:off x="685800" y="4343400"/>
            <a:ext cx="5486400" cy="4114800"/>
          </a:xfrm>
        </p:spPr>
        <p:txBody>
          <a:bodyPr/>
          <a:lstStyle/>
          <a:p>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789673-4B19-4142-9A48-BF38CCD21E0A}" type="slidenum">
              <a:rPr lang="fr-FR"/>
              <a:pPr/>
              <a:t>22</a:t>
            </a:fld>
            <a:endParaRPr lang="fr-FR"/>
          </a:p>
        </p:txBody>
      </p:sp>
      <p:sp>
        <p:nvSpPr>
          <p:cNvPr id="68610" name="Rectangle 2"/>
          <p:cNvSpPr>
            <a:spLocks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EAF758-0935-4E0A-9C75-D91F71D3F7C8}" type="slidenum">
              <a:rPr lang="fr-FR"/>
              <a:pPr/>
              <a:t>23</a:t>
            </a:fld>
            <a:endParaRPr lang="fr-FR"/>
          </a:p>
        </p:txBody>
      </p:sp>
      <p:sp>
        <p:nvSpPr>
          <p:cNvPr id="69634" name="Rectangle 2"/>
          <p:cNvSpPr>
            <a:spLocks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8AAAF3-5218-4AAD-AA43-6E5A56EF6B11}" type="slidenum">
              <a:rPr lang="fr-FR"/>
              <a:pPr/>
              <a:t>24</a:t>
            </a:fld>
            <a:endParaRPr lang="fr-FR"/>
          </a:p>
        </p:txBody>
      </p:sp>
      <p:sp>
        <p:nvSpPr>
          <p:cNvPr id="70658" name="Rectangle 2"/>
          <p:cNvSpPr>
            <a:spLocks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CFC99F-D7B8-4201-9B26-D443C1A005A5}" type="slidenum">
              <a:rPr lang="fr-FR"/>
              <a:pPr/>
              <a:t>25</a:t>
            </a:fld>
            <a:endParaRPr lang="fr-FR"/>
          </a:p>
        </p:txBody>
      </p:sp>
      <p:sp>
        <p:nvSpPr>
          <p:cNvPr id="71682" name="Rectangle 2"/>
          <p:cNvSpPr>
            <a:spLocks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2F54A2-98F0-4FFA-AB50-7E0F938047A6}" type="slidenum">
              <a:rPr lang="fr-FR"/>
              <a:pPr/>
              <a:t>26</a:t>
            </a:fld>
            <a:endParaRPr lang="fr-FR"/>
          </a:p>
        </p:txBody>
      </p:sp>
      <p:sp>
        <p:nvSpPr>
          <p:cNvPr id="72706" name="Rectangle 2"/>
          <p:cNvSpPr>
            <a:spLocks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74C714-3CAC-4D96-82DE-CCE4C9A959BF}" type="slidenum">
              <a:rPr lang="fr-FR"/>
              <a:pPr/>
              <a:t>27</a:t>
            </a:fld>
            <a:endParaRPr lang="fr-FR"/>
          </a:p>
        </p:txBody>
      </p:sp>
      <p:sp>
        <p:nvSpPr>
          <p:cNvPr id="73730" name="Rectangle 2"/>
          <p:cNvSpPr>
            <a:spLocks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9B9E8F-BC00-4D3A-824A-BA5C3ED1E0BE}" type="slidenum">
              <a:rPr lang="fr-FR"/>
              <a:pPr/>
              <a:t>28</a:t>
            </a:fld>
            <a:endParaRPr lang="fr-FR"/>
          </a:p>
        </p:txBody>
      </p:sp>
      <p:sp>
        <p:nvSpPr>
          <p:cNvPr id="74754" name="Rectangle 2"/>
          <p:cNvSpPr>
            <a:spLocks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853EC2-BACC-404C-8ECB-685EA2FF567D}" type="slidenum">
              <a:rPr lang="fr-FR"/>
              <a:pPr/>
              <a:t>29</a:t>
            </a:fld>
            <a:endParaRPr lang="fr-FR"/>
          </a:p>
        </p:txBody>
      </p:sp>
      <p:sp>
        <p:nvSpPr>
          <p:cNvPr id="75778" name="Rectangle 2"/>
          <p:cNvSpPr>
            <a:spLocks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0AE9FD-A486-4072-9FCF-7732DF7D9FB6}" type="slidenum">
              <a:rPr lang="fr-FR"/>
              <a:pPr/>
              <a:t>3</a:t>
            </a:fld>
            <a:endParaRPr lang="fr-FR"/>
          </a:p>
        </p:txBody>
      </p:sp>
      <p:sp>
        <p:nvSpPr>
          <p:cNvPr id="60418" name="Rectangle 2"/>
          <p:cNvSpPr>
            <a:spLocks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1386E2-C982-4A50-B8A0-E9F21CD85049}" type="slidenum">
              <a:rPr lang="fr-FR"/>
              <a:pPr/>
              <a:t>30</a:t>
            </a:fld>
            <a:endParaRPr lang="fr-FR"/>
          </a:p>
        </p:txBody>
      </p:sp>
      <p:sp>
        <p:nvSpPr>
          <p:cNvPr id="76802" name="Rectangle 2"/>
          <p:cNvSpPr>
            <a:spLocks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A3A607-CA32-4AF2-A221-4832843FE85F}" type="slidenum">
              <a:rPr lang="fr-FR"/>
              <a:pPr/>
              <a:t>31</a:t>
            </a:fld>
            <a:endParaRPr lang="fr-FR"/>
          </a:p>
        </p:txBody>
      </p:sp>
      <p:sp>
        <p:nvSpPr>
          <p:cNvPr id="77826" name="Rectangle 2"/>
          <p:cNvSpPr>
            <a:spLocks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675DBE-0C28-4CBF-9D7D-DD87E30723E7}" type="slidenum">
              <a:rPr lang="fr-FR"/>
              <a:pPr/>
              <a:t>32</a:t>
            </a:fld>
            <a:endParaRPr lang="fr-FR"/>
          </a:p>
        </p:txBody>
      </p:sp>
      <p:sp>
        <p:nvSpPr>
          <p:cNvPr id="57346" name="Rectangle 2"/>
          <p:cNvSpPr>
            <a:spLocks noChangeArrowheads="1" noTextEdit="1"/>
          </p:cNvSpPr>
          <p:nvPr>
            <p:ph type="sldImg"/>
          </p:nvPr>
        </p:nvSpPr>
        <p:spPr>
          <a:ln/>
        </p:spPr>
      </p:sp>
      <p:sp>
        <p:nvSpPr>
          <p:cNvPr id="57347" name="Rectangle 3"/>
          <p:cNvSpPr>
            <a:spLocks noGrp="1" noChangeArrowheads="1"/>
          </p:cNvSpPr>
          <p:nvPr>
            <p:ph type="body" idx="1"/>
          </p:nvPr>
        </p:nvSpPr>
        <p:spPr/>
        <p:txBody>
          <a:bodyPr/>
          <a:lstStyle/>
          <a:p>
            <a:r>
              <a:rPr lang="fr-FR"/>
              <a:t>À remplacer par la célèbre étude factorielle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282830-2A51-4A39-BA3F-9FF28A6B5AF5}" type="slidenum">
              <a:rPr lang="fr-FR"/>
              <a:pPr/>
              <a:t>33</a:t>
            </a:fld>
            <a:endParaRPr lang="fr-FR"/>
          </a:p>
        </p:txBody>
      </p:sp>
      <p:sp>
        <p:nvSpPr>
          <p:cNvPr id="81922" name="Rectangle 2"/>
          <p:cNvSpPr>
            <a:spLocks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8359C5-B60B-46FC-B92C-BBAAED9413C9}" type="slidenum">
              <a:rPr lang="fr-FR"/>
              <a:pPr/>
              <a:t>34</a:t>
            </a:fld>
            <a:endParaRPr lang="fr-FR"/>
          </a:p>
        </p:txBody>
      </p:sp>
      <p:sp>
        <p:nvSpPr>
          <p:cNvPr id="82946" name="Rectangle 2"/>
          <p:cNvSpPr>
            <a:spLocks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929982-8B5C-479E-9CE0-D08FA05CB225}" type="slidenum">
              <a:rPr lang="fr-FR"/>
              <a:pPr/>
              <a:t>35</a:t>
            </a:fld>
            <a:endParaRPr lang="fr-FR"/>
          </a:p>
        </p:txBody>
      </p:sp>
      <p:sp>
        <p:nvSpPr>
          <p:cNvPr id="83970" name="Rectangle 2"/>
          <p:cNvSpPr>
            <a:spLocks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418F60-A030-434B-8FE2-7EC378188444}" type="slidenum">
              <a:rPr lang="fr-FR"/>
              <a:pPr/>
              <a:t>36</a:t>
            </a:fld>
            <a:endParaRPr lang="fr-FR"/>
          </a:p>
        </p:txBody>
      </p:sp>
      <p:sp>
        <p:nvSpPr>
          <p:cNvPr id="56322" name="Rectangle 2"/>
          <p:cNvSpPr>
            <a:spLocks noChangeArrowheads="1" noTextEdit="1"/>
          </p:cNvSpPr>
          <p:nvPr>
            <p:ph type="sldImg"/>
          </p:nvPr>
        </p:nvSpPr>
        <p:spPr>
          <a:ln/>
        </p:spPr>
      </p:sp>
      <p:sp>
        <p:nvSpPr>
          <p:cNvPr id="56323" name="Rectangle 3"/>
          <p:cNvSpPr>
            <a:spLocks noGrp="1" noChangeArrowheads="1"/>
          </p:cNvSpPr>
          <p:nvPr>
            <p:ph type="body" idx="1"/>
          </p:nvPr>
        </p:nvSpPr>
        <p:spPr/>
        <p:txBody>
          <a:bodyPr/>
          <a:lstStyle/>
          <a:p>
            <a:r>
              <a:rPr lang="fr-FR"/>
              <a:t>Le cadre :</a:t>
            </a:r>
          </a:p>
          <a:p>
            <a:pPr>
              <a:spcBef>
                <a:spcPct val="0"/>
              </a:spcBef>
            </a:pPr>
            <a:r>
              <a:rPr lang="fr-FR" sz="1800">
                <a:latin typeface="Tahoma" pitchFamily="34" charset="0"/>
              </a:rPr>
              <a:t>Grandes entreprises </a:t>
            </a:r>
            <a:r>
              <a:rPr lang="fr-FR" sz="1400">
                <a:latin typeface="Tahoma" pitchFamily="34" charset="0"/>
              </a:rPr>
              <a:t>industrie, agroalimentaire, service</a:t>
            </a:r>
          </a:p>
          <a:p>
            <a:pPr>
              <a:spcBef>
                <a:spcPct val="0"/>
              </a:spcBef>
            </a:pPr>
            <a:r>
              <a:rPr lang="fr-FR" sz="1800">
                <a:latin typeface="Tahoma" pitchFamily="34" charset="0"/>
              </a:rPr>
              <a:t>Rentabilité et productivité du travail, optimisation de l’outil de production, qualité…</a:t>
            </a:r>
          </a:p>
          <a:p>
            <a:endParaRPr lang="fr-FR"/>
          </a:p>
          <a:p>
            <a:r>
              <a:rPr lang="fr-FR"/>
              <a:t>Est pratiquement identique au modèle suivant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78CB2B-C176-415D-ADC6-F140E06E7F07}" type="slidenum">
              <a:rPr lang="fr-FR"/>
              <a:pPr/>
              <a:t>37</a:t>
            </a:fld>
            <a:endParaRPr lang="fr-FR"/>
          </a:p>
        </p:txBody>
      </p:sp>
      <p:sp>
        <p:nvSpPr>
          <p:cNvPr id="84994" name="Rectangle 2"/>
          <p:cNvSpPr>
            <a:spLocks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FBD9FB-5393-492B-972C-86D3A7CF9D60}" type="slidenum">
              <a:rPr lang="fr-FR"/>
              <a:pPr/>
              <a:t>38</a:t>
            </a:fld>
            <a:endParaRPr lang="fr-FR"/>
          </a:p>
        </p:txBody>
      </p:sp>
      <p:sp>
        <p:nvSpPr>
          <p:cNvPr id="86018" name="Rectangle 2"/>
          <p:cNvSpPr>
            <a:spLocks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B84B74-B2BC-4C8F-ABE4-17A8EE07CFD5}" type="slidenum">
              <a:rPr lang="fr-FR"/>
              <a:pPr/>
              <a:t>39</a:t>
            </a:fld>
            <a:endParaRPr lang="fr-FR"/>
          </a:p>
        </p:txBody>
      </p:sp>
      <p:sp>
        <p:nvSpPr>
          <p:cNvPr id="87042" name="Rectangle 2"/>
          <p:cNvSpPr>
            <a:spLocks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8C1C54-17E1-4FE4-B60B-58F2592B96E3}" type="slidenum">
              <a:rPr lang="fr-FR"/>
              <a:pPr/>
              <a:t>4</a:t>
            </a:fld>
            <a:endParaRPr lang="fr-FR"/>
          </a:p>
        </p:txBody>
      </p:sp>
      <p:sp>
        <p:nvSpPr>
          <p:cNvPr id="119810" name="Rectangle 2"/>
          <p:cNvSpPr>
            <a:spLocks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E801E-10C0-4781-9D81-3FFDDB4778FF}" type="slidenum">
              <a:rPr lang="fr-FR"/>
              <a:pPr/>
              <a:t>40</a:t>
            </a:fld>
            <a:endParaRPr lang="fr-FR"/>
          </a:p>
        </p:txBody>
      </p:sp>
      <p:sp>
        <p:nvSpPr>
          <p:cNvPr id="88066" name="Rectangle 2"/>
          <p:cNvSpPr>
            <a:spLocks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B06C1D-B4A9-4F30-8362-211ACB201706}" type="slidenum">
              <a:rPr lang="fr-FR"/>
              <a:pPr/>
              <a:t>41</a:t>
            </a:fld>
            <a:endParaRPr lang="fr-FR"/>
          </a:p>
        </p:txBody>
      </p:sp>
      <p:sp>
        <p:nvSpPr>
          <p:cNvPr id="89090" name="Rectangle 2"/>
          <p:cNvSpPr>
            <a:spLocks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34F022-1273-4357-A21E-9DD3E1DB7A72}" type="slidenum">
              <a:rPr lang="fr-FR"/>
              <a:pPr/>
              <a:t>42</a:t>
            </a:fld>
            <a:endParaRPr lang="fr-FR"/>
          </a:p>
        </p:txBody>
      </p:sp>
      <p:sp>
        <p:nvSpPr>
          <p:cNvPr id="79874" name="Rectangle 2"/>
          <p:cNvSpPr>
            <a:spLocks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59F04-AB9F-4EE3-A40F-0BA58AB165BD}" type="slidenum">
              <a:rPr lang="fr-FR"/>
              <a:pPr/>
              <a:t>43</a:t>
            </a:fld>
            <a:endParaRPr lang="fr-FR"/>
          </a:p>
        </p:txBody>
      </p:sp>
      <p:sp>
        <p:nvSpPr>
          <p:cNvPr id="80898" name="Rectangle 2"/>
          <p:cNvSpPr>
            <a:spLocks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5412A8-29BE-4464-ACF9-C5FB60CC39F1}" type="slidenum">
              <a:rPr lang="fr-FR"/>
              <a:pPr/>
              <a:t>5</a:t>
            </a:fld>
            <a:endParaRPr lang="fr-FR"/>
          </a:p>
        </p:txBody>
      </p:sp>
      <p:sp>
        <p:nvSpPr>
          <p:cNvPr id="120834" name="Rectangle 2"/>
          <p:cNvSpPr>
            <a:spLocks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7F48E7-1461-4EA2-8B2C-10A3C4B619AC}" type="slidenum">
              <a:rPr lang="fr-FR"/>
              <a:pPr/>
              <a:t>6</a:t>
            </a:fld>
            <a:endParaRPr lang="fr-FR"/>
          </a:p>
        </p:txBody>
      </p:sp>
      <p:sp>
        <p:nvSpPr>
          <p:cNvPr id="61442" name="Rectangle 2"/>
          <p:cNvSpPr>
            <a:spLocks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92AD9D-F25F-4969-B4EB-432A5FA67090}" type="slidenum">
              <a:rPr lang="fr-FR"/>
              <a:pPr/>
              <a:t>7</a:t>
            </a:fld>
            <a:endParaRPr lang="fr-FR"/>
          </a:p>
        </p:txBody>
      </p:sp>
      <p:sp>
        <p:nvSpPr>
          <p:cNvPr id="62466" name="Rectangle 2"/>
          <p:cNvSpPr>
            <a:spLocks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E3BEF5-BA1E-46B8-AA62-8E51BC7D24B8}" type="slidenum">
              <a:rPr lang="fr-FR"/>
              <a:pPr/>
              <a:t>8</a:t>
            </a:fld>
            <a:endParaRPr lang="fr-FR"/>
          </a:p>
        </p:txBody>
      </p:sp>
      <p:sp>
        <p:nvSpPr>
          <p:cNvPr id="63490" name="Rectangle 2"/>
          <p:cNvSpPr>
            <a:spLocks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C9F53B-F377-4E7C-83AA-B8DC078584C7}" type="slidenum">
              <a:rPr lang="fr-FR"/>
              <a:pPr/>
              <a:t>9</a:t>
            </a:fld>
            <a:endParaRPr lang="fr-FR"/>
          </a:p>
        </p:txBody>
      </p:sp>
      <p:sp>
        <p:nvSpPr>
          <p:cNvPr id="64514" name="Rectangle 2"/>
          <p:cNvSpPr>
            <a:spLocks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Espace réservé du pied de page 3"/>
          <p:cNvSpPr>
            <a:spLocks noGrp="1"/>
          </p:cNvSpPr>
          <p:nvPr>
            <p:ph type="ftr" sz="quarter" idx="10"/>
          </p:nvPr>
        </p:nvSpPr>
        <p:spPr/>
        <p:txBody>
          <a:bodyPr/>
          <a:lstStyle>
            <a:lvl1pPr>
              <a:defRPr/>
            </a:lvl1pPr>
          </a:lstStyle>
          <a:p>
            <a:r>
              <a:rPr lang="fr-FR"/>
              <a:t>Rémi Bachelet et Caroline Verzat – Ecole Centrale de Lille</a:t>
            </a:r>
          </a:p>
        </p:txBody>
      </p:sp>
    </p:spTree>
    <p:extLst>
      <p:ext uri="{BB962C8B-B14F-4D97-AF65-F5344CB8AC3E}">
        <p14:creationId xmlns:p14="http://schemas.microsoft.com/office/powerpoint/2010/main" val="201678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r>
              <a:rPr lang="fr-FR"/>
              <a:t>Rémi Bachelet et Caroline Verzat – Ecole Centrale de Lille</a:t>
            </a:r>
          </a:p>
        </p:txBody>
      </p:sp>
    </p:spTree>
    <p:extLst>
      <p:ext uri="{BB962C8B-B14F-4D97-AF65-F5344CB8AC3E}">
        <p14:creationId xmlns:p14="http://schemas.microsoft.com/office/powerpoint/2010/main" val="672788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13563" y="188913"/>
            <a:ext cx="2195512" cy="5907087"/>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23850" y="188913"/>
            <a:ext cx="6437313" cy="590708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r>
              <a:rPr lang="fr-FR"/>
              <a:t>Rémi Bachelet et Caroline Verzat – Ecole Centrale de Lille</a:t>
            </a:r>
          </a:p>
        </p:txBody>
      </p:sp>
    </p:spTree>
    <p:extLst>
      <p:ext uri="{BB962C8B-B14F-4D97-AF65-F5344CB8AC3E}">
        <p14:creationId xmlns:p14="http://schemas.microsoft.com/office/powerpoint/2010/main" val="1154141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r>
              <a:rPr lang="fr-FR"/>
              <a:t>Rémi Bachelet et Caroline Verzat – Ecole Centrale de Lille</a:t>
            </a:r>
          </a:p>
        </p:txBody>
      </p:sp>
    </p:spTree>
    <p:extLst>
      <p:ext uri="{BB962C8B-B14F-4D97-AF65-F5344CB8AC3E}">
        <p14:creationId xmlns:p14="http://schemas.microsoft.com/office/powerpoint/2010/main" val="4163952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u pied de page 3"/>
          <p:cNvSpPr>
            <a:spLocks noGrp="1"/>
          </p:cNvSpPr>
          <p:nvPr>
            <p:ph type="ftr" sz="quarter" idx="10"/>
          </p:nvPr>
        </p:nvSpPr>
        <p:spPr/>
        <p:txBody>
          <a:bodyPr/>
          <a:lstStyle>
            <a:lvl1pPr>
              <a:defRPr/>
            </a:lvl1pPr>
          </a:lstStyle>
          <a:p>
            <a:r>
              <a:rPr lang="fr-FR"/>
              <a:t>Rémi Bachelet et Caroline Verzat – Ecole Centrale de Lille</a:t>
            </a:r>
          </a:p>
        </p:txBody>
      </p:sp>
    </p:spTree>
    <p:extLst>
      <p:ext uri="{BB962C8B-B14F-4D97-AF65-F5344CB8AC3E}">
        <p14:creationId xmlns:p14="http://schemas.microsoft.com/office/powerpoint/2010/main" val="938324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23850" y="1484313"/>
            <a:ext cx="4208463" cy="4611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84713" y="1484313"/>
            <a:ext cx="4208462" cy="4611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pied de page 4"/>
          <p:cNvSpPr>
            <a:spLocks noGrp="1"/>
          </p:cNvSpPr>
          <p:nvPr>
            <p:ph type="ftr" sz="quarter" idx="10"/>
          </p:nvPr>
        </p:nvSpPr>
        <p:spPr/>
        <p:txBody>
          <a:bodyPr/>
          <a:lstStyle>
            <a:lvl1pPr>
              <a:defRPr/>
            </a:lvl1pPr>
          </a:lstStyle>
          <a:p>
            <a:r>
              <a:rPr lang="fr-FR"/>
              <a:t>Rémi Bachelet et Caroline Verzat – Ecole Centrale de Lille</a:t>
            </a:r>
          </a:p>
        </p:txBody>
      </p:sp>
    </p:spTree>
    <p:extLst>
      <p:ext uri="{BB962C8B-B14F-4D97-AF65-F5344CB8AC3E}">
        <p14:creationId xmlns:p14="http://schemas.microsoft.com/office/powerpoint/2010/main" val="2358893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pied de page 6"/>
          <p:cNvSpPr>
            <a:spLocks noGrp="1"/>
          </p:cNvSpPr>
          <p:nvPr>
            <p:ph type="ftr" sz="quarter" idx="10"/>
          </p:nvPr>
        </p:nvSpPr>
        <p:spPr/>
        <p:txBody>
          <a:bodyPr/>
          <a:lstStyle>
            <a:lvl1pPr>
              <a:defRPr/>
            </a:lvl1pPr>
          </a:lstStyle>
          <a:p>
            <a:r>
              <a:rPr lang="fr-FR"/>
              <a:t>Rémi Bachelet et Caroline Verzat – Ecole Centrale de Lille</a:t>
            </a:r>
          </a:p>
        </p:txBody>
      </p:sp>
    </p:spTree>
    <p:extLst>
      <p:ext uri="{BB962C8B-B14F-4D97-AF65-F5344CB8AC3E}">
        <p14:creationId xmlns:p14="http://schemas.microsoft.com/office/powerpoint/2010/main" val="1097587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pied de page 2"/>
          <p:cNvSpPr>
            <a:spLocks noGrp="1"/>
          </p:cNvSpPr>
          <p:nvPr>
            <p:ph type="ftr" sz="quarter" idx="10"/>
          </p:nvPr>
        </p:nvSpPr>
        <p:spPr/>
        <p:txBody>
          <a:bodyPr/>
          <a:lstStyle>
            <a:lvl1pPr>
              <a:defRPr/>
            </a:lvl1pPr>
          </a:lstStyle>
          <a:p>
            <a:r>
              <a:rPr lang="fr-FR"/>
              <a:t>Rémi Bachelet et Caroline Verzat – Ecole Centrale de Lille</a:t>
            </a:r>
          </a:p>
        </p:txBody>
      </p:sp>
    </p:spTree>
    <p:extLst>
      <p:ext uri="{BB962C8B-B14F-4D97-AF65-F5344CB8AC3E}">
        <p14:creationId xmlns:p14="http://schemas.microsoft.com/office/powerpoint/2010/main" val="2783435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p:txBody>
          <a:bodyPr/>
          <a:lstStyle>
            <a:lvl1pPr>
              <a:defRPr/>
            </a:lvl1pPr>
          </a:lstStyle>
          <a:p>
            <a:r>
              <a:rPr lang="fr-FR"/>
              <a:t>Rémi Bachelet et Caroline Verzat – Ecole Centrale de Lille</a:t>
            </a:r>
          </a:p>
        </p:txBody>
      </p:sp>
    </p:spTree>
    <p:extLst>
      <p:ext uri="{BB962C8B-B14F-4D97-AF65-F5344CB8AC3E}">
        <p14:creationId xmlns:p14="http://schemas.microsoft.com/office/powerpoint/2010/main" val="668634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pied de page 4"/>
          <p:cNvSpPr>
            <a:spLocks noGrp="1"/>
          </p:cNvSpPr>
          <p:nvPr>
            <p:ph type="ftr" sz="quarter" idx="10"/>
          </p:nvPr>
        </p:nvSpPr>
        <p:spPr/>
        <p:txBody>
          <a:bodyPr/>
          <a:lstStyle>
            <a:lvl1pPr>
              <a:defRPr/>
            </a:lvl1pPr>
          </a:lstStyle>
          <a:p>
            <a:r>
              <a:rPr lang="fr-FR"/>
              <a:t>Rémi Bachelet et Caroline Verzat – Ecole Centrale de Lille</a:t>
            </a:r>
          </a:p>
        </p:txBody>
      </p:sp>
    </p:spTree>
    <p:extLst>
      <p:ext uri="{BB962C8B-B14F-4D97-AF65-F5344CB8AC3E}">
        <p14:creationId xmlns:p14="http://schemas.microsoft.com/office/powerpoint/2010/main" val="1707277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pied de page 4"/>
          <p:cNvSpPr>
            <a:spLocks noGrp="1"/>
          </p:cNvSpPr>
          <p:nvPr>
            <p:ph type="ftr" sz="quarter" idx="10"/>
          </p:nvPr>
        </p:nvSpPr>
        <p:spPr/>
        <p:txBody>
          <a:bodyPr/>
          <a:lstStyle>
            <a:lvl1pPr>
              <a:defRPr/>
            </a:lvl1pPr>
          </a:lstStyle>
          <a:p>
            <a:r>
              <a:rPr lang="fr-FR"/>
              <a:t>Rémi Bachelet et Caroline Verzat – Ecole Centrale de Lille</a:t>
            </a:r>
          </a:p>
        </p:txBody>
      </p:sp>
    </p:spTree>
    <p:extLst>
      <p:ext uri="{BB962C8B-B14F-4D97-AF65-F5344CB8AC3E}">
        <p14:creationId xmlns:p14="http://schemas.microsoft.com/office/powerpoint/2010/main" val="2099003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creativecommons.org/licenses/by-nc-sa/2.5/deed.fr"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E4AF"/>
            </a:gs>
            <a:gs pos="50000">
              <a:schemeClr val="bg1"/>
            </a:gs>
            <a:gs pos="100000">
              <a:srgbClr val="FFE4AF"/>
            </a:gs>
          </a:gsLst>
          <a:lin ang="5400000" scaled="1"/>
        </a:gradFill>
        <a:effectLst/>
      </p:bgPr>
    </p:bg>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0" y="0"/>
            <a:ext cx="9144000" cy="1268413"/>
          </a:xfrm>
          <a:prstGeom prst="rect">
            <a:avLst/>
          </a:prstGeom>
          <a:gradFill rotWithShape="1">
            <a:gsLst>
              <a:gs pos="0">
                <a:srgbClr val="7A3D00"/>
              </a:gs>
              <a:gs pos="100000">
                <a:srgbClr val="7A3D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i="1"/>
          </a:p>
        </p:txBody>
      </p:sp>
      <p:sp>
        <p:nvSpPr>
          <p:cNvPr id="101379" name="Rectangle 3"/>
          <p:cNvSpPr>
            <a:spLocks noGrp="1" noChangeArrowheads="1"/>
          </p:cNvSpPr>
          <p:nvPr>
            <p:ph type="title"/>
          </p:nvPr>
        </p:nvSpPr>
        <p:spPr bwMode="auto">
          <a:xfrm>
            <a:off x="1331913" y="188913"/>
            <a:ext cx="7777162"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101380" name="Rectangle 4"/>
          <p:cNvSpPr>
            <a:spLocks noGrp="1" noChangeArrowheads="1"/>
          </p:cNvSpPr>
          <p:nvPr>
            <p:ph type="body" idx="1"/>
          </p:nvPr>
        </p:nvSpPr>
        <p:spPr bwMode="auto">
          <a:xfrm>
            <a:off x="323850" y="1484313"/>
            <a:ext cx="8569325" cy="461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1381" name="Rectangle 5"/>
          <p:cNvSpPr>
            <a:spLocks noGrp="1" noChangeArrowheads="1"/>
          </p:cNvSpPr>
          <p:nvPr>
            <p:ph type="ftr" sz="quarter" idx="3"/>
          </p:nvPr>
        </p:nvSpPr>
        <p:spPr bwMode="auto">
          <a:xfrm>
            <a:off x="0" y="6629400"/>
            <a:ext cx="399573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defRPr sz="1100">
                <a:solidFill>
                  <a:srgbClr val="000000"/>
                </a:solidFill>
                <a:latin typeface="Times New Roman" pitchFamily="18" charset="0"/>
              </a:defRPr>
            </a:lvl1pPr>
          </a:lstStyle>
          <a:p>
            <a:r>
              <a:rPr lang="fr-FR"/>
              <a:t>Rémi Bachelet et Caroline Verzat – Ecole Centrale de Lille</a:t>
            </a:r>
          </a:p>
        </p:txBody>
      </p:sp>
      <p:sp>
        <p:nvSpPr>
          <p:cNvPr id="101382" name="Text Box 6"/>
          <p:cNvSpPr txBox="1">
            <a:spLocks noChangeArrowheads="1"/>
          </p:cNvSpPr>
          <p:nvPr/>
        </p:nvSpPr>
        <p:spPr bwMode="auto">
          <a:xfrm>
            <a:off x="8688388" y="6570663"/>
            <a:ext cx="4556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fld id="{B6B97AC7-EB34-4F42-AB1A-49FCBF784FFD}" type="slidenum">
              <a:rPr lang="fr-FR" sz="1200" b="1"/>
              <a:pPr algn="r"/>
              <a:t>‹N°›</a:t>
            </a:fld>
            <a:endParaRPr lang="fr-FR" sz="1200" b="1"/>
          </a:p>
        </p:txBody>
      </p:sp>
      <p:pic>
        <p:nvPicPr>
          <p:cNvPr id="101383"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069975" cy="126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1384" name="Text Box 8"/>
          <p:cNvSpPr txBox="1">
            <a:spLocks noChangeArrowheads="1"/>
          </p:cNvSpPr>
          <p:nvPr/>
        </p:nvSpPr>
        <p:spPr bwMode="auto">
          <a:xfrm>
            <a:off x="6372225" y="6629400"/>
            <a:ext cx="2184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fr-FR" sz="900">
                <a:latin typeface="Times New Roman" pitchFamily="18" charset="0"/>
              </a:rPr>
              <a:t>Utilisation ou copie interdites sans citation</a:t>
            </a:r>
          </a:p>
        </p:txBody>
      </p:sp>
      <p:pic>
        <p:nvPicPr>
          <p:cNvPr id="101385" name="Picture 9">
            <a:hlinkClick r:id="rId14"/>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489950" y="6657975"/>
            <a:ext cx="179388"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hf sldNum="0" hdr="0" dt="0"/>
  <p:txStyles>
    <p:titleStyle>
      <a:lvl1pPr algn="r" rtl="0" fontAlgn="base">
        <a:spcBef>
          <a:spcPct val="0"/>
        </a:spcBef>
        <a:spcAft>
          <a:spcPct val="0"/>
        </a:spcAft>
        <a:defRPr sz="4000" b="1" i="1">
          <a:solidFill>
            <a:srgbClr val="A1A1E7"/>
          </a:solidFill>
          <a:latin typeface="+mj-lt"/>
          <a:ea typeface="+mj-ea"/>
          <a:cs typeface="+mj-cs"/>
        </a:defRPr>
      </a:lvl1pPr>
      <a:lvl2pPr algn="r" rtl="0" fontAlgn="base">
        <a:spcBef>
          <a:spcPct val="0"/>
        </a:spcBef>
        <a:spcAft>
          <a:spcPct val="0"/>
        </a:spcAft>
        <a:defRPr sz="4000" b="1" i="1">
          <a:solidFill>
            <a:srgbClr val="A1A1E7"/>
          </a:solidFill>
          <a:latin typeface="Arial" charset="0"/>
        </a:defRPr>
      </a:lvl2pPr>
      <a:lvl3pPr algn="r" rtl="0" fontAlgn="base">
        <a:spcBef>
          <a:spcPct val="0"/>
        </a:spcBef>
        <a:spcAft>
          <a:spcPct val="0"/>
        </a:spcAft>
        <a:defRPr sz="4000" b="1" i="1">
          <a:solidFill>
            <a:srgbClr val="A1A1E7"/>
          </a:solidFill>
          <a:latin typeface="Arial" charset="0"/>
        </a:defRPr>
      </a:lvl3pPr>
      <a:lvl4pPr algn="r" rtl="0" fontAlgn="base">
        <a:spcBef>
          <a:spcPct val="0"/>
        </a:spcBef>
        <a:spcAft>
          <a:spcPct val="0"/>
        </a:spcAft>
        <a:defRPr sz="4000" b="1" i="1">
          <a:solidFill>
            <a:srgbClr val="A1A1E7"/>
          </a:solidFill>
          <a:latin typeface="Arial" charset="0"/>
        </a:defRPr>
      </a:lvl4pPr>
      <a:lvl5pPr algn="r" rtl="0" fontAlgn="base">
        <a:spcBef>
          <a:spcPct val="0"/>
        </a:spcBef>
        <a:spcAft>
          <a:spcPct val="0"/>
        </a:spcAft>
        <a:defRPr sz="4000" b="1" i="1">
          <a:solidFill>
            <a:srgbClr val="A1A1E7"/>
          </a:solidFill>
          <a:latin typeface="Arial" charset="0"/>
        </a:defRPr>
      </a:lvl5pPr>
      <a:lvl6pPr marL="457200" algn="r" rtl="0" fontAlgn="base">
        <a:spcBef>
          <a:spcPct val="0"/>
        </a:spcBef>
        <a:spcAft>
          <a:spcPct val="0"/>
        </a:spcAft>
        <a:defRPr sz="4000" b="1" i="1">
          <a:solidFill>
            <a:srgbClr val="A1A1E7"/>
          </a:solidFill>
          <a:latin typeface="Arial" charset="0"/>
        </a:defRPr>
      </a:lvl6pPr>
      <a:lvl7pPr marL="914400" algn="r" rtl="0" fontAlgn="base">
        <a:spcBef>
          <a:spcPct val="0"/>
        </a:spcBef>
        <a:spcAft>
          <a:spcPct val="0"/>
        </a:spcAft>
        <a:defRPr sz="4000" b="1" i="1">
          <a:solidFill>
            <a:srgbClr val="A1A1E7"/>
          </a:solidFill>
          <a:latin typeface="Arial" charset="0"/>
        </a:defRPr>
      </a:lvl7pPr>
      <a:lvl8pPr marL="1371600" algn="r" rtl="0" fontAlgn="base">
        <a:spcBef>
          <a:spcPct val="0"/>
        </a:spcBef>
        <a:spcAft>
          <a:spcPct val="0"/>
        </a:spcAft>
        <a:defRPr sz="4000" b="1" i="1">
          <a:solidFill>
            <a:srgbClr val="A1A1E7"/>
          </a:solidFill>
          <a:latin typeface="Arial" charset="0"/>
        </a:defRPr>
      </a:lvl8pPr>
      <a:lvl9pPr marL="1828800" algn="r" rtl="0" fontAlgn="base">
        <a:spcBef>
          <a:spcPct val="0"/>
        </a:spcBef>
        <a:spcAft>
          <a:spcPct val="0"/>
        </a:spcAft>
        <a:defRPr sz="4000" b="1" i="1">
          <a:solidFill>
            <a:srgbClr val="A1A1E7"/>
          </a:solidFill>
          <a:latin typeface="Arial" charset="0"/>
        </a:defRPr>
      </a:lvl9pPr>
    </p:titleStyle>
    <p:bodyStyle>
      <a:lvl1pPr marL="533400" indent="-533400" algn="l" rtl="0" fontAlgn="base">
        <a:spcBef>
          <a:spcPct val="20000"/>
        </a:spcBef>
        <a:spcAft>
          <a:spcPct val="0"/>
        </a:spcAft>
        <a:buClr>
          <a:srgbClr val="7A3D00"/>
        </a:buClr>
        <a:buAutoNum type="arabicPeriod"/>
        <a:defRPr sz="2800" b="1">
          <a:solidFill>
            <a:srgbClr val="A25100"/>
          </a:solidFill>
          <a:latin typeface="+mn-lt"/>
          <a:ea typeface="+mn-ea"/>
          <a:cs typeface="+mn-cs"/>
        </a:defRPr>
      </a:lvl1pPr>
      <a:lvl2pPr marL="914400" indent="-457200" algn="l" rtl="0" fontAlgn="base">
        <a:spcBef>
          <a:spcPct val="20000"/>
        </a:spcBef>
        <a:spcAft>
          <a:spcPct val="0"/>
        </a:spcAft>
        <a:buClr>
          <a:srgbClr val="008000"/>
        </a:buClr>
        <a:buBlip>
          <a:blip r:embed="rId16"/>
        </a:buBlip>
        <a:defRPr sz="2400">
          <a:solidFill>
            <a:schemeClr val="accent2"/>
          </a:solidFill>
          <a:latin typeface="+mn-lt"/>
        </a:defRPr>
      </a:lvl2pPr>
      <a:lvl3pPr marL="1295400" indent="-381000" algn="l" rtl="0" fontAlgn="base">
        <a:spcBef>
          <a:spcPct val="20000"/>
        </a:spcBef>
        <a:spcAft>
          <a:spcPct val="0"/>
        </a:spcAft>
        <a:buChar char="•"/>
        <a:defRPr sz="2000">
          <a:solidFill>
            <a:srgbClr val="008000"/>
          </a:solidFill>
          <a:latin typeface="+mn-lt"/>
        </a:defRPr>
      </a:lvl3pPr>
      <a:lvl4pPr marL="1676400" indent="-304800" algn="l" rtl="0" fontAlgn="base">
        <a:spcBef>
          <a:spcPct val="20000"/>
        </a:spcBef>
        <a:spcAft>
          <a:spcPct val="0"/>
        </a:spcAft>
        <a:buChar char="–"/>
        <a:defRPr sz="1600">
          <a:solidFill>
            <a:schemeClr val="tx1"/>
          </a:solidFill>
          <a:latin typeface="+mn-lt"/>
        </a:defRPr>
      </a:lvl4pPr>
      <a:lvl5pPr marL="2095500" indent="-266700" algn="l" rtl="0" fontAlgn="base">
        <a:spcBef>
          <a:spcPct val="20000"/>
        </a:spcBef>
        <a:spcAft>
          <a:spcPct val="0"/>
        </a:spcAft>
        <a:buChar char="•"/>
        <a:defRPr sz="1400">
          <a:solidFill>
            <a:schemeClr val="tx1"/>
          </a:solidFill>
          <a:latin typeface="+mn-lt"/>
        </a:defRPr>
      </a:lvl5pPr>
      <a:lvl6pPr marL="2552700" indent="-266700" algn="l" rtl="0" fontAlgn="base">
        <a:spcBef>
          <a:spcPct val="20000"/>
        </a:spcBef>
        <a:spcAft>
          <a:spcPct val="0"/>
        </a:spcAft>
        <a:buChar char="•"/>
        <a:defRPr sz="1400">
          <a:solidFill>
            <a:schemeClr val="tx1"/>
          </a:solidFill>
          <a:latin typeface="+mn-lt"/>
        </a:defRPr>
      </a:lvl6pPr>
      <a:lvl7pPr marL="3009900" indent="-266700" algn="l" rtl="0" fontAlgn="base">
        <a:spcBef>
          <a:spcPct val="20000"/>
        </a:spcBef>
        <a:spcAft>
          <a:spcPct val="0"/>
        </a:spcAft>
        <a:buChar char="•"/>
        <a:defRPr sz="1400">
          <a:solidFill>
            <a:schemeClr val="tx1"/>
          </a:solidFill>
          <a:latin typeface="+mn-lt"/>
        </a:defRPr>
      </a:lvl7pPr>
      <a:lvl8pPr marL="3467100" indent="-266700" algn="l" rtl="0" fontAlgn="base">
        <a:spcBef>
          <a:spcPct val="20000"/>
        </a:spcBef>
        <a:spcAft>
          <a:spcPct val="0"/>
        </a:spcAft>
        <a:buChar char="•"/>
        <a:defRPr sz="1400">
          <a:solidFill>
            <a:schemeClr val="tx1"/>
          </a:solidFill>
          <a:latin typeface="+mn-lt"/>
        </a:defRPr>
      </a:lvl8pPr>
      <a:lvl9pPr marL="3924300" indent="-266700" algn="l" rtl="0" fontAlgn="base">
        <a:spcBef>
          <a:spcPct val="20000"/>
        </a:spcBef>
        <a:spcAft>
          <a:spcPct val="0"/>
        </a:spcAft>
        <a:buChar char="•"/>
        <a:defRPr sz="14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blogs.allocine.fr/blogsdatas/mdata/1/9/5/Z20060124194748150429591/img/identity.jpg" TargetMode="External"/><Relationship Id="rId13" Type="http://schemas.openxmlformats.org/officeDocument/2006/relationships/image" Target="../media/image8.jpeg"/><Relationship Id="rId3" Type="http://schemas.openxmlformats.org/officeDocument/2006/relationships/hyperlink" Target="http://rb.ec-lille.fr/" TargetMode="External"/><Relationship Id="rId7" Type="http://schemas.openxmlformats.org/officeDocument/2006/relationships/image" Target="../media/image5.png"/><Relationship Id="rId12" Type="http://schemas.openxmlformats.org/officeDocument/2006/relationships/hyperlink" Target="http://genealogy.barranger.net/photos/rene%20roberdeau%20carte%20d%20identite.jp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ww.gymsm.krefeld.schulen.net/Tricolore/ecrivo/identite.jpg" TargetMode="External"/><Relationship Id="rId11" Type="http://schemas.openxmlformats.org/officeDocument/2006/relationships/image" Target="../media/image7.png"/><Relationship Id="rId5" Type="http://schemas.openxmlformats.org/officeDocument/2006/relationships/image" Target="../media/image4.png"/><Relationship Id="rId15" Type="http://schemas.openxmlformats.org/officeDocument/2006/relationships/image" Target="../media/image9.png"/><Relationship Id="rId10" Type="http://schemas.openxmlformats.org/officeDocument/2006/relationships/hyperlink" Target="http://sirez.com/images/t_IDENTITY.jpg" TargetMode="External"/><Relationship Id="rId4" Type="http://schemas.openxmlformats.org/officeDocument/2006/relationships/hyperlink" Target="http://creativecommons.org/licenses/by-nc-sa/2.5/deed.fr" TargetMode="External"/><Relationship Id="rId9" Type="http://schemas.openxmlformats.org/officeDocument/2006/relationships/image" Target="../media/image6.png"/><Relationship Id="rId14" Type="http://schemas.openxmlformats.org/officeDocument/2006/relationships/hyperlink" Target="http://www.ouestolivier.com/wp-content/images/identite.jp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sociologics.org/temporalistes/indarch.php?page2=dubar_n44_02"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oleObject" Target="../embeddings/Graphique_Microsoft_Office_Excel1.xls"/></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Espace réservé du pied de page 1"/>
          <p:cNvSpPr>
            <a:spLocks noGrp="1"/>
          </p:cNvSpPr>
          <p:nvPr>
            <p:ph type="ftr" sz="quarter" idx="10"/>
          </p:nvPr>
        </p:nvSpPr>
        <p:spPr/>
        <p:txBody>
          <a:bodyPr/>
          <a:lstStyle/>
          <a:p>
            <a:r>
              <a:rPr lang="fr-FR"/>
              <a:t>Rémi Bachelet et Caroline Verzat – Ecole Centrale de Lille</a:t>
            </a:r>
          </a:p>
        </p:txBody>
      </p:sp>
      <p:sp>
        <p:nvSpPr>
          <p:cNvPr id="103426" name="Rectangle 2"/>
          <p:cNvSpPr>
            <a:spLocks noChangeArrowheads="1"/>
          </p:cNvSpPr>
          <p:nvPr/>
        </p:nvSpPr>
        <p:spPr bwMode="auto">
          <a:xfrm>
            <a:off x="7086600" y="2676525"/>
            <a:ext cx="1316038" cy="2041525"/>
          </a:xfrm>
          <a:prstGeom prst="rect">
            <a:avLst/>
          </a:prstGeom>
          <a:noFill/>
          <a:ln>
            <a:noFill/>
          </a:ln>
          <a:effectLst/>
          <a:extLst>
            <a:ext uri="{909E8E84-426E-40DD-AFC4-6F175D3DCCD1}">
              <a14:hiddenFill xmlns:a14="http://schemas.microsoft.com/office/drawing/2010/main">
                <a:solidFill>
                  <a:srgbClr val="F95AB7"/>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r"/>
            <a:endParaRPr lang="fr-CH" sz="2800">
              <a:solidFill>
                <a:srgbClr val="4D4D4D"/>
              </a:solidFill>
            </a:endParaRPr>
          </a:p>
          <a:p>
            <a:pPr algn="r"/>
            <a:endParaRPr lang="fr-CH" sz="2800">
              <a:solidFill>
                <a:srgbClr val="4D4D4D"/>
              </a:solidFill>
            </a:endParaRPr>
          </a:p>
          <a:p>
            <a:pPr algn="r"/>
            <a:endParaRPr lang="fr-CH" sz="2800">
              <a:solidFill>
                <a:srgbClr val="4D4D4D"/>
              </a:solidFill>
            </a:endParaRPr>
          </a:p>
          <a:p>
            <a:pPr algn="r"/>
            <a:endParaRPr lang="fr-CH" sz="2800">
              <a:solidFill>
                <a:srgbClr val="4D4D4D"/>
              </a:solidFill>
            </a:endParaRPr>
          </a:p>
          <a:p>
            <a:pPr algn="r"/>
            <a:endParaRPr lang="fr-CH" sz="1600" i="1">
              <a:solidFill>
                <a:srgbClr val="4D4D4D"/>
              </a:solidFill>
            </a:endParaRPr>
          </a:p>
        </p:txBody>
      </p:sp>
      <p:sp>
        <p:nvSpPr>
          <p:cNvPr id="103428" name="Rectangle 4"/>
          <p:cNvSpPr>
            <a:spLocks noGrp="1" noChangeArrowheads="1"/>
          </p:cNvSpPr>
          <p:nvPr>
            <p:ph type="title" idx="4294967295"/>
          </p:nvPr>
        </p:nvSpPr>
        <p:spPr/>
        <p:txBody>
          <a:bodyPr/>
          <a:lstStyle/>
          <a:p>
            <a:r>
              <a:rPr lang="fr-CH" sz="3600" i="0"/>
              <a:t>L’identité, les cultures en organisation</a:t>
            </a:r>
            <a:endParaRPr lang="fr-FR" sz="3600" i="0"/>
          </a:p>
        </p:txBody>
      </p:sp>
      <p:sp>
        <p:nvSpPr>
          <p:cNvPr id="103432" name="Text Box 8"/>
          <p:cNvSpPr txBox="1">
            <a:spLocks noChangeArrowheads="1"/>
          </p:cNvSpPr>
          <p:nvPr/>
        </p:nvSpPr>
        <p:spPr bwMode="auto">
          <a:xfrm>
            <a:off x="0" y="2276475"/>
            <a:ext cx="3779838" cy="1236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fr-FR" sz="2400" b="1">
                <a:solidFill>
                  <a:srgbClr val="000000"/>
                </a:solidFill>
                <a:latin typeface="Tahoma" pitchFamily="34" charset="0"/>
              </a:rPr>
              <a:t>Rémi Bachelet  </a:t>
            </a:r>
          </a:p>
          <a:p>
            <a:pPr algn="ctr">
              <a:spcBef>
                <a:spcPct val="50000"/>
              </a:spcBef>
            </a:pPr>
            <a:r>
              <a:rPr lang="fr-FR" sz="1600">
                <a:latin typeface="Tahoma" pitchFamily="34" charset="0"/>
              </a:rPr>
              <a:t>Ce cours est disponible </a:t>
            </a:r>
          </a:p>
          <a:p>
            <a:pPr algn="ctr">
              <a:spcBef>
                <a:spcPct val="50000"/>
              </a:spcBef>
            </a:pPr>
            <a:r>
              <a:rPr lang="fr-FR">
                <a:latin typeface="Times New Roman" pitchFamily="18" charset="0"/>
                <a:hlinkClick r:id="rId3"/>
              </a:rPr>
              <a:t>http://rb.ec-lille.fr</a:t>
            </a:r>
            <a:endParaRPr lang="fr-FR" sz="2600">
              <a:latin typeface="Times New Roman" pitchFamily="18" charset="0"/>
            </a:endParaRPr>
          </a:p>
        </p:txBody>
      </p:sp>
      <p:sp>
        <p:nvSpPr>
          <p:cNvPr id="103433" name="Text Box 9"/>
          <p:cNvSpPr txBox="1">
            <a:spLocks noChangeArrowheads="1"/>
          </p:cNvSpPr>
          <p:nvPr/>
        </p:nvSpPr>
        <p:spPr bwMode="auto">
          <a:xfrm>
            <a:off x="0" y="4437063"/>
            <a:ext cx="4608513" cy="61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fr-FR" sz="1600">
                <a:solidFill>
                  <a:srgbClr val="008000"/>
                </a:solidFill>
                <a:latin typeface="Times New Roman" pitchFamily="18" charset="0"/>
              </a:rPr>
              <a:t>Cours distribué sous licence</a:t>
            </a:r>
            <a:r>
              <a:rPr lang="fr-FR" sz="1600" b="1">
                <a:solidFill>
                  <a:srgbClr val="008000"/>
                </a:solidFill>
                <a:latin typeface="Times New Roman" pitchFamily="18" charset="0"/>
              </a:rPr>
              <a:t> Creative Commons, </a:t>
            </a:r>
            <a:r>
              <a:rPr lang="fr-FR" sz="1400">
                <a:solidFill>
                  <a:srgbClr val="008000"/>
                </a:solidFill>
                <a:latin typeface="Times New Roman" pitchFamily="18" charset="0"/>
              </a:rPr>
              <a:t>selon les conditions suivantes :</a:t>
            </a:r>
            <a:r>
              <a:rPr lang="fr-FR">
                <a:solidFill>
                  <a:srgbClr val="008000"/>
                </a:solidFill>
                <a:latin typeface="Times New Roman" pitchFamily="18" charset="0"/>
              </a:rPr>
              <a:t> </a:t>
            </a:r>
          </a:p>
        </p:txBody>
      </p:sp>
      <p:pic>
        <p:nvPicPr>
          <p:cNvPr id="103434" name="Picture 10">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2838" y="4743450"/>
            <a:ext cx="838200"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435" name="Text Box 11"/>
          <p:cNvSpPr txBox="1">
            <a:spLocks noChangeArrowheads="1"/>
          </p:cNvSpPr>
          <p:nvPr/>
        </p:nvSpPr>
        <p:spPr bwMode="auto">
          <a:xfrm>
            <a:off x="0" y="5373688"/>
            <a:ext cx="36718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fr-FR" sz="900">
                <a:latin typeface="Times New Roman" pitchFamily="18" charset="0"/>
              </a:rPr>
              <a:t>Source des images indiquées au-dessous ou en cliquant sur l’image</a:t>
            </a:r>
          </a:p>
        </p:txBody>
      </p:sp>
      <p:pic>
        <p:nvPicPr>
          <p:cNvPr id="103438" name="Picture 14">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08400" y="5084763"/>
            <a:ext cx="1722438" cy="1303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39" name="Picture 15">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97288" y="1628775"/>
            <a:ext cx="1774825" cy="227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40" name="Picture 16">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361238" y="4413250"/>
            <a:ext cx="1782762" cy="167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36" name="Picture 12">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95963" y="1858963"/>
            <a:ext cx="3121025" cy="27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37" name="Picture 13">
            <a:hlinkClick r:id="rId14"/>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580063" y="4797425"/>
            <a:ext cx="2232025" cy="167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441" name="Rectangle 17"/>
          <p:cNvSpPr>
            <a:spLocks noChangeArrowheads="1"/>
          </p:cNvSpPr>
          <p:nvPr/>
        </p:nvSpPr>
        <p:spPr bwMode="auto">
          <a:xfrm>
            <a:off x="7623175" y="5611813"/>
            <a:ext cx="288925" cy="554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15362" name="Rectangle 2"/>
          <p:cNvSpPr>
            <a:spLocks noGrp="1" noChangeArrowheads="1"/>
          </p:cNvSpPr>
          <p:nvPr>
            <p:ph type="title"/>
          </p:nvPr>
        </p:nvSpPr>
        <p:spPr/>
        <p:txBody>
          <a:bodyPr/>
          <a:lstStyle/>
          <a:p>
            <a:r>
              <a:rPr lang="fr-FR" b="0">
                <a:latin typeface="Times" pitchFamily="18" charset="0"/>
                <a:cs typeface="Times New Roman" pitchFamily="18" charset="0"/>
              </a:rPr>
              <a:t>Stades liés à des classes d’âges (2/3)</a:t>
            </a:r>
            <a:endParaRPr lang="fr-FR"/>
          </a:p>
        </p:txBody>
      </p:sp>
      <p:sp>
        <p:nvSpPr>
          <p:cNvPr id="15363" name="Rectangle 3"/>
          <p:cNvSpPr>
            <a:spLocks noGrp="1" noChangeArrowheads="1"/>
          </p:cNvSpPr>
          <p:nvPr>
            <p:ph type="body" idx="1"/>
          </p:nvPr>
        </p:nvSpPr>
        <p:spPr>
          <a:xfrm>
            <a:off x="323850" y="2205038"/>
            <a:ext cx="8569325" cy="3890962"/>
          </a:xfrm>
        </p:spPr>
        <p:txBody>
          <a:bodyPr/>
          <a:lstStyle/>
          <a:p>
            <a:pPr lvl="1">
              <a:buFontTx/>
              <a:buNone/>
            </a:pPr>
            <a:r>
              <a:rPr lang="fr-FR" b="1" i="1">
                <a:latin typeface="Times" pitchFamily="18" charset="0"/>
                <a:cs typeface="Times New Roman" pitchFamily="18" charset="0"/>
              </a:rPr>
              <a:t>Expansion du soi (6 =&gt;10 ans)</a:t>
            </a:r>
          </a:p>
          <a:p>
            <a:pPr lvl="2">
              <a:buFontTx/>
              <a:buNone/>
            </a:pPr>
            <a:r>
              <a:rPr lang="fr-FR">
                <a:latin typeface="Times" pitchFamily="18" charset="0"/>
                <a:cs typeface="Times New Roman" pitchFamily="18" charset="0"/>
              </a:rPr>
              <a:t>Activités, futur métier </a:t>
            </a:r>
            <a:r>
              <a:rPr lang="fr-FR">
                <a:solidFill>
                  <a:schemeClr val="tx1"/>
                </a:solidFill>
                <a:latin typeface="Times" pitchFamily="18" charset="0"/>
                <a:cs typeface="Times New Roman" pitchFamily="18" charset="0"/>
              </a:rPr>
              <a:t>(filles)</a:t>
            </a:r>
          </a:p>
          <a:p>
            <a:pPr lvl="2">
              <a:buFontTx/>
              <a:buNone/>
            </a:pPr>
            <a:r>
              <a:rPr lang="fr-FR">
                <a:latin typeface="Times" pitchFamily="18" charset="0"/>
                <a:cs typeface="Times New Roman" pitchFamily="18" charset="0"/>
              </a:rPr>
              <a:t>Qualités intellectuelles, résultats scolaires</a:t>
            </a:r>
          </a:p>
          <a:p>
            <a:pPr lvl="2">
              <a:buFontTx/>
              <a:buNone/>
            </a:pPr>
            <a:r>
              <a:rPr lang="fr-FR">
                <a:latin typeface="Times" pitchFamily="18" charset="0"/>
                <a:cs typeface="Times New Roman" pitchFamily="18" charset="0"/>
              </a:rPr>
              <a:t>Transition des règles de bonne conduite vers des principes de vie personnelle et sociale </a:t>
            </a:r>
            <a:r>
              <a:rPr lang="fr-FR" i="1">
                <a:solidFill>
                  <a:schemeClr val="tx1"/>
                </a:solidFill>
                <a:latin typeface="Times" pitchFamily="18" charset="0"/>
                <a:cs typeface="Times New Roman" pitchFamily="18" charset="0"/>
              </a:rPr>
              <a:t>« rendre service, écouter »</a:t>
            </a:r>
          </a:p>
          <a:p>
            <a:pPr lvl="1">
              <a:buFontTx/>
              <a:buNone/>
            </a:pPr>
            <a:r>
              <a:rPr lang="fr-FR" b="1" i="1">
                <a:latin typeface="Times" pitchFamily="18" charset="0"/>
                <a:cs typeface="Times New Roman" pitchFamily="18" charset="0"/>
              </a:rPr>
              <a:t>Réorganisation du soi (10-12 =&gt; 21-23 ans)</a:t>
            </a:r>
          </a:p>
          <a:p>
            <a:pPr lvl="2">
              <a:buFontTx/>
              <a:buNone/>
            </a:pPr>
            <a:r>
              <a:rPr lang="fr-FR">
                <a:latin typeface="Times" pitchFamily="18" charset="0"/>
                <a:cs typeface="Times New Roman" pitchFamily="18" charset="0"/>
              </a:rPr>
              <a:t>Descriptions physiques et psychologiques</a:t>
            </a:r>
          </a:p>
          <a:p>
            <a:pPr lvl="2">
              <a:buFontTx/>
              <a:buNone/>
            </a:pPr>
            <a:r>
              <a:rPr lang="fr-FR">
                <a:latin typeface="Times" pitchFamily="18" charset="0"/>
                <a:cs typeface="Times New Roman" pitchFamily="18" charset="0"/>
              </a:rPr>
              <a:t>17-23 ans : apparition de valeurs </a:t>
            </a:r>
            <a:r>
              <a:rPr lang="fr-FR" i="1">
                <a:solidFill>
                  <a:schemeClr val="tx1"/>
                </a:solidFill>
                <a:latin typeface="Times" pitchFamily="18" charset="0"/>
                <a:cs typeface="Times New Roman" pitchFamily="18" charset="0"/>
              </a:rPr>
              <a:t>« justice, vérité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53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53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536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53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536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5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12290" name="Rectangle 2"/>
          <p:cNvSpPr>
            <a:spLocks noGrp="1" noChangeArrowheads="1"/>
          </p:cNvSpPr>
          <p:nvPr>
            <p:ph type="title"/>
          </p:nvPr>
        </p:nvSpPr>
        <p:spPr/>
        <p:txBody>
          <a:bodyPr/>
          <a:lstStyle/>
          <a:p>
            <a:r>
              <a:rPr lang="fr-FR" b="0">
                <a:latin typeface="Times" pitchFamily="18" charset="0"/>
                <a:cs typeface="Times New Roman" pitchFamily="18" charset="0"/>
              </a:rPr>
              <a:t>Stades liés à des classes d’âges (3/3)</a:t>
            </a:r>
            <a:endParaRPr lang="fr-FR"/>
          </a:p>
        </p:txBody>
      </p:sp>
      <p:sp>
        <p:nvSpPr>
          <p:cNvPr id="12291" name="Rectangle 3"/>
          <p:cNvSpPr>
            <a:spLocks noGrp="1" noChangeArrowheads="1"/>
          </p:cNvSpPr>
          <p:nvPr>
            <p:ph type="body" idx="1"/>
          </p:nvPr>
        </p:nvSpPr>
        <p:spPr>
          <a:xfrm>
            <a:off x="323850" y="1773238"/>
            <a:ext cx="8569325" cy="4322762"/>
          </a:xfrm>
        </p:spPr>
        <p:txBody>
          <a:bodyPr/>
          <a:lstStyle/>
          <a:p>
            <a:pPr lvl="1">
              <a:lnSpc>
                <a:spcPct val="90000"/>
              </a:lnSpc>
              <a:buFontTx/>
              <a:buNone/>
            </a:pPr>
            <a:r>
              <a:rPr lang="fr-FR" b="1" i="1">
                <a:latin typeface="Times" pitchFamily="18" charset="0"/>
                <a:cs typeface="Times New Roman" pitchFamily="18" charset="0"/>
              </a:rPr>
              <a:t>Polyvalence du soi (24-25 =&gt; 42-43ans)</a:t>
            </a:r>
          </a:p>
          <a:p>
            <a:pPr lvl="2">
              <a:lnSpc>
                <a:spcPct val="90000"/>
              </a:lnSpc>
              <a:buFontTx/>
              <a:buNone/>
            </a:pPr>
            <a:r>
              <a:rPr lang="fr-FR">
                <a:latin typeface="Times" pitchFamily="18" charset="0"/>
                <a:cs typeface="Times New Roman" pitchFamily="18" charset="0"/>
              </a:rPr>
              <a:t>La nécessaire adaptation aux situations conduit à intégrer différentes images.</a:t>
            </a:r>
          </a:p>
          <a:p>
            <a:pPr lvl="2">
              <a:lnSpc>
                <a:spcPct val="90000"/>
              </a:lnSpc>
              <a:buFontTx/>
              <a:buNone/>
            </a:pPr>
            <a:r>
              <a:rPr lang="fr-FR">
                <a:latin typeface="Times" pitchFamily="18" charset="0"/>
                <a:cs typeface="Times New Roman" pitchFamily="18" charset="0"/>
              </a:rPr>
              <a:t>Plus de besoin de communiquer, d’être apprécié(e)</a:t>
            </a:r>
          </a:p>
          <a:p>
            <a:pPr lvl="3">
              <a:lnSpc>
                <a:spcPct val="90000"/>
              </a:lnSpc>
              <a:buFontTx/>
              <a:buNone/>
            </a:pPr>
            <a:r>
              <a:rPr lang="fr-FR">
                <a:latin typeface="Times" pitchFamily="18" charset="0"/>
                <a:cs typeface="Times New Roman" pitchFamily="18" charset="0"/>
              </a:rPr>
              <a:t>Hommes =&gt; Métier puis activités extra-prof.</a:t>
            </a:r>
          </a:p>
          <a:p>
            <a:pPr lvl="3">
              <a:lnSpc>
                <a:spcPct val="90000"/>
              </a:lnSpc>
              <a:buFontTx/>
              <a:buNone/>
            </a:pPr>
            <a:r>
              <a:rPr lang="fr-FR">
                <a:latin typeface="Times" pitchFamily="18" charset="0"/>
                <a:cs typeface="Times New Roman" pitchFamily="18" charset="0"/>
              </a:rPr>
              <a:t>Femmes =&gt; état-civil « mariée mère de X.. »</a:t>
            </a:r>
          </a:p>
          <a:p>
            <a:pPr lvl="1">
              <a:lnSpc>
                <a:spcPct val="90000"/>
              </a:lnSpc>
              <a:buFontTx/>
              <a:buNone/>
            </a:pPr>
            <a:r>
              <a:rPr lang="fr-FR" b="1" i="1">
                <a:latin typeface="Times" pitchFamily="18" charset="0"/>
                <a:cs typeface="Times New Roman" pitchFamily="18" charset="0"/>
              </a:rPr>
              <a:t>Maturation du soi (43-45 =&gt; 55-57ans)</a:t>
            </a:r>
          </a:p>
          <a:p>
            <a:pPr lvl="2">
              <a:lnSpc>
                <a:spcPct val="90000"/>
              </a:lnSpc>
              <a:buFontTx/>
              <a:buNone/>
            </a:pPr>
            <a:r>
              <a:rPr lang="fr-FR">
                <a:latin typeface="Times" pitchFamily="18" charset="0"/>
                <a:cs typeface="Times New Roman" pitchFamily="18" charset="0"/>
              </a:rPr>
              <a:t>Forte régression des références au travail =&gt; activités de loisir</a:t>
            </a:r>
          </a:p>
          <a:p>
            <a:pPr lvl="1">
              <a:lnSpc>
                <a:spcPct val="90000"/>
              </a:lnSpc>
              <a:buFontTx/>
              <a:buNone/>
            </a:pPr>
            <a:r>
              <a:rPr lang="fr-FR" b="1" i="1">
                <a:latin typeface="Times" pitchFamily="18" charset="0"/>
                <a:cs typeface="Times New Roman" pitchFamily="18" charset="0"/>
              </a:rPr>
              <a:t>Permanence du soi (58 à =&gt; 100 ans+...)</a:t>
            </a:r>
            <a:r>
              <a:rPr lang="fr-FR" b="1">
                <a:latin typeface="Times" pitchFamily="18" charset="0"/>
                <a:cs typeface="Times New Roman" pitchFamily="18" charset="0"/>
              </a:rPr>
              <a:t> </a:t>
            </a:r>
          </a:p>
          <a:p>
            <a:pPr lvl="2">
              <a:lnSpc>
                <a:spcPct val="90000"/>
              </a:lnSpc>
              <a:buFontTx/>
              <a:buNone/>
            </a:pPr>
            <a:r>
              <a:rPr lang="fr-FR">
                <a:latin typeface="Times" pitchFamily="18" charset="0"/>
                <a:cs typeface="Times New Roman" pitchFamily="18" charset="0"/>
              </a:rPr>
              <a:t>Soi matériel </a:t>
            </a:r>
            <a:r>
              <a:rPr lang="fr-FR" i="1">
                <a:solidFill>
                  <a:schemeClr val="tx1"/>
                </a:solidFill>
                <a:latin typeface="Times" pitchFamily="18" charset="0"/>
                <a:cs typeface="Times New Roman" pitchFamily="18" charset="0"/>
              </a:rPr>
              <a:t>« nous avons une maison »</a:t>
            </a:r>
          </a:p>
          <a:p>
            <a:pPr lvl="2">
              <a:lnSpc>
                <a:spcPct val="90000"/>
              </a:lnSpc>
              <a:buFontTx/>
              <a:buNone/>
            </a:pPr>
            <a:r>
              <a:rPr lang="fr-FR">
                <a:latin typeface="Times" pitchFamily="18" charset="0"/>
                <a:cs typeface="Times New Roman" pitchFamily="18" charset="0"/>
              </a:rPr>
              <a:t>Références au passé </a:t>
            </a:r>
            <a:r>
              <a:rPr lang="fr-FR" i="1">
                <a:solidFill>
                  <a:schemeClr val="tx1"/>
                </a:solidFill>
                <a:latin typeface="Times" pitchFamily="18" charset="0"/>
                <a:cs typeface="Times New Roman" pitchFamily="18" charset="0"/>
              </a:rPr>
              <a:t>« j’aurais aimé faire…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22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22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229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229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29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2291">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229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229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229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3"/>
          <p:cNvSpPr>
            <a:spLocks noGrp="1"/>
          </p:cNvSpPr>
          <p:nvPr>
            <p:ph type="ftr" sz="quarter" idx="10"/>
          </p:nvPr>
        </p:nvSpPr>
        <p:spPr/>
        <p:txBody>
          <a:bodyPr/>
          <a:lstStyle/>
          <a:p>
            <a:r>
              <a:rPr lang="fr-FR"/>
              <a:t>Rémi Bachelet et Caroline Verzat – Ecole Centrale de Lille</a:t>
            </a:r>
          </a:p>
        </p:txBody>
      </p:sp>
      <p:sp>
        <p:nvSpPr>
          <p:cNvPr id="109570" name="Rectangle 2"/>
          <p:cNvSpPr>
            <a:spLocks noGrp="1" noChangeArrowheads="1"/>
          </p:cNvSpPr>
          <p:nvPr>
            <p:ph type="title"/>
          </p:nvPr>
        </p:nvSpPr>
        <p:spPr/>
        <p:txBody>
          <a:bodyPr/>
          <a:lstStyle/>
          <a:p>
            <a:r>
              <a:rPr lang="fr-FR" sz="3600"/>
              <a:t>États de l’identité personnelle pendant les études</a:t>
            </a:r>
          </a:p>
        </p:txBody>
      </p:sp>
      <p:sp>
        <p:nvSpPr>
          <p:cNvPr id="109571" name="Rectangle 3"/>
          <p:cNvSpPr>
            <a:spLocks noChangeArrowheads="1"/>
          </p:cNvSpPr>
          <p:nvPr/>
        </p:nvSpPr>
        <p:spPr bwMode="auto">
          <a:xfrm>
            <a:off x="539750" y="1700213"/>
            <a:ext cx="8569325" cy="461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33400" indent="-533400" eaLnBrk="1" hangingPunct="1">
              <a:spcBef>
                <a:spcPct val="20000"/>
              </a:spcBef>
              <a:buClr>
                <a:srgbClr val="7A3D00"/>
              </a:buClr>
            </a:pPr>
            <a:endParaRPr lang="fr-FR" sz="2400" b="1" i="1">
              <a:latin typeface="Times" pitchFamily="18" charset="0"/>
              <a:cs typeface="Times New Roman" pitchFamily="18" charset="0"/>
            </a:endParaRPr>
          </a:p>
        </p:txBody>
      </p:sp>
      <p:sp>
        <p:nvSpPr>
          <p:cNvPr id="109572" name="Rectangle 4"/>
          <p:cNvSpPr>
            <a:spLocks noGrp="1" noChangeArrowheads="1"/>
          </p:cNvSpPr>
          <p:nvPr>
            <p:ph type="body" idx="1"/>
          </p:nvPr>
        </p:nvSpPr>
        <p:spPr>
          <a:xfrm>
            <a:off x="107950" y="1484313"/>
            <a:ext cx="8856663" cy="4968875"/>
          </a:xfrm>
        </p:spPr>
        <p:txBody>
          <a:bodyPr/>
          <a:lstStyle/>
          <a:p>
            <a:pPr>
              <a:buFontTx/>
              <a:buNone/>
            </a:pPr>
            <a:r>
              <a:rPr lang="fr-FR" sz="1800" b="0" i="1">
                <a:latin typeface="Times" pitchFamily="18" charset="0"/>
                <a:cs typeface="Times New Roman" pitchFamily="18" charset="0"/>
              </a:rPr>
              <a:t>(</a:t>
            </a:r>
            <a:r>
              <a:rPr lang="fr-FR" sz="1400" i="1"/>
              <a:t>Harter, 96)</a:t>
            </a:r>
            <a:endParaRPr lang="fr-FR" sz="1800" b="0" i="1">
              <a:latin typeface="Times" pitchFamily="18" charset="0"/>
              <a:cs typeface="Times New Roman" pitchFamily="18" charset="0"/>
            </a:endParaRPr>
          </a:p>
          <a:p>
            <a:pPr>
              <a:buFontTx/>
              <a:buNone/>
            </a:pPr>
            <a:r>
              <a:rPr lang="fr-FR"/>
              <a:t>Etudes = période de recherche de soi :</a:t>
            </a:r>
          </a:p>
          <a:p>
            <a:pPr lvl="1">
              <a:buFontTx/>
              <a:buChar char="•"/>
            </a:pPr>
            <a:r>
              <a:rPr lang="fr-FR"/>
              <a:t>Sur le point d’assumer les rôles et responsabilités de l’âge adulte</a:t>
            </a:r>
          </a:p>
          <a:p>
            <a:pPr lvl="1">
              <a:buFontTx/>
              <a:buChar char="•"/>
            </a:pPr>
            <a:r>
              <a:rPr lang="fr-FR"/>
              <a:t>Opérer des choix qui auront des conséquences durables</a:t>
            </a:r>
          </a:p>
          <a:p>
            <a:pPr lvl="1">
              <a:buFontTx/>
              <a:buChar char="•"/>
            </a:pPr>
            <a:r>
              <a:rPr lang="fr-FR"/>
              <a:t>Introspection et prise en compte de :</a:t>
            </a:r>
          </a:p>
          <a:p>
            <a:pPr lvl="2">
              <a:buClr>
                <a:schemeClr val="tx1"/>
              </a:buClr>
            </a:pPr>
            <a:r>
              <a:rPr lang="fr-FR"/>
              <a:t>Compétences scolaires</a:t>
            </a:r>
          </a:p>
          <a:p>
            <a:pPr lvl="2">
              <a:buClr>
                <a:schemeClr val="tx1"/>
              </a:buClr>
            </a:pPr>
            <a:r>
              <a:rPr lang="fr-FR"/>
              <a:t>Aptitudes professionnelles</a:t>
            </a:r>
          </a:p>
          <a:p>
            <a:pPr lvl="2">
              <a:buClr>
                <a:schemeClr val="tx1"/>
              </a:buClr>
            </a:pPr>
            <a:r>
              <a:rPr lang="fr-FR"/>
              <a:t>Personnalité, conduite morale, acceptation par les pairs…</a:t>
            </a:r>
          </a:p>
          <a:p>
            <a:pPr lvl="2">
              <a:buClr>
                <a:schemeClr val="tx1"/>
              </a:buClr>
            </a:pPr>
            <a:r>
              <a:rPr lang="fr-FR"/>
              <a:t>Rêves d’avenir, croyances passé</a:t>
            </a:r>
          </a:p>
          <a:p>
            <a:pPr lvl="1">
              <a:buFontTx/>
              <a:buChar char="•"/>
            </a:pPr>
            <a:r>
              <a:rPr lang="fr-FR" b="1"/>
              <a:t>Intégrer</a:t>
            </a:r>
            <a:r>
              <a:rPr lang="fr-FR"/>
              <a:t> </a:t>
            </a:r>
            <a:r>
              <a:rPr lang="fr-FR" b="1"/>
              <a:t>ces aspects</a:t>
            </a:r>
            <a:r>
              <a:rPr lang="fr-FR"/>
              <a:t> en une identité cohérente ?</a:t>
            </a:r>
          </a:p>
          <a:p>
            <a:pPr lvl="1">
              <a:buFontTx/>
              <a:buNone/>
            </a:pPr>
            <a:r>
              <a:rPr lang="fr-FR">
                <a:solidFill>
                  <a:srgbClr val="FF0000"/>
                </a:solidFill>
                <a:cs typeface="Arial" charset="0"/>
              </a:rPr>
              <a:t>→</a:t>
            </a:r>
            <a:r>
              <a:rPr lang="fr-FR">
                <a:solidFill>
                  <a:srgbClr val="FF0000"/>
                </a:solidFill>
              </a:rPr>
              <a:t> Quatre états de l’identité</a:t>
            </a:r>
          </a:p>
          <a:p>
            <a:pPr lvl="3">
              <a:buFontTx/>
              <a:buChar char="•"/>
            </a:pPr>
            <a:endParaRPr lang="fr-FR">
              <a:solidFill>
                <a:srgbClr val="FF0000"/>
              </a:solidFill>
            </a:endParaRPr>
          </a:p>
        </p:txBody>
      </p:sp>
      <p:sp>
        <p:nvSpPr>
          <p:cNvPr id="109573" name="Oval 5">
            <a:hlinkClick r:id="rId3" action="ppaction://hlinksldjump"/>
          </p:cNvPr>
          <p:cNvSpPr>
            <a:spLocks noChangeArrowheads="1"/>
          </p:cNvSpPr>
          <p:nvPr/>
        </p:nvSpPr>
        <p:spPr bwMode="auto">
          <a:xfrm>
            <a:off x="4787900" y="6165850"/>
            <a:ext cx="576263" cy="5032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1095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957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957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957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957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9572">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9572">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9572">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9572">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09572">
                                            <p:txEl>
                                              <p:pRg st="9" end="9"/>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09572">
                                            <p:txEl>
                                              <p:pRg st="10" end="10"/>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95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autoUpdateAnimBg="0"/>
      <p:bldP spid="10957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3"/>
          <p:cNvSpPr>
            <a:spLocks noGrp="1"/>
          </p:cNvSpPr>
          <p:nvPr>
            <p:ph type="ftr" sz="quarter" idx="10"/>
          </p:nvPr>
        </p:nvSpPr>
        <p:spPr/>
        <p:txBody>
          <a:bodyPr/>
          <a:lstStyle/>
          <a:p>
            <a:r>
              <a:rPr lang="fr-FR"/>
              <a:t>Rémi Bachelet et Caroline Verzat – Ecole Centrale de Lille</a:t>
            </a:r>
          </a:p>
        </p:txBody>
      </p:sp>
      <p:sp>
        <p:nvSpPr>
          <p:cNvPr id="105474" name="Rectangle 2"/>
          <p:cNvSpPr>
            <a:spLocks noGrp="1" noChangeArrowheads="1"/>
          </p:cNvSpPr>
          <p:nvPr>
            <p:ph type="title"/>
          </p:nvPr>
        </p:nvSpPr>
        <p:spPr/>
        <p:txBody>
          <a:bodyPr/>
          <a:lstStyle/>
          <a:p>
            <a:r>
              <a:rPr lang="fr-FR" sz="3600"/>
              <a:t>Crise de l’identité à  l’adolescence</a:t>
            </a:r>
          </a:p>
        </p:txBody>
      </p:sp>
      <p:sp>
        <p:nvSpPr>
          <p:cNvPr id="105476" name="Rectangle 4"/>
          <p:cNvSpPr>
            <a:spLocks noChangeArrowheads="1"/>
          </p:cNvSpPr>
          <p:nvPr/>
        </p:nvSpPr>
        <p:spPr bwMode="auto">
          <a:xfrm>
            <a:off x="539750" y="1700213"/>
            <a:ext cx="8569325" cy="461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33400" indent="-533400" eaLnBrk="1" hangingPunct="1">
              <a:spcBef>
                <a:spcPct val="20000"/>
              </a:spcBef>
              <a:buClr>
                <a:srgbClr val="7A3D00"/>
              </a:buClr>
            </a:pPr>
            <a:endParaRPr lang="fr-FR" sz="2400" b="1" i="1">
              <a:latin typeface="Times" pitchFamily="18" charset="0"/>
              <a:cs typeface="Times New Roman" pitchFamily="18" charset="0"/>
            </a:endParaRPr>
          </a:p>
        </p:txBody>
      </p:sp>
      <p:sp>
        <p:nvSpPr>
          <p:cNvPr id="105477" name="Rectangle 5"/>
          <p:cNvSpPr>
            <a:spLocks noGrp="1" noChangeArrowheads="1"/>
          </p:cNvSpPr>
          <p:nvPr>
            <p:ph type="body" idx="1"/>
          </p:nvPr>
        </p:nvSpPr>
        <p:spPr>
          <a:xfrm>
            <a:off x="323850" y="1484313"/>
            <a:ext cx="8496300" cy="4968875"/>
          </a:xfrm>
        </p:spPr>
        <p:txBody>
          <a:bodyPr/>
          <a:lstStyle/>
          <a:p>
            <a:pPr>
              <a:buFontTx/>
              <a:buNone/>
            </a:pPr>
            <a:r>
              <a:rPr lang="fr-FR" sz="1800" b="0" i="1">
                <a:latin typeface="Times" pitchFamily="18" charset="0"/>
                <a:cs typeface="Times New Roman" pitchFamily="18" charset="0"/>
              </a:rPr>
              <a:t>(</a:t>
            </a:r>
            <a:r>
              <a:rPr lang="fr-FR" sz="1400" i="1"/>
              <a:t>Erikson, 68)</a:t>
            </a:r>
            <a:endParaRPr lang="fr-FR" sz="1800" b="0" i="1">
              <a:latin typeface="Times" pitchFamily="18" charset="0"/>
              <a:cs typeface="Times New Roman" pitchFamily="18" charset="0"/>
            </a:endParaRPr>
          </a:p>
          <a:p>
            <a:pPr>
              <a:buFontTx/>
              <a:buNone/>
            </a:pPr>
            <a:r>
              <a:rPr lang="fr-FR"/>
              <a:t>Crise de l’identité</a:t>
            </a:r>
          </a:p>
          <a:p>
            <a:pPr lvl="2">
              <a:buFontTx/>
              <a:buNone/>
            </a:pPr>
            <a:r>
              <a:rPr lang="fr-FR" i="1">
                <a:solidFill>
                  <a:schemeClr val="tx1"/>
                </a:solidFill>
                <a:latin typeface="Times" pitchFamily="18" charset="0"/>
                <a:cs typeface="Times New Roman" pitchFamily="18" charset="0"/>
              </a:rPr>
              <a:t>Concilier « le sentiment conscient d’unicité » avec « le désir inconscient de continuité dans l’expérience (..) et l’adhésion aux idéaux d’un groupe »</a:t>
            </a:r>
          </a:p>
          <a:p>
            <a:pPr lvl="2">
              <a:buFontTx/>
              <a:buNone/>
            </a:pPr>
            <a:endParaRPr lang="fr-FR" i="1">
              <a:solidFill>
                <a:schemeClr val="tx1"/>
              </a:solidFill>
              <a:latin typeface="Times" pitchFamily="18" charset="0"/>
              <a:cs typeface="Times New Roman" pitchFamily="18" charset="0"/>
            </a:endParaRPr>
          </a:p>
          <a:p>
            <a:pPr>
              <a:buFontTx/>
              <a:buNone/>
            </a:pPr>
            <a:r>
              <a:rPr lang="fr-FR"/>
              <a:t>Quatre états de l’identité</a:t>
            </a:r>
          </a:p>
          <a:p>
            <a:pPr lvl="1">
              <a:buFontTx/>
              <a:buAutoNum type="arabicPeriod"/>
            </a:pPr>
            <a:r>
              <a:rPr lang="fr-FR"/>
              <a:t>Surdéterminée</a:t>
            </a:r>
          </a:p>
          <a:p>
            <a:pPr lvl="1">
              <a:buFontTx/>
              <a:buAutoNum type="arabicPeriod"/>
            </a:pPr>
            <a:r>
              <a:rPr lang="fr-FR"/>
              <a:t>Diffuse / confuse</a:t>
            </a:r>
          </a:p>
          <a:p>
            <a:pPr lvl="1">
              <a:buFontTx/>
              <a:buAutoNum type="arabicPeriod"/>
            </a:pPr>
            <a:r>
              <a:rPr lang="fr-FR"/>
              <a:t>En moratoire</a:t>
            </a:r>
          </a:p>
          <a:p>
            <a:pPr lvl="1">
              <a:buFontTx/>
              <a:buAutoNum type="arabicPeriod"/>
            </a:pPr>
            <a:r>
              <a:rPr lang="fr-FR"/>
              <a:t>En voie de réalisation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1054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547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547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547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5477">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5477">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0547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6"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112642" name="Rectangle 2"/>
          <p:cNvSpPr>
            <a:spLocks noGrp="1" noChangeArrowheads="1"/>
          </p:cNvSpPr>
          <p:nvPr>
            <p:ph type="title"/>
          </p:nvPr>
        </p:nvSpPr>
        <p:spPr/>
        <p:txBody>
          <a:bodyPr/>
          <a:lstStyle/>
          <a:p>
            <a:r>
              <a:rPr lang="fr-FR"/>
              <a:t>Identité surdéterminée</a:t>
            </a:r>
          </a:p>
        </p:txBody>
      </p:sp>
      <p:sp>
        <p:nvSpPr>
          <p:cNvPr id="112643" name="Rectangle 3"/>
          <p:cNvSpPr>
            <a:spLocks noGrp="1" noChangeArrowheads="1"/>
          </p:cNvSpPr>
          <p:nvPr>
            <p:ph type="body" idx="1"/>
          </p:nvPr>
        </p:nvSpPr>
        <p:spPr/>
        <p:txBody>
          <a:bodyPr/>
          <a:lstStyle/>
          <a:p>
            <a:pPr>
              <a:lnSpc>
                <a:spcPct val="90000"/>
              </a:lnSpc>
              <a:buFontTx/>
              <a:buNone/>
            </a:pPr>
            <a:r>
              <a:rPr lang="fr-FR" sz="1800" b="0" i="1">
                <a:latin typeface="Times" pitchFamily="18" charset="0"/>
                <a:cs typeface="Times New Roman" pitchFamily="18" charset="0"/>
              </a:rPr>
              <a:t>(</a:t>
            </a:r>
            <a:r>
              <a:rPr lang="fr-FR" sz="1400" i="1"/>
              <a:t>Erikson, 68)</a:t>
            </a:r>
            <a:endParaRPr lang="fr-FR" sz="1800" b="0" i="1">
              <a:latin typeface="Times" pitchFamily="18" charset="0"/>
              <a:cs typeface="Times New Roman" pitchFamily="18" charset="0"/>
            </a:endParaRPr>
          </a:p>
          <a:p>
            <a:pPr>
              <a:lnSpc>
                <a:spcPct val="90000"/>
              </a:lnSpc>
              <a:buFontTx/>
              <a:buNone/>
            </a:pPr>
            <a:r>
              <a:rPr lang="fr-FR" sz="1800" b="0" i="1">
                <a:solidFill>
                  <a:schemeClr val="tx1"/>
                </a:solidFill>
              </a:rPr>
              <a:t>« La personne accepte les valeurs et les objectifs établis par des tiers (par exemple les parents) plutôt que de faire elle-même l’essai de différents rôles »</a:t>
            </a:r>
          </a:p>
          <a:p>
            <a:pPr>
              <a:lnSpc>
                <a:spcPct val="90000"/>
              </a:lnSpc>
              <a:buFontTx/>
              <a:buNone/>
            </a:pPr>
            <a:endParaRPr lang="fr-FR" sz="1800" b="0" i="1">
              <a:solidFill>
                <a:schemeClr val="tx1"/>
              </a:solidFill>
            </a:endParaRPr>
          </a:p>
          <a:p>
            <a:pPr>
              <a:lnSpc>
                <a:spcPct val="90000"/>
              </a:lnSpc>
              <a:buFontTx/>
              <a:buChar char="•"/>
            </a:pPr>
            <a:r>
              <a:rPr lang="fr-FR"/>
              <a:t>Pas de remise en question </a:t>
            </a:r>
          </a:p>
          <a:p>
            <a:pPr lvl="1">
              <a:lnSpc>
                <a:spcPct val="90000"/>
              </a:lnSpc>
            </a:pPr>
            <a:r>
              <a:rPr lang="fr-FR"/>
              <a:t>des valeurs et rôles parentaux, </a:t>
            </a:r>
          </a:p>
          <a:p>
            <a:pPr lvl="1">
              <a:lnSpc>
                <a:spcPct val="90000"/>
              </a:lnSpc>
            </a:pPr>
            <a:r>
              <a:rPr lang="fr-FR"/>
              <a:t>des identifications de l’enfance</a:t>
            </a:r>
          </a:p>
          <a:p>
            <a:pPr lvl="1">
              <a:lnSpc>
                <a:spcPct val="90000"/>
              </a:lnSpc>
            </a:pPr>
            <a:endParaRPr lang="fr-FR"/>
          </a:p>
          <a:p>
            <a:pPr>
              <a:lnSpc>
                <a:spcPct val="90000"/>
              </a:lnSpc>
              <a:buFontTx/>
              <a:buChar char="•"/>
            </a:pPr>
            <a:r>
              <a:rPr lang="fr-FR"/>
              <a:t>Conservation des rôles antérieurs, adhésion en bloc aux valeurs parentales, pas de formation d’une identité propre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4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264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264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26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111618" name="Rectangle 2"/>
          <p:cNvSpPr>
            <a:spLocks noGrp="1" noChangeArrowheads="1"/>
          </p:cNvSpPr>
          <p:nvPr>
            <p:ph type="title"/>
          </p:nvPr>
        </p:nvSpPr>
        <p:spPr/>
        <p:txBody>
          <a:bodyPr/>
          <a:lstStyle/>
          <a:p>
            <a:r>
              <a:rPr lang="fr-FR"/>
              <a:t>Identité diffuse / confuse</a:t>
            </a:r>
          </a:p>
        </p:txBody>
      </p:sp>
      <p:sp>
        <p:nvSpPr>
          <p:cNvPr id="111619" name="Rectangle 3"/>
          <p:cNvSpPr>
            <a:spLocks noGrp="1" noChangeArrowheads="1"/>
          </p:cNvSpPr>
          <p:nvPr>
            <p:ph type="body" idx="1"/>
          </p:nvPr>
        </p:nvSpPr>
        <p:spPr/>
        <p:txBody>
          <a:bodyPr/>
          <a:lstStyle/>
          <a:p>
            <a:pPr>
              <a:buFontTx/>
              <a:buNone/>
            </a:pPr>
            <a:r>
              <a:rPr lang="fr-FR" sz="1800" b="0" i="1">
                <a:latin typeface="Times" pitchFamily="18" charset="0"/>
                <a:cs typeface="Times New Roman" pitchFamily="18" charset="0"/>
              </a:rPr>
              <a:t>(</a:t>
            </a:r>
            <a:r>
              <a:rPr lang="fr-FR" sz="1400" i="1"/>
              <a:t>Harter, 96)</a:t>
            </a:r>
            <a:endParaRPr lang="fr-FR" sz="1800" b="0" i="1">
              <a:latin typeface="Times" pitchFamily="18" charset="0"/>
              <a:cs typeface="Times New Roman" pitchFamily="18" charset="0"/>
            </a:endParaRPr>
          </a:p>
          <a:p>
            <a:pPr>
              <a:buFontTx/>
              <a:buChar char="•"/>
            </a:pPr>
            <a:r>
              <a:rPr lang="fr-FR"/>
              <a:t>Pas de crise ou de remise en question, situation floue, évitement de la question</a:t>
            </a:r>
          </a:p>
          <a:p>
            <a:pPr>
              <a:buFontTx/>
              <a:buChar char="•"/>
            </a:pPr>
            <a:endParaRPr lang="fr-FR"/>
          </a:p>
          <a:p>
            <a:pPr>
              <a:buFontTx/>
              <a:buChar char="•"/>
            </a:pPr>
            <a:r>
              <a:rPr lang="fr-FR"/>
              <a:t>Parfois alternance de « faux soi » : comportements plus ou moins factices, ayant pour objectifs de :</a:t>
            </a:r>
          </a:p>
          <a:p>
            <a:pPr lvl="2"/>
            <a:r>
              <a:rPr lang="fr-FR"/>
              <a:t>Plaire, impressionner les autres</a:t>
            </a:r>
          </a:p>
          <a:p>
            <a:pPr lvl="2"/>
            <a:r>
              <a:rPr lang="fr-FR"/>
              <a:t>Éviter le rejet</a:t>
            </a:r>
          </a:p>
          <a:p>
            <a:pPr lvl="2"/>
            <a:r>
              <a:rPr lang="fr-FR"/>
              <a:t>Expérimenter</a:t>
            </a:r>
          </a:p>
          <a:p>
            <a:pPr>
              <a:buFontTx/>
              <a:buChar cha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1619">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1619">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1619">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16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113666" name="Rectangle 2"/>
          <p:cNvSpPr>
            <a:spLocks noGrp="1" noChangeArrowheads="1"/>
          </p:cNvSpPr>
          <p:nvPr>
            <p:ph type="title"/>
          </p:nvPr>
        </p:nvSpPr>
        <p:spPr/>
        <p:txBody>
          <a:bodyPr/>
          <a:lstStyle/>
          <a:p>
            <a:r>
              <a:rPr lang="fr-FR"/>
              <a:t>Identité en moratoire / négative</a:t>
            </a:r>
          </a:p>
        </p:txBody>
      </p:sp>
      <p:sp>
        <p:nvSpPr>
          <p:cNvPr id="113667" name="Rectangle 3"/>
          <p:cNvSpPr>
            <a:spLocks noGrp="1" noChangeArrowheads="1"/>
          </p:cNvSpPr>
          <p:nvPr>
            <p:ph type="body" idx="1"/>
          </p:nvPr>
        </p:nvSpPr>
        <p:spPr/>
        <p:txBody>
          <a:bodyPr/>
          <a:lstStyle/>
          <a:p>
            <a:pPr>
              <a:buFontTx/>
              <a:buNone/>
            </a:pPr>
            <a:r>
              <a:rPr lang="fr-FR" sz="2000" b="0" i="1">
                <a:latin typeface="Times" pitchFamily="18" charset="0"/>
                <a:cs typeface="Times New Roman" pitchFamily="18" charset="0"/>
              </a:rPr>
              <a:t>(</a:t>
            </a:r>
            <a:r>
              <a:rPr lang="fr-FR" sz="1600" i="1"/>
              <a:t>Erikson, 68)</a:t>
            </a:r>
            <a:endParaRPr lang="fr-FR" sz="2000" b="0" i="1">
              <a:latin typeface="Times" pitchFamily="18" charset="0"/>
              <a:cs typeface="Times New Roman" pitchFamily="18" charset="0"/>
            </a:endParaRPr>
          </a:p>
          <a:p>
            <a:pPr>
              <a:buFontTx/>
              <a:buNone/>
            </a:pPr>
            <a:r>
              <a:rPr lang="fr-FR" sz="2000" b="0" i="1">
                <a:solidFill>
                  <a:schemeClr val="tx1"/>
                </a:solidFill>
              </a:rPr>
              <a:t>« La personne marque un temps d’arrêt dans la formation de son identité, ce qui permet d’expérimenter sans chercher à faire des choix définitifs »</a:t>
            </a:r>
          </a:p>
          <a:p>
            <a:pPr lvl="1"/>
            <a:r>
              <a:rPr lang="fr-FR" sz="2800"/>
              <a:t>Refus de certains objectifs et valeurs (parents, société), mais sans chercher à s’y opposer.</a:t>
            </a:r>
          </a:p>
          <a:p>
            <a:pPr lvl="1"/>
            <a:r>
              <a:rPr lang="fr-FR" sz="2800"/>
              <a:t>Pas de choix clairs et définitifs</a:t>
            </a:r>
          </a:p>
          <a:p>
            <a:pPr lvl="1"/>
            <a:endParaRPr lang="fr-FR" sz="2800"/>
          </a:p>
          <a:p>
            <a:pPr>
              <a:buFontTx/>
              <a:buNone/>
            </a:pPr>
            <a:r>
              <a:rPr lang="fr-FR" sz="3200"/>
              <a:t>Identité négative </a:t>
            </a:r>
          </a:p>
          <a:p>
            <a:pPr>
              <a:buFontTx/>
              <a:buNone/>
            </a:pPr>
            <a:r>
              <a:rPr lang="fr-FR" sz="2000" b="0" i="1">
                <a:solidFill>
                  <a:schemeClr val="tx1"/>
                </a:solidFill>
              </a:rPr>
              <a:t>Identité adoptée par la personne pour son opposition avec celle souhaitée par les parents ou la société.</a:t>
            </a:r>
            <a:endParaRPr lang="fr-FR" sz="3200"/>
          </a:p>
          <a:p>
            <a:pPr lvl="1">
              <a:buFontTx/>
              <a:buChar char="•"/>
            </a:pPr>
            <a:endParaRPr lang="fr-FR"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366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366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366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36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Espace réservé du pied de page 3"/>
          <p:cNvSpPr>
            <a:spLocks noGrp="1"/>
          </p:cNvSpPr>
          <p:nvPr>
            <p:ph type="ftr" sz="quarter" idx="10"/>
          </p:nvPr>
        </p:nvSpPr>
        <p:spPr/>
        <p:txBody>
          <a:bodyPr/>
          <a:lstStyle/>
          <a:p>
            <a:r>
              <a:rPr lang="fr-FR"/>
              <a:t>Rémi Bachelet et Caroline Verzat – Ecole Centrale de Lille</a:t>
            </a:r>
          </a:p>
        </p:txBody>
      </p:sp>
      <p:sp>
        <p:nvSpPr>
          <p:cNvPr id="115714" name="Rectangle 2"/>
          <p:cNvSpPr>
            <a:spLocks noGrp="1" noChangeArrowheads="1"/>
          </p:cNvSpPr>
          <p:nvPr>
            <p:ph type="title"/>
          </p:nvPr>
        </p:nvSpPr>
        <p:spPr/>
        <p:txBody>
          <a:bodyPr/>
          <a:lstStyle/>
          <a:p>
            <a:r>
              <a:rPr lang="fr-FR"/>
              <a:t>Identité en voie de réalisation</a:t>
            </a:r>
          </a:p>
        </p:txBody>
      </p:sp>
      <p:sp>
        <p:nvSpPr>
          <p:cNvPr id="115715" name="Rectangle 3"/>
          <p:cNvSpPr>
            <a:spLocks noGrp="1" noChangeArrowheads="1"/>
          </p:cNvSpPr>
          <p:nvPr>
            <p:ph type="body" idx="1"/>
          </p:nvPr>
        </p:nvSpPr>
        <p:spPr/>
        <p:txBody>
          <a:bodyPr/>
          <a:lstStyle/>
          <a:p>
            <a:pPr>
              <a:buFontTx/>
              <a:buNone/>
            </a:pPr>
            <a:r>
              <a:rPr lang="fr-FR" sz="1800" b="0" i="1">
                <a:latin typeface="Times" pitchFamily="18" charset="0"/>
                <a:cs typeface="Times New Roman" pitchFamily="18" charset="0"/>
              </a:rPr>
              <a:t>(</a:t>
            </a:r>
            <a:r>
              <a:rPr lang="fr-FR" sz="1400" i="1"/>
              <a:t>Erikson, 68)</a:t>
            </a:r>
            <a:endParaRPr lang="fr-FR" sz="1800" b="0" i="1">
              <a:latin typeface="Times" pitchFamily="18" charset="0"/>
              <a:cs typeface="Times New Roman" pitchFamily="18" charset="0"/>
            </a:endParaRPr>
          </a:p>
          <a:p>
            <a:pPr>
              <a:buFontTx/>
              <a:buNone/>
            </a:pPr>
            <a:r>
              <a:rPr lang="fr-FR" sz="1800" b="0" i="1">
                <a:solidFill>
                  <a:schemeClr val="tx1"/>
                </a:solidFill>
              </a:rPr>
              <a:t>« la personne sait (ou est en processus avancé de savoir) qui elle est sur les plans intime, vocationnel et idéologique »</a:t>
            </a:r>
          </a:p>
          <a:p>
            <a:pPr>
              <a:buFontTx/>
              <a:buNone/>
            </a:pPr>
            <a:endParaRPr lang="fr-FR" sz="1800" b="0" i="1">
              <a:solidFill>
                <a:schemeClr val="tx1"/>
              </a:solidFill>
            </a:endParaRPr>
          </a:p>
          <a:p>
            <a:pPr>
              <a:buFontTx/>
              <a:buNone/>
            </a:pPr>
            <a:r>
              <a:rPr lang="fr-FR" sz="1800" b="0" i="1">
                <a:latin typeface="Times" pitchFamily="18" charset="0"/>
                <a:cs typeface="Times New Roman" pitchFamily="18" charset="0"/>
              </a:rPr>
              <a:t>(</a:t>
            </a:r>
            <a:r>
              <a:rPr lang="fr-FR" sz="1400" i="1"/>
              <a:t>Marcia, 80) </a:t>
            </a:r>
            <a:r>
              <a:rPr lang="fr-FR" sz="1800">
                <a:solidFill>
                  <a:schemeClr val="tx1"/>
                </a:solidFill>
              </a:rPr>
              <a:t>Formes d’identité selon présence de deux critères</a:t>
            </a:r>
            <a:r>
              <a:rPr lang="fr-FR" sz="1800" b="0" i="1">
                <a:solidFill>
                  <a:schemeClr val="tx1"/>
                </a:solidFill>
              </a:rPr>
              <a:t> :</a:t>
            </a:r>
            <a:endParaRPr lang="fr-FR" sz="1400" i="1"/>
          </a:p>
          <a:p>
            <a:pPr>
              <a:buFontTx/>
              <a:buNone/>
            </a:pPr>
            <a:endParaRPr lang="fr-FR" sz="1400" i="1"/>
          </a:p>
        </p:txBody>
      </p:sp>
      <p:graphicFrame>
        <p:nvGraphicFramePr>
          <p:cNvPr id="115802" name="Group 90"/>
          <p:cNvGraphicFramePr>
            <a:graphicFrameLocks noGrp="1"/>
          </p:cNvGraphicFramePr>
          <p:nvPr/>
        </p:nvGraphicFramePr>
        <p:xfrm>
          <a:off x="611188" y="3357563"/>
          <a:ext cx="8064500" cy="2752725"/>
        </p:xfrm>
        <a:graphic>
          <a:graphicData uri="http://schemas.openxmlformats.org/drawingml/2006/table">
            <a:tbl>
              <a:tblPr/>
              <a:tblGrid>
                <a:gridCol w="1612900"/>
                <a:gridCol w="1612900"/>
                <a:gridCol w="1612900"/>
                <a:gridCol w="1612900"/>
                <a:gridCol w="1612900"/>
              </a:tblGrid>
              <a:tr h="917575">
                <a:tc>
                  <a:txBody>
                    <a:bodyPr/>
                    <a:lstStyle/>
                    <a:p>
                      <a:pPr marL="0" marR="0" lvl="0" indent="0" algn="l" defTabSz="914400" rtl="0" eaLnBrk="1" fontAlgn="base" latinLnBrk="0" hangingPunct="1">
                        <a:lnSpc>
                          <a:spcPct val="100000"/>
                        </a:lnSpc>
                        <a:spcBef>
                          <a:spcPct val="20000"/>
                        </a:spcBef>
                        <a:spcAft>
                          <a:spcPct val="0"/>
                        </a:spcAft>
                        <a:buClr>
                          <a:srgbClr val="7A3D00"/>
                        </a:buClr>
                        <a:buSzTx/>
                        <a:buFontTx/>
                        <a:buNone/>
                        <a:tabLst/>
                      </a:pPr>
                      <a:endParaRPr kumimoji="0" lang="fr-FR" sz="1600" b="1" i="0" u="none" strike="noStrike" cap="none" normalizeH="0" baseline="0" smtClean="0">
                        <a:ln>
                          <a:noFill/>
                        </a:ln>
                        <a:solidFill>
                          <a:schemeClr val="tx1"/>
                        </a:solidFill>
                        <a:effectLst/>
                        <a:latin typeface="Arial" charset="0"/>
                      </a:endParaRPr>
                    </a:p>
                  </a:txBody>
                  <a:tcPr horzOverflow="overflow">
                    <a:lnL cap="flat">
                      <a:noFill/>
                    </a:lnL>
                    <a:lnR w="19050" cap="flat" cmpd="sng" algn="ctr">
                      <a:solidFill>
                        <a:schemeClr val="tx1"/>
                      </a:solidFill>
                      <a:prstDash val="solid"/>
                      <a:miter lim="800000"/>
                      <a:headEnd type="none" w="med" len="med"/>
                      <a:tailEnd type="none" w="med" len="med"/>
                    </a:lnR>
                    <a:lnT cap="flat">
                      <a:noFill/>
                    </a:lnT>
                    <a:lnB w="1905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7A3D00"/>
                        </a:buClr>
                        <a:buSzTx/>
                        <a:buFontTx/>
                        <a:buNone/>
                        <a:tabLst/>
                      </a:pPr>
                      <a:endParaRPr kumimoji="0" lang="fr-FR" sz="1600" b="1" i="0" u="none" strike="noStrike" cap="none" normalizeH="0" baseline="0" smtClean="0">
                        <a:ln>
                          <a:noFill/>
                        </a:ln>
                        <a:solidFill>
                          <a:schemeClr val="accent2"/>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rgbClr val="7A3D00"/>
                        </a:buClr>
                        <a:buSzTx/>
                        <a:buFontTx/>
                        <a:buNone/>
                        <a:tabLst/>
                      </a:pPr>
                      <a:r>
                        <a:rPr kumimoji="0" lang="fr-FR" sz="1600" b="1" i="0" u="none" strike="noStrike" cap="none" normalizeH="0" baseline="0" smtClean="0">
                          <a:ln>
                            <a:noFill/>
                          </a:ln>
                          <a:solidFill>
                            <a:schemeClr val="accent2"/>
                          </a:solidFill>
                          <a:effectLst/>
                          <a:latin typeface="Arial" charset="0"/>
                        </a:rPr>
                        <a:t>Surdéterminée</a:t>
                      </a:r>
                    </a:p>
                  </a:txBody>
                  <a:tcPr horzOverflow="overflow">
                    <a:lnL w="1905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7A3D00"/>
                        </a:buClr>
                        <a:buSzTx/>
                        <a:buFontTx/>
                        <a:buNone/>
                        <a:tabLst/>
                      </a:pPr>
                      <a:endParaRPr kumimoji="0" lang="fr-FR" sz="1600" b="1" i="0" u="none" strike="noStrike" cap="none" normalizeH="0" baseline="0" smtClean="0">
                        <a:ln>
                          <a:noFill/>
                        </a:ln>
                        <a:solidFill>
                          <a:schemeClr val="accent2"/>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rgbClr val="7A3D00"/>
                        </a:buClr>
                        <a:buSzTx/>
                        <a:buFontTx/>
                        <a:buNone/>
                        <a:tabLst/>
                      </a:pPr>
                      <a:r>
                        <a:rPr kumimoji="0" lang="fr-FR" sz="1600" b="1" i="0" u="none" strike="noStrike" cap="none" normalizeH="0" baseline="0" smtClean="0">
                          <a:ln>
                            <a:noFill/>
                          </a:ln>
                          <a:solidFill>
                            <a:schemeClr val="accent2"/>
                          </a:solidFill>
                          <a:effectLst/>
                          <a:latin typeface="Arial" charset="0"/>
                        </a:rPr>
                        <a:t>Diffuse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7A3D00"/>
                        </a:buClr>
                        <a:buSzTx/>
                        <a:buFontTx/>
                        <a:buNone/>
                        <a:tabLst/>
                      </a:pPr>
                      <a:endParaRPr kumimoji="0" lang="fr-FR" sz="1600" b="1" i="0" u="none" strike="noStrike" cap="none" normalizeH="0" baseline="0" smtClean="0">
                        <a:ln>
                          <a:noFill/>
                        </a:ln>
                        <a:solidFill>
                          <a:schemeClr val="accent2"/>
                        </a:solidFill>
                        <a:effectLst/>
                        <a:latin typeface="Arial" charset="0"/>
                      </a:endParaRPr>
                    </a:p>
                    <a:p>
                      <a:pPr marL="0" marR="0" lvl="0" indent="0" algn="l" defTabSz="914400" rtl="0" eaLnBrk="1" fontAlgn="base" latinLnBrk="0" hangingPunct="1">
                        <a:lnSpc>
                          <a:spcPct val="100000"/>
                        </a:lnSpc>
                        <a:spcBef>
                          <a:spcPct val="20000"/>
                        </a:spcBef>
                        <a:spcAft>
                          <a:spcPct val="0"/>
                        </a:spcAft>
                        <a:buClr>
                          <a:srgbClr val="7A3D00"/>
                        </a:buClr>
                        <a:buSzTx/>
                        <a:buFontTx/>
                        <a:buNone/>
                        <a:tabLst/>
                      </a:pPr>
                      <a:r>
                        <a:rPr kumimoji="0" lang="fr-FR" sz="1600" b="1" i="0" u="none" strike="noStrike" cap="none" normalizeH="0" baseline="0" smtClean="0">
                          <a:ln>
                            <a:noFill/>
                          </a:ln>
                          <a:solidFill>
                            <a:schemeClr val="accent2"/>
                          </a:solidFill>
                          <a:effectLst/>
                          <a:latin typeface="Arial" charset="0"/>
                        </a:rPr>
                        <a:t>En moratoire / négative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7A3D00"/>
                        </a:buClr>
                        <a:buSzTx/>
                        <a:buFontTx/>
                        <a:buNone/>
                        <a:tabLst/>
                      </a:pPr>
                      <a:r>
                        <a:rPr kumimoji="0" lang="fr-FR" sz="1600" b="1" i="0" u="none" strike="noStrike" cap="none" normalizeH="0" baseline="0" smtClean="0">
                          <a:ln>
                            <a:noFill/>
                          </a:ln>
                          <a:solidFill>
                            <a:schemeClr val="accent2"/>
                          </a:solidFill>
                          <a:effectLst/>
                          <a:latin typeface="Arial" charset="0"/>
                        </a:rPr>
                        <a:t>En voie de réalisation / réalisée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rgbClr val="7A3D00"/>
                        </a:buClr>
                        <a:buSzTx/>
                        <a:buFontTx/>
                        <a:buNone/>
                        <a:tabLst/>
                      </a:pPr>
                      <a:endParaRPr kumimoji="0" lang="fr-FR" sz="1800" b="1" i="0" u="none" strike="noStrike" cap="none" normalizeH="0" baseline="0" smtClean="0">
                        <a:ln>
                          <a:noFill/>
                        </a:ln>
                        <a:solidFill>
                          <a:srgbClr val="006600"/>
                        </a:solidFill>
                        <a:effectLst/>
                        <a:latin typeface="Arial" charset="0"/>
                      </a:endParaRPr>
                    </a:p>
                    <a:p>
                      <a:pPr marL="0" marR="0" lvl="0" indent="0" algn="l" defTabSz="914400" rtl="0" eaLnBrk="1" fontAlgn="base" latinLnBrk="0" hangingPunct="1">
                        <a:lnSpc>
                          <a:spcPct val="100000"/>
                        </a:lnSpc>
                        <a:spcBef>
                          <a:spcPct val="20000"/>
                        </a:spcBef>
                        <a:spcAft>
                          <a:spcPct val="0"/>
                        </a:spcAft>
                        <a:buClr>
                          <a:srgbClr val="7A3D00"/>
                        </a:buClr>
                        <a:buSzTx/>
                        <a:buFontTx/>
                        <a:buNone/>
                        <a:tabLst/>
                      </a:pPr>
                      <a:r>
                        <a:rPr kumimoji="0" lang="fr-FR" sz="1800" b="1" i="0" u="none" strike="noStrike" cap="none" normalizeH="0" baseline="0" smtClean="0">
                          <a:ln>
                            <a:noFill/>
                          </a:ln>
                          <a:solidFill>
                            <a:srgbClr val="006600"/>
                          </a:solidFill>
                          <a:effectLst/>
                          <a:latin typeface="Arial" charset="0"/>
                        </a:rPr>
                        <a:t>Engagement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905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7A3D00"/>
                        </a:buClr>
                        <a:buSzTx/>
                        <a:buFontTx/>
                        <a:buNone/>
                        <a:tabLst/>
                      </a:pPr>
                      <a:r>
                        <a:rPr kumimoji="0" lang="fr-FR" sz="2400" b="1" i="0" u="none" strike="noStrike" cap="none" normalizeH="0" baseline="0" smtClean="0">
                          <a:ln>
                            <a:noFill/>
                          </a:ln>
                          <a:solidFill>
                            <a:srgbClr val="FF0000"/>
                          </a:solidFill>
                          <a:effectLst/>
                          <a:latin typeface="Arial" charset="0"/>
                        </a:rPr>
                        <a:t>O</a:t>
                      </a:r>
                    </a:p>
                  </a:txBody>
                  <a:tcPr marL="90000" marR="90000" marT="216000" marB="4680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7A3D00"/>
                        </a:buClr>
                        <a:buSzTx/>
                        <a:buFontTx/>
                        <a:buNone/>
                        <a:tabLst/>
                      </a:pPr>
                      <a:r>
                        <a:rPr kumimoji="0" lang="fr-FR" sz="2400" b="1" i="0" u="none" strike="noStrike" cap="none" normalizeH="0" baseline="0" smtClean="0">
                          <a:ln>
                            <a:noFill/>
                          </a:ln>
                          <a:solidFill>
                            <a:srgbClr val="FF0000"/>
                          </a:solidFill>
                          <a:effectLst/>
                          <a:latin typeface="Arial" charset="0"/>
                        </a:rPr>
                        <a:t>N</a:t>
                      </a:r>
                    </a:p>
                  </a:txBody>
                  <a:tcPr marL="90000" marR="90000" marT="216000" marB="4680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7A3D00"/>
                        </a:buClr>
                        <a:buSzTx/>
                        <a:buFontTx/>
                        <a:buNone/>
                        <a:tabLst/>
                      </a:pPr>
                      <a:r>
                        <a:rPr kumimoji="0" lang="fr-FR" sz="2400" b="1" i="0" u="none" strike="noStrike" cap="none" normalizeH="0" baseline="0" smtClean="0">
                          <a:ln>
                            <a:noFill/>
                          </a:ln>
                          <a:solidFill>
                            <a:srgbClr val="FF0000"/>
                          </a:solidFill>
                          <a:effectLst/>
                          <a:latin typeface="Arial" charset="0"/>
                        </a:rPr>
                        <a:t>N</a:t>
                      </a:r>
                    </a:p>
                  </a:txBody>
                  <a:tcPr marL="90000" marR="90000" marT="216000" marB="4680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7A3D00"/>
                        </a:buClr>
                        <a:buSzTx/>
                        <a:buFontTx/>
                        <a:buNone/>
                        <a:tabLst/>
                      </a:pPr>
                      <a:r>
                        <a:rPr kumimoji="0" lang="fr-FR" sz="2400" b="1" i="0" u="none" strike="noStrike" cap="none" normalizeH="0" baseline="0" smtClean="0">
                          <a:ln>
                            <a:noFill/>
                          </a:ln>
                          <a:solidFill>
                            <a:srgbClr val="FF0000"/>
                          </a:solidFill>
                          <a:effectLst/>
                          <a:latin typeface="Arial" charset="0"/>
                        </a:rPr>
                        <a:t>O</a:t>
                      </a:r>
                    </a:p>
                  </a:txBody>
                  <a:tcPr marL="90000" marR="90000" marT="216000" marB="4680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rgbClr val="7A3D00"/>
                        </a:buClr>
                        <a:buSzTx/>
                        <a:buFontTx/>
                        <a:buNone/>
                        <a:tabLst/>
                      </a:pPr>
                      <a:r>
                        <a:rPr kumimoji="0" lang="fr-FR" sz="1800" b="1" i="0" u="none" strike="noStrike" cap="none" normalizeH="0" baseline="0" smtClean="0">
                          <a:ln>
                            <a:noFill/>
                          </a:ln>
                          <a:solidFill>
                            <a:srgbClr val="006600"/>
                          </a:solidFill>
                          <a:effectLst/>
                          <a:latin typeface="Arial" charset="0"/>
                        </a:rPr>
                        <a:t>Crise / remise en question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7A3D00"/>
                        </a:buClr>
                        <a:buSzTx/>
                        <a:buFontTx/>
                        <a:buNone/>
                        <a:tabLst/>
                      </a:pPr>
                      <a:r>
                        <a:rPr kumimoji="0" lang="fr-FR" sz="2400" b="1" i="0" u="none" strike="noStrike" cap="none" normalizeH="0" baseline="0" smtClean="0">
                          <a:ln>
                            <a:noFill/>
                          </a:ln>
                          <a:solidFill>
                            <a:srgbClr val="FF0000"/>
                          </a:solidFill>
                          <a:effectLst/>
                          <a:latin typeface="Arial" charset="0"/>
                        </a:rPr>
                        <a:t>N</a:t>
                      </a:r>
                    </a:p>
                  </a:txBody>
                  <a:tcPr marL="90000" marR="90000" marT="216000" marB="4680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7A3D00"/>
                        </a:buClr>
                        <a:buSzTx/>
                        <a:buFontTx/>
                        <a:buNone/>
                        <a:tabLst/>
                      </a:pPr>
                      <a:r>
                        <a:rPr kumimoji="0" lang="fr-FR" sz="2400" b="1" i="0" u="none" strike="noStrike" cap="none" normalizeH="0" baseline="0" smtClean="0">
                          <a:ln>
                            <a:noFill/>
                          </a:ln>
                          <a:solidFill>
                            <a:srgbClr val="FF0000"/>
                          </a:solidFill>
                          <a:effectLst/>
                          <a:latin typeface="Arial" charset="0"/>
                        </a:rPr>
                        <a:t>N</a:t>
                      </a:r>
                    </a:p>
                  </a:txBody>
                  <a:tcPr marL="90000" marR="90000" marT="216000" marB="4680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7A3D00"/>
                        </a:buClr>
                        <a:buSzTx/>
                        <a:buFontTx/>
                        <a:buNone/>
                        <a:tabLst/>
                      </a:pPr>
                      <a:r>
                        <a:rPr kumimoji="0" lang="fr-FR" sz="2400" b="1" i="0" u="none" strike="noStrike" cap="none" normalizeH="0" baseline="0" smtClean="0">
                          <a:ln>
                            <a:noFill/>
                          </a:ln>
                          <a:solidFill>
                            <a:srgbClr val="FF0000"/>
                          </a:solidFill>
                          <a:effectLst/>
                          <a:latin typeface="Arial" charset="0"/>
                        </a:rPr>
                        <a:t>O</a:t>
                      </a:r>
                    </a:p>
                  </a:txBody>
                  <a:tcPr marL="90000" marR="90000" marT="216000" marB="46800"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7A3D00"/>
                        </a:buClr>
                        <a:buSzTx/>
                        <a:buFontTx/>
                        <a:buNone/>
                        <a:tabLst/>
                      </a:pPr>
                      <a:r>
                        <a:rPr kumimoji="0" lang="fr-FR" sz="2400" b="1" i="0" u="none" strike="noStrike" cap="none" normalizeH="0" baseline="0" smtClean="0">
                          <a:ln>
                            <a:noFill/>
                          </a:ln>
                          <a:solidFill>
                            <a:srgbClr val="FF0000"/>
                          </a:solidFill>
                          <a:effectLst/>
                          <a:latin typeface="Arial" charset="0"/>
                        </a:rPr>
                        <a:t>O</a:t>
                      </a:r>
                    </a:p>
                  </a:txBody>
                  <a:tcPr marL="90000" marR="90000" marT="216000" marB="46800"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15792" name="Line 80"/>
          <p:cNvSpPr>
            <a:spLocks noChangeShapeType="1"/>
          </p:cNvSpPr>
          <p:nvPr/>
        </p:nvSpPr>
        <p:spPr bwMode="auto">
          <a:xfrm>
            <a:off x="2268538" y="6453188"/>
            <a:ext cx="6407150" cy="0"/>
          </a:xfrm>
          <a:prstGeom prst="line">
            <a:avLst/>
          </a:prstGeom>
          <a:noFill/>
          <a:ln w="38100">
            <a:solidFill>
              <a:srgbClr val="0066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115802"/>
                                        </p:tgtEl>
                                        <p:attrNameLst>
                                          <p:attrName>style.visibility</p:attrName>
                                        </p:attrNameLst>
                                      </p:cBhvr>
                                      <p:to>
                                        <p:strVal val="visible"/>
                                      </p:to>
                                    </p:set>
                                    <p:animEffect transition="in" filter="wipe(left)">
                                      <p:cBhvr>
                                        <p:cTn id="13" dur="5000"/>
                                        <p:tgtEl>
                                          <p:spTgt spid="11580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15792"/>
                                        </p:tgtEl>
                                        <p:attrNameLst>
                                          <p:attrName>style.visibility</p:attrName>
                                        </p:attrNameLst>
                                      </p:cBhvr>
                                      <p:to>
                                        <p:strVal val="visible"/>
                                      </p:to>
                                    </p:set>
                                    <p:animEffect transition="in" filter="wipe(left)">
                                      <p:cBhvr>
                                        <p:cTn id="18" dur="500"/>
                                        <p:tgtEl>
                                          <p:spTgt spid="1157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9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13314" name="Rectangle 2"/>
          <p:cNvSpPr>
            <a:spLocks noGrp="1" noChangeArrowheads="1"/>
          </p:cNvSpPr>
          <p:nvPr>
            <p:ph type="title"/>
          </p:nvPr>
        </p:nvSpPr>
        <p:spPr/>
        <p:txBody>
          <a:bodyPr/>
          <a:lstStyle/>
          <a:p>
            <a:r>
              <a:rPr lang="fr-FR"/>
              <a:t>Le concept de soi, l’identité, est donc dynamique</a:t>
            </a:r>
          </a:p>
        </p:txBody>
      </p:sp>
      <p:sp>
        <p:nvSpPr>
          <p:cNvPr id="13315" name="Rectangle 3"/>
          <p:cNvSpPr>
            <a:spLocks noGrp="1" noChangeArrowheads="1"/>
          </p:cNvSpPr>
          <p:nvPr>
            <p:ph type="body" idx="1"/>
          </p:nvPr>
        </p:nvSpPr>
        <p:spPr>
          <a:xfrm>
            <a:off x="323850" y="1916113"/>
            <a:ext cx="8569325" cy="4179887"/>
          </a:xfrm>
        </p:spPr>
        <p:txBody>
          <a:bodyPr/>
          <a:lstStyle/>
          <a:p>
            <a:r>
              <a:rPr lang="fr-FR"/>
              <a:t>Selon les étapes de la vie</a:t>
            </a:r>
            <a:endParaRPr lang="fr-FR" sz="2400"/>
          </a:p>
          <a:p>
            <a:r>
              <a:rPr lang="fr-FR"/>
              <a:t>Selon le contexte</a:t>
            </a:r>
          </a:p>
          <a:p>
            <a:pPr lvl="2">
              <a:buFontTx/>
              <a:buNone/>
            </a:pPr>
            <a:r>
              <a:rPr lang="fr-FR" sz="1800"/>
              <a:t>Répondre à la question lors de ses études, lors d’un voyage à l’étranger…</a:t>
            </a:r>
            <a:endParaRPr lang="fr-FR"/>
          </a:p>
          <a:p>
            <a:r>
              <a:rPr lang="fr-FR"/>
              <a:t>Selon le statut / rôle assumé</a:t>
            </a:r>
            <a:endParaRPr lang="fr-FR" sz="2400"/>
          </a:p>
          <a:p>
            <a:pPr lvl="2">
              <a:buFontTx/>
              <a:buNone/>
            </a:pPr>
            <a:r>
              <a:rPr lang="fr-FR" sz="1800"/>
              <a:t>Mendras 78 : </a:t>
            </a:r>
            <a:r>
              <a:rPr lang="fr-FR" sz="1800" i="1">
                <a:solidFill>
                  <a:schemeClr val="accent2"/>
                </a:solidFill>
              </a:rPr>
              <a:t>un même questionnaire est présenté à un an d’intervalle aux employés d’une entreprise. On observe des évolutions identitaires : les promus deviennent plus favorables à la direction etc.. </a:t>
            </a:r>
          </a:p>
          <a:p>
            <a:pPr lvl="2">
              <a:buFontTx/>
              <a:buNone/>
            </a:pPr>
            <a:r>
              <a:rPr lang="fr-FR" sz="1800">
                <a:solidFill>
                  <a:schemeClr val="tx1"/>
                </a:solidFill>
              </a:rPr>
              <a:t>(le phénomène est réversible) </a:t>
            </a:r>
            <a:r>
              <a:rPr lang="fr-FR" sz="2400">
                <a:solidFill>
                  <a:schemeClr val="tx1"/>
                </a:solidFill>
                <a:cs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1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331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331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331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3"/>
          <p:cNvSpPr>
            <a:spLocks noGrp="1"/>
          </p:cNvSpPr>
          <p:nvPr>
            <p:ph type="ftr" sz="quarter" idx="10"/>
          </p:nvPr>
        </p:nvSpPr>
        <p:spPr/>
        <p:txBody>
          <a:bodyPr/>
          <a:lstStyle/>
          <a:p>
            <a:r>
              <a:rPr lang="fr-FR"/>
              <a:t>Rémi Bachelet et Caroline Verzat – Ecole Centrale de Lille</a:t>
            </a:r>
          </a:p>
        </p:txBody>
      </p:sp>
      <p:sp>
        <p:nvSpPr>
          <p:cNvPr id="94210" name="Rectangle 2"/>
          <p:cNvSpPr>
            <a:spLocks noGrp="1" noChangeArrowheads="1"/>
          </p:cNvSpPr>
          <p:nvPr>
            <p:ph type="title"/>
          </p:nvPr>
        </p:nvSpPr>
        <p:spPr/>
        <p:txBody>
          <a:bodyPr/>
          <a:lstStyle/>
          <a:p>
            <a:r>
              <a:rPr lang="fr-FR"/>
              <a:t>L’identité … au travail</a:t>
            </a:r>
          </a:p>
        </p:txBody>
      </p:sp>
      <p:sp>
        <p:nvSpPr>
          <p:cNvPr id="94211" name="Rectangle 3"/>
          <p:cNvSpPr>
            <a:spLocks noGrp="1" noChangeArrowheads="1"/>
          </p:cNvSpPr>
          <p:nvPr>
            <p:ph type="body" idx="1"/>
          </p:nvPr>
        </p:nvSpPr>
        <p:spPr>
          <a:xfrm>
            <a:off x="323850" y="2098675"/>
            <a:ext cx="8569325" cy="3997325"/>
          </a:xfrm>
        </p:spPr>
        <p:txBody>
          <a:bodyPr/>
          <a:lstStyle/>
          <a:p>
            <a:r>
              <a:rPr lang="fr-FR"/>
              <a:t>Identité et Curriculum Vitae</a:t>
            </a:r>
          </a:p>
          <a:p>
            <a:pPr lvl="2">
              <a:buFontTx/>
              <a:buNone/>
            </a:pPr>
            <a:r>
              <a:rPr lang="fr-FR"/>
              <a:t>Une bonne manière de voir comment on se présente à un inconnu </a:t>
            </a:r>
          </a:p>
          <a:p>
            <a:pPr lvl="3"/>
            <a:r>
              <a:rPr lang="fr-FR"/>
              <a:t>Identité par rapport à des attentes (se faire embaucher)</a:t>
            </a:r>
          </a:p>
          <a:p>
            <a:pPr lvl="3"/>
            <a:r>
              <a:rPr lang="fr-FR"/>
              <a:t>Par rapport à ce que l’on croit important/convaincant pour l’autre</a:t>
            </a:r>
            <a:endParaRPr lang="fr-FR" sz="1800"/>
          </a:p>
          <a:p>
            <a:endParaRPr lang="fr-FR"/>
          </a:p>
          <a:p>
            <a:r>
              <a:rPr lang="fr-FR"/>
              <a:t>En situation professionnelle</a:t>
            </a:r>
          </a:p>
          <a:p>
            <a:pPr lvl="2">
              <a:buFontTx/>
              <a:buNone/>
            </a:pPr>
            <a:r>
              <a:rPr lang="fr-FR"/>
              <a:t>Selon les rôles que l’on assume </a:t>
            </a:r>
          </a:p>
          <a:p>
            <a:pPr lvl="3"/>
            <a:r>
              <a:rPr lang="fr-FR"/>
              <a:t>Collègue, hiérarchique, collaborateur, prestataire, client, expert …</a:t>
            </a:r>
          </a:p>
          <a:p>
            <a:pPr lvl="2">
              <a:buFontTx/>
              <a:buNone/>
            </a:pPr>
            <a:r>
              <a:rPr lang="fr-FR"/>
              <a:t>Selon sa relation au travail, ses groupes d’appartenance … </a:t>
            </a:r>
            <a:endParaRPr lang="fr-FR" sz="2400"/>
          </a:p>
          <a:p>
            <a:endParaRPr lang="fr-FR"/>
          </a:p>
        </p:txBody>
      </p:sp>
      <p:sp>
        <p:nvSpPr>
          <p:cNvPr id="94212" name="Oval 4">
            <a:hlinkClick r:id="rId3" action="ppaction://hlinksldjump"/>
          </p:cNvPr>
          <p:cNvSpPr>
            <a:spLocks noChangeArrowheads="1"/>
          </p:cNvSpPr>
          <p:nvPr/>
        </p:nvSpPr>
        <p:spPr bwMode="auto">
          <a:xfrm>
            <a:off x="3851275" y="5949950"/>
            <a:ext cx="504825" cy="50323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421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4211">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4211">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4211">
                                            <p:txEl>
                                              <p:pRg st="8" end="8"/>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42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18434" name="Rectangle 2"/>
          <p:cNvSpPr>
            <a:spLocks noGrp="1" noChangeArrowheads="1"/>
          </p:cNvSpPr>
          <p:nvPr>
            <p:ph type="ctrTitle"/>
          </p:nvPr>
        </p:nvSpPr>
        <p:spPr/>
        <p:txBody>
          <a:bodyPr/>
          <a:lstStyle/>
          <a:p>
            <a:r>
              <a:rPr lang="fr-FR"/>
              <a:t>Qui suis-je ?</a:t>
            </a:r>
          </a:p>
        </p:txBody>
      </p:sp>
      <p:sp>
        <p:nvSpPr>
          <p:cNvPr id="18435" name="Rectangle 3"/>
          <p:cNvSpPr>
            <a:spLocks noGrp="1" noChangeArrowheads="1"/>
          </p:cNvSpPr>
          <p:nvPr>
            <p:ph type="subTitle" idx="1"/>
          </p:nvPr>
        </p:nvSpPr>
        <p:spPr/>
        <p:txBody>
          <a:bodyPr/>
          <a:lstStyle/>
          <a:p>
            <a:pPr algn="l"/>
            <a:r>
              <a:rPr lang="fr-FR"/>
              <a:t>2 min pour répondre par écrit à cette question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3"/>
          <p:cNvSpPr>
            <a:spLocks noGrp="1"/>
          </p:cNvSpPr>
          <p:nvPr>
            <p:ph type="ftr" sz="quarter" idx="10"/>
          </p:nvPr>
        </p:nvSpPr>
        <p:spPr/>
        <p:txBody>
          <a:bodyPr/>
          <a:lstStyle/>
          <a:p>
            <a:r>
              <a:rPr lang="fr-FR"/>
              <a:t>Rémi Bachelet et Caroline Verzat – Ecole Centrale de Lille</a:t>
            </a:r>
          </a:p>
        </p:txBody>
      </p:sp>
      <p:sp>
        <p:nvSpPr>
          <p:cNvPr id="125954" name="Rectangle 2"/>
          <p:cNvSpPr>
            <a:spLocks noGrp="1" noChangeArrowheads="1"/>
          </p:cNvSpPr>
          <p:nvPr>
            <p:ph type="title"/>
          </p:nvPr>
        </p:nvSpPr>
        <p:spPr/>
        <p:txBody>
          <a:bodyPr/>
          <a:lstStyle/>
          <a:p>
            <a:r>
              <a:rPr lang="fr-FR" sz="3600"/>
              <a:t>La double transaction identitaire  selon Dubar</a:t>
            </a:r>
          </a:p>
        </p:txBody>
      </p:sp>
      <p:sp>
        <p:nvSpPr>
          <p:cNvPr id="125955" name="Rectangle 3"/>
          <p:cNvSpPr>
            <a:spLocks noGrp="1" noChangeArrowheads="1"/>
          </p:cNvSpPr>
          <p:nvPr>
            <p:ph type="body" idx="1"/>
          </p:nvPr>
        </p:nvSpPr>
        <p:spPr/>
        <p:txBody>
          <a:bodyPr/>
          <a:lstStyle/>
          <a:p>
            <a:pPr>
              <a:lnSpc>
                <a:spcPct val="80000"/>
              </a:lnSpc>
              <a:buFontTx/>
              <a:buNone/>
            </a:pPr>
            <a:r>
              <a:rPr lang="fr-FR" sz="1600"/>
              <a:t>C’est donc une double articulation qui est nécessaire pour « construire une identité personnelle » qui puisse être à la fois </a:t>
            </a:r>
          </a:p>
          <a:p>
            <a:pPr lvl="1">
              <a:lnSpc>
                <a:spcPct val="80000"/>
              </a:lnSpc>
            </a:pPr>
            <a:r>
              <a:rPr lang="fr-FR" sz="1400"/>
              <a:t>reconnue par les autres (proches et institutionnels) </a:t>
            </a:r>
          </a:p>
          <a:p>
            <a:pPr lvl="1">
              <a:lnSpc>
                <a:spcPct val="80000"/>
              </a:lnSpc>
            </a:pPr>
            <a:r>
              <a:rPr lang="fr-FR" sz="1400"/>
              <a:t>satisfaisante pour soi-même. </a:t>
            </a:r>
          </a:p>
          <a:p>
            <a:pPr>
              <a:lnSpc>
                <a:spcPct val="80000"/>
              </a:lnSpc>
              <a:buFontTx/>
              <a:buNone/>
            </a:pPr>
            <a:r>
              <a:rPr lang="fr-FR" sz="1600"/>
              <a:t>Dès lors qu’on s’écarte du modèle de la reproduction, par transmission, des identités entre les générations, les définitions de soi ne peuvent plus se réduire à la position sociale ou à l’appartenance socioprofessionnelle de sa lignée. </a:t>
            </a:r>
          </a:p>
          <a:p>
            <a:pPr>
              <a:lnSpc>
                <a:spcPct val="80000"/>
              </a:lnSpc>
              <a:buFontTx/>
              <a:buNone/>
            </a:pPr>
            <a:r>
              <a:rPr lang="fr-FR" sz="1600"/>
              <a:t>Pour se définir, il faut à la fois mobiliser des catégories nouvelles (professionnelles ou autres) qui soient reconnues par ses partenaires (employeurs ou autres) et choisir celles que l’on pense exprimer le mieux son parcours passé et ses anticipations d’avenir. </a:t>
            </a:r>
          </a:p>
          <a:p>
            <a:pPr>
              <a:lnSpc>
                <a:spcPct val="80000"/>
              </a:lnSpc>
              <a:buFontTx/>
              <a:buNone/>
            </a:pPr>
            <a:r>
              <a:rPr lang="fr-FR" sz="1600"/>
              <a:t>Les appartenances devenant multiples et changeantes, définir qui l’on est nécessite des opérations cognitives plus complexes impliquant à la fois </a:t>
            </a:r>
          </a:p>
          <a:p>
            <a:pPr lvl="1">
              <a:lnSpc>
                <a:spcPct val="80000"/>
              </a:lnSpc>
            </a:pPr>
            <a:r>
              <a:rPr lang="fr-FR" sz="1400"/>
              <a:t>la position présente (ce que l’on fait, à un moment donné), </a:t>
            </a:r>
          </a:p>
          <a:p>
            <a:pPr lvl="1">
              <a:lnSpc>
                <a:spcPct val="80000"/>
              </a:lnSpc>
            </a:pPr>
            <a:r>
              <a:rPr lang="fr-FR" sz="1400"/>
              <a:t>la trajectoire antérieure (sa formation et ses expériences passées) </a:t>
            </a:r>
          </a:p>
          <a:p>
            <a:pPr lvl="1">
              <a:lnSpc>
                <a:spcPct val="80000"/>
              </a:lnSpc>
            </a:pPr>
            <a:r>
              <a:rPr lang="fr-FR" sz="1400"/>
              <a:t>l’anticipation d’un avenir probable ou d’un champ des possibles (ce à quoi on prétend dans l’avenir). </a:t>
            </a:r>
          </a:p>
          <a:p>
            <a:pPr>
              <a:lnSpc>
                <a:spcPct val="80000"/>
              </a:lnSpc>
              <a:buFontTx/>
              <a:buNone/>
            </a:pPr>
            <a:r>
              <a:rPr lang="fr-FR" sz="1600"/>
              <a:t>Il faut donc à la fois négocier cette définition avec ses partenaires actuels et trancher avec soi-même parmi plusieurs lectures possibles de sa « carrière » . </a:t>
            </a:r>
          </a:p>
          <a:p>
            <a:pPr>
              <a:lnSpc>
                <a:spcPct val="80000"/>
              </a:lnSpc>
              <a:buFontTx/>
              <a:buNone/>
            </a:pPr>
            <a:r>
              <a:rPr lang="fr-FR" sz="1600"/>
              <a:t>C’est ce processus que j’ai appelé « </a:t>
            </a:r>
            <a:r>
              <a:rPr lang="fr-FR" sz="1600">
                <a:solidFill>
                  <a:srgbClr val="FF3300"/>
                </a:solidFill>
              </a:rPr>
              <a:t>double transaction identitaire</a:t>
            </a:r>
            <a:r>
              <a:rPr lang="fr-FR" sz="1600"/>
              <a:t> » puisqu’elle porte à la fois sur l’identité « pour autrui » et sur l’identité « pour soi » </a:t>
            </a:r>
          </a:p>
        </p:txBody>
      </p:sp>
      <p:sp>
        <p:nvSpPr>
          <p:cNvPr id="125956" name="Text Box 4"/>
          <p:cNvSpPr txBox="1">
            <a:spLocks noChangeArrowheads="1"/>
          </p:cNvSpPr>
          <p:nvPr/>
        </p:nvSpPr>
        <p:spPr bwMode="auto">
          <a:xfrm>
            <a:off x="3995738" y="6524625"/>
            <a:ext cx="5148262" cy="336550"/>
          </a:xfrm>
          <a:prstGeom prst="rect">
            <a:avLst/>
          </a:prstGeom>
          <a:solidFill>
            <a:srgbClr val="FEDD9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sz="800">
                <a:hlinkClick r:id="rId3"/>
              </a:rPr>
              <a:t>L’articulation des temporalités dans la construction des identités personnelles : questions de recherche et problèmes d’interprétation Claude DUBAR, Temporalistes n°44</a:t>
            </a:r>
            <a:endParaRPr lang="fr-FR" sz="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59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59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59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59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595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2595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2595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25955">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25955">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2595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 name="Espace réservé du pied de page 3"/>
          <p:cNvSpPr>
            <a:spLocks noGrp="1"/>
          </p:cNvSpPr>
          <p:nvPr>
            <p:ph type="ftr" sz="quarter" idx="10"/>
          </p:nvPr>
        </p:nvSpPr>
        <p:spPr/>
        <p:txBody>
          <a:bodyPr/>
          <a:lstStyle/>
          <a:p>
            <a:r>
              <a:rPr lang="fr-FR"/>
              <a:t>Rémi Bachelet et Caroline Verzat – Ecole Centrale de Lille</a:t>
            </a:r>
          </a:p>
        </p:txBody>
      </p:sp>
      <p:sp>
        <p:nvSpPr>
          <p:cNvPr id="98306" name="Rectangle 2"/>
          <p:cNvSpPr>
            <a:spLocks noGrp="1" noChangeArrowheads="1"/>
          </p:cNvSpPr>
          <p:nvPr>
            <p:ph type="title"/>
          </p:nvPr>
        </p:nvSpPr>
        <p:spPr/>
        <p:txBody>
          <a:bodyPr/>
          <a:lstStyle/>
          <a:p>
            <a:r>
              <a:rPr lang="fr-FR" sz="3600"/>
              <a:t>Le travail façonne-t-il l’identité ?</a:t>
            </a:r>
            <a:endParaRPr lang="fr-FR"/>
          </a:p>
        </p:txBody>
      </p:sp>
      <p:grpSp>
        <p:nvGrpSpPr>
          <p:cNvPr id="98307" name="Group 3"/>
          <p:cNvGrpSpPr>
            <a:grpSpLocks/>
          </p:cNvGrpSpPr>
          <p:nvPr/>
        </p:nvGrpSpPr>
        <p:grpSpPr bwMode="auto">
          <a:xfrm>
            <a:off x="323850" y="1654175"/>
            <a:ext cx="3887788" cy="1800225"/>
            <a:chOff x="204" y="1042"/>
            <a:chExt cx="2449" cy="1134"/>
          </a:xfrm>
        </p:grpSpPr>
        <p:pic>
          <p:nvPicPr>
            <p:cNvPr id="98308" name="Picture 4" descr="j007875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 y="1269"/>
              <a:ext cx="589" cy="521"/>
            </a:xfrm>
            <a:prstGeom prst="rect">
              <a:avLst/>
            </a:prstGeom>
            <a:noFill/>
            <a:extLst>
              <a:ext uri="{909E8E84-426E-40DD-AFC4-6F175D3DCCD1}">
                <a14:hiddenFill xmlns:a14="http://schemas.microsoft.com/office/drawing/2010/main">
                  <a:solidFill>
                    <a:srgbClr val="FFFFFF"/>
                  </a:solidFill>
                </a14:hiddenFill>
              </a:ext>
            </a:extLst>
          </p:spPr>
        </p:pic>
        <p:sp>
          <p:nvSpPr>
            <p:cNvPr id="98309" name="Text Box 5"/>
            <p:cNvSpPr txBox="1">
              <a:spLocks noChangeArrowheads="1"/>
            </p:cNvSpPr>
            <p:nvPr/>
          </p:nvSpPr>
          <p:spPr bwMode="auto">
            <a:xfrm>
              <a:off x="525" y="1767"/>
              <a:ext cx="12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2400" b="1">
                  <a:solidFill>
                    <a:srgbClr val="FF0000"/>
                  </a:solidFill>
                </a:rPr>
                <a:t>Qui suis-je ?</a:t>
              </a:r>
            </a:p>
          </p:txBody>
        </p:sp>
        <p:sp>
          <p:nvSpPr>
            <p:cNvPr id="98310" name="Oval 6"/>
            <p:cNvSpPr>
              <a:spLocks noChangeArrowheads="1"/>
            </p:cNvSpPr>
            <p:nvPr/>
          </p:nvSpPr>
          <p:spPr bwMode="auto">
            <a:xfrm>
              <a:off x="204" y="1042"/>
              <a:ext cx="2449" cy="113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grpSp>
        <p:nvGrpSpPr>
          <p:cNvPr id="98311" name="Group 7"/>
          <p:cNvGrpSpPr>
            <a:grpSpLocks/>
          </p:cNvGrpSpPr>
          <p:nvPr/>
        </p:nvGrpSpPr>
        <p:grpSpPr bwMode="auto">
          <a:xfrm>
            <a:off x="1116013" y="1268413"/>
            <a:ext cx="6983412" cy="1271587"/>
            <a:chOff x="703" y="799"/>
            <a:chExt cx="4399" cy="801"/>
          </a:xfrm>
        </p:grpSpPr>
        <p:sp>
          <p:nvSpPr>
            <p:cNvPr id="98312" name="Text Box 8"/>
            <p:cNvSpPr txBox="1">
              <a:spLocks noChangeArrowheads="1"/>
            </p:cNvSpPr>
            <p:nvPr/>
          </p:nvSpPr>
          <p:spPr bwMode="auto">
            <a:xfrm>
              <a:off x="703" y="799"/>
              <a:ext cx="187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2000"/>
                <a:t>Groupes d’appartenance</a:t>
              </a:r>
            </a:p>
          </p:txBody>
        </p:sp>
        <p:sp>
          <p:nvSpPr>
            <p:cNvPr id="98313" name="Line 9"/>
            <p:cNvSpPr>
              <a:spLocks noChangeShapeType="1"/>
            </p:cNvSpPr>
            <p:nvPr/>
          </p:nvSpPr>
          <p:spPr bwMode="auto">
            <a:xfrm flipH="1">
              <a:off x="1292" y="1087"/>
              <a:ext cx="227" cy="272"/>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98314" name="Text Box 10"/>
            <p:cNvSpPr txBox="1">
              <a:spLocks noChangeArrowheads="1"/>
            </p:cNvSpPr>
            <p:nvPr/>
          </p:nvSpPr>
          <p:spPr bwMode="auto">
            <a:xfrm>
              <a:off x="2426" y="1042"/>
              <a:ext cx="2676"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sz="2000"/>
                <a:t>Relation(s) au travail</a:t>
              </a:r>
            </a:p>
            <a:p>
              <a:r>
                <a:rPr lang="fr-FR" sz="1600"/>
                <a:t>     </a:t>
              </a:r>
              <a:r>
                <a:rPr lang="fr-FR" sz="1600">
                  <a:solidFill>
                    <a:schemeClr val="accent2"/>
                  </a:solidFill>
                </a:rPr>
                <a:t>Statut, Pouvoir, Implication au travail,  </a:t>
              </a:r>
            </a:p>
            <a:p>
              <a:r>
                <a:rPr lang="fr-FR" sz="1600">
                  <a:solidFill>
                    <a:schemeClr val="accent2"/>
                  </a:solidFill>
                </a:rPr>
                <a:t>     Sociabilité, Trajectoire</a:t>
              </a:r>
              <a:r>
                <a:rPr lang="fr-FR" sz="1600"/>
                <a:t>…</a:t>
              </a:r>
            </a:p>
          </p:txBody>
        </p:sp>
        <p:sp>
          <p:nvSpPr>
            <p:cNvPr id="98315" name="Text Box 11"/>
            <p:cNvSpPr txBox="1">
              <a:spLocks noChangeArrowheads="1"/>
            </p:cNvSpPr>
            <p:nvPr/>
          </p:nvSpPr>
          <p:spPr bwMode="auto">
            <a:xfrm>
              <a:off x="1474" y="1132"/>
              <a:ext cx="60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1400" i="1">
                  <a:solidFill>
                    <a:srgbClr val="006600"/>
                  </a:solidFill>
                </a:rPr>
                <a:t>habitus</a:t>
              </a:r>
            </a:p>
            <a:p>
              <a:r>
                <a:rPr lang="fr-FR" sz="1400" i="1">
                  <a:solidFill>
                    <a:srgbClr val="006600"/>
                  </a:solidFill>
                </a:rPr>
                <a:t>stratégies</a:t>
              </a:r>
            </a:p>
          </p:txBody>
        </p:sp>
        <p:sp>
          <p:nvSpPr>
            <p:cNvPr id="98316" name="Line 12"/>
            <p:cNvSpPr>
              <a:spLocks noChangeShapeType="1"/>
            </p:cNvSpPr>
            <p:nvPr/>
          </p:nvSpPr>
          <p:spPr bwMode="auto">
            <a:xfrm flipV="1">
              <a:off x="1429" y="1359"/>
              <a:ext cx="997" cy="22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grpSp>
        <p:nvGrpSpPr>
          <p:cNvPr id="98339" name="Group 35"/>
          <p:cNvGrpSpPr>
            <a:grpSpLocks/>
          </p:cNvGrpSpPr>
          <p:nvPr/>
        </p:nvGrpSpPr>
        <p:grpSpPr bwMode="auto">
          <a:xfrm>
            <a:off x="2484438" y="4260850"/>
            <a:ext cx="6602412" cy="320675"/>
            <a:chOff x="1565" y="2684"/>
            <a:chExt cx="4159" cy="202"/>
          </a:xfrm>
        </p:grpSpPr>
        <p:sp>
          <p:nvSpPr>
            <p:cNvPr id="98319" name="Line 15"/>
            <p:cNvSpPr>
              <a:spLocks noChangeShapeType="1"/>
            </p:cNvSpPr>
            <p:nvPr/>
          </p:nvSpPr>
          <p:spPr bwMode="auto">
            <a:xfrm>
              <a:off x="1882" y="2804"/>
              <a:ext cx="3538"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98320" name="Text Box 16"/>
            <p:cNvSpPr txBox="1">
              <a:spLocks noChangeArrowheads="1"/>
            </p:cNvSpPr>
            <p:nvPr/>
          </p:nvSpPr>
          <p:spPr bwMode="auto">
            <a:xfrm>
              <a:off x="2245" y="2684"/>
              <a:ext cx="136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1000" i="1">
                  <a:solidFill>
                    <a:srgbClr val="006600"/>
                  </a:solidFill>
                </a:rPr>
                <a:t>Importance du travail pour l’individu</a:t>
              </a:r>
            </a:p>
          </p:txBody>
        </p:sp>
        <p:sp>
          <p:nvSpPr>
            <p:cNvPr id="98322" name="Text Box 18"/>
            <p:cNvSpPr txBox="1">
              <a:spLocks noChangeArrowheads="1"/>
            </p:cNvSpPr>
            <p:nvPr/>
          </p:nvSpPr>
          <p:spPr bwMode="auto">
            <a:xfrm>
              <a:off x="1565" y="2713"/>
              <a:ext cx="34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1200"/>
                <a:t>faible</a:t>
              </a:r>
            </a:p>
          </p:txBody>
        </p:sp>
        <p:sp>
          <p:nvSpPr>
            <p:cNvPr id="98323" name="Text Box 19"/>
            <p:cNvSpPr txBox="1">
              <a:spLocks noChangeArrowheads="1"/>
            </p:cNvSpPr>
            <p:nvPr/>
          </p:nvSpPr>
          <p:spPr bwMode="auto">
            <a:xfrm>
              <a:off x="5416" y="2713"/>
              <a:ext cx="30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1200"/>
                <a:t>forte</a:t>
              </a:r>
            </a:p>
          </p:txBody>
        </p:sp>
      </p:grpSp>
      <p:grpSp>
        <p:nvGrpSpPr>
          <p:cNvPr id="98335" name="Group 31"/>
          <p:cNvGrpSpPr>
            <a:grpSpLocks/>
          </p:cNvGrpSpPr>
          <p:nvPr/>
        </p:nvGrpSpPr>
        <p:grpSpPr bwMode="auto">
          <a:xfrm>
            <a:off x="5795963" y="2649538"/>
            <a:ext cx="622300" cy="3790950"/>
            <a:chOff x="3651" y="1669"/>
            <a:chExt cx="392" cy="2388"/>
          </a:xfrm>
        </p:grpSpPr>
        <p:grpSp>
          <p:nvGrpSpPr>
            <p:cNvPr id="98334" name="Group 30"/>
            <p:cNvGrpSpPr>
              <a:grpSpLocks/>
            </p:cNvGrpSpPr>
            <p:nvPr/>
          </p:nvGrpSpPr>
          <p:grpSpPr bwMode="auto">
            <a:xfrm>
              <a:off x="3696" y="1842"/>
              <a:ext cx="154" cy="2042"/>
              <a:chOff x="3696" y="1842"/>
              <a:chExt cx="154" cy="2042"/>
            </a:xfrm>
          </p:grpSpPr>
          <p:sp>
            <p:nvSpPr>
              <p:cNvPr id="98318" name="Line 14"/>
              <p:cNvSpPr>
                <a:spLocks noChangeShapeType="1"/>
              </p:cNvSpPr>
              <p:nvPr/>
            </p:nvSpPr>
            <p:spPr bwMode="auto">
              <a:xfrm>
                <a:off x="3833" y="1842"/>
                <a:ext cx="0" cy="204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98321" name="Text Box 17"/>
              <p:cNvSpPr txBox="1">
                <a:spLocks noChangeArrowheads="1"/>
              </p:cNvSpPr>
              <p:nvPr/>
            </p:nvSpPr>
            <p:spPr bwMode="auto">
              <a:xfrm rot="16200000">
                <a:off x="3520" y="2163"/>
                <a:ext cx="506"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1000" i="1">
                    <a:solidFill>
                      <a:srgbClr val="006600"/>
                    </a:solidFill>
                  </a:rPr>
                  <a:t>sociabilités</a:t>
                </a:r>
              </a:p>
            </p:txBody>
          </p:sp>
        </p:grpSp>
        <p:sp>
          <p:nvSpPr>
            <p:cNvPr id="98324" name="Text Box 20"/>
            <p:cNvSpPr txBox="1">
              <a:spLocks noChangeArrowheads="1"/>
            </p:cNvSpPr>
            <p:nvPr/>
          </p:nvSpPr>
          <p:spPr bwMode="auto">
            <a:xfrm>
              <a:off x="3651" y="1669"/>
              <a:ext cx="39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1200"/>
                <a:t>faibles</a:t>
              </a:r>
            </a:p>
          </p:txBody>
        </p:sp>
        <p:sp>
          <p:nvSpPr>
            <p:cNvPr id="98325" name="Text Box 21"/>
            <p:cNvSpPr txBox="1">
              <a:spLocks noChangeArrowheads="1"/>
            </p:cNvSpPr>
            <p:nvPr/>
          </p:nvSpPr>
          <p:spPr bwMode="auto">
            <a:xfrm>
              <a:off x="3651" y="3884"/>
              <a:ext cx="35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1200"/>
                <a:t>fortes</a:t>
              </a:r>
            </a:p>
          </p:txBody>
        </p:sp>
      </p:grpSp>
      <p:grpSp>
        <p:nvGrpSpPr>
          <p:cNvPr id="98338" name="Group 34"/>
          <p:cNvGrpSpPr>
            <a:grpSpLocks/>
          </p:cNvGrpSpPr>
          <p:nvPr/>
        </p:nvGrpSpPr>
        <p:grpSpPr bwMode="auto">
          <a:xfrm>
            <a:off x="3503613" y="3141663"/>
            <a:ext cx="5316537" cy="2808287"/>
            <a:chOff x="2207" y="1979"/>
            <a:chExt cx="3349" cy="1769"/>
          </a:xfrm>
        </p:grpSpPr>
        <p:sp>
          <p:nvSpPr>
            <p:cNvPr id="98326" name="Oval 22"/>
            <p:cNvSpPr>
              <a:spLocks noChangeArrowheads="1"/>
            </p:cNvSpPr>
            <p:nvPr/>
          </p:nvSpPr>
          <p:spPr bwMode="auto">
            <a:xfrm>
              <a:off x="2207" y="3311"/>
              <a:ext cx="1305" cy="303"/>
            </a:xfrm>
            <a:prstGeom prst="ellipse">
              <a:avLst/>
            </a:prstGeom>
            <a:solidFill>
              <a:srgbClr val="FF99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atin typeface="Arial Narrow" pitchFamily="34" charset="0"/>
                </a:rPr>
                <a:t>Communautaire</a:t>
              </a:r>
            </a:p>
          </p:txBody>
        </p:sp>
        <p:sp>
          <p:nvSpPr>
            <p:cNvPr id="98327" name="Oval 23"/>
            <p:cNvSpPr>
              <a:spLocks noChangeArrowheads="1"/>
            </p:cNvSpPr>
            <p:nvPr/>
          </p:nvSpPr>
          <p:spPr bwMode="auto">
            <a:xfrm>
              <a:off x="2290" y="2123"/>
              <a:ext cx="1203" cy="303"/>
            </a:xfrm>
            <a:prstGeom prst="ellipse">
              <a:avLst/>
            </a:prstGeom>
            <a:solidFill>
              <a:srgbClr val="FF99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atin typeface="Arial Narrow" pitchFamily="34" charset="0"/>
                </a:rPr>
                <a:t>Règlementaire</a:t>
              </a:r>
            </a:p>
          </p:txBody>
        </p:sp>
        <p:sp>
          <p:nvSpPr>
            <p:cNvPr id="98328" name="Oval 24"/>
            <p:cNvSpPr>
              <a:spLocks noChangeArrowheads="1"/>
            </p:cNvSpPr>
            <p:nvPr/>
          </p:nvSpPr>
          <p:spPr bwMode="auto">
            <a:xfrm>
              <a:off x="4195" y="1979"/>
              <a:ext cx="692" cy="303"/>
            </a:xfrm>
            <a:prstGeom prst="ellipse">
              <a:avLst/>
            </a:prstGeom>
            <a:solidFill>
              <a:srgbClr val="6699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atin typeface="Arial Narrow" pitchFamily="34" charset="0"/>
                </a:rPr>
                <a:t>Mobilité</a:t>
              </a:r>
            </a:p>
          </p:txBody>
        </p:sp>
        <p:sp>
          <p:nvSpPr>
            <p:cNvPr id="98329" name="Oval 25"/>
            <p:cNvSpPr>
              <a:spLocks noChangeArrowheads="1"/>
            </p:cNvSpPr>
            <p:nvPr/>
          </p:nvSpPr>
          <p:spPr bwMode="auto">
            <a:xfrm>
              <a:off x="3569" y="2459"/>
              <a:ext cx="673" cy="547"/>
            </a:xfrm>
            <a:prstGeom prst="ellipse">
              <a:avLst/>
            </a:prstGeom>
            <a:solidFill>
              <a:srgbClr val="6699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atin typeface="Arial Narrow" pitchFamily="34" charset="0"/>
                </a:rPr>
                <a:t>Service</a:t>
              </a:r>
            </a:p>
            <a:p>
              <a:r>
                <a:rPr lang="fr-FR">
                  <a:latin typeface="Arial Narrow" pitchFamily="34" charset="0"/>
                </a:rPr>
                <a:t>public</a:t>
              </a:r>
            </a:p>
          </p:txBody>
        </p:sp>
        <p:sp>
          <p:nvSpPr>
            <p:cNvPr id="98330" name="Oval 26"/>
            <p:cNvSpPr>
              <a:spLocks noChangeArrowheads="1"/>
            </p:cNvSpPr>
            <p:nvPr/>
          </p:nvSpPr>
          <p:spPr bwMode="auto">
            <a:xfrm>
              <a:off x="3774" y="3113"/>
              <a:ext cx="1130" cy="303"/>
            </a:xfrm>
            <a:prstGeom prst="ellipse">
              <a:avLst/>
            </a:prstGeom>
            <a:solidFill>
              <a:srgbClr val="FF99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atin typeface="Arial Narrow" pitchFamily="34" charset="0"/>
                </a:rPr>
                <a:t>Professionnel</a:t>
              </a:r>
            </a:p>
          </p:txBody>
        </p:sp>
        <p:sp>
          <p:nvSpPr>
            <p:cNvPr id="98331" name="Oval 27"/>
            <p:cNvSpPr>
              <a:spLocks noChangeArrowheads="1"/>
            </p:cNvSpPr>
            <p:nvPr/>
          </p:nvSpPr>
          <p:spPr bwMode="auto">
            <a:xfrm>
              <a:off x="4296" y="3445"/>
              <a:ext cx="1260" cy="303"/>
            </a:xfrm>
            <a:prstGeom prst="ellipse">
              <a:avLst/>
            </a:prstGeom>
            <a:solidFill>
              <a:srgbClr val="6699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atin typeface="Arial Narrow" pitchFamily="34" charset="0"/>
                </a:rPr>
                <a:t>Entrepreneurial</a:t>
              </a:r>
            </a:p>
          </p:txBody>
        </p:sp>
      </p:grpSp>
      <p:sp>
        <p:nvSpPr>
          <p:cNvPr id="98332" name="Text Box 28"/>
          <p:cNvSpPr txBox="1">
            <a:spLocks noChangeArrowheads="1"/>
          </p:cNvSpPr>
          <p:nvPr/>
        </p:nvSpPr>
        <p:spPr bwMode="auto">
          <a:xfrm>
            <a:off x="6877050" y="6308725"/>
            <a:ext cx="19542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1200" i="1">
                <a:solidFill>
                  <a:srgbClr val="006600"/>
                </a:solidFill>
              </a:rPr>
              <a:t>Francfort, Osty…et alii, 95</a:t>
            </a:r>
            <a:endParaRPr lang="fr-FR">
              <a:solidFill>
                <a:srgbClr val="00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830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83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98339"/>
                                        </p:tgtEl>
                                        <p:attrNameLst>
                                          <p:attrName>style.visibility</p:attrName>
                                        </p:attrNameLst>
                                      </p:cBhvr>
                                      <p:to>
                                        <p:strVal val="visible"/>
                                      </p:to>
                                    </p:set>
                                    <p:animEffect transition="in" filter="wipe(left)">
                                      <p:cBhvr>
                                        <p:cTn id="15" dur="2000"/>
                                        <p:tgtEl>
                                          <p:spTgt spid="9833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98335"/>
                                        </p:tgtEl>
                                        <p:attrNameLst>
                                          <p:attrName>style.visibility</p:attrName>
                                        </p:attrNameLst>
                                      </p:cBhvr>
                                      <p:to>
                                        <p:strVal val="visible"/>
                                      </p:to>
                                    </p:set>
                                    <p:animEffect transition="in" filter="wipe(down)">
                                      <p:cBhvr>
                                        <p:cTn id="20" dur="3000"/>
                                        <p:tgtEl>
                                          <p:spTgt spid="9833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nodeType="clickEffect">
                                  <p:stCondLst>
                                    <p:cond delay="0"/>
                                  </p:stCondLst>
                                  <p:childTnLst>
                                    <p:set>
                                      <p:cBhvr>
                                        <p:cTn id="24" dur="1" fill="hold">
                                          <p:stCondLst>
                                            <p:cond delay="0"/>
                                          </p:stCondLst>
                                        </p:cTn>
                                        <p:tgtEl>
                                          <p:spTgt spid="98338"/>
                                        </p:tgtEl>
                                        <p:attrNameLst>
                                          <p:attrName>style.visibility</p:attrName>
                                        </p:attrNameLst>
                                      </p:cBhvr>
                                      <p:to>
                                        <p:strVal val="visible"/>
                                      </p:to>
                                    </p:set>
                                    <p:animEffect transition="in" filter="checkerboard(across)">
                                      <p:cBhvr>
                                        <p:cTn id="25" dur="2000"/>
                                        <p:tgtEl>
                                          <p:spTgt spid="98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39938" name="Rectangle 2"/>
          <p:cNvSpPr>
            <a:spLocks noGrp="1" noChangeArrowheads="1"/>
          </p:cNvSpPr>
          <p:nvPr>
            <p:ph type="title"/>
          </p:nvPr>
        </p:nvSpPr>
        <p:spPr/>
        <p:txBody>
          <a:bodyPr/>
          <a:lstStyle/>
          <a:p>
            <a:r>
              <a:rPr lang="fr-FR"/>
              <a:t>4 modèles d’identités au travail</a:t>
            </a:r>
            <a:endParaRPr lang="fr-FR" sz="4400"/>
          </a:p>
        </p:txBody>
      </p:sp>
      <p:sp>
        <p:nvSpPr>
          <p:cNvPr id="39939" name="Rectangle 3"/>
          <p:cNvSpPr>
            <a:spLocks noGrp="1" noChangeArrowheads="1"/>
          </p:cNvSpPr>
          <p:nvPr>
            <p:ph type="body" idx="1"/>
          </p:nvPr>
        </p:nvSpPr>
        <p:spPr/>
        <p:txBody>
          <a:bodyPr/>
          <a:lstStyle/>
          <a:p>
            <a:pPr>
              <a:buFontTx/>
              <a:buNone/>
            </a:pPr>
            <a:r>
              <a:rPr lang="fr-FR" sz="1600" b="0">
                <a:solidFill>
                  <a:schemeClr val="tx1"/>
                </a:solidFill>
              </a:rPr>
              <a:t>(Francfort, Osty, Uhalde, Sainsaulieu, 95 « Les mondes sociaux »)</a:t>
            </a:r>
          </a:p>
          <a:p>
            <a:endParaRPr lang="fr-FR" sz="1600" b="0">
              <a:solidFill>
                <a:schemeClr val="tx1"/>
              </a:solidFill>
            </a:endParaRPr>
          </a:p>
          <a:p>
            <a:endParaRPr lang="fr-FR" sz="1800" b="0"/>
          </a:p>
          <a:p>
            <a:r>
              <a:rPr lang="fr-FR" b="0"/>
              <a:t>Appartenance</a:t>
            </a:r>
          </a:p>
          <a:p>
            <a:r>
              <a:rPr lang="fr-FR" b="0"/>
              <a:t>Œuvre</a:t>
            </a:r>
          </a:p>
          <a:p>
            <a:r>
              <a:rPr lang="fr-FR" b="0"/>
              <a:t>Trajectoire</a:t>
            </a:r>
          </a:p>
          <a:p>
            <a:r>
              <a:rPr lang="fr-FR" b="0"/>
              <a:t>Résistance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939">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993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9939">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99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40962" name="Rectangle 2"/>
          <p:cNvSpPr>
            <a:spLocks noGrp="1" noChangeArrowheads="1"/>
          </p:cNvSpPr>
          <p:nvPr>
            <p:ph type="title"/>
          </p:nvPr>
        </p:nvSpPr>
        <p:spPr/>
        <p:txBody>
          <a:bodyPr/>
          <a:lstStyle/>
          <a:p>
            <a:r>
              <a:rPr lang="fr-FR" b="0"/>
              <a:t>L’appartenance</a:t>
            </a:r>
            <a:endParaRPr lang="fr-FR"/>
          </a:p>
        </p:txBody>
      </p:sp>
      <p:sp>
        <p:nvSpPr>
          <p:cNvPr id="40963" name="Rectangle 3"/>
          <p:cNvSpPr>
            <a:spLocks noGrp="1" noChangeArrowheads="1"/>
          </p:cNvSpPr>
          <p:nvPr>
            <p:ph type="body" idx="1"/>
          </p:nvPr>
        </p:nvSpPr>
        <p:spPr>
          <a:xfrm>
            <a:off x="323850" y="2133600"/>
            <a:ext cx="8569325" cy="3962400"/>
          </a:xfrm>
        </p:spPr>
        <p:txBody>
          <a:bodyPr/>
          <a:lstStyle/>
          <a:p>
            <a:pPr>
              <a:lnSpc>
                <a:spcPct val="80000"/>
              </a:lnSpc>
              <a:spcBef>
                <a:spcPct val="0"/>
              </a:spcBef>
              <a:buClrTx/>
              <a:buFontTx/>
              <a:buChar char="•"/>
            </a:pPr>
            <a:r>
              <a:rPr lang="fr-FR" sz="2000"/>
              <a:t>Attachement a l’esprit maison</a:t>
            </a:r>
          </a:p>
          <a:p>
            <a:pPr>
              <a:lnSpc>
                <a:spcPct val="80000"/>
              </a:lnSpc>
              <a:spcBef>
                <a:spcPct val="0"/>
              </a:spcBef>
              <a:buClrTx/>
              <a:buFontTx/>
              <a:buChar char="•"/>
            </a:pPr>
            <a:endParaRPr lang="fr-FR" sz="2000"/>
          </a:p>
          <a:p>
            <a:pPr>
              <a:lnSpc>
                <a:spcPct val="80000"/>
              </a:lnSpc>
              <a:spcBef>
                <a:spcPct val="0"/>
              </a:spcBef>
              <a:buClrTx/>
              <a:buFontTx/>
              <a:buChar char="•"/>
            </a:pPr>
            <a:r>
              <a:rPr lang="fr-FR" sz="2000"/>
              <a:t>Importance de la qualité de l’entreprise, de son dynamisme, sa croissance</a:t>
            </a:r>
          </a:p>
          <a:p>
            <a:pPr>
              <a:lnSpc>
                <a:spcPct val="80000"/>
              </a:lnSpc>
              <a:spcBef>
                <a:spcPct val="0"/>
              </a:spcBef>
              <a:buClrTx/>
              <a:buFontTx/>
              <a:buChar char="•"/>
            </a:pPr>
            <a:endParaRPr lang="fr-FR" sz="2000"/>
          </a:p>
          <a:p>
            <a:pPr>
              <a:lnSpc>
                <a:spcPct val="80000"/>
              </a:lnSpc>
              <a:spcBef>
                <a:spcPct val="0"/>
              </a:spcBef>
              <a:buClrTx/>
              <a:buFontTx/>
              <a:buChar char="•"/>
            </a:pPr>
            <a:r>
              <a:rPr lang="fr-FR" sz="2000"/>
              <a:t>Identification à une communauté</a:t>
            </a:r>
          </a:p>
          <a:p>
            <a:pPr lvl="1">
              <a:lnSpc>
                <a:spcPct val="80000"/>
              </a:lnSpc>
              <a:spcBef>
                <a:spcPct val="0"/>
              </a:spcBef>
              <a:buClrTx/>
              <a:buFontTx/>
              <a:buNone/>
            </a:pPr>
            <a:r>
              <a:rPr lang="fr-FR" sz="1800"/>
              <a:t>Auparavant en déclin, mais revient avec l’insécurité de l’emploi (chômage = exclusion)</a:t>
            </a:r>
          </a:p>
          <a:p>
            <a:pPr lvl="2">
              <a:lnSpc>
                <a:spcPct val="80000"/>
              </a:lnSpc>
              <a:spcBef>
                <a:spcPct val="0"/>
              </a:spcBef>
            </a:pPr>
            <a:r>
              <a:rPr lang="fr-FR" sz="1600"/>
              <a:t>Collectif refuge</a:t>
            </a:r>
          </a:p>
          <a:p>
            <a:pPr lvl="2">
              <a:lnSpc>
                <a:spcPct val="80000"/>
              </a:lnSpc>
              <a:spcBef>
                <a:spcPct val="0"/>
              </a:spcBef>
            </a:pPr>
            <a:r>
              <a:rPr lang="fr-FR" sz="1600"/>
              <a:t>Affectif intense</a:t>
            </a:r>
          </a:p>
          <a:p>
            <a:pPr lvl="2">
              <a:lnSpc>
                <a:spcPct val="80000"/>
              </a:lnSpc>
              <a:spcBef>
                <a:spcPct val="0"/>
              </a:spcBef>
            </a:pPr>
            <a:r>
              <a:rPr lang="fr-FR" sz="1600"/>
              <a:t>Chef référence</a:t>
            </a:r>
          </a:p>
          <a:p>
            <a:pPr lvl="2">
              <a:lnSpc>
                <a:spcPct val="80000"/>
              </a:lnSpc>
              <a:spcBef>
                <a:spcPct val="0"/>
              </a:spcBef>
            </a:pPr>
            <a:r>
              <a:rPr lang="fr-FR" sz="1600"/>
              <a:t>Leader charismatique</a:t>
            </a:r>
          </a:p>
          <a:p>
            <a:pPr lvl="2">
              <a:lnSpc>
                <a:spcPct val="80000"/>
              </a:lnSpc>
              <a:spcBef>
                <a:spcPct val="0"/>
              </a:spcBef>
            </a:pPr>
            <a:r>
              <a:rPr lang="fr-FR" sz="1600"/>
              <a:t>Camaraderie</a:t>
            </a:r>
          </a:p>
          <a:p>
            <a:pPr lvl="1">
              <a:lnSpc>
                <a:spcPct val="80000"/>
              </a:lnSpc>
              <a:spcBef>
                <a:spcPct val="0"/>
              </a:spcBef>
              <a:buClrTx/>
              <a:buFontTx/>
              <a:buNone/>
            </a:pPr>
            <a:endParaRPr lang="fr-FR" sz="1800"/>
          </a:p>
          <a:p>
            <a:pPr>
              <a:lnSpc>
                <a:spcPct val="80000"/>
              </a:lnSpc>
              <a:spcBef>
                <a:spcPct val="0"/>
              </a:spcBef>
              <a:buClrTx/>
              <a:buFontTx/>
              <a:buNone/>
            </a:pPr>
            <a:endParaRPr lang="fr-FR" sz="2000"/>
          </a:p>
          <a:p>
            <a:pPr>
              <a:lnSpc>
                <a:spcPct val="80000"/>
              </a:lnSpc>
              <a:spcBef>
                <a:spcPct val="0"/>
              </a:spcBef>
              <a:buClrTx/>
              <a:buFontTx/>
              <a:buNone/>
            </a:pPr>
            <a:r>
              <a:rPr lang="fr-FR" sz="2000"/>
              <a:t>Ex : </a:t>
            </a:r>
            <a:r>
              <a:rPr lang="fr-FR" sz="2000">
                <a:solidFill>
                  <a:schemeClr val="folHlink"/>
                </a:solidFill>
              </a:rPr>
              <a:t>Ouvriers Spécialisés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6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096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096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096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096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4096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0963">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096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uiExpand="1"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41986" name="Rectangle 2"/>
          <p:cNvSpPr>
            <a:spLocks noGrp="1" noChangeArrowheads="1"/>
          </p:cNvSpPr>
          <p:nvPr>
            <p:ph type="title"/>
          </p:nvPr>
        </p:nvSpPr>
        <p:spPr/>
        <p:txBody>
          <a:bodyPr/>
          <a:lstStyle/>
          <a:p>
            <a:r>
              <a:rPr lang="fr-FR" b="0"/>
              <a:t>L’œuvre</a:t>
            </a:r>
          </a:p>
        </p:txBody>
      </p:sp>
      <p:sp>
        <p:nvSpPr>
          <p:cNvPr id="41987" name="Rectangle 3"/>
          <p:cNvSpPr>
            <a:spLocks noGrp="1" noChangeArrowheads="1"/>
          </p:cNvSpPr>
          <p:nvPr>
            <p:ph type="body" idx="1"/>
          </p:nvPr>
        </p:nvSpPr>
        <p:spPr/>
        <p:txBody>
          <a:bodyPr/>
          <a:lstStyle/>
          <a:p>
            <a:pPr>
              <a:lnSpc>
                <a:spcPct val="90000"/>
              </a:lnSpc>
              <a:spcBef>
                <a:spcPct val="0"/>
              </a:spcBef>
              <a:buClrTx/>
              <a:buFontTx/>
              <a:buNone/>
            </a:pPr>
            <a:r>
              <a:rPr lang="fr-FR" sz="2400"/>
              <a:t>Accession à la reconnaissance par le résultat de son travail </a:t>
            </a:r>
          </a:p>
          <a:p>
            <a:pPr lvl="1">
              <a:lnSpc>
                <a:spcPct val="90000"/>
              </a:lnSpc>
              <a:spcBef>
                <a:spcPct val="0"/>
              </a:spcBef>
              <a:buClrTx/>
              <a:buFontTx/>
              <a:buNone/>
            </a:pPr>
            <a:r>
              <a:rPr lang="fr-FR" sz="2000"/>
              <a:t>Construction d’une turbine, campagne marketing réussie, expertise métier…</a:t>
            </a:r>
          </a:p>
          <a:p>
            <a:pPr>
              <a:lnSpc>
                <a:spcPct val="90000"/>
              </a:lnSpc>
              <a:spcBef>
                <a:spcPct val="0"/>
              </a:spcBef>
              <a:buClrTx/>
              <a:buFontTx/>
              <a:buChar char="•"/>
            </a:pPr>
            <a:endParaRPr lang="fr-FR" sz="2400"/>
          </a:p>
          <a:p>
            <a:pPr>
              <a:lnSpc>
                <a:spcPct val="90000"/>
              </a:lnSpc>
              <a:spcBef>
                <a:spcPct val="0"/>
              </a:spcBef>
              <a:buClrTx/>
              <a:buFontTx/>
              <a:buChar char="•"/>
            </a:pPr>
            <a:endParaRPr lang="fr-FR" sz="2400"/>
          </a:p>
          <a:p>
            <a:pPr>
              <a:lnSpc>
                <a:spcPct val="90000"/>
              </a:lnSpc>
              <a:spcBef>
                <a:spcPct val="0"/>
              </a:spcBef>
              <a:buClrTx/>
              <a:buFontTx/>
              <a:buNone/>
            </a:pPr>
            <a:r>
              <a:rPr lang="fr-FR" sz="2400">
                <a:solidFill>
                  <a:schemeClr val="folHlink"/>
                </a:solidFill>
              </a:rPr>
              <a:t>ex : Professionnels, cadres</a:t>
            </a:r>
          </a:p>
          <a:p>
            <a:pPr>
              <a:lnSpc>
                <a:spcPct val="90000"/>
              </a:lnSpc>
              <a:spcBef>
                <a:spcPct val="0"/>
              </a:spcBef>
              <a:buClrTx/>
              <a:buFontTx/>
              <a:buNone/>
            </a:pPr>
            <a:endParaRPr lang="fr-FR" sz="2400">
              <a:solidFill>
                <a:schemeClr val="folHlink"/>
              </a:solidFill>
            </a:endParaRPr>
          </a:p>
          <a:p>
            <a:pPr>
              <a:lnSpc>
                <a:spcPct val="90000"/>
              </a:lnSpc>
              <a:spcBef>
                <a:spcPct val="0"/>
              </a:spcBef>
              <a:buClrTx/>
              <a:buFontTx/>
              <a:buNone/>
            </a:pPr>
            <a:endParaRPr lang="fr-FR" sz="2400">
              <a:solidFill>
                <a:schemeClr val="folHlink"/>
              </a:solidFill>
            </a:endParaRPr>
          </a:p>
          <a:p>
            <a:pPr lvl="2">
              <a:lnSpc>
                <a:spcPct val="90000"/>
              </a:lnSpc>
              <a:spcBef>
                <a:spcPct val="0"/>
              </a:spcBef>
            </a:pPr>
            <a:r>
              <a:rPr lang="fr-FR" sz="1800"/>
              <a:t>Richesse des échanges</a:t>
            </a:r>
          </a:p>
          <a:p>
            <a:pPr lvl="2">
              <a:lnSpc>
                <a:spcPct val="90000"/>
              </a:lnSpc>
              <a:spcBef>
                <a:spcPct val="0"/>
              </a:spcBef>
            </a:pPr>
            <a:r>
              <a:rPr lang="fr-FR" sz="1800"/>
              <a:t>Débat </a:t>
            </a:r>
          </a:p>
          <a:p>
            <a:pPr lvl="2">
              <a:lnSpc>
                <a:spcPct val="90000"/>
              </a:lnSpc>
              <a:spcBef>
                <a:spcPct val="0"/>
              </a:spcBef>
            </a:pPr>
            <a:r>
              <a:rPr lang="fr-FR" sz="1800"/>
              <a:t>Refus du chef autoritaire</a:t>
            </a:r>
          </a:p>
          <a:p>
            <a:pPr lvl="2">
              <a:lnSpc>
                <a:spcPct val="90000"/>
              </a:lnSpc>
              <a:spcBef>
                <a:spcPct val="0"/>
              </a:spcBef>
            </a:pPr>
            <a:r>
              <a:rPr lang="fr-FR" sz="1800"/>
              <a:t>Leader démocratique</a:t>
            </a:r>
          </a:p>
          <a:p>
            <a:pPr lvl="2">
              <a:lnSpc>
                <a:spcPct val="90000"/>
              </a:lnSpc>
              <a:spcBef>
                <a:spcPct val="0"/>
              </a:spcBef>
            </a:pPr>
            <a:r>
              <a:rPr lang="fr-FR" sz="1800"/>
              <a:t>Métier, autonomie</a:t>
            </a:r>
          </a:p>
          <a:p>
            <a:pPr>
              <a:lnSpc>
                <a:spcPct val="90000"/>
              </a:lnSpc>
              <a:spcBef>
                <a:spcPct val="0"/>
              </a:spcBef>
              <a:buClrTx/>
              <a:buFontTx/>
              <a:buChar char="•"/>
            </a:pPr>
            <a:endParaRPr lang="fr-FR"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9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198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1987">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1987">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1987">
                                            <p:txEl>
                                              <p:pRg st="8" end="8"/>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1987">
                                            <p:txEl>
                                              <p:pRg st="9" end="9"/>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1987">
                                            <p:txEl>
                                              <p:pRg st="10" end="1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198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43010" name="Rectangle 2"/>
          <p:cNvSpPr>
            <a:spLocks noGrp="1" noChangeArrowheads="1"/>
          </p:cNvSpPr>
          <p:nvPr>
            <p:ph type="title"/>
          </p:nvPr>
        </p:nvSpPr>
        <p:spPr/>
        <p:txBody>
          <a:bodyPr/>
          <a:lstStyle/>
          <a:p>
            <a:r>
              <a:rPr lang="fr-FR" b="0"/>
              <a:t>La trajectoire</a:t>
            </a:r>
          </a:p>
        </p:txBody>
      </p:sp>
      <p:sp>
        <p:nvSpPr>
          <p:cNvPr id="43011" name="Rectangle 3"/>
          <p:cNvSpPr>
            <a:spLocks noGrp="1" noChangeArrowheads="1"/>
          </p:cNvSpPr>
          <p:nvPr>
            <p:ph type="body" idx="1"/>
          </p:nvPr>
        </p:nvSpPr>
        <p:spPr/>
        <p:txBody>
          <a:bodyPr/>
          <a:lstStyle/>
          <a:p>
            <a:pPr>
              <a:spcBef>
                <a:spcPct val="0"/>
              </a:spcBef>
              <a:buClrTx/>
              <a:buFontTx/>
              <a:buChar char="•"/>
            </a:pPr>
            <a:r>
              <a:rPr lang="fr-FR" sz="2400"/>
              <a:t>Importance du parcours passé et à venir</a:t>
            </a:r>
          </a:p>
          <a:p>
            <a:pPr>
              <a:spcBef>
                <a:spcPct val="0"/>
              </a:spcBef>
              <a:buClrTx/>
              <a:buFontTx/>
              <a:buChar char="•"/>
            </a:pPr>
            <a:endParaRPr lang="fr-FR" sz="2400"/>
          </a:p>
          <a:p>
            <a:pPr>
              <a:spcBef>
                <a:spcPct val="0"/>
              </a:spcBef>
              <a:buClrTx/>
              <a:buFontTx/>
              <a:buChar char="•"/>
            </a:pPr>
            <a:r>
              <a:rPr lang="fr-FR" sz="2400"/>
              <a:t>Valorisation de la mobilité </a:t>
            </a:r>
          </a:p>
          <a:p>
            <a:pPr lvl="1">
              <a:spcBef>
                <a:spcPct val="0"/>
              </a:spcBef>
              <a:buClrTx/>
              <a:buFontTx/>
              <a:buNone/>
            </a:pPr>
            <a:r>
              <a:rPr lang="fr-FR" sz="2000"/>
              <a:t>(géographique ou fonctionnelle)</a:t>
            </a:r>
          </a:p>
          <a:p>
            <a:pPr lvl="2">
              <a:spcBef>
                <a:spcPct val="0"/>
              </a:spcBef>
            </a:pPr>
            <a:r>
              <a:rPr lang="fr-FR" sz="1800"/>
              <a:t>Exclusion du groupe</a:t>
            </a:r>
          </a:p>
          <a:p>
            <a:pPr lvl="2">
              <a:spcBef>
                <a:spcPct val="0"/>
              </a:spcBef>
            </a:pPr>
            <a:r>
              <a:rPr lang="fr-FR" sz="1800"/>
              <a:t>Affinités sélectives</a:t>
            </a:r>
          </a:p>
          <a:p>
            <a:pPr lvl="2">
              <a:spcBef>
                <a:spcPct val="0"/>
              </a:spcBef>
            </a:pPr>
            <a:r>
              <a:rPr lang="fr-FR" sz="1800"/>
              <a:t>Besoin d’un chef libéral</a:t>
            </a:r>
          </a:p>
          <a:p>
            <a:pPr lvl="2">
              <a:spcBef>
                <a:spcPct val="0"/>
              </a:spcBef>
            </a:pPr>
            <a:r>
              <a:rPr lang="fr-FR" sz="1800"/>
              <a:t>Personne, esprit maison</a:t>
            </a:r>
          </a:p>
          <a:p>
            <a:pPr lvl="1">
              <a:spcBef>
                <a:spcPct val="0"/>
              </a:spcBef>
              <a:buClrTx/>
              <a:buFontTx/>
              <a:buNone/>
            </a:pPr>
            <a:endParaRPr lang="fr-FR" sz="2000"/>
          </a:p>
          <a:p>
            <a:pPr>
              <a:spcBef>
                <a:spcPct val="0"/>
              </a:spcBef>
              <a:buClrTx/>
              <a:buFontTx/>
              <a:buChar char="•"/>
            </a:pPr>
            <a:endParaRPr lang="fr-FR" sz="2400"/>
          </a:p>
          <a:p>
            <a:pPr>
              <a:spcBef>
                <a:spcPct val="0"/>
              </a:spcBef>
              <a:buClrTx/>
              <a:buFontTx/>
              <a:buChar char="•"/>
            </a:pPr>
            <a:endParaRPr lang="fr-FR" sz="2400"/>
          </a:p>
          <a:p>
            <a:pPr>
              <a:spcBef>
                <a:spcPct val="0"/>
              </a:spcBef>
              <a:buClrTx/>
              <a:buFontTx/>
              <a:buNone/>
            </a:pPr>
            <a:r>
              <a:rPr lang="fr-FR" sz="2400">
                <a:solidFill>
                  <a:schemeClr val="folHlink"/>
                </a:solidFill>
              </a:rPr>
              <a:t>Ex : Autodidacte, expatrié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30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301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301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301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3011">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301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38914" name="Rectangle 2"/>
          <p:cNvSpPr>
            <a:spLocks noGrp="1" noChangeArrowheads="1"/>
          </p:cNvSpPr>
          <p:nvPr>
            <p:ph type="title"/>
          </p:nvPr>
        </p:nvSpPr>
        <p:spPr/>
        <p:txBody>
          <a:bodyPr/>
          <a:lstStyle/>
          <a:p>
            <a:r>
              <a:rPr lang="fr-FR" b="0"/>
              <a:t>La résistance</a:t>
            </a:r>
          </a:p>
        </p:txBody>
      </p:sp>
      <p:sp>
        <p:nvSpPr>
          <p:cNvPr id="38915" name="Rectangle 3"/>
          <p:cNvSpPr>
            <a:spLocks noGrp="1" noChangeArrowheads="1"/>
          </p:cNvSpPr>
          <p:nvPr>
            <p:ph type="body" idx="1"/>
          </p:nvPr>
        </p:nvSpPr>
        <p:spPr/>
        <p:txBody>
          <a:bodyPr/>
          <a:lstStyle/>
          <a:p>
            <a:pPr>
              <a:lnSpc>
                <a:spcPct val="80000"/>
              </a:lnSpc>
              <a:spcBef>
                <a:spcPct val="0"/>
              </a:spcBef>
              <a:buClrTx/>
              <a:buFontTx/>
              <a:buChar char="•"/>
            </a:pPr>
            <a:r>
              <a:rPr lang="fr-FR" sz="2400"/>
              <a:t>Affrontement, capacité à dire « non »</a:t>
            </a:r>
          </a:p>
          <a:p>
            <a:pPr>
              <a:lnSpc>
                <a:spcPct val="80000"/>
              </a:lnSpc>
              <a:spcBef>
                <a:spcPct val="0"/>
              </a:spcBef>
              <a:buClrTx/>
              <a:buFontTx/>
              <a:buChar char="•"/>
            </a:pPr>
            <a:endParaRPr lang="fr-FR" sz="2400"/>
          </a:p>
          <a:p>
            <a:pPr>
              <a:lnSpc>
                <a:spcPct val="80000"/>
              </a:lnSpc>
              <a:spcBef>
                <a:spcPct val="0"/>
              </a:spcBef>
              <a:buClrTx/>
              <a:buFontTx/>
              <a:buChar char="•"/>
            </a:pPr>
            <a:r>
              <a:rPr lang="fr-FR" sz="2400"/>
              <a:t>Résistance à la domination imposée</a:t>
            </a:r>
          </a:p>
          <a:p>
            <a:pPr>
              <a:lnSpc>
                <a:spcPct val="80000"/>
              </a:lnSpc>
              <a:spcBef>
                <a:spcPct val="0"/>
              </a:spcBef>
              <a:buClrTx/>
              <a:buFontTx/>
              <a:buChar char="•"/>
            </a:pPr>
            <a:endParaRPr lang="fr-FR" sz="2400"/>
          </a:p>
          <a:p>
            <a:pPr>
              <a:lnSpc>
                <a:spcPct val="80000"/>
              </a:lnSpc>
              <a:buFontTx/>
              <a:buNone/>
            </a:pPr>
            <a:r>
              <a:rPr lang="fr-FR" sz="2400">
                <a:solidFill>
                  <a:schemeClr val="folHlink"/>
                </a:solidFill>
              </a:rPr>
              <a:t>Ex : syndicaliste, responsable de projet</a:t>
            </a:r>
          </a:p>
          <a:p>
            <a:pPr>
              <a:lnSpc>
                <a:spcPct val="80000"/>
              </a:lnSpc>
              <a:buFontTx/>
              <a:buNone/>
            </a:pPr>
            <a:endParaRPr lang="fr-FR" sz="2400">
              <a:solidFill>
                <a:schemeClr val="folHlink"/>
              </a:solidFill>
            </a:endParaRPr>
          </a:p>
          <a:p>
            <a:pPr>
              <a:lnSpc>
                <a:spcPct val="80000"/>
              </a:lnSpc>
              <a:buFontTx/>
              <a:buNone/>
            </a:pPr>
            <a:endParaRPr lang="fr-FR" sz="2400">
              <a:solidFill>
                <a:schemeClr val="folHlink"/>
              </a:solidFill>
            </a:endParaRPr>
          </a:p>
          <a:p>
            <a:pPr>
              <a:lnSpc>
                <a:spcPct val="80000"/>
              </a:lnSpc>
              <a:buFontTx/>
              <a:buNone/>
            </a:pPr>
            <a:r>
              <a:rPr lang="fr-FR" sz="2400">
                <a:solidFill>
                  <a:schemeClr val="folHlink"/>
                </a:solidFill>
              </a:rPr>
              <a:t>.. Autre modèle … </a:t>
            </a:r>
            <a:r>
              <a:rPr lang="fr-FR" sz="2400">
                <a:solidFill>
                  <a:srgbClr val="CC0000"/>
                </a:solidFill>
              </a:rPr>
              <a:t>le retrait</a:t>
            </a:r>
          </a:p>
          <a:p>
            <a:pPr lvl="2">
              <a:lnSpc>
                <a:spcPct val="80000"/>
              </a:lnSpc>
              <a:spcBef>
                <a:spcPct val="0"/>
              </a:spcBef>
            </a:pPr>
            <a:r>
              <a:rPr lang="fr-FR" sz="1800"/>
              <a:t>Peu d’amis au travail</a:t>
            </a:r>
          </a:p>
          <a:p>
            <a:pPr lvl="2">
              <a:lnSpc>
                <a:spcPct val="80000"/>
              </a:lnSpc>
              <a:spcBef>
                <a:spcPct val="0"/>
              </a:spcBef>
            </a:pPr>
            <a:r>
              <a:rPr lang="fr-FR" sz="1800"/>
              <a:t>Relations superficielles</a:t>
            </a:r>
          </a:p>
          <a:p>
            <a:pPr lvl="2">
              <a:lnSpc>
                <a:spcPct val="80000"/>
              </a:lnSpc>
              <a:spcBef>
                <a:spcPct val="0"/>
              </a:spcBef>
            </a:pPr>
            <a:r>
              <a:rPr lang="fr-FR" sz="1800"/>
              <a:t>Chef protecteur</a:t>
            </a:r>
          </a:p>
          <a:p>
            <a:pPr lvl="2">
              <a:lnSpc>
                <a:spcPct val="80000"/>
              </a:lnSpc>
              <a:spcBef>
                <a:spcPct val="0"/>
              </a:spcBef>
            </a:pPr>
            <a:r>
              <a:rPr lang="fr-FR" sz="1800"/>
              <a:t>Loi, règle</a:t>
            </a:r>
          </a:p>
          <a:p>
            <a:pPr>
              <a:lnSpc>
                <a:spcPct val="80000"/>
              </a:lnSpc>
              <a:spcBef>
                <a:spcPct val="0"/>
              </a:spcBef>
              <a:buClrTx/>
              <a:buFontTx/>
              <a:buNone/>
            </a:pPr>
            <a:endParaRPr lang="fr-FR" sz="2400"/>
          </a:p>
          <a:p>
            <a:pPr>
              <a:lnSpc>
                <a:spcPct val="80000"/>
              </a:lnSpc>
              <a:buFontTx/>
              <a:buNone/>
            </a:pPr>
            <a:r>
              <a:rPr lang="fr-FR" sz="2400">
                <a:solidFill>
                  <a:schemeClr val="folHlink"/>
                </a:solidFill>
              </a:rPr>
              <a:t>Ex : Employés à temps partiel, travailleurs immigrés 70’s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91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915">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8915">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38915">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8915">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38915">
                                            <p:txEl>
                                              <p:pRg st="11" end="1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891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pied de page 3"/>
          <p:cNvSpPr>
            <a:spLocks noGrp="1"/>
          </p:cNvSpPr>
          <p:nvPr>
            <p:ph type="ftr" sz="quarter" idx="10"/>
          </p:nvPr>
        </p:nvSpPr>
        <p:spPr/>
        <p:txBody>
          <a:bodyPr/>
          <a:lstStyle/>
          <a:p>
            <a:r>
              <a:rPr lang="fr-FR"/>
              <a:t>Rémi Bachelet et Caroline Verzat – Ecole Centrale de Lille</a:t>
            </a:r>
          </a:p>
        </p:txBody>
      </p:sp>
      <p:sp>
        <p:nvSpPr>
          <p:cNvPr id="37890" name="Rectangle 2"/>
          <p:cNvSpPr>
            <a:spLocks noGrp="1" noChangeArrowheads="1"/>
          </p:cNvSpPr>
          <p:nvPr>
            <p:ph type="title"/>
          </p:nvPr>
        </p:nvSpPr>
        <p:spPr>
          <a:xfrm>
            <a:off x="1331913" y="188913"/>
            <a:ext cx="7777162" cy="742950"/>
          </a:xfrm>
        </p:spPr>
        <p:txBody>
          <a:bodyPr/>
          <a:lstStyle/>
          <a:p>
            <a:r>
              <a:rPr lang="fr-FR"/>
              <a:t>De l’identité à la culture</a:t>
            </a:r>
          </a:p>
        </p:txBody>
      </p:sp>
      <p:grpSp>
        <p:nvGrpSpPr>
          <p:cNvPr id="37904" name="Group 16"/>
          <p:cNvGrpSpPr>
            <a:grpSpLocks/>
          </p:cNvGrpSpPr>
          <p:nvPr/>
        </p:nvGrpSpPr>
        <p:grpSpPr bwMode="auto">
          <a:xfrm>
            <a:off x="1371600" y="5029200"/>
            <a:ext cx="4378325" cy="1282700"/>
            <a:chOff x="864" y="3168"/>
            <a:chExt cx="2758" cy="808"/>
          </a:xfrm>
        </p:grpSpPr>
        <p:sp>
          <p:nvSpPr>
            <p:cNvPr id="37891" name="Text Box 3"/>
            <p:cNvSpPr txBox="1">
              <a:spLocks noChangeArrowheads="1"/>
            </p:cNvSpPr>
            <p:nvPr/>
          </p:nvSpPr>
          <p:spPr bwMode="auto">
            <a:xfrm>
              <a:off x="864" y="3168"/>
              <a:ext cx="21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2400">
                  <a:solidFill>
                    <a:srgbClr val="A50021"/>
                  </a:solidFill>
                  <a:latin typeface="Tahoma" pitchFamily="34" charset="0"/>
                </a:rPr>
                <a:t>« Mentalités » - </a:t>
              </a:r>
              <a:r>
                <a:rPr lang="fr-FR" sz="2400" b="1">
                  <a:solidFill>
                    <a:srgbClr val="A50021"/>
                  </a:solidFill>
                  <a:latin typeface="Tahoma" pitchFamily="34" charset="0"/>
                </a:rPr>
                <a:t>culture</a:t>
              </a:r>
              <a:endParaRPr lang="fr-FR" sz="2400">
                <a:solidFill>
                  <a:srgbClr val="A50021"/>
                </a:solidFill>
                <a:latin typeface="Tahoma" pitchFamily="34" charset="0"/>
              </a:endParaRPr>
            </a:p>
          </p:txBody>
        </p:sp>
        <p:sp>
          <p:nvSpPr>
            <p:cNvPr id="37892" name="Text Box 4"/>
            <p:cNvSpPr txBox="1">
              <a:spLocks noChangeArrowheads="1"/>
            </p:cNvSpPr>
            <p:nvPr/>
          </p:nvSpPr>
          <p:spPr bwMode="auto">
            <a:xfrm>
              <a:off x="2016" y="3456"/>
              <a:ext cx="1606" cy="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fr-FR" sz="1600">
                  <a:solidFill>
                    <a:schemeClr val="accent2"/>
                  </a:solidFill>
                  <a:latin typeface="Tahoma" pitchFamily="34" charset="0"/>
                </a:rPr>
                <a:t>Valeurs, représentations</a:t>
              </a:r>
            </a:p>
            <a:p>
              <a:pPr eaLnBrk="1" hangingPunct="1"/>
              <a:r>
                <a:rPr lang="fr-FR" sz="1600">
                  <a:solidFill>
                    <a:schemeClr val="accent2"/>
                  </a:solidFill>
                  <a:latin typeface="Tahoma" pitchFamily="34" charset="0"/>
                </a:rPr>
                <a:t>Coutumes, traditions, rites</a:t>
              </a:r>
            </a:p>
            <a:p>
              <a:pPr eaLnBrk="1" hangingPunct="1"/>
              <a:r>
                <a:rPr lang="fr-FR" sz="1600">
                  <a:solidFill>
                    <a:schemeClr val="accent2"/>
                  </a:solidFill>
                  <a:latin typeface="Tahoma" pitchFamily="34" charset="0"/>
                </a:rPr>
                <a:t>Symboles, histoires</a:t>
              </a:r>
            </a:p>
          </p:txBody>
        </p:sp>
      </p:grpSp>
      <p:sp>
        <p:nvSpPr>
          <p:cNvPr id="37893" name="Text Box 5"/>
          <p:cNvSpPr txBox="1">
            <a:spLocks noChangeArrowheads="1"/>
          </p:cNvSpPr>
          <p:nvPr/>
        </p:nvSpPr>
        <p:spPr bwMode="auto">
          <a:xfrm>
            <a:off x="1295400" y="1828800"/>
            <a:ext cx="6511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2400" b="1">
                <a:solidFill>
                  <a:srgbClr val="A50021"/>
                </a:solidFill>
                <a:latin typeface="Tahoma" pitchFamily="34" charset="0"/>
              </a:rPr>
              <a:t>Identité </a:t>
            </a:r>
            <a:r>
              <a:rPr lang="fr-FR" sz="2400">
                <a:solidFill>
                  <a:srgbClr val="A50021"/>
                </a:solidFill>
                <a:latin typeface="Tahoma" pitchFamily="34" charset="0"/>
              </a:rPr>
              <a:t>: reconnaissance de soi et des autres</a:t>
            </a:r>
          </a:p>
        </p:txBody>
      </p:sp>
      <p:sp>
        <p:nvSpPr>
          <p:cNvPr id="37895" name="Text Box 7"/>
          <p:cNvSpPr txBox="1">
            <a:spLocks noChangeArrowheads="1"/>
          </p:cNvSpPr>
          <p:nvPr/>
        </p:nvSpPr>
        <p:spPr bwMode="auto">
          <a:xfrm>
            <a:off x="228600" y="2743200"/>
            <a:ext cx="12461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2400">
                <a:solidFill>
                  <a:schemeClr val="accent1"/>
                </a:solidFill>
                <a:latin typeface="Tahoma" pitchFamily="34" charset="0"/>
              </a:rPr>
              <a:t>Famille</a:t>
            </a:r>
          </a:p>
          <a:p>
            <a:pPr eaLnBrk="1" hangingPunct="1"/>
            <a:r>
              <a:rPr lang="fr-FR" sz="2400">
                <a:solidFill>
                  <a:schemeClr val="accent1"/>
                </a:solidFill>
                <a:latin typeface="Tahoma" pitchFamily="34" charset="0"/>
              </a:rPr>
              <a:t>Religion</a:t>
            </a:r>
          </a:p>
          <a:p>
            <a:pPr eaLnBrk="1" hangingPunct="1"/>
            <a:r>
              <a:rPr lang="fr-FR" sz="2400">
                <a:solidFill>
                  <a:schemeClr val="accent1"/>
                </a:solidFill>
                <a:latin typeface="Tahoma" pitchFamily="34" charset="0"/>
              </a:rPr>
              <a:t>Ecole</a:t>
            </a:r>
          </a:p>
        </p:txBody>
      </p:sp>
      <p:sp>
        <p:nvSpPr>
          <p:cNvPr id="37896" name="Text Box 8"/>
          <p:cNvSpPr txBox="1">
            <a:spLocks noChangeArrowheads="1"/>
          </p:cNvSpPr>
          <p:nvPr/>
        </p:nvSpPr>
        <p:spPr bwMode="auto">
          <a:xfrm>
            <a:off x="6934200" y="2895600"/>
            <a:ext cx="20177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2400">
                <a:solidFill>
                  <a:schemeClr val="accent1"/>
                </a:solidFill>
                <a:latin typeface="Tahoma" pitchFamily="34" charset="0"/>
              </a:rPr>
              <a:t>Entreprise</a:t>
            </a:r>
          </a:p>
          <a:p>
            <a:pPr eaLnBrk="1" hangingPunct="1"/>
            <a:r>
              <a:rPr lang="fr-FR" sz="2400">
                <a:solidFill>
                  <a:schemeClr val="accent1"/>
                </a:solidFill>
                <a:latin typeface="Tahoma" pitchFamily="34" charset="0"/>
              </a:rPr>
              <a:t>Organisations</a:t>
            </a:r>
          </a:p>
        </p:txBody>
      </p:sp>
      <p:grpSp>
        <p:nvGrpSpPr>
          <p:cNvPr id="37903" name="Group 15"/>
          <p:cNvGrpSpPr>
            <a:grpSpLocks/>
          </p:cNvGrpSpPr>
          <p:nvPr/>
        </p:nvGrpSpPr>
        <p:grpSpPr bwMode="auto">
          <a:xfrm>
            <a:off x="2590800" y="2590800"/>
            <a:ext cx="3505200" cy="2438400"/>
            <a:chOff x="1632" y="1632"/>
            <a:chExt cx="2208" cy="1536"/>
          </a:xfrm>
        </p:grpSpPr>
        <p:sp>
          <p:nvSpPr>
            <p:cNvPr id="37894" name="Text Box 6"/>
            <p:cNvSpPr txBox="1">
              <a:spLocks noChangeArrowheads="1"/>
            </p:cNvSpPr>
            <p:nvPr/>
          </p:nvSpPr>
          <p:spPr bwMode="auto">
            <a:xfrm>
              <a:off x="1776" y="2016"/>
              <a:ext cx="2064" cy="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fr-FR" sz="1600" i="1">
                  <a:solidFill>
                    <a:schemeClr val="folHlink"/>
                  </a:solidFill>
                  <a:latin typeface="Tahoma" pitchFamily="34" charset="0"/>
                </a:rPr>
                <a:t>Socialisation </a:t>
              </a:r>
            </a:p>
            <a:p>
              <a:pPr eaLnBrk="1" hangingPunct="1"/>
              <a:r>
                <a:rPr lang="fr-FR" sz="1600" i="1">
                  <a:solidFill>
                    <a:schemeClr val="folHlink"/>
                  </a:solidFill>
                  <a:latin typeface="Tahoma" pitchFamily="34" charset="0"/>
                </a:rPr>
                <a:t>Dynamique des groupes</a:t>
              </a:r>
            </a:p>
            <a:p>
              <a:pPr eaLnBrk="1" hangingPunct="1"/>
              <a:r>
                <a:rPr lang="fr-FR" sz="1600" i="1">
                  <a:solidFill>
                    <a:schemeClr val="folHlink"/>
                  </a:solidFill>
                  <a:latin typeface="Tahoma" pitchFamily="34" charset="0"/>
                </a:rPr>
                <a:t>Rapports de pouvoir</a:t>
              </a:r>
            </a:p>
            <a:p>
              <a:pPr eaLnBrk="1" hangingPunct="1"/>
              <a:r>
                <a:rPr lang="fr-FR" sz="1600" i="1">
                  <a:solidFill>
                    <a:schemeClr val="folHlink"/>
                  </a:solidFill>
                  <a:latin typeface="Tahoma" pitchFamily="34" charset="0"/>
                </a:rPr>
                <a:t>Rapports de force</a:t>
              </a:r>
            </a:p>
            <a:p>
              <a:pPr eaLnBrk="1" hangingPunct="1"/>
              <a:endParaRPr lang="fr-FR" sz="1600" i="1">
                <a:solidFill>
                  <a:schemeClr val="folHlink"/>
                </a:solidFill>
                <a:latin typeface="Tahoma" pitchFamily="34" charset="0"/>
              </a:endParaRPr>
            </a:p>
            <a:p>
              <a:pPr eaLnBrk="1" hangingPunct="1"/>
              <a:endParaRPr lang="fr-FR" sz="1600" i="1">
                <a:solidFill>
                  <a:schemeClr val="folHlink"/>
                </a:solidFill>
                <a:latin typeface="Tahoma" pitchFamily="34" charset="0"/>
              </a:endParaRPr>
            </a:p>
          </p:txBody>
        </p:sp>
        <p:sp>
          <p:nvSpPr>
            <p:cNvPr id="37897" name="AutoShape 9"/>
            <p:cNvSpPr>
              <a:spLocks noChangeArrowheads="1"/>
            </p:cNvSpPr>
            <p:nvPr/>
          </p:nvSpPr>
          <p:spPr bwMode="auto">
            <a:xfrm>
              <a:off x="1632" y="1632"/>
              <a:ext cx="192" cy="1536"/>
            </a:xfrm>
            <a:prstGeom prst="upDownArrow">
              <a:avLst>
                <a:gd name="adj1" fmla="val 50000"/>
                <a:gd name="adj2" fmla="val 160000"/>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37898" name="Line 10"/>
          <p:cNvSpPr>
            <a:spLocks noChangeShapeType="1"/>
          </p:cNvSpPr>
          <p:nvPr/>
        </p:nvSpPr>
        <p:spPr bwMode="auto">
          <a:xfrm flipV="1">
            <a:off x="1447800" y="2590800"/>
            <a:ext cx="381000" cy="457200"/>
          </a:xfrm>
          <a:prstGeom prst="line">
            <a:avLst/>
          </a:prstGeom>
          <a:noFill/>
          <a:ln w="9525">
            <a:solidFill>
              <a:schemeClr val="accent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
        <p:nvSpPr>
          <p:cNvPr id="37899" name="Line 11"/>
          <p:cNvSpPr>
            <a:spLocks noChangeShapeType="1"/>
          </p:cNvSpPr>
          <p:nvPr/>
        </p:nvSpPr>
        <p:spPr bwMode="auto">
          <a:xfrm>
            <a:off x="1600200" y="3505200"/>
            <a:ext cx="533400" cy="1447800"/>
          </a:xfrm>
          <a:prstGeom prst="line">
            <a:avLst/>
          </a:prstGeom>
          <a:noFill/>
          <a:ln w="9525">
            <a:solidFill>
              <a:schemeClr val="accent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
        <p:nvSpPr>
          <p:cNvPr id="37900" name="Line 12"/>
          <p:cNvSpPr>
            <a:spLocks noChangeShapeType="1"/>
          </p:cNvSpPr>
          <p:nvPr/>
        </p:nvSpPr>
        <p:spPr bwMode="auto">
          <a:xfrm flipH="1" flipV="1">
            <a:off x="6324600" y="2590800"/>
            <a:ext cx="533400" cy="457200"/>
          </a:xfrm>
          <a:prstGeom prst="line">
            <a:avLst/>
          </a:prstGeom>
          <a:noFill/>
          <a:ln w="9525">
            <a:solidFill>
              <a:schemeClr va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
        <p:nvSpPr>
          <p:cNvPr id="37901" name="Line 13"/>
          <p:cNvSpPr>
            <a:spLocks noChangeShapeType="1"/>
          </p:cNvSpPr>
          <p:nvPr/>
        </p:nvSpPr>
        <p:spPr bwMode="auto">
          <a:xfrm flipH="1">
            <a:off x="6019800" y="3352800"/>
            <a:ext cx="838200" cy="1447800"/>
          </a:xfrm>
          <a:prstGeom prst="line">
            <a:avLst/>
          </a:prstGeom>
          <a:noFill/>
          <a:ln w="9525">
            <a:solidFill>
              <a:schemeClr va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
        <p:nvSpPr>
          <p:cNvPr id="37902" name="Text Box 14"/>
          <p:cNvSpPr txBox="1">
            <a:spLocks noChangeArrowheads="1"/>
          </p:cNvSpPr>
          <p:nvPr/>
        </p:nvSpPr>
        <p:spPr bwMode="auto">
          <a:xfrm>
            <a:off x="1752600" y="2286000"/>
            <a:ext cx="5029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fr-FR" sz="1600">
                <a:solidFill>
                  <a:schemeClr val="accent2"/>
                </a:solidFill>
                <a:latin typeface="Tahoma" pitchFamily="34" charset="0"/>
              </a:rPr>
              <a:t>Appartenance, Œuvre, Trajectoire, Résistance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90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79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pied de page 2"/>
          <p:cNvSpPr>
            <a:spLocks noGrp="1"/>
          </p:cNvSpPr>
          <p:nvPr>
            <p:ph type="ftr" sz="quarter" idx="10"/>
          </p:nvPr>
        </p:nvSpPr>
        <p:spPr/>
        <p:txBody>
          <a:bodyPr/>
          <a:lstStyle/>
          <a:p>
            <a:r>
              <a:rPr lang="fr-FR"/>
              <a:t>Rémi Bachelet et Caroline Verzat – Ecole Centrale de Lille</a:t>
            </a:r>
          </a:p>
        </p:txBody>
      </p:sp>
      <p:sp>
        <p:nvSpPr>
          <p:cNvPr id="36866" name="Rectangle 2"/>
          <p:cNvSpPr>
            <a:spLocks noGrp="1" noChangeArrowheads="1"/>
          </p:cNvSpPr>
          <p:nvPr>
            <p:ph type="title"/>
          </p:nvPr>
        </p:nvSpPr>
        <p:spPr>
          <a:xfrm>
            <a:off x="1331913" y="188913"/>
            <a:ext cx="7777162" cy="493712"/>
          </a:xfrm>
        </p:spPr>
        <p:txBody>
          <a:bodyPr/>
          <a:lstStyle/>
          <a:p>
            <a:r>
              <a:rPr lang="fr-FR"/>
              <a:t>Des identités à la culture</a:t>
            </a:r>
          </a:p>
        </p:txBody>
      </p:sp>
      <p:sp>
        <p:nvSpPr>
          <p:cNvPr id="36868" name="Text Box 4"/>
          <p:cNvSpPr txBox="1">
            <a:spLocks noChangeArrowheads="1"/>
          </p:cNvSpPr>
          <p:nvPr/>
        </p:nvSpPr>
        <p:spPr bwMode="auto">
          <a:xfrm>
            <a:off x="565150" y="2819400"/>
            <a:ext cx="23812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fr-FR" sz="2000">
                <a:latin typeface="Tahoma" pitchFamily="34" charset="0"/>
              </a:rPr>
              <a:t>Ciment</a:t>
            </a:r>
          </a:p>
          <a:p>
            <a:pPr algn="ctr" eaLnBrk="1" hangingPunct="1"/>
            <a:r>
              <a:rPr lang="fr-FR" sz="2000">
                <a:latin typeface="Tahoma" pitchFamily="34" charset="0"/>
              </a:rPr>
              <a:t>valeurs, symboles…</a:t>
            </a:r>
          </a:p>
        </p:txBody>
      </p:sp>
      <p:sp>
        <p:nvSpPr>
          <p:cNvPr id="36869" name="Text Box 5"/>
          <p:cNvSpPr txBox="1">
            <a:spLocks noChangeArrowheads="1"/>
          </p:cNvSpPr>
          <p:nvPr/>
        </p:nvSpPr>
        <p:spPr bwMode="auto">
          <a:xfrm>
            <a:off x="914400" y="3962400"/>
            <a:ext cx="38925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fr-FR" sz="2000">
                <a:latin typeface="Tahoma" pitchFamily="34" charset="0"/>
              </a:rPr>
              <a:t>Structures, fonctions, procédures</a:t>
            </a:r>
          </a:p>
          <a:p>
            <a:pPr algn="ctr" eaLnBrk="1" hangingPunct="1"/>
            <a:r>
              <a:rPr lang="fr-FR" sz="2000">
                <a:latin typeface="Tahoma" pitchFamily="34" charset="0"/>
              </a:rPr>
              <a:t>Rôles et styles hiérarchiques</a:t>
            </a:r>
          </a:p>
          <a:p>
            <a:pPr algn="ctr" eaLnBrk="1" hangingPunct="1"/>
            <a:r>
              <a:rPr lang="fr-FR" sz="2000">
                <a:latin typeface="Tahoma" pitchFamily="34" charset="0"/>
              </a:rPr>
              <a:t>Institutions</a:t>
            </a:r>
          </a:p>
        </p:txBody>
      </p:sp>
      <p:sp>
        <p:nvSpPr>
          <p:cNvPr id="36870" name="Text Box 6"/>
          <p:cNvSpPr txBox="1">
            <a:spLocks noChangeArrowheads="1"/>
          </p:cNvSpPr>
          <p:nvPr/>
        </p:nvSpPr>
        <p:spPr bwMode="auto">
          <a:xfrm>
            <a:off x="4800600" y="3962400"/>
            <a:ext cx="3189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fr-FR" sz="2000">
                <a:latin typeface="Tahoma" pitchFamily="34" charset="0"/>
              </a:rPr>
              <a:t>Histoire, projets, </a:t>
            </a:r>
          </a:p>
          <a:p>
            <a:pPr algn="ctr" eaLnBrk="1" hangingPunct="1"/>
            <a:r>
              <a:rPr lang="fr-FR" sz="2000">
                <a:latin typeface="Tahoma" pitchFamily="34" charset="0"/>
              </a:rPr>
              <a:t>relation à l’environnement </a:t>
            </a:r>
          </a:p>
          <a:p>
            <a:pPr algn="ctr" eaLnBrk="1" hangingPunct="1"/>
            <a:r>
              <a:rPr lang="fr-FR" sz="2000">
                <a:latin typeface="Tahoma" pitchFamily="34" charset="0"/>
              </a:rPr>
              <a:t>finalité</a:t>
            </a:r>
          </a:p>
        </p:txBody>
      </p:sp>
      <p:sp>
        <p:nvSpPr>
          <p:cNvPr id="36871" name="Text Box 7"/>
          <p:cNvSpPr txBox="1">
            <a:spLocks noChangeArrowheads="1"/>
          </p:cNvSpPr>
          <p:nvPr/>
        </p:nvSpPr>
        <p:spPr bwMode="auto">
          <a:xfrm>
            <a:off x="6248400" y="2667000"/>
            <a:ext cx="2630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2000">
                <a:latin typeface="Tahoma" pitchFamily="34" charset="0"/>
              </a:rPr>
              <a:t>Savoir-faire, </a:t>
            </a:r>
          </a:p>
          <a:p>
            <a:pPr eaLnBrk="1" hangingPunct="1"/>
            <a:r>
              <a:rPr lang="fr-FR" sz="2000">
                <a:latin typeface="Tahoma" pitchFamily="34" charset="0"/>
              </a:rPr>
              <a:t>procédés techniques, </a:t>
            </a:r>
          </a:p>
          <a:p>
            <a:pPr eaLnBrk="1" hangingPunct="1"/>
            <a:r>
              <a:rPr lang="fr-FR" sz="2000">
                <a:latin typeface="Tahoma" pitchFamily="34" charset="0"/>
              </a:rPr>
              <a:t>équipements</a:t>
            </a:r>
          </a:p>
        </p:txBody>
      </p:sp>
      <p:sp>
        <p:nvSpPr>
          <p:cNvPr id="36872" name="Line 8"/>
          <p:cNvSpPr>
            <a:spLocks noChangeShapeType="1"/>
          </p:cNvSpPr>
          <p:nvPr/>
        </p:nvSpPr>
        <p:spPr bwMode="auto">
          <a:xfrm flipV="1">
            <a:off x="2209800" y="2362200"/>
            <a:ext cx="457200" cy="457200"/>
          </a:xfrm>
          <a:prstGeom prst="line">
            <a:avLst/>
          </a:prstGeom>
          <a:noFill/>
          <a:ln w="28575">
            <a:solidFill>
              <a:schemeClr val="accent2"/>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
        <p:nvSpPr>
          <p:cNvPr id="36873" name="Line 9"/>
          <p:cNvSpPr>
            <a:spLocks noChangeShapeType="1"/>
          </p:cNvSpPr>
          <p:nvPr/>
        </p:nvSpPr>
        <p:spPr bwMode="auto">
          <a:xfrm flipV="1">
            <a:off x="3200400" y="2438400"/>
            <a:ext cx="685800" cy="1524000"/>
          </a:xfrm>
          <a:prstGeom prst="line">
            <a:avLst/>
          </a:prstGeom>
          <a:noFill/>
          <a:ln w="28575">
            <a:solidFill>
              <a:schemeClr val="accent2"/>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
        <p:nvSpPr>
          <p:cNvPr id="36874" name="Line 10"/>
          <p:cNvSpPr>
            <a:spLocks noChangeShapeType="1"/>
          </p:cNvSpPr>
          <p:nvPr/>
        </p:nvSpPr>
        <p:spPr bwMode="auto">
          <a:xfrm>
            <a:off x="4724400" y="2438400"/>
            <a:ext cx="685800" cy="1447800"/>
          </a:xfrm>
          <a:prstGeom prst="line">
            <a:avLst/>
          </a:prstGeom>
          <a:noFill/>
          <a:ln w="28575">
            <a:solidFill>
              <a:schemeClr val="accent2"/>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
        <p:nvSpPr>
          <p:cNvPr id="36875" name="Line 11"/>
          <p:cNvSpPr>
            <a:spLocks noChangeShapeType="1"/>
          </p:cNvSpPr>
          <p:nvPr/>
        </p:nvSpPr>
        <p:spPr bwMode="auto">
          <a:xfrm>
            <a:off x="5410200" y="2438400"/>
            <a:ext cx="762000" cy="533400"/>
          </a:xfrm>
          <a:prstGeom prst="line">
            <a:avLst/>
          </a:prstGeom>
          <a:noFill/>
          <a:ln w="28575">
            <a:solidFill>
              <a:schemeClr val="accent2"/>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
        <p:nvSpPr>
          <p:cNvPr id="36876" name="Oval 12"/>
          <p:cNvSpPr>
            <a:spLocks noChangeArrowheads="1"/>
          </p:cNvSpPr>
          <p:nvPr/>
        </p:nvSpPr>
        <p:spPr bwMode="auto">
          <a:xfrm>
            <a:off x="228600" y="1484313"/>
            <a:ext cx="8686800" cy="4267200"/>
          </a:xfrm>
          <a:prstGeom prst="ellipse">
            <a:avLst/>
          </a:prstGeom>
          <a:noFill/>
          <a:ln w="2857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6877" name="Text Box 13"/>
          <p:cNvSpPr txBox="1">
            <a:spLocks noChangeArrowheads="1"/>
          </p:cNvSpPr>
          <p:nvPr/>
        </p:nvSpPr>
        <p:spPr bwMode="auto">
          <a:xfrm>
            <a:off x="7543800" y="1371600"/>
            <a:ext cx="1266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2400" b="1">
                <a:solidFill>
                  <a:schemeClr val="accent2"/>
                </a:solidFill>
                <a:latin typeface="Tahoma" pitchFamily="34" charset="0"/>
              </a:rPr>
              <a:t>culture</a:t>
            </a:r>
          </a:p>
        </p:txBody>
      </p:sp>
      <p:sp>
        <p:nvSpPr>
          <p:cNvPr id="36879" name="Text Box 15"/>
          <p:cNvSpPr txBox="1">
            <a:spLocks noChangeArrowheads="1"/>
          </p:cNvSpPr>
          <p:nvPr/>
        </p:nvSpPr>
        <p:spPr bwMode="auto">
          <a:xfrm>
            <a:off x="2438400" y="5827713"/>
            <a:ext cx="4724400"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fr-FR" sz="1200" i="1">
                <a:solidFill>
                  <a:srgbClr val="006600"/>
                </a:solidFill>
                <a:latin typeface="Tahoma" pitchFamily="34" charset="0"/>
              </a:rPr>
              <a:t>Francfort, Osty, Uhalde, Sainsaulieu, 1995</a:t>
            </a:r>
          </a:p>
          <a:p>
            <a:pPr eaLnBrk="1" hangingPunct="1">
              <a:buFontTx/>
              <a:buChar char="-"/>
            </a:pPr>
            <a:r>
              <a:rPr lang="fr-FR" sz="1200">
                <a:solidFill>
                  <a:srgbClr val="006600"/>
                </a:solidFill>
                <a:latin typeface="Tahoma" pitchFamily="34" charset="0"/>
              </a:rPr>
              <a:t> rites, symboles, codes vestimentaires et linguistiques,</a:t>
            </a:r>
          </a:p>
          <a:p>
            <a:pPr eaLnBrk="1" hangingPunct="1">
              <a:buFontTx/>
              <a:buChar char="-"/>
            </a:pPr>
            <a:r>
              <a:rPr lang="fr-FR" sz="1200">
                <a:solidFill>
                  <a:srgbClr val="006600"/>
                </a:solidFill>
                <a:latin typeface="Tahoma" pitchFamily="34" charset="0"/>
              </a:rPr>
              <a:t> mémoire collective résultant d’une histoire vécue ou mythique,</a:t>
            </a:r>
          </a:p>
          <a:p>
            <a:pPr eaLnBrk="1" hangingPunct="1">
              <a:buFontTx/>
              <a:buChar char="-"/>
            </a:pPr>
            <a:r>
              <a:rPr lang="fr-FR" sz="1200">
                <a:solidFill>
                  <a:srgbClr val="006600"/>
                </a:solidFill>
                <a:latin typeface="Tahoma" pitchFamily="34" charset="0"/>
              </a:rPr>
              <a:t> attitudes partagées</a:t>
            </a:r>
          </a:p>
          <a:p>
            <a:pPr eaLnBrk="1" hangingPunct="1">
              <a:buFontTx/>
              <a:buChar char="-"/>
            </a:pPr>
            <a:endParaRPr lang="fr-FR" sz="1200">
              <a:solidFill>
                <a:srgbClr val="006600"/>
              </a:solidFill>
              <a:latin typeface="Tahoma" pitchFamily="34" charset="0"/>
            </a:endParaRPr>
          </a:p>
        </p:txBody>
      </p:sp>
      <p:sp>
        <p:nvSpPr>
          <p:cNvPr id="36867" name="Text Box 3"/>
          <p:cNvSpPr txBox="1">
            <a:spLocks noChangeArrowheads="1"/>
          </p:cNvSpPr>
          <p:nvPr/>
        </p:nvSpPr>
        <p:spPr bwMode="auto">
          <a:xfrm>
            <a:off x="2438400" y="1524000"/>
            <a:ext cx="3962400" cy="822325"/>
          </a:xfrm>
          <a:prstGeom prst="rect">
            <a:avLst/>
          </a:prstGeom>
          <a:solidFill>
            <a:srgbClr val="00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fr-FR" sz="2400">
                <a:latin typeface="Tahoma" pitchFamily="34" charset="0"/>
              </a:rPr>
              <a:t>confrontation et intégration</a:t>
            </a:r>
          </a:p>
          <a:p>
            <a:pPr algn="ctr" eaLnBrk="1" hangingPunct="1"/>
            <a:r>
              <a:rPr lang="fr-FR" sz="2400">
                <a:latin typeface="Tahoma" pitchFamily="34" charset="0"/>
              </a:rPr>
              <a:t>entre groupes identitaires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51202" name="Rectangle 2"/>
          <p:cNvSpPr>
            <a:spLocks noGrp="1" noChangeArrowheads="1"/>
          </p:cNvSpPr>
          <p:nvPr>
            <p:ph type="title"/>
          </p:nvPr>
        </p:nvSpPr>
        <p:spPr/>
        <p:txBody>
          <a:bodyPr/>
          <a:lstStyle/>
          <a:p>
            <a:r>
              <a:rPr lang="fr-FR"/>
              <a:t>Les approches culturelles des organisations</a:t>
            </a:r>
          </a:p>
        </p:txBody>
      </p:sp>
      <p:sp>
        <p:nvSpPr>
          <p:cNvPr id="51203" name="Rectangle 3"/>
          <p:cNvSpPr>
            <a:spLocks noGrp="1" noChangeArrowheads="1"/>
          </p:cNvSpPr>
          <p:nvPr>
            <p:ph type="body" idx="1"/>
          </p:nvPr>
        </p:nvSpPr>
        <p:spPr>
          <a:xfrm>
            <a:off x="323850" y="2500313"/>
            <a:ext cx="8569325" cy="3595687"/>
          </a:xfrm>
        </p:spPr>
        <p:txBody>
          <a:bodyPr/>
          <a:lstStyle/>
          <a:p>
            <a:r>
              <a:rPr lang="fr-FR"/>
              <a:t>Les cultures nationales ont une influence dans les organisations</a:t>
            </a:r>
          </a:p>
          <a:p>
            <a:pPr lvl="1">
              <a:buFontTx/>
              <a:buNone/>
            </a:pPr>
            <a:r>
              <a:rPr lang="fr-FR" sz="2000"/>
              <a:t>d’Iribarne 88 : études de management comparé </a:t>
            </a:r>
            <a:r>
              <a:rPr lang="fr-FR" sz="1800" i="1"/>
              <a:t>Fondements du succès du Japon ?</a:t>
            </a:r>
            <a:endParaRPr lang="fr-FR" sz="2000" i="1"/>
          </a:p>
          <a:p>
            <a:r>
              <a:rPr lang="fr-FR"/>
              <a:t>Des </a:t>
            </a:r>
            <a:r>
              <a:rPr lang="fr-FR">
                <a:solidFill>
                  <a:schemeClr val="tx1"/>
                </a:solidFill>
              </a:rPr>
              <a:t>micro-cultures</a:t>
            </a:r>
            <a:r>
              <a:rPr lang="fr-FR"/>
              <a:t> peuvent se constituer</a:t>
            </a:r>
          </a:p>
          <a:p>
            <a:pPr lvl="1">
              <a:buFontTx/>
              <a:buNone/>
            </a:pPr>
            <a:r>
              <a:rPr lang="fr-FR" sz="2000"/>
              <a:t>Liu 82 : cultures locales propres à un atelier, un groupe de 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120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5120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512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5122" name="Rectangle 2"/>
          <p:cNvSpPr>
            <a:spLocks noGrp="1" noChangeArrowheads="1"/>
          </p:cNvSpPr>
          <p:nvPr>
            <p:ph type="ctrTitle"/>
          </p:nvPr>
        </p:nvSpPr>
        <p:spPr>
          <a:xfrm>
            <a:off x="1258888" y="188913"/>
            <a:ext cx="7632700" cy="863600"/>
          </a:xfrm>
        </p:spPr>
        <p:txBody>
          <a:bodyPr/>
          <a:lstStyle/>
          <a:p>
            <a:r>
              <a:rPr lang="fr-FR"/>
              <a:t>Qui suis-je ?</a:t>
            </a:r>
          </a:p>
        </p:txBody>
      </p:sp>
      <p:sp>
        <p:nvSpPr>
          <p:cNvPr id="5123" name="Rectangle 3"/>
          <p:cNvSpPr>
            <a:spLocks noGrp="1" noChangeArrowheads="1"/>
          </p:cNvSpPr>
          <p:nvPr>
            <p:ph type="subTitle" idx="1"/>
          </p:nvPr>
        </p:nvSpPr>
        <p:spPr>
          <a:xfrm>
            <a:off x="719138" y="1412875"/>
            <a:ext cx="8424862" cy="5300663"/>
          </a:xfrm>
        </p:spPr>
        <p:txBody>
          <a:bodyPr/>
          <a:lstStyle/>
          <a:p>
            <a:pPr algn="l">
              <a:lnSpc>
                <a:spcPct val="80000"/>
              </a:lnSpc>
            </a:pPr>
            <a:r>
              <a:rPr lang="fr-FR" sz="3200"/>
              <a:t>Quelles réponses courantes ?</a:t>
            </a:r>
          </a:p>
          <a:p>
            <a:pPr lvl="1" algn="l">
              <a:lnSpc>
                <a:spcPct val="80000"/>
              </a:lnSpc>
              <a:buFontTx/>
              <a:buChar char="•"/>
            </a:pPr>
            <a:r>
              <a:rPr lang="fr-FR" sz="1800"/>
              <a:t>  Etat civil : Nom, âge, sexe</a:t>
            </a:r>
          </a:p>
          <a:p>
            <a:pPr lvl="1" algn="l">
              <a:lnSpc>
                <a:spcPct val="80000"/>
              </a:lnSpc>
              <a:buFontTx/>
              <a:buChar char="•"/>
            </a:pPr>
            <a:r>
              <a:rPr lang="fr-FR" sz="1800"/>
              <a:t>  Qualité d’élève dans une grande école</a:t>
            </a:r>
          </a:p>
          <a:p>
            <a:pPr lvl="1" algn="l">
              <a:lnSpc>
                <a:spcPct val="80000"/>
              </a:lnSpc>
              <a:buFontTx/>
              <a:buChar char="•"/>
            </a:pPr>
            <a:r>
              <a:rPr lang="fr-FR" sz="1800"/>
              <a:t>  Qualité d’étudiant</a:t>
            </a:r>
          </a:p>
          <a:p>
            <a:pPr lvl="1" algn="l">
              <a:lnSpc>
                <a:spcPct val="80000"/>
              </a:lnSpc>
              <a:buFontTx/>
              <a:buChar char="•"/>
            </a:pPr>
            <a:r>
              <a:rPr lang="fr-FR" sz="1800"/>
              <a:t>  Origine géographique</a:t>
            </a:r>
          </a:p>
          <a:p>
            <a:pPr lvl="1" algn="l">
              <a:lnSpc>
                <a:spcPct val="80000"/>
              </a:lnSpc>
              <a:buFontTx/>
              <a:buChar char="•"/>
            </a:pPr>
            <a:r>
              <a:rPr lang="fr-FR" sz="1800"/>
              <a:t>  Cursus (prépa)</a:t>
            </a:r>
          </a:p>
          <a:p>
            <a:pPr lvl="1" algn="l">
              <a:lnSpc>
                <a:spcPct val="80000"/>
              </a:lnSpc>
              <a:buFontTx/>
              <a:buChar char="•"/>
            </a:pPr>
            <a:r>
              <a:rPr lang="fr-FR" sz="1800"/>
              <a:t>  Famille</a:t>
            </a:r>
          </a:p>
          <a:p>
            <a:pPr lvl="1" algn="l">
              <a:lnSpc>
                <a:spcPct val="80000"/>
              </a:lnSpc>
              <a:buFontTx/>
              <a:buChar char="•"/>
            </a:pPr>
            <a:r>
              <a:rPr lang="fr-FR" sz="1800" i="1"/>
              <a:t>  Réponses succintes ou approfondies,</a:t>
            </a:r>
          </a:p>
          <a:p>
            <a:pPr lvl="1" algn="l">
              <a:lnSpc>
                <a:spcPct val="80000"/>
              </a:lnSpc>
              <a:buFontTx/>
              <a:buChar char="•"/>
            </a:pPr>
            <a:r>
              <a:rPr lang="fr-FR" sz="1800" i="1"/>
              <a:t>  Voire refus de répondre (« trop personnel »)…</a:t>
            </a:r>
            <a:endParaRPr lang="fr-FR" sz="2800" i="1"/>
          </a:p>
          <a:p>
            <a:pPr algn="l">
              <a:lnSpc>
                <a:spcPct val="80000"/>
              </a:lnSpc>
            </a:pPr>
            <a:r>
              <a:rPr lang="fr-FR" sz="3200"/>
              <a:t>Auriez-vous répondu la même chose à :</a:t>
            </a:r>
          </a:p>
          <a:p>
            <a:pPr lvl="1" algn="l">
              <a:lnSpc>
                <a:spcPct val="80000"/>
              </a:lnSpc>
              <a:buFontTx/>
              <a:buBlip>
                <a:blip r:embed="rId3"/>
              </a:buBlip>
            </a:pPr>
            <a:r>
              <a:rPr lang="fr-FR" sz="1800"/>
              <a:t> 18 ans (lycée), </a:t>
            </a:r>
          </a:p>
          <a:p>
            <a:pPr lvl="1" algn="l">
              <a:lnSpc>
                <a:spcPct val="80000"/>
              </a:lnSpc>
              <a:buFontTx/>
              <a:buBlip>
                <a:blip r:embed="rId3"/>
              </a:buBlip>
            </a:pPr>
            <a:r>
              <a:rPr lang="fr-FR" sz="1800"/>
              <a:t> 14 ans (collège), </a:t>
            </a:r>
          </a:p>
          <a:p>
            <a:pPr lvl="1" algn="l">
              <a:lnSpc>
                <a:spcPct val="80000"/>
              </a:lnSpc>
              <a:buFontTx/>
              <a:buBlip>
                <a:blip r:embed="rId3"/>
              </a:buBlip>
            </a:pPr>
            <a:r>
              <a:rPr lang="fr-FR" sz="1800"/>
              <a:t>  6 ans (primaire) … </a:t>
            </a:r>
            <a:r>
              <a:rPr lang="fr-FR" sz="1800" b="1">
                <a:solidFill>
                  <a:srgbClr val="006600"/>
                </a:solidFill>
              </a:rPr>
              <a:t>et que répondrez-vous à</a:t>
            </a:r>
          </a:p>
          <a:p>
            <a:pPr lvl="1" algn="l">
              <a:lnSpc>
                <a:spcPct val="80000"/>
              </a:lnSpc>
              <a:buFontTx/>
              <a:buBlip>
                <a:blip r:embed="rId3"/>
              </a:buBlip>
            </a:pPr>
            <a:r>
              <a:rPr lang="fr-FR" sz="1800"/>
              <a:t>  26 ans </a:t>
            </a:r>
          </a:p>
          <a:p>
            <a:pPr lvl="1" algn="l">
              <a:lnSpc>
                <a:spcPct val="80000"/>
              </a:lnSpc>
              <a:buFontTx/>
              <a:buBlip>
                <a:blip r:embed="rId3"/>
              </a:buBlip>
            </a:pPr>
            <a:r>
              <a:rPr lang="fr-FR" sz="1800"/>
              <a:t>  40 ans</a:t>
            </a:r>
          </a:p>
          <a:p>
            <a:pPr lvl="1" algn="l">
              <a:lnSpc>
                <a:spcPct val="80000"/>
              </a:lnSpc>
              <a:buFontTx/>
              <a:buBlip>
                <a:blip r:embed="rId3"/>
              </a:buBlip>
            </a:pPr>
            <a:r>
              <a:rPr lang="fr-FR" sz="1800"/>
              <a:t>  65 ans… ?</a:t>
            </a:r>
            <a:r>
              <a:rPr lang="fr-FR" sz="20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animEffect transition="in" filter="wipe(up)">
                                      <p:cBhvr>
                                        <p:cTn id="11" dur="500"/>
                                        <p:tgtEl>
                                          <p:spTgt spid="5123">
                                            <p:txEl>
                                              <p:pRg st="1" end="1"/>
                                            </p:txEl>
                                          </p:spTgt>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5123">
                                            <p:txEl>
                                              <p:pRg st="2" end="2"/>
                                            </p:txEl>
                                          </p:spTgt>
                                        </p:tgtEl>
                                        <p:attrNameLst>
                                          <p:attrName>style.visibility</p:attrName>
                                        </p:attrNameLst>
                                      </p:cBhvr>
                                      <p:to>
                                        <p:strVal val="visible"/>
                                      </p:to>
                                    </p:set>
                                    <p:animEffect transition="in" filter="wipe(up)">
                                      <p:cBhvr>
                                        <p:cTn id="14" dur="500"/>
                                        <p:tgtEl>
                                          <p:spTgt spid="5123">
                                            <p:txEl>
                                              <p:pRg st="2" end="2"/>
                                            </p:txEl>
                                          </p:spTgt>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animEffect transition="in" filter="wipe(up)">
                                      <p:cBhvr>
                                        <p:cTn id="17" dur="500"/>
                                        <p:tgtEl>
                                          <p:spTgt spid="5123">
                                            <p:txEl>
                                              <p:pRg st="3" end="3"/>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5123">
                                            <p:txEl>
                                              <p:pRg st="4" end="4"/>
                                            </p:txEl>
                                          </p:spTgt>
                                        </p:tgtEl>
                                        <p:attrNameLst>
                                          <p:attrName>style.visibility</p:attrName>
                                        </p:attrNameLst>
                                      </p:cBhvr>
                                      <p:to>
                                        <p:strVal val="visible"/>
                                      </p:to>
                                    </p:set>
                                    <p:animEffect transition="in" filter="wipe(up)">
                                      <p:cBhvr>
                                        <p:cTn id="20" dur="500"/>
                                        <p:tgtEl>
                                          <p:spTgt spid="5123">
                                            <p:txEl>
                                              <p:pRg st="4" end="4"/>
                                            </p:tx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5123">
                                            <p:txEl>
                                              <p:pRg st="5" end="5"/>
                                            </p:txEl>
                                          </p:spTgt>
                                        </p:tgtEl>
                                        <p:attrNameLst>
                                          <p:attrName>style.visibility</p:attrName>
                                        </p:attrNameLst>
                                      </p:cBhvr>
                                      <p:to>
                                        <p:strVal val="visible"/>
                                      </p:to>
                                    </p:set>
                                    <p:animEffect transition="in" filter="wipe(up)">
                                      <p:cBhvr>
                                        <p:cTn id="23" dur="500"/>
                                        <p:tgtEl>
                                          <p:spTgt spid="5123">
                                            <p:txEl>
                                              <p:pRg st="5" end="5"/>
                                            </p:txEl>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123">
                                            <p:txEl>
                                              <p:pRg st="6" end="6"/>
                                            </p:txEl>
                                          </p:spTgt>
                                        </p:tgtEl>
                                        <p:attrNameLst>
                                          <p:attrName>style.visibility</p:attrName>
                                        </p:attrNameLst>
                                      </p:cBhvr>
                                      <p:to>
                                        <p:strVal val="visible"/>
                                      </p:to>
                                    </p:set>
                                    <p:animEffect transition="in" filter="wipe(up)">
                                      <p:cBhvr>
                                        <p:cTn id="26" dur="500"/>
                                        <p:tgtEl>
                                          <p:spTgt spid="5123">
                                            <p:txEl>
                                              <p:pRg st="6" end="6"/>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5123">
                                            <p:txEl>
                                              <p:pRg st="7" end="7"/>
                                            </p:txEl>
                                          </p:spTgt>
                                        </p:tgtEl>
                                        <p:attrNameLst>
                                          <p:attrName>style.visibility</p:attrName>
                                        </p:attrNameLst>
                                      </p:cBhvr>
                                      <p:to>
                                        <p:strVal val="visible"/>
                                      </p:to>
                                    </p:set>
                                    <p:animEffect transition="in" filter="wipe(up)">
                                      <p:cBhvr>
                                        <p:cTn id="31" dur="500"/>
                                        <p:tgtEl>
                                          <p:spTgt spid="5123">
                                            <p:txEl>
                                              <p:pRg st="7" end="7"/>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5123">
                                            <p:txEl>
                                              <p:pRg st="8" end="8"/>
                                            </p:txEl>
                                          </p:spTgt>
                                        </p:tgtEl>
                                        <p:attrNameLst>
                                          <p:attrName>style.visibility</p:attrName>
                                        </p:attrNameLst>
                                      </p:cBhvr>
                                      <p:to>
                                        <p:strVal val="visible"/>
                                      </p:to>
                                    </p:set>
                                    <p:animEffect transition="in" filter="wipe(up)">
                                      <p:cBhvr>
                                        <p:cTn id="36" dur="500"/>
                                        <p:tgtEl>
                                          <p:spTgt spid="5123">
                                            <p:txEl>
                                              <p:pRg st="8" end="8"/>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5123">
                                            <p:txEl>
                                              <p:pRg st="9" end="9"/>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499"/>
                                          </p:stCondLst>
                                        </p:cTn>
                                        <p:tgtEl>
                                          <p:spTgt spid="5123">
                                            <p:txEl>
                                              <p:pRg st="10" end="10"/>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499"/>
                                          </p:stCondLst>
                                        </p:cTn>
                                        <p:tgtEl>
                                          <p:spTgt spid="5123">
                                            <p:txEl>
                                              <p:pRg st="11" end="11"/>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499"/>
                                          </p:stCondLst>
                                        </p:cTn>
                                        <p:tgtEl>
                                          <p:spTgt spid="5123">
                                            <p:txEl>
                                              <p:pRg st="12" end="12"/>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5123">
                                            <p:txEl>
                                              <p:pRg st="13" end="13"/>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499"/>
                                          </p:stCondLst>
                                        </p:cTn>
                                        <p:tgtEl>
                                          <p:spTgt spid="5123">
                                            <p:txEl>
                                              <p:pRg st="14" end="14"/>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499"/>
                                          </p:stCondLst>
                                        </p:cTn>
                                        <p:tgtEl>
                                          <p:spTgt spid="51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52226" name="Rectangle 2"/>
          <p:cNvSpPr>
            <a:spLocks noGrp="1" noChangeArrowheads="1"/>
          </p:cNvSpPr>
          <p:nvPr>
            <p:ph type="title"/>
          </p:nvPr>
        </p:nvSpPr>
        <p:spPr/>
        <p:txBody>
          <a:bodyPr/>
          <a:lstStyle/>
          <a:p>
            <a:r>
              <a:rPr lang="fr-FR"/>
              <a:t>La culture d’entreprise</a:t>
            </a:r>
          </a:p>
        </p:txBody>
      </p:sp>
      <p:sp>
        <p:nvSpPr>
          <p:cNvPr id="52227" name="Rectangle 3"/>
          <p:cNvSpPr>
            <a:spLocks noGrp="1" noChangeArrowheads="1"/>
          </p:cNvSpPr>
          <p:nvPr>
            <p:ph type="body" idx="1"/>
          </p:nvPr>
        </p:nvSpPr>
        <p:spPr>
          <a:xfrm>
            <a:off x="323850" y="1989138"/>
            <a:ext cx="8569325" cy="4106862"/>
          </a:xfrm>
        </p:spPr>
        <p:txBody>
          <a:bodyPr/>
          <a:lstStyle/>
          <a:p>
            <a:pPr>
              <a:lnSpc>
                <a:spcPct val="90000"/>
              </a:lnSpc>
            </a:pPr>
            <a:r>
              <a:rPr lang="fr-FR" sz="1800"/>
              <a:t>E. Jacques 52 </a:t>
            </a:r>
            <a:r>
              <a:rPr lang="fr-FR" sz="1600" b="0" i="1">
                <a:solidFill>
                  <a:schemeClr val="tx1"/>
                </a:solidFill>
              </a:rPr>
              <a:t>(Tavistock, Londres)</a:t>
            </a:r>
          </a:p>
          <a:p>
            <a:pPr lvl="2">
              <a:lnSpc>
                <a:spcPct val="90000"/>
              </a:lnSpc>
              <a:buFontTx/>
              <a:buNone/>
            </a:pPr>
            <a:r>
              <a:rPr lang="fr-FR" sz="1800"/>
              <a:t>« Mode de pensée et d’action habituel, plus ou moins partagé et qui doit être appris et accepté » </a:t>
            </a:r>
            <a:r>
              <a:rPr lang="fr-FR" sz="1400" i="1"/>
              <a:t>=&gt; dans le fonctionnement normal des rapports de travail, il entre une part d’habitudes, plus ou moins rationnelles et conscientes…</a:t>
            </a:r>
          </a:p>
          <a:p>
            <a:pPr>
              <a:lnSpc>
                <a:spcPct val="90000"/>
              </a:lnSpc>
            </a:pPr>
            <a:r>
              <a:rPr lang="fr-FR" sz="1800"/>
              <a:t>Définitions liées à l’idée que l’entreprise est une entité sociale secrétant des règles, coutumes, croyances propres</a:t>
            </a:r>
          </a:p>
          <a:p>
            <a:pPr lvl="1">
              <a:lnSpc>
                <a:spcPct val="90000"/>
              </a:lnSpc>
              <a:buFontTx/>
              <a:buNone/>
            </a:pPr>
            <a:r>
              <a:rPr lang="fr-FR" sz="1600"/>
              <a:t>	Partagées, elles sont le ciment de l’organisation </a:t>
            </a:r>
          </a:p>
          <a:p>
            <a:pPr>
              <a:lnSpc>
                <a:spcPct val="90000"/>
              </a:lnSpc>
            </a:pPr>
            <a:r>
              <a:rPr lang="fr-FR" sz="1800"/>
              <a:t>Trois grandes composantes</a:t>
            </a:r>
            <a:r>
              <a:rPr lang="fr-FR" sz="1600" i="1">
                <a:solidFill>
                  <a:schemeClr val="tx1"/>
                </a:solidFill>
              </a:rPr>
              <a:t> </a:t>
            </a:r>
            <a:r>
              <a:rPr lang="fr-FR" sz="1400" i="1">
                <a:solidFill>
                  <a:schemeClr val="tx1"/>
                </a:solidFill>
              </a:rPr>
              <a:t>(</a:t>
            </a:r>
            <a:r>
              <a:rPr lang="fr-FR" sz="1400" b="0" i="1">
                <a:solidFill>
                  <a:schemeClr val="tx1"/>
                </a:solidFill>
              </a:rPr>
              <a:t>Les mondes sociaux, Francfort, Osty, Uhalde, Sainsaulieu, 95)</a:t>
            </a:r>
          </a:p>
          <a:p>
            <a:pPr lvl="1">
              <a:lnSpc>
                <a:spcPct val="90000"/>
              </a:lnSpc>
              <a:buFont typeface="Wingdings" pitchFamily="2" charset="2"/>
              <a:buAutoNum type="arabicPeriod"/>
            </a:pPr>
            <a:r>
              <a:rPr lang="fr-FR" sz="1800">
                <a:latin typeface="Times New Roman" pitchFamily="18" charset="0"/>
              </a:rPr>
              <a:t>Rites, symboles, codes vestimentaires</a:t>
            </a:r>
          </a:p>
          <a:p>
            <a:pPr lvl="1">
              <a:lnSpc>
                <a:spcPct val="90000"/>
              </a:lnSpc>
              <a:buFont typeface="Wingdings" pitchFamily="2" charset="2"/>
              <a:buAutoNum type="arabicPeriod"/>
            </a:pPr>
            <a:r>
              <a:rPr lang="fr-FR" sz="1800">
                <a:latin typeface="Times New Roman" pitchFamily="18" charset="0"/>
              </a:rPr>
              <a:t>Mémoire collective </a:t>
            </a:r>
          </a:p>
          <a:p>
            <a:pPr lvl="1">
              <a:lnSpc>
                <a:spcPct val="90000"/>
              </a:lnSpc>
              <a:buFont typeface="Wingdings" pitchFamily="2" charset="2"/>
              <a:buAutoNum type="arabicPeriod"/>
            </a:pPr>
            <a:r>
              <a:rPr lang="fr-FR" sz="1800">
                <a:latin typeface="Times New Roman" pitchFamily="18" charset="0"/>
              </a:rPr>
              <a:t>Attitudes partagées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2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222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5222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5222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222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5222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5222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522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53250" name="Rectangle 2"/>
          <p:cNvSpPr>
            <a:spLocks noGrp="1" noChangeArrowheads="1"/>
          </p:cNvSpPr>
          <p:nvPr>
            <p:ph type="title"/>
          </p:nvPr>
        </p:nvSpPr>
        <p:spPr/>
        <p:txBody>
          <a:bodyPr/>
          <a:lstStyle/>
          <a:p>
            <a:r>
              <a:rPr lang="fr-FR"/>
              <a:t>La culture d’entreprise, instrument de management ?</a:t>
            </a:r>
          </a:p>
        </p:txBody>
      </p:sp>
      <p:sp>
        <p:nvSpPr>
          <p:cNvPr id="53251" name="Rectangle 3"/>
          <p:cNvSpPr>
            <a:spLocks noGrp="1" noChangeArrowheads="1"/>
          </p:cNvSpPr>
          <p:nvPr>
            <p:ph type="body" idx="1"/>
          </p:nvPr>
        </p:nvSpPr>
        <p:spPr>
          <a:xfrm>
            <a:off x="323850" y="2565400"/>
            <a:ext cx="8569325" cy="3530600"/>
          </a:xfrm>
        </p:spPr>
        <p:txBody>
          <a:bodyPr/>
          <a:lstStyle/>
          <a:p>
            <a:pPr marL="609600" indent="-609600">
              <a:buFontTx/>
              <a:buNone/>
            </a:pPr>
            <a:r>
              <a:rPr lang="fr-FR"/>
              <a:t>Deux types de pratiques :</a:t>
            </a:r>
          </a:p>
          <a:p>
            <a:pPr marL="990600" lvl="1" indent="-533400">
              <a:buClr>
                <a:schemeClr val="accent2"/>
              </a:buClr>
              <a:buFont typeface="Wingdings" pitchFamily="2" charset="2"/>
              <a:buAutoNum type="arabicPeriod"/>
            </a:pPr>
            <a:r>
              <a:rPr lang="fr-FR" sz="1800"/>
              <a:t>La production de signes, symboles et valeurs incarnant l’identité de l’entreprise. </a:t>
            </a:r>
          </a:p>
          <a:p>
            <a:pPr marL="1371600" lvl="2" indent="-457200">
              <a:buFont typeface="Wingdings" pitchFamily="2" charset="2"/>
              <a:buNone/>
            </a:pPr>
            <a:r>
              <a:rPr lang="fr-FR" sz="1400"/>
              <a:t>	Les employés doivent y adhérer. Ils ont pour fonction de mobiliser les énergies vers des buts communs</a:t>
            </a:r>
          </a:p>
          <a:p>
            <a:pPr marL="990600" lvl="1" indent="-533400">
              <a:buClr>
                <a:schemeClr val="accent2"/>
              </a:buClr>
              <a:buFont typeface="Wingdings" pitchFamily="2" charset="2"/>
              <a:buAutoNum type="arabicPeriod"/>
            </a:pPr>
            <a:r>
              <a:rPr lang="fr-FR" sz="1800"/>
              <a:t>La recherche de traditions et de récits fondateurs de l’histoire de l’entreprise. </a:t>
            </a:r>
          </a:p>
          <a:p>
            <a:pPr marL="1371600" lvl="2" indent="-457200">
              <a:buFont typeface="Wingdings" pitchFamily="2" charset="2"/>
              <a:buNone/>
            </a:pPr>
            <a:r>
              <a:rPr lang="fr-FR" sz="1400"/>
              <a:t>	Peuvent aussi être utilisés à la communication externe. Parfois fabriqués de toutes pièces…</a:t>
            </a:r>
            <a:endParaRPr lang="fr-FR"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2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32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532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32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uiExpand="1"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pied de page 2"/>
          <p:cNvSpPr>
            <a:spLocks noGrp="1"/>
          </p:cNvSpPr>
          <p:nvPr>
            <p:ph type="ftr" sz="quarter" idx="10"/>
          </p:nvPr>
        </p:nvSpPr>
        <p:spPr/>
        <p:txBody>
          <a:bodyPr/>
          <a:lstStyle/>
          <a:p>
            <a:r>
              <a:rPr lang="fr-FR"/>
              <a:t>Rémi Bachelet et Caroline Verzat – Ecole Centrale de Lille</a:t>
            </a:r>
          </a:p>
        </p:txBody>
      </p:sp>
      <p:sp>
        <p:nvSpPr>
          <p:cNvPr id="24578" name="Rectangle 2"/>
          <p:cNvSpPr>
            <a:spLocks noGrp="1" noChangeArrowheads="1"/>
          </p:cNvSpPr>
          <p:nvPr>
            <p:ph type="title"/>
          </p:nvPr>
        </p:nvSpPr>
        <p:spPr>
          <a:xfrm>
            <a:off x="1331913" y="188913"/>
            <a:ext cx="7777162" cy="555625"/>
          </a:xfrm>
        </p:spPr>
        <p:txBody>
          <a:bodyPr/>
          <a:lstStyle/>
          <a:p>
            <a:r>
              <a:rPr lang="fr-FR" sz="3200"/>
              <a:t>Y-a-t’il des cultures nationales ? (1/2)</a:t>
            </a:r>
          </a:p>
        </p:txBody>
      </p:sp>
      <p:sp>
        <p:nvSpPr>
          <p:cNvPr id="24579" name="Text Box 3"/>
          <p:cNvSpPr txBox="1">
            <a:spLocks noChangeArrowheads="1"/>
          </p:cNvSpPr>
          <p:nvPr/>
        </p:nvSpPr>
        <p:spPr bwMode="auto">
          <a:xfrm>
            <a:off x="1676400" y="1420813"/>
            <a:ext cx="42084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1600" b="1" i="1">
                <a:solidFill>
                  <a:schemeClr val="tx2"/>
                </a:solidFill>
                <a:latin typeface="Tahoma" pitchFamily="34" charset="0"/>
              </a:rPr>
              <a:t>La logique de l’honneur</a:t>
            </a:r>
            <a:r>
              <a:rPr lang="fr-FR" sz="1600">
                <a:solidFill>
                  <a:schemeClr val="tx2"/>
                </a:solidFill>
                <a:latin typeface="Tahoma" pitchFamily="34" charset="0"/>
              </a:rPr>
              <a:t>  Ph. d’Iribarne 88</a:t>
            </a:r>
          </a:p>
        </p:txBody>
      </p:sp>
      <p:sp>
        <p:nvSpPr>
          <p:cNvPr id="24580" name="Text Box 4"/>
          <p:cNvSpPr txBox="1">
            <a:spLocks noChangeArrowheads="1"/>
          </p:cNvSpPr>
          <p:nvPr/>
        </p:nvSpPr>
        <p:spPr bwMode="auto">
          <a:xfrm>
            <a:off x="1524000" y="1905000"/>
            <a:ext cx="5638800" cy="3968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2000">
                <a:latin typeface="Tahoma" pitchFamily="34" charset="0"/>
              </a:rPr>
              <a:t>Différentes manières de gérer le « pacte social »</a:t>
            </a:r>
          </a:p>
        </p:txBody>
      </p:sp>
      <p:sp>
        <p:nvSpPr>
          <p:cNvPr id="24581" name="Text Box 5"/>
          <p:cNvSpPr txBox="1">
            <a:spLocks noChangeArrowheads="1"/>
          </p:cNvSpPr>
          <p:nvPr/>
        </p:nvSpPr>
        <p:spPr bwMode="auto">
          <a:xfrm>
            <a:off x="0" y="2667000"/>
            <a:ext cx="9232900" cy="132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2000" b="1">
                <a:latin typeface="Tahoma" pitchFamily="34" charset="0"/>
              </a:rPr>
              <a:t>Exemples 		E-U			France	  		</a:t>
            </a:r>
          </a:p>
          <a:p>
            <a:pPr eaLnBrk="1" hangingPunct="1">
              <a:spcBef>
                <a:spcPct val="40000"/>
              </a:spcBef>
            </a:pPr>
            <a:r>
              <a:rPr lang="fr-FR" sz="1600">
                <a:latin typeface="Tahoma" pitchFamily="34" charset="0"/>
              </a:rPr>
              <a:t>Pannes et heures sup.	règlements précis sur	discussions informelles entre</a:t>
            </a:r>
          </a:p>
          <a:p>
            <a:pPr eaLnBrk="1" hangingPunct="1"/>
            <a:r>
              <a:rPr lang="fr-FR" sz="1600">
                <a:latin typeface="Tahoma" pitchFamily="34" charset="0"/>
              </a:rPr>
              <a:t>Des ouvriers entretien	ordres de priorité		chefs d’équipe, contremaître et ouvriers</a:t>
            </a:r>
          </a:p>
          <a:p>
            <a:pPr eaLnBrk="1" hangingPunct="1">
              <a:spcBef>
                <a:spcPct val="40000"/>
              </a:spcBef>
            </a:pPr>
            <a:r>
              <a:rPr lang="fr-FR" sz="1600">
                <a:latin typeface="Tahoma" pitchFamily="34" charset="0"/>
              </a:rPr>
              <a:t>Remplacements		règle d’ancienneté		pression des surveillants</a:t>
            </a:r>
          </a:p>
        </p:txBody>
      </p:sp>
      <p:sp>
        <p:nvSpPr>
          <p:cNvPr id="24582" name="Text Box 6"/>
          <p:cNvSpPr txBox="1">
            <a:spLocks noChangeArrowheads="1"/>
          </p:cNvSpPr>
          <p:nvPr/>
        </p:nvSpPr>
        <p:spPr bwMode="auto">
          <a:xfrm>
            <a:off x="1676400" y="4572000"/>
            <a:ext cx="3473450" cy="122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fr-FR" sz="2000" b="1">
                <a:solidFill>
                  <a:schemeClr val="accent1"/>
                </a:solidFill>
                <a:latin typeface="Tahoma" pitchFamily="34" charset="0"/>
              </a:rPr>
              <a:t>Contrat</a:t>
            </a:r>
          </a:p>
          <a:p>
            <a:pPr algn="ctr" eaLnBrk="1" hangingPunct="1"/>
            <a:r>
              <a:rPr lang="fr-FR" i="1">
                <a:solidFill>
                  <a:schemeClr val="tx2"/>
                </a:solidFill>
                <a:latin typeface="Tahoma" pitchFamily="34" charset="0"/>
              </a:rPr>
              <a:t>Définition précise</a:t>
            </a:r>
          </a:p>
          <a:p>
            <a:pPr algn="ctr" eaLnBrk="1" hangingPunct="1"/>
            <a:r>
              <a:rPr lang="fr-FR" i="1">
                <a:solidFill>
                  <a:schemeClr val="tx2"/>
                </a:solidFill>
                <a:latin typeface="Tahoma" pitchFamily="34" charset="0"/>
              </a:rPr>
              <a:t>des droits et devoirs de chacun, </a:t>
            </a:r>
          </a:p>
          <a:p>
            <a:pPr algn="ctr" eaLnBrk="1" hangingPunct="1"/>
            <a:r>
              <a:rPr lang="fr-FR" i="1">
                <a:solidFill>
                  <a:schemeClr val="tx2"/>
                </a:solidFill>
                <a:latin typeface="Tahoma" pitchFamily="34" charset="0"/>
              </a:rPr>
              <a:t>des récompenses et sanctions</a:t>
            </a:r>
          </a:p>
        </p:txBody>
      </p:sp>
      <p:sp>
        <p:nvSpPr>
          <p:cNvPr id="24583" name="Text Box 7"/>
          <p:cNvSpPr txBox="1">
            <a:spLocks noChangeArrowheads="1"/>
          </p:cNvSpPr>
          <p:nvPr/>
        </p:nvSpPr>
        <p:spPr bwMode="auto">
          <a:xfrm>
            <a:off x="5410200" y="4648200"/>
            <a:ext cx="3171825"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fr-FR" sz="2000" b="1">
                <a:solidFill>
                  <a:schemeClr val="accent1"/>
                </a:solidFill>
                <a:latin typeface="Tahoma" pitchFamily="34" charset="0"/>
              </a:rPr>
              <a:t>Honneur</a:t>
            </a:r>
          </a:p>
          <a:p>
            <a:pPr algn="ctr" eaLnBrk="1" hangingPunct="1"/>
            <a:r>
              <a:rPr lang="fr-FR" i="1">
                <a:solidFill>
                  <a:schemeClr val="tx2"/>
                </a:solidFill>
                <a:latin typeface="Tahoma" pitchFamily="34" charset="0"/>
              </a:rPr>
              <a:t>Fierté et respect de son rang </a:t>
            </a:r>
          </a:p>
          <a:p>
            <a:pPr algn="ctr" eaLnBrk="1" hangingPunct="1"/>
            <a:r>
              <a:rPr lang="fr-FR" i="1">
                <a:solidFill>
                  <a:schemeClr val="tx2"/>
                </a:solidFill>
                <a:latin typeface="Tahoma" pitchFamily="34" charset="0"/>
              </a:rPr>
              <a:t>dans une société hiérarchisée</a:t>
            </a:r>
          </a:p>
          <a:p>
            <a:pPr algn="ctr" eaLnBrk="1" hangingPunct="1"/>
            <a:r>
              <a:rPr lang="fr-FR" i="1">
                <a:solidFill>
                  <a:schemeClr val="tx2"/>
                </a:solidFill>
                <a:latin typeface="Tahoma" pitchFamily="34" charset="0"/>
              </a:rPr>
              <a:t>Devoirs et privilèges</a:t>
            </a:r>
          </a:p>
          <a:p>
            <a:pPr algn="ctr" eaLnBrk="1" hangingPunct="1"/>
            <a:r>
              <a:rPr lang="fr-FR" i="1">
                <a:solidFill>
                  <a:schemeClr val="tx2"/>
                </a:solidFill>
                <a:latin typeface="Tahoma" pitchFamily="34" charset="0"/>
              </a:rPr>
              <a:t>liés à l’identité de groupe</a:t>
            </a:r>
          </a:p>
        </p:txBody>
      </p:sp>
      <p:sp>
        <p:nvSpPr>
          <p:cNvPr id="24584" name="AutoShape 8"/>
          <p:cNvSpPr>
            <a:spLocks noChangeArrowheads="1"/>
          </p:cNvSpPr>
          <p:nvPr/>
        </p:nvSpPr>
        <p:spPr bwMode="auto">
          <a:xfrm>
            <a:off x="3200400" y="4038600"/>
            <a:ext cx="381000" cy="457200"/>
          </a:xfrm>
          <a:prstGeom prst="downArrow">
            <a:avLst>
              <a:gd name="adj1" fmla="val 50000"/>
              <a:gd name="adj2" fmla="val 3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24585" name="AutoShape 9"/>
          <p:cNvSpPr>
            <a:spLocks noChangeArrowheads="1"/>
          </p:cNvSpPr>
          <p:nvPr/>
        </p:nvSpPr>
        <p:spPr bwMode="auto">
          <a:xfrm>
            <a:off x="6781800" y="4038600"/>
            <a:ext cx="381000" cy="457200"/>
          </a:xfrm>
          <a:prstGeom prst="downArrow">
            <a:avLst>
              <a:gd name="adj1" fmla="val 50000"/>
              <a:gd name="adj2" fmla="val 3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pied de page 2"/>
          <p:cNvSpPr>
            <a:spLocks noGrp="1"/>
          </p:cNvSpPr>
          <p:nvPr>
            <p:ph type="ftr" sz="quarter" idx="10"/>
          </p:nvPr>
        </p:nvSpPr>
        <p:spPr/>
        <p:txBody>
          <a:bodyPr/>
          <a:lstStyle/>
          <a:p>
            <a:r>
              <a:rPr lang="fr-FR"/>
              <a:t>Rémi Bachelet et Caroline Verzat – Ecole Centrale de Lille</a:t>
            </a:r>
          </a:p>
        </p:txBody>
      </p:sp>
      <p:sp>
        <p:nvSpPr>
          <p:cNvPr id="25602" name="Rectangle 2"/>
          <p:cNvSpPr>
            <a:spLocks noGrp="1" noChangeArrowheads="1"/>
          </p:cNvSpPr>
          <p:nvPr>
            <p:ph type="title"/>
          </p:nvPr>
        </p:nvSpPr>
        <p:spPr>
          <a:xfrm>
            <a:off x="1150938" y="304800"/>
            <a:ext cx="7793037" cy="685800"/>
          </a:xfrm>
        </p:spPr>
        <p:txBody>
          <a:bodyPr/>
          <a:lstStyle/>
          <a:p>
            <a:r>
              <a:rPr lang="fr-FR" sz="3200"/>
              <a:t>Y-a-t’il des cultures nationales ? (2/2)</a:t>
            </a:r>
          </a:p>
        </p:txBody>
      </p:sp>
      <p:sp>
        <p:nvSpPr>
          <p:cNvPr id="25603" name="Text Box 3"/>
          <p:cNvSpPr txBox="1">
            <a:spLocks noChangeArrowheads="1"/>
          </p:cNvSpPr>
          <p:nvPr/>
        </p:nvSpPr>
        <p:spPr bwMode="auto">
          <a:xfrm>
            <a:off x="1042988" y="1268413"/>
            <a:ext cx="70929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1400" b="1" i="1">
                <a:solidFill>
                  <a:schemeClr val="tx2"/>
                </a:solidFill>
                <a:latin typeface="Tahoma" pitchFamily="34" charset="0"/>
              </a:rPr>
              <a:t>Politique d’éducation et organisation industrielle en France et en Allemagne</a:t>
            </a:r>
            <a:r>
              <a:rPr lang="fr-FR" sz="1400">
                <a:solidFill>
                  <a:schemeClr val="tx2"/>
                </a:solidFill>
                <a:latin typeface="Tahoma" pitchFamily="34" charset="0"/>
              </a:rPr>
              <a:t>  </a:t>
            </a:r>
          </a:p>
          <a:p>
            <a:pPr eaLnBrk="1" hangingPunct="1"/>
            <a:r>
              <a:rPr lang="fr-FR" sz="1400">
                <a:solidFill>
                  <a:schemeClr val="tx2"/>
                </a:solidFill>
                <a:latin typeface="Tahoma" pitchFamily="34" charset="0"/>
              </a:rPr>
              <a:t>Maurice M., Sellier F., Sylvestre J.J.  82</a:t>
            </a:r>
          </a:p>
        </p:txBody>
      </p:sp>
      <p:sp>
        <p:nvSpPr>
          <p:cNvPr id="25604" name="Text Box 4"/>
          <p:cNvSpPr txBox="1">
            <a:spLocks noChangeArrowheads="1"/>
          </p:cNvSpPr>
          <p:nvPr/>
        </p:nvSpPr>
        <p:spPr bwMode="auto">
          <a:xfrm>
            <a:off x="3886200" y="1981200"/>
            <a:ext cx="1797050" cy="3968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2000">
                <a:latin typeface="Tahoma" pitchFamily="34" charset="0"/>
              </a:rPr>
              <a:t>L’effet sociétal</a:t>
            </a:r>
          </a:p>
        </p:txBody>
      </p:sp>
      <p:sp>
        <p:nvSpPr>
          <p:cNvPr id="25605" name="Text Box 5"/>
          <p:cNvSpPr txBox="1">
            <a:spLocks noChangeArrowheads="1"/>
          </p:cNvSpPr>
          <p:nvPr/>
        </p:nvSpPr>
        <p:spPr bwMode="auto">
          <a:xfrm>
            <a:off x="228600" y="2286000"/>
            <a:ext cx="8915400" cy="220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fr-FR" sz="2000" b="1">
                <a:latin typeface="Tahoma" pitchFamily="34" charset="0"/>
              </a:rPr>
              <a:t>		Allemagne	 		France		</a:t>
            </a:r>
          </a:p>
          <a:p>
            <a:pPr eaLnBrk="1" hangingPunct="1">
              <a:spcBef>
                <a:spcPct val="40000"/>
              </a:spcBef>
            </a:pPr>
            <a:r>
              <a:rPr lang="fr-FR" sz="1600">
                <a:latin typeface="Tahoma" pitchFamily="34" charset="0"/>
              </a:rPr>
              <a:t>	1 maîtrise / 25 ouvriers			1 maîtrise / 10 ouvriers</a:t>
            </a:r>
          </a:p>
          <a:p>
            <a:pPr eaLnBrk="1" hangingPunct="1"/>
            <a:r>
              <a:rPr lang="fr-FR" sz="1600">
                <a:latin typeface="Tahoma" pitchFamily="34" charset="0"/>
              </a:rPr>
              <a:t>	encadrement supérieur fort			encadrement supérieur faible</a:t>
            </a:r>
          </a:p>
          <a:p>
            <a:pPr eaLnBrk="1" hangingPunct="1"/>
            <a:r>
              <a:rPr lang="fr-FR" sz="1600">
                <a:latin typeface="Tahoma" pitchFamily="34" charset="0"/>
              </a:rPr>
              <a:t>	polyvalence et qualification ouvrière		spécialisation</a:t>
            </a:r>
          </a:p>
          <a:p>
            <a:pPr eaLnBrk="1" hangingPunct="1"/>
            <a:r>
              <a:rPr lang="fr-FR" sz="1600">
                <a:latin typeface="Tahoma" pitchFamily="34" charset="0"/>
              </a:rPr>
              <a:t>	entretien intégré au poste			entretien séparé ou sous-traité</a:t>
            </a:r>
          </a:p>
          <a:p>
            <a:pPr eaLnBrk="1" hangingPunct="1"/>
            <a:r>
              <a:rPr lang="fr-FR" sz="1600">
                <a:latin typeface="Tahoma" pitchFamily="34" charset="0"/>
              </a:rPr>
              <a:t>	autonomie et coopération entre pairs		discipline et isolement</a:t>
            </a:r>
          </a:p>
          <a:p>
            <a:pPr eaLnBrk="1" hangingPunct="1"/>
            <a:r>
              <a:rPr lang="fr-FR" sz="1600">
                <a:latin typeface="Tahoma" pitchFamily="34" charset="0"/>
              </a:rPr>
              <a:t>	relations faciles avec maîtrise			conflits</a:t>
            </a:r>
          </a:p>
          <a:p>
            <a:pPr eaLnBrk="1" hangingPunct="1"/>
            <a:r>
              <a:rPr lang="fr-FR" sz="1600">
                <a:latin typeface="Tahoma" pitchFamily="34" charset="0"/>
              </a:rPr>
              <a:t>	évolution professionnelle vers maîtrise		passage rare, sur culture générale</a:t>
            </a:r>
          </a:p>
        </p:txBody>
      </p:sp>
      <p:sp>
        <p:nvSpPr>
          <p:cNvPr id="25606" name="AutoShape 6"/>
          <p:cNvSpPr>
            <a:spLocks noChangeArrowheads="1"/>
          </p:cNvSpPr>
          <p:nvPr/>
        </p:nvSpPr>
        <p:spPr bwMode="auto">
          <a:xfrm>
            <a:off x="2514600" y="4495800"/>
            <a:ext cx="381000" cy="304800"/>
          </a:xfrm>
          <a:prstGeom prst="upDownArrow">
            <a:avLst>
              <a:gd name="adj1" fmla="val 50000"/>
              <a:gd name="adj2" fmla="val 2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25607" name="AutoShape 7"/>
          <p:cNvSpPr>
            <a:spLocks noChangeArrowheads="1"/>
          </p:cNvSpPr>
          <p:nvPr/>
        </p:nvSpPr>
        <p:spPr bwMode="auto">
          <a:xfrm>
            <a:off x="6781800" y="4495800"/>
            <a:ext cx="381000" cy="304800"/>
          </a:xfrm>
          <a:prstGeom prst="upDownArrow">
            <a:avLst>
              <a:gd name="adj1" fmla="val 50000"/>
              <a:gd name="adj2" fmla="val 2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25608" name="Text Box 8"/>
          <p:cNvSpPr txBox="1">
            <a:spLocks noChangeArrowheads="1"/>
          </p:cNvSpPr>
          <p:nvPr/>
        </p:nvSpPr>
        <p:spPr bwMode="auto">
          <a:xfrm>
            <a:off x="1176338" y="4876800"/>
            <a:ext cx="7967662"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fr-FR" sz="1600">
                <a:latin typeface="Tahoma" pitchFamily="34" charset="0"/>
              </a:rPr>
              <a:t>apprentissage professionnel au poste		accès aux grades par diplômes nat.</a:t>
            </a:r>
          </a:p>
          <a:p>
            <a:pPr eaLnBrk="1" hangingPunct="1"/>
            <a:r>
              <a:rPr lang="fr-FR" sz="1600">
                <a:latin typeface="Tahoma" pitchFamily="34" charset="0"/>
              </a:rPr>
              <a:t>Formateurs = maîtrise, Ingénieurs maison	promotion à ancienneté +relations</a:t>
            </a:r>
          </a:p>
          <a:p>
            <a:pPr eaLnBrk="1" hangingPunct="1"/>
            <a:r>
              <a:rPr lang="fr-FR" sz="1600">
                <a:latin typeface="Tahoma" pitchFamily="34" charset="0"/>
              </a:rPr>
              <a:t>Filière enseignement général limitée		Enseignement général dominant</a:t>
            </a:r>
          </a:p>
        </p:txBody>
      </p:sp>
      <p:sp>
        <p:nvSpPr>
          <p:cNvPr id="25609" name="Text Box 9"/>
          <p:cNvSpPr txBox="1">
            <a:spLocks noChangeArrowheads="1"/>
          </p:cNvSpPr>
          <p:nvPr/>
        </p:nvSpPr>
        <p:spPr bwMode="auto">
          <a:xfrm rot="-2519484">
            <a:off x="80963" y="4953000"/>
            <a:ext cx="12287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1400" b="1">
                <a:latin typeface="Tahoma" pitchFamily="34" charset="0"/>
              </a:rPr>
              <a:t>Politique </a:t>
            </a:r>
          </a:p>
          <a:p>
            <a:pPr eaLnBrk="1" hangingPunct="1"/>
            <a:r>
              <a:rPr lang="fr-FR" sz="1400" b="1">
                <a:latin typeface="Tahoma" pitchFamily="34" charset="0"/>
              </a:rPr>
              <a:t>d’éducation</a:t>
            </a:r>
          </a:p>
        </p:txBody>
      </p:sp>
      <p:sp>
        <p:nvSpPr>
          <p:cNvPr id="25610" name="Text Box 10"/>
          <p:cNvSpPr txBox="1">
            <a:spLocks noChangeArrowheads="1"/>
          </p:cNvSpPr>
          <p:nvPr/>
        </p:nvSpPr>
        <p:spPr bwMode="auto">
          <a:xfrm rot="-2519484">
            <a:off x="-3175" y="3649663"/>
            <a:ext cx="13350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1400" b="1">
                <a:latin typeface="Tahoma" pitchFamily="34" charset="0"/>
              </a:rPr>
              <a:t>Organisation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pied de page 2"/>
          <p:cNvSpPr>
            <a:spLocks noGrp="1"/>
          </p:cNvSpPr>
          <p:nvPr>
            <p:ph type="ftr" sz="quarter" idx="10"/>
          </p:nvPr>
        </p:nvSpPr>
        <p:spPr/>
        <p:txBody>
          <a:bodyPr/>
          <a:lstStyle/>
          <a:p>
            <a:r>
              <a:rPr lang="fr-FR"/>
              <a:t>Rémi Bachelet et Caroline Verzat – Ecole Centrale de Lille</a:t>
            </a:r>
          </a:p>
        </p:txBody>
      </p:sp>
      <p:sp>
        <p:nvSpPr>
          <p:cNvPr id="27650" name="Rectangle 2"/>
          <p:cNvSpPr>
            <a:spLocks noGrp="1" noChangeArrowheads="1"/>
          </p:cNvSpPr>
          <p:nvPr>
            <p:ph type="title"/>
          </p:nvPr>
        </p:nvSpPr>
        <p:spPr>
          <a:xfrm>
            <a:off x="1331913" y="188913"/>
            <a:ext cx="7777162" cy="493712"/>
          </a:xfrm>
        </p:spPr>
        <p:txBody>
          <a:bodyPr/>
          <a:lstStyle/>
          <a:p>
            <a:r>
              <a:rPr lang="fr-FR" sz="3200"/>
              <a:t>Organisations et cultures d’entreprise</a:t>
            </a:r>
          </a:p>
        </p:txBody>
      </p:sp>
      <p:sp>
        <p:nvSpPr>
          <p:cNvPr id="27651" name="Text Box 3"/>
          <p:cNvSpPr txBox="1">
            <a:spLocks noChangeArrowheads="1"/>
          </p:cNvSpPr>
          <p:nvPr/>
        </p:nvSpPr>
        <p:spPr bwMode="auto">
          <a:xfrm>
            <a:off x="1736725" y="1481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endParaRPr lang="fr-FR" sz="2400">
              <a:latin typeface="Tahoma" pitchFamily="34" charset="0"/>
            </a:endParaRPr>
          </a:p>
        </p:txBody>
      </p:sp>
      <p:sp>
        <p:nvSpPr>
          <p:cNvPr id="27652" name="Text Box 4"/>
          <p:cNvSpPr txBox="1">
            <a:spLocks noChangeArrowheads="1"/>
          </p:cNvSpPr>
          <p:nvPr/>
        </p:nvSpPr>
        <p:spPr bwMode="auto">
          <a:xfrm>
            <a:off x="914400" y="1447800"/>
            <a:ext cx="7696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fr-FR" sz="2000" i="1">
                <a:solidFill>
                  <a:schemeClr val="tx2"/>
                </a:solidFill>
                <a:latin typeface="Tahoma" pitchFamily="34" charset="0"/>
              </a:rPr>
              <a:t> </a:t>
            </a:r>
            <a:r>
              <a:rPr lang="fr-FR" b="1" i="1">
                <a:solidFill>
                  <a:schemeClr val="tx2"/>
                </a:solidFill>
                <a:latin typeface="Tahoma" pitchFamily="34" charset="0"/>
              </a:rPr>
              <a:t>Les mondes sociaux</a:t>
            </a:r>
            <a:r>
              <a:rPr lang="fr-FR" i="1">
                <a:solidFill>
                  <a:schemeClr val="tx2"/>
                </a:solidFill>
                <a:latin typeface="Tahoma" pitchFamily="34" charset="0"/>
              </a:rPr>
              <a:t>, </a:t>
            </a:r>
            <a:r>
              <a:rPr lang="fr-FR">
                <a:solidFill>
                  <a:schemeClr val="tx2"/>
                </a:solidFill>
                <a:latin typeface="Tahoma" pitchFamily="34" charset="0"/>
              </a:rPr>
              <a:t>Francfort, Osty, Uhalde, Sainsaulieu, 95</a:t>
            </a:r>
          </a:p>
        </p:txBody>
      </p:sp>
      <p:sp>
        <p:nvSpPr>
          <p:cNvPr id="27653" name="Text Box 5"/>
          <p:cNvSpPr txBox="1">
            <a:spLocks noChangeArrowheads="1"/>
          </p:cNvSpPr>
          <p:nvPr/>
        </p:nvSpPr>
        <p:spPr bwMode="auto">
          <a:xfrm>
            <a:off x="228600" y="2438400"/>
            <a:ext cx="2971800" cy="24415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fr-FR" sz="1400" b="1">
                <a:latin typeface="Tahoma" pitchFamily="34" charset="0"/>
              </a:rPr>
              <a:t>Source :</a:t>
            </a:r>
          </a:p>
          <a:p>
            <a:pPr eaLnBrk="1" hangingPunct="1"/>
            <a:r>
              <a:rPr lang="fr-FR" sz="1400">
                <a:latin typeface="Tahoma" pitchFamily="34" charset="0"/>
              </a:rPr>
              <a:t>80 établissements publics et privés</a:t>
            </a:r>
          </a:p>
          <a:p>
            <a:pPr eaLnBrk="1" hangingPunct="1"/>
            <a:r>
              <a:rPr lang="fr-FR" sz="1400">
                <a:latin typeface="Tahoma" pitchFamily="34" charset="0"/>
              </a:rPr>
              <a:t>4000 entretiens</a:t>
            </a:r>
          </a:p>
          <a:p>
            <a:pPr eaLnBrk="1" hangingPunct="1"/>
            <a:r>
              <a:rPr lang="fr-FR" sz="1400">
                <a:latin typeface="Tahoma" pitchFamily="34" charset="0"/>
              </a:rPr>
              <a:t>Analyse factorielle 500 indicateurs</a:t>
            </a:r>
          </a:p>
          <a:p>
            <a:pPr eaLnBrk="1" hangingPunct="1"/>
            <a:endParaRPr lang="fr-FR" sz="1400">
              <a:latin typeface="Tahoma" pitchFamily="34" charset="0"/>
            </a:endParaRPr>
          </a:p>
          <a:p>
            <a:pPr eaLnBrk="1" hangingPunct="1"/>
            <a:r>
              <a:rPr lang="fr-FR" sz="1400" b="1">
                <a:latin typeface="Tahoma" pitchFamily="34" charset="0"/>
              </a:rPr>
              <a:t>Thématiques étudiées :</a:t>
            </a:r>
          </a:p>
          <a:p>
            <a:pPr eaLnBrk="1" hangingPunct="1">
              <a:buFontTx/>
              <a:buChar char="-"/>
            </a:pPr>
            <a:r>
              <a:rPr lang="fr-FR" sz="1400">
                <a:latin typeface="Tahoma" pitchFamily="34" charset="0"/>
              </a:rPr>
              <a:t> Environnement</a:t>
            </a:r>
          </a:p>
          <a:p>
            <a:pPr eaLnBrk="1" hangingPunct="1">
              <a:buFontTx/>
              <a:buChar char="-"/>
            </a:pPr>
            <a:r>
              <a:rPr lang="fr-FR" sz="1400">
                <a:latin typeface="Tahoma" pitchFamily="34" charset="0"/>
              </a:rPr>
              <a:t> Organisation</a:t>
            </a:r>
          </a:p>
          <a:p>
            <a:pPr eaLnBrk="1" hangingPunct="1">
              <a:buFontTx/>
              <a:buChar char="-"/>
            </a:pPr>
            <a:r>
              <a:rPr lang="fr-FR" sz="1400">
                <a:latin typeface="Tahoma" pitchFamily="34" charset="0"/>
              </a:rPr>
              <a:t> Ciment culturel </a:t>
            </a:r>
          </a:p>
          <a:p>
            <a:pPr eaLnBrk="1" hangingPunct="1">
              <a:buFontTx/>
              <a:buChar char="-"/>
            </a:pPr>
            <a:r>
              <a:rPr lang="fr-FR" sz="1400">
                <a:latin typeface="Tahoma" pitchFamily="34" charset="0"/>
              </a:rPr>
              <a:t> Rapports de pouvoir</a:t>
            </a:r>
          </a:p>
          <a:p>
            <a:pPr eaLnBrk="1" hangingPunct="1">
              <a:buFontTx/>
              <a:buChar char="-"/>
            </a:pPr>
            <a:r>
              <a:rPr lang="fr-FR" sz="1400">
                <a:latin typeface="Tahoma" pitchFamily="34" charset="0"/>
              </a:rPr>
              <a:t> Logiques d’action collective</a:t>
            </a:r>
          </a:p>
        </p:txBody>
      </p:sp>
      <p:sp>
        <p:nvSpPr>
          <p:cNvPr id="27654" name="Text Box 6"/>
          <p:cNvSpPr txBox="1">
            <a:spLocks noChangeArrowheads="1"/>
          </p:cNvSpPr>
          <p:nvPr/>
        </p:nvSpPr>
        <p:spPr bwMode="auto">
          <a:xfrm>
            <a:off x="3581400" y="2133600"/>
            <a:ext cx="3592513" cy="3013075"/>
          </a:xfrm>
          <a:prstGeom prst="rect">
            <a:avLst/>
          </a:prstGeom>
          <a:solidFill>
            <a:srgbClr val="00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2400" b="1">
                <a:solidFill>
                  <a:schemeClr val="tx2"/>
                </a:solidFill>
                <a:latin typeface="Tahoma" pitchFamily="34" charset="0"/>
              </a:rPr>
              <a:t>5 « mondes »</a:t>
            </a:r>
          </a:p>
          <a:p>
            <a:pPr eaLnBrk="1" hangingPunct="1"/>
            <a:endParaRPr lang="fr-FR" sz="2400" b="1">
              <a:solidFill>
                <a:schemeClr val="tx2"/>
              </a:solidFill>
              <a:latin typeface="Tahoma" pitchFamily="34" charset="0"/>
            </a:endParaRPr>
          </a:p>
          <a:p>
            <a:pPr eaLnBrk="1" hangingPunct="1"/>
            <a:r>
              <a:rPr lang="fr-FR" sz="2400">
                <a:solidFill>
                  <a:schemeClr val="tx2"/>
                </a:solidFill>
                <a:latin typeface="Tahoma" pitchFamily="34" charset="0"/>
              </a:rPr>
              <a:t>L’entreprise communauté</a:t>
            </a:r>
          </a:p>
          <a:p>
            <a:pPr eaLnBrk="1" hangingPunct="1"/>
            <a:r>
              <a:rPr lang="fr-FR" sz="2400">
                <a:solidFill>
                  <a:schemeClr val="tx2"/>
                </a:solidFill>
                <a:latin typeface="Tahoma" pitchFamily="34" charset="0"/>
              </a:rPr>
              <a:t>La bureaucratie évolutive</a:t>
            </a:r>
          </a:p>
          <a:p>
            <a:pPr eaLnBrk="1" hangingPunct="1"/>
            <a:r>
              <a:rPr lang="fr-FR" sz="2400">
                <a:solidFill>
                  <a:schemeClr val="tx2"/>
                </a:solidFill>
                <a:latin typeface="Tahoma" pitchFamily="34" charset="0"/>
              </a:rPr>
              <a:t>L’entreprise duale</a:t>
            </a:r>
          </a:p>
          <a:p>
            <a:pPr eaLnBrk="1" hangingPunct="1"/>
            <a:endParaRPr lang="fr-FR" sz="2400">
              <a:solidFill>
                <a:schemeClr val="tx2"/>
              </a:solidFill>
              <a:latin typeface="Tahoma" pitchFamily="34" charset="0"/>
            </a:endParaRPr>
          </a:p>
          <a:p>
            <a:pPr eaLnBrk="1" hangingPunct="1"/>
            <a:r>
              <a:rPr lang="fr-FR" sz="2400">
                <a:solidFill>
                  <a:schemeClr val="tx2"/>
                </a:solidFill>
                <a:latin typeface="Tahoma" pitchFamily="34" charset="0"/>
              </a:rPr>
              <a:t>L’entreprise modernisée</a:t>
            </a:r>
          </a:p>
          <a:p>
            <a:pPr eaLnBrk="1" hangingPunct="1"/>
            <a:r>
              <a:rPr lang="fr-FR" sz="2400">
                <a:solidFill>
                  <a:schemeClr val="tx2"/>
                </a:solidFill>
                <a:latin typeface="Tahoma" pitchFamily="34" charset="0"/>
              </a:rPr>
              <a:t>L’entreprise en crise</a:t>
            </a:r>
          </a:p>
        </p:txBody>
      </p:sp>
      <p:sp>
        <p:nvSpPr>
          <p:cNvPr id="27655" name="Text Box 7"/>
          <p:cNvSpPr txBox="1">
            <a:spLocks noChangeArrowheads="1"/>
          </p:cNvSpPr>
          <p:nvPr/>
        </p:nvSpPr>
        <p:spPr bwMode="auto">
          <a:xfrm>
            <a:off x="7391400" y="3200400"/>
            <a:ext cx="111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2400">
                <a:solidFill>
                  <a:schemeClr val="accent1"/>
                </a:solidFill>
                <a:latin typeface="Tahoma" pitchFamily="34" charset="0"/>
              </a:rPr>
              <a:t>stables</a:t>
            </a:r>
          </a:p>
        </p:txBody>
      </p:sp>
      <p:sp>
        <p:nvSpPr>
          <p:cNvPr id="27656" name="Text Box 8"/>
          <p:cNvSpPr txBox="1">
            <a:spLocks noChangeArrowheads="1"/>
          </p:cNvSpPr>
          <p:nvPr/>
        </p:nvSpPr>
        <p:spPr bwMode="auto">
          <a:xfrm>
            <a:off x="7315200" y="4419600"/>
            <a:ext cx="1357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2400">
                <a:solidFill>
                  <a:schemeClr val="accent1"/>
                </a:solidFill>
                <a:latin typeface="Tahoma" pitchFamily="34" charset="0"/>
              </a:rPr>
              <a:t>instables</a:t>
            </a:r>
          </a:p>
        </p:txBody>
      </p:sp>
      <p:sp>
        <p:nvSpPr>
          <p:cNvPr id="27657" name="AutoShape 9"/>
          <p:cNvSpPr>
            <a:spLocks/>
          </p:cNvSpPr>
          <p:nvPr/>
        </p:nvSpPr>
        <p:spPr bwMode="auto">
          <a:xfrm>
            <a:off x="7162800" y="3352800"/>
            <a:ext cx="76200" cy="1066800"/>
          </a:xfrm>
          <a:prstGeom prst="rightBrace">
            <a:avLst>
              <a:gd name="adj1" fmla="val 116667"/>
              <a:gd name="adj2" fmla="val 50000"/>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27658" name="AutoShape 10"/>
          <p:cNvSpPr>
            <a:spLocks/>
          </p:cNvSpPr>
          <p:nvPr/>
        </p:nvSpPr>
        <p:spPr bwMode="auto">
          <a:xfrm>
            <a:off x="7162800" y="4800600"/>
            <a:ext cx="76200" cy="609600"/>
          </a:xfrm>
          <a:prstGeom prst="rightBrace">
            <a:avLst>
              <a:gd name="adj1" fmla="val 66667"/>
              <a:gd name="adj2" fmla="val 50000"/>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27659" name="Text Box 11"/>
          <p:cNvSpPr txBox="1">
            <a:spLocks noChangeArrowheads="1"/>
          </p:cNvSpPr>
          <p:nvPr/>
        </p:nvSpPr>
        <p:spPr bwMode="auto">
          <a:xfrm>
            <a:off x="5562600" y="5410200"/>
            <a:ext cx="3289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2400">
                <a:solidFill>
                  <a:schemeClr val="hlink"/>
                </a:solidFill>
                <a:latin typeface="Tahoma" pitchFamily="34" charset="0"/>
              </a:rPr>
              <a:t>et + ou - performantes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pied de page 2"/>
          <p:cNvSpPr>
            <a:spLocks noGrp="1"/>
          </p:cNvSpPr>
          <p:nvPr>
            <p:ph type="ftr" sz="quarter" idx="10"/>
          </p:nvPr>
        </p:nvSpPr>
        <p:spPr/>
        <p:txBody>
          <a:bodyPr/>
          <a:lstStyle/>
          <a:p>
            <a:r>
              <a:rPr lang="fr-FR"/>
              <a:t>Rémi Bachelet et Caroline Verzat – Ecole Centrale de Lille</a:t>
            </a:r>
          </a:p>
        </p:txBody>
      </p:sp>
      <p:sp>
        <p:nvSpPr>
          <p:cNvPr id="28674" name="Rectangle 2"/>
          <p:cNvSpPr>
            <a:spLocks noGrp="1" noChangeArrowheads="1"/>
          </p:cNvSpPr>
          <p:nvPr>
            <p:ph type="title"/>
          </p:nvPr>
        </p:nvSpPr>
        <p:spPr>
          <a:xfrm>
            <a:off x="1331913" y="188913"/>
            <a:ext cx="7777162" cy="430212"/>
          </a:xfrm>
        </p:spPr>
        <p:txBody>
          <a:bodyPr/>
          <a:lstStyle/>
          <a:p>
            <a:r>
              <a:rPr lang="fr-FR" sz="3200"/>
              <a:t>L’entreprise communauté</a:t>
            </a:r>
          </a:p>
        </p:txBody>
      </p:sp>
      <p:sp>
        <p:nvSpPr>
          <p:cNvPr id="28675" name="Text Box 3"/>
          <p:cNvSpPr txBox="1">
            <a:spLocks noChangeArrowheads="1"/>
          </p:cNvSpPr>
          <p:nvPr/>
        </p:nvSpPr>
        <p:spPr bwMode="auto">
          <a:xfrm>
            <a:off x="5616575" y="1270000"/>
            <a:ext cx="3527425" cy="1079500"/>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fr-FR" sz="1600">
                <a:latin typeface="Tahoma" pitchFamily="34" charset="0"/>
              </a:rPr>
              <a:t>PME 50-300 p</a:t>
            </a:r>
          </a:p>
          <a:p>
            <a:pPr eaLnBrk="1" hangingPunct="1"/>
            <a:r>
              <a:rPr lang="fr-FR" sz="1600">
                <a:latin typeface="Tahoma" pitchFamily="34" charset="0"/>
              </a:rPr>
              <a:t>Secteur consommation, conseil, </a:t>
            </a:r>
          </a:p>
          <a:p>
            <a:pPr eaLnBrk="1" hangingPunct="1"/>
            <a:r>
              <a:rPr lang="fr-FR" sz="1600">
                <a:latin typeface="Tahoma" pitchFamily="34" charset="0"/>
              </a:rPr>
              <a:t>Expansion, rentabilité et profitabilité</a:t>
            </a:r>
          </a:p>
          <a:p>
            <a:pPr eaLnBrk="1" hangingPunct="1"/>
            <a:r>
              <a:rPr lang="fr-FR" sz="1600">
                <a:latin typeface="Tahoma" pitchFamily="34" charset="0"/>
              </a:rPr>
              <a:t>Ajustements permanents / marché</a:t>
            </a:r>
          </a:p>
        </p:txBody>
      </p:sp>
      <p:sp>
        <p:nvSpPr>
          <p:cNvPr id="28676" name="AutoShape 4"/>
          <p:cNvSpPr>
            <a:spLocks noChangeArrowheads="1"/>
          </p:cNvSpPr>
          <p:nvPr/>
        </p:nvSpPr>
        <p:spPr bwMode="auto">
          <a:xfrm>
            <a:off x="-36513" y="2247900"/>
            <a:ext cx="8731251" cy="2693988"/>
          </a:xfrm>
          <a:prstGeom prst="star16">
            <a:avLst>
              <a:gd name="adj" fmla="val 37500"/>
            </a:avLst>
          </a:prstGeom>
          <a:solidFill>
            <a:srgbClr val="00CCFF"/>
          </a:solidFill>
          <a:ln w="9525">
            <a:solidFill>
              <a:srgbClr val="00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fr-FR">
                <a:latin typeface="Tahoma" pitchFamily="34" charset="0"/>
              </a:rPr>
              <a:t>fondateur charismatique</a:t>
            </a:r>
          </a:p>
          <a:p>
            <a:pPr eaLnBrk="1" hangingPunct="1"/>
            <a:r>
              <a:rPr lang="fr-FR">
                <a:latin typeface="Tahoma" pitchFamily="34" charset="0"/>
              </a:rPr>
              <a:t>Bonne entente</a:t>
            </a:r>
          </a:p>
          <a:p>
            <a:pPr eaLnBrk="1" hangingPunct="1"/>
            <a:r>
              <a:rPr lang="fr-FR">
                <a:latin typeface="Tahoma" pitchFamily="34" charset="0"/>
              </a:rPr>
              <a:t>Responsabilisation collective sur résultats</a:t>
            </a:r>
          </a:p>
          <a:p>
            <a:pPr eaLnBrk="1" hangingPunct="1"/>
            <a:r>
              <a:rPr lang="fr-FR">
                <a:latin typeface="Tahoma" pitchFamily="34" charset="0"/>
              </a:rPr>
              <a:t>Organisation simple et flexible</a:t>
            </a:r>
          </a:p>
          <a:p>
            <a:pPr eaLnBrk="1" hangingPunct="1"/>
            <a:r>
              <a:rPr lang="fr-FR">
                <a:latin typeface="Tahoma" pitchFamily="34" charset="0"/>
              </a:rPr>
              <a:t>Consensus sur métier &amp; professionnalisation</a:t>
            </a:r>
          </a:p>
        </p:txBody>
      </p:sp>
      <p:sp>
        <p:nvSpPr>
          <p:cNvPr id="28677" name="Text Box 5"/>
          <p:cNvSpPr txBox="1">
            <a:spLocks noChangeArrowheads="1"/>
          </p:cNvSpPr>
          <p:nvPr/>
        </p:nvSpPr>
        <p:spPr bwMode="auto">
          <a:xfrm>
            <a:off x="3352800" y="4724400"/>
            <a:ext cx="2209800" cy="6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fr-FR" sz="2000" b="1">
                <a:solidFill>
                  <a:schemeClr val="tx2"/>
                </a:solidFill>
                <a:latin typeface="Tahoma" pitchFamily="34" charset="0"/>
              </a:rPr>
              <a:t>Contrat social</a:t>
            </a:r>
            <a:r>
              <a:rPr lang="fr-FR">
                <a:latin typeface="Tahoma" pitchFamily="34" charset="0"/>
              </a:rPr>
              <a:t> 	</a:t>
            </a:r>
          </a:p>
        </p:txBody>
      </p:sp>
      <p:sp>
        <p:nvSpPr>
          <p:cNvPr id="28678" name="Text Box 6"/>
          <p:cNvSpPr txBox="1">
            <a:spLocks noChangeArrowheads="1"/>
          </p:cNvSpPr>
          <p:nvPr/>
        </p:nvSpPr>
        <p:spPr bwMode="auto">
          <a:xfrm>
            <a:off x="2514600" y="5029200"/>
            <a:ext cx="1627188" cy="134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b="1">
                <a:solidFill>
                  <a:schemeClr val="accent2"/>
                </a:solidFill>
                <a:latin typeface="Tahoma" pitchFamily="34" charset="0"/>
              </a:rPr>
              <a:t>Contribution</a:t>
            </a:r>
          </a:p>
          <a:p>
            <a:pPr eaLnBrk="1" hangingPunct="1"/>
            <a:r>
              <a:rPr lang="fr-FR" sz="1600">
                <a:solidFill>
                  <a:schemeClr val="tx2"/>
                </a:solidFill>
                <a:latin typeface="Tahoma" pitchFamily="34" charset="0"/>
              </a:rPr>
              <a:t>Disponibilité</a:t>
            </a:r>
          </a:p>
          <a:p>
            <a:pPr eaLnBrk="1" hangingPunct="1"/>
            <a:r>
              <a:rPr lang="fr-FR" sz="1600">
                <a:solidFill>
                  <a:schemeClr val="tx2"/>
                </a:solidFill>
                <a:latin typeface="Tahoma" pitchFamily="34" charset="0"/>
              </a:rPr>
              <a:t>Mobilisation</a:t>
            </a:r>
          </a:p>
          <a:p>
            <a:pPr eaLnBrk="1" hangingPunct="1"/>
            <a:r>
              <a:rPr lang="fr-FR" sz="1600">
                <a:solidFill>
                  <a:schemeClr val="tx2"/>
                </a:solidFill>
                <a:latin typeface="Tahoma" pitchFamily="34" charset="0"/>
              </a:rPr>
              <a:t>Compétence</a:t>
            </a:r>
          </a:p>
          <a:p>
            <a:pPr eaLnBrk="1" hangingPunct="1"/>
            <a:r>
              <a:rPr lang="fr-FR" sz="1600">
                <a:solidFill>
                  <a:schemeClr val="tx2"/>
                </a:solidFill>
                <a:latin typeface="Tahoma" pitchFamily="34" charset="0"/>
              </a:rPr>
              <a:t>Responsabilité</a:t>
            </a:r>
            <a:endParaRPr lang="fr-FR">
              <a:solidFill>
                <a:schemeClr val="tx2"/>
              </a:solidFill>
              <a:latin typeface="Tahoma" pitchFamily="34" charset="0"/>
            </a:endParaRPr>
          </a:p>
        </p:txBody>
      </p:sp>
      <p:sp>
        <p:nvSpPr>
          <p:cNvPr id="28679" name="Text Box 7"/>
          <p:cNvSpPr txBox="1">
            <a:spLocks noChangeArrowheads="1"/>
          </p:cNvSpPr>
          <p:nvPr/>
        </p:nvSpPr>
        <p:spPr bwMode="auto">
          <a:xfrm>
            <a:off x="4953000" y="5029200"/>
            <a:ext cx="4756150" cy="134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b="1">
                <a:solidFill>
                  <a:schemeClr val="accent2"/>
                </a:solidFill>
                <a:latin typeface="Tahoma" pitchFamily="34" charset="0"/>
              </a:rPr>
              <a:t>Rétribution</a:t>
            </a:r>
          </a:p>
          <a:p>
            <a:pPr eaLnBrk="1" hangingPunct="1"/>
            <a:r>
              <a:rPr lang="fr-FR" sz="1600">
                <a:solidFill>
                  <a:schemeClr val="tx2"/>
                </a:solidFill>
                <a:latin typeface="Tahoma" pitchFamily="34" charset="0"/>
              </a:rPr>
              <a:t>Autonomie</a:t>
            </a:r>
          </a:p>
          <a:p>
            <a:pPr eaLnBrk="1" hangingPunct="1"/>
            <a:r>
              <a:rPr lang="fr-FR" sz="1600">
                <a:solidFill>
                  <a:schemeClr val="tx2"/>
                </a:solidFill>
                <a:latin typeface="Tahoma" pitchFamily="34" charset="0"/>
              </a:rPr>
              <a:t>expérience de métier			</a:t>
            </a:r>
          </a:p>
          <a:p>
            <a:pPr eaLnBrk="1" hangingPunct="1"/>
            <a:r>
              <a:rPr lang="fr-FR" sz="1600">
                <a:solidFill>
                  <a:schemeClr val="tx2"/>
                </a:solidFill>
                <a:latin typeface="Tahoma" pitchFamily="34" charset="0"/>
              </a:rPr>
              <a:t>Promotion + reconnaissance symbolique</a:t>
            </a:r>
          </a:p>
          <a:p>
            <a:pPr eaLnBrk="1" hangingPunct="1"/>
            <a:r>
              <a:rPr lang="fr-FR" sz="1600">
                <a:solidFill>
                  <a:schemeClr val="tx2"/>
                </a:solidFill>
                <a:latin typeface="Tahoma" pitchFamily="34" charset="0"/>
              </a:rPr>
              <a:t>Garantie d’emploi et de statut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pied de page 2"/>
          <p:cNvSpPr>
            <a:spLocks noGrp="1"/>
          </p:cNvSpPr>
          <p:nvPr>
            <p:ph type="ftr" sz="quarter" idx="10"/>
          </p:nvPr>
        </p:nvSpPr>
        <p:spPr/>
        <p:txBody>
          <a:bodyPr/>
          <a:lstStyle/>
          <a:p>
            <a:r>
              <a:rPr lang="fr-FR"/>
              <a:t>Rémi Bachelet et Caroline Verzat – Ecole Centrale de Lille</a:t>
            </a:r>
          </a:p>
        </p:txBody>
      </p:sp>
      <p:sp>
        <p:nvSpPr>
          <p:cNvPr id="29698" name="AutoShape 2"/>
          <p:cNvSpPr>
            <a:spLocks noChangeArrowheads="1"/>
          </p:cNvSpPr>
          <p:nvPr/>
        </p:nvSpPr>
        <p:spPr bwMode="auto">
          <a:xfrm rot="-10800000">
            <a:off x="3657600" y="2895600"/>
            <a:ext cx="3048000" cy="2362200"/>
          </a:xfrm>
          <a:prstGeom prst="rtTriangle">
            <a:avLst/>
          </a:prstGeom>
          <a:solidFill>
            <a:srgbClr val="00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29699" name="AutoShape 3"/>
          <p:cNvSpPr>
            <a:spLocks noChangeArrowheads="1"/>
          </p:cNvSpPr>
          <p:nvPr/>
        </p:nvSpPr>
        <p:spPr bwMode="auto">
          <a:xfrm>
            <a:off x="2438400" y="2819400"/>
            <a:ext cx="3048000" cy="2362200"/>
          </a:xfrm>
          <a:prstGeom prst="rtTriangle">
            <a:avLst/>
          </a:prstGeom>
          <a:solidFill>
            <a:srgbClr val="00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29700" name="Rectangle 4"/>
          <p:cNvSpPr>
            <a:spLocks noGrp="1" noChangeArrowheads="1"/>
          </p:cNvSpPr>
          <p:nvPr>
            <p:ph type="title"/>
          </p:nvPr>
        </p:nvSpPr>
        <p:spPr>
          <a:xfrm>
            <a:off x="1331913" y="188913"/>
            <a:ext cx="7777162" cy="493712"/>
          </a:xfrm>
        </p:spPr>
        <p:txBody>
          <a:bodyPr/>
          <a:lstStyle/>
          <a:p>
            <a:r>
              <a:rPr lang="fr-FR" sz="2800"/>
              <a:t>L’entreprise modernisée</a:t>
            </a:r>
          </a:p>
        </p:txBody>
      </p:sp>
      <p:sp>
        <p:nvSpPr>
          <p:cNvPr id="29701" name="Text Box 5"/>
          <p:cNvSpPr txBox="1">
            <a:spLocks noChangeArrowheads="1"/>
          </p:cNvSpPr>
          <p:nvPr/>
        </p:nvSpPr>
        <p:spPr bwMode="auto">
          <a:xfrm>
            <a:off x="3429000" y="1600200"/>
            <a:ext cx="5257800" cy="925513"/>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fr-FR">
                <a:latin typeface="Tahoma" pitchFamily="34" charset="0"/>
              </a:rPr>
              <a:t>Grandes entreprises </a:t>
            </a:r>
            <a:r>
              <a:rPr lang="fr-FR" sz="1400">
                <a:latin typeface="Tahoma" pitchFamily="34" charset="0"/>
              </a:rPr>
              <a:t>industrie, agroalimentaire, service</a:t>
            </a:r>
          </a:p>
          <a:p>
            <a:pPr eaLnBrk="1" hangingPunct="1"/>
            <a:r>
              <a:rPr lang="fr-FR">
                <a:latin typeface="Tahoma" pitchFamily="34" charset="0"/>
              </a:rPr>
              <a:t>Rentabilité et productivité du travail, optimisation de l’outil de production, qualité…</a:t>
            </a:r>
          </a:p>
        </p:txBody>
      </p:sp>
      <p:sp>
        <p:nvSpPr>
          <p:cNvPr id="29702" name="Rectangle 6"/>
          <p:cNvSpPr>
            <a:spLocks noChangeArrowheads="1"/>
          </p:cNvSpPr>
          <p:nvPr/>
        </p:nvSpPr>
        <p:spPr bwMode="auto">
          <a:xfrm>
            <a:off x="381000" y="3048000"/>
            <a:ext cx="7848600" cy="193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fr-FR">
                <a:latin typeface="Tahoma" pitchFamily="34" charset="0"/>
              </a:rPr>
              <a:t>Désintégration corporatismes        Recomposition de professions nouvelles</a:t>
            </a:r>
          </a:p>
          <a:p>
            <a:pPr algn="ctr" eaLnBrk="1" hangingPunct="1">
              <a:spcBef>
                <a:spcPct val="70000"/>
              </a:spcBef>
            </a:pPr>
            <a:r>
              <a:rPr lang="fr-FR">
                <a:latin typeface="Tahoma" pitchFamily="34" charset="0"/>
              </a:rPr>
              <a:t>GRH très développée</a:t>
            </a:r>
          </a:p>
          <a:p>
            <a:pPr algn="ctr" eaLnBrk="1" hangingPunct="1"/>
            <a:r>
              <a:rPr lang="fr-FR">
                <a:latin typeface="Tahoma" pitchFamily="34" charset="0"/>
              </a:rPr>
              <a:t>Innovation technique et organisationnelle</a:t>
            </a:r>
          </a:p>
          <a:p>
            <a:pPr algn="ctr" eaLnBrk="1" hangingPunct="1"/>
            <a:r>
              <a:rPr lang="fr-FR">
                <a:latin typeface="Tahoma" pitchFamily="34" charset="0"/>
              </a:rPr>
              <a:t>Environnement incertain</a:t>
            </a:r>
          </a:p>
          <a:p>
            <a:pPr algn="ctr" eaLnBrk="1" hangingPunct="1"/>
            <a:r>
              <a:rPr lang="fr-FR">
                <a:latin typeface="Tahoma" pitchFamily="34" charset="0"/>
              </a:rPr>
              <a:t>Forte pressions politiques </a:t>
            </a:r>
          </a:p>
          <a:p>
            <a:pPr algn="ctr" eaLnBrk="1" hangingPunct="1"/>
            <a:r>
              <a:rPr lang="fr-FR">
                <a:latin typeface="Tahoma" pitchFamily="34" charset="0"/>
              </a:rPr>
              <a:t>Négociations entre tous les acteurs</a:t>
            </a:r>
          </a:p>
        </p:txBody>
      </p:sp>
      <p:sp>
        <p:nvSpPr>
          <p:cNvPr id="29703" name="Text Box 7"/>
          <p:cNvSpPr txBox="1">
            <a:spLocks noChangeArrowheads="1"/>
          </p:cNvSpPr>
          <p:nvPr/>
        </p:nvSpPr>
        <p:spPr bwMode="auto">
          <a:xfrm>
            <a:off x="2286000" y="5486400"/>
            <a:ext cx="4876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fr-FR" sz="2000" b="1">
                <a:solidFill>
                  <a:schemeClr val="accent2"/>
                </a:solidFill>
                <a:latin typeface="Tahoma" pitchFamily="34" charset="0"/>
              </a:rPr>
              <a:t>Réussite des</a:t>
            </a:r>
            <a:r>
              <a:rPr lang="fr-FR" sz="2000">
                <a:solidFill>
                  <a:schemeClr val="accent2"/>
                </a:solidFill>
                <a:latin typeface="Tahoma" pitchFamily="34" charset="0"/>
              </a:rPr>
              <a:t> </a:t>
            </a:r>
            <a:r>
              <a:rPr lang="fr-FR" sz="2000" b="1">
                <a:solidFill>
                  <a:schemeClr val="accent2"/>
                </a:solidFill>
                <a:latin typeface="Tahoma" pitchFamily="34" charset="0"/>
              </a:rPr>
              <a:t>transferts </a:t>
            </a:r>
          </a:p>
          <a:p>
            <a:pPr algn="ctr" eaLnBrk="1" hangingPunct="1"/>
            <a:r>
              <a:rPr lang="fr-FR" sz="2000" b="1">
                <a:solidFill>
                  <a:schemeClr val="accent2"/>
                </a:solidFill>
                <a:latin typeface="Tahoma" pitchFamily="34" charset="0"/>
              </a:rPr>
              <a:t>et mobilités de compétences</a:t>
            </a:r>
          </a:p>
        </p:txBody>
      </p:sp>
      <p:sp>
        <p:nvSpPr>
          <p:cNvPr id="29704" name="AutoShape 8"/>
          <p:cNvSpPr>
            <a:spLocks noChangeArrowheads="1"/>
          </p:cNvSpPr>
          <p:nvPr/>
        </p:nvSpPr>
        <p:spPr bwMode="auto">
          <a:xfrm rot="5400000" flipH="1">
            <a:off x="3543300" y="3086100"/>
            <a:ext cx="381000" cy="304800"/>
          </a:xfrm>
          <a:prstGeom prst="triangle">
            <a:avLst>
              <a:gd name="adj" fmla="val 50000"/>
            </a:avLst>
          </a:prstGeom>
          <a:solidFill>
            <a:schemeClr val="accent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pied de page 2"/>
          <p:cNvSpPr>
            <a:spLocks noGrp="1"/>
          </p:cNvSpPr>
          <p:nvPr>
            <p:ph type="ftr" sz="quarter" idx="10"/>
          </p:nvPr>
        </p:nvSpPr>
        <p:spPr/>
        <p:txBody>
          <a:bodyPr/>
          <a:lstStyle/>
          <a:p>
            <a:r>
              <a:rPr lang="fr-FR"/>
              <a:t>Rémi Bachelet et Caroline Verzat – Ecole Centrale de Lille</a:t>
            </a:r>
          </a:p>
        </p:txBody>
      </p:sp>
      <p:sp>
        <p:nvSpPr>
          <p:cNvPr id="30722" name="AutoShape 2"/>
          <p:cNvSpPr>
            <a:spLocks noChangeArrowheads="1"/>
          </p:cNvSpPr>
          <p:nvPr/>
        </p:nvSpPr>
        <p:spPr bwMode="auto">
          <a:xfrm rot="-10800000">
            <a:off x="6096000" y="2971800"/>
            <a:ext cx="2438400" cy="1143000"/>
          </a:xfrm>
          <a:prstGeom prst="rtTriangle">
            <a:avLst/>
          </a:prstGeom>
          <a:solidFill>
            <a:srgbClr val="00CCFF"/>
          </a:solidFill>
          <a:ln>
            <a:noFill/>
          </a:ln>
          <a:effectLst/>
          <a:extLs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0723" name="AutoShape 3"/>
          <p:cNvSpPr>
            <a:spLocks noChangeArrowheads="1"/>
          </p:cNvSpPr>
          <p:nvPr/>
        </p:nvSpPr>
        <p:spPr bwMode="auto">
          <a:xfrm>
            <a:off x="381000" y="2819400"/>
            <a:ext cx="5105400" cy="2057400"/>
          </a:xfrm>
          <a:prstGeom prst="rtTriangle">
            <a:avLst/>
          </a:prstGeom>
          <a:solidFill>
            <a:srgbClr val="00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0724" name="Rectangle 4"/>
          <p:cNvSpPr>
            <a:spLocks noGrp="1" noChangeArrowheads="1"/>
          </p:cNvSpPr>
          <p:nvPr>
            <p:ph type="title"/>
          </p:nvPr>
        </p:nvSpPr>
        <p:spPr>
          <a:xfrm>
            <a:off x="1331913" y="188913"/>
            <a:ext cx="7777162" cy="430212"/>
          </a:xfrm>
        </p:spPr>
        <p:txBody>
          <a:bodyPr/>
          <a:lstStyle/>
          <a:p>
            <a:r>
              <a:rPr lang="fr-FR" sz="2800"/>
              <a:t>L’entreprise en crise</a:t>
            </a:r>
          </a:p>
        </p:txBody>
      </p:sp>
      <p:sp>
        <p:nvSpPr>
          <p:cNvPr id="30725" name="Text Box 5"/>
          <p:cNvSpPr txBox="1">
            <a:spLocks noChangeArrowheads="1"/>
          </p:cNvSpPr>
          <p:nvPr/>
        </p:nvSpPr>
        <p:spPr bwMode="auto">
          <a:xfrm>
            <a:off x="3276600" y="1600200"/>
            <a:ext cx="5257800" cy="925513"/>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fr-FR">
                <a:latin typeface="Tahoma" pitchFamily="34" charset="0"/>
              </a:rPr>
              <a:t>Grandes entreprises </a:t>
            </a:r>
            <a:r>
              <a:rPr lang="fr-FR" sz="1400">
                <a:latin typeface="Tahoma" pitchFamily="34" charset="0"/>
              </a:rPr>
              <a:t>industrie, agroalimentaire, service</a:t>
            </a:r>
          </a:p>
          <a:p>
            <a:pPr eaLnBrk="1" hangingPunct="1"/>
            <a:r>
              <a:rPr lang="fr-FR">
                <a:latin typeface="Tahoma" pitchFamily="34" charset="0"/>
              </a:rPr>
              <a:t>Effort de rentabilité, productivité du travail, optimisation de l’outil de production, qualité…</a:t>
            </a:r>
          </a:p>
        </p:txBody>
      </p:sp>
      <p:sp>
        <p:nvSpPr>
          <p:cNvPr id="30726" name="Rectangle 6"/>
          <p:cNvSpPr>
            <a:spLocks noChangeArrowheads="1"/>
          </p:cNvSpPr>
          <p:nvPr/>
        </p:nvSpPr>
        <p:spPr bwMode="auto">
          <a:xfrm>
            <a:off x="1219200" y="3048000"/>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fr-FR">
                <a:latin typeface="Tahoma" pitchFamily="34" charset="0"/>
              </a:rPr>
              <a:t>Organisation rationnelle classique      	 Innovation sélective</a:t>
            </a:r>
          </a:p>
        </p:txBody>
      </p:sp>
      <p:sp>
        <p:nvSpPr>
          <p:cNvPr id="30727" name="Text Box 7"/>
          <p:cNvSpPr txBox="1">
            <a:spLocks noChangeArrowheads="1"/>
          </p:cNvSpPr>
          <p:nvPr/>
        </p:nvSpPr>
        <p:spPr bwMode="auto">
          <a:xfrm>
            <a:off x="1524000" y="4953000"/>
            <a:ext cx="6477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fr-FR" sz="2000" b="1">
                <a:solidFill>
                  <a:schemeClr val="accent2"/>
                </a:solidFill>
                <a:latin typeface="Tahoma" pitchFamily="34" charset="0"/>
              </a:rPr>
              <a:t>Désintégration de la culture sans compensation</a:t>
            </a:r>
          </a:p>
          <a:p>
            <a:pPr algn="ctr" eaLnBrk="1" hangingPunct="1"/>
            <a:r>
              <a:rPr lang="fr-FR" sz="2000" b="1">
                <a:solidFill>
                  <a:schemeClr val="accent2"/>
                </a:solidFill>
                <a:latin typeface="Tahoma" pitchFamily="34" charset="0"/>
              </a:rPr>
              <a:t>Antagonismes entre les acteurs</a:t>
            </a:r>
          </a:p>
          <a:p>
            <a:pPr algn="ctr" eaLnBrk="1" hangingPunct="1"/>
            <a:r>
              <a:rPr lang="fr-FR" sz="2000" b="1">
                <a:solidFill>
                  <a:schemeClr val="accent2"/>
                </a:solidFill>
                <a:latin typeface="Tahoma" pitchFamily="34" charset="0"/>
              </a:rPr>
              <a:t>Crise choc pour faire passer l’innovation</a:t>
            </a:r>
          </a:p>
        </p:txBody>
      </p:sp>
      <p:sp>
        <p:nvSpPr>
          <p:cNvPr id="30728" name="AutoShape 8"/>
          <p:cNvSpPr>
            <a:spLocks noChangeArrowheads="1"/>
          </p:cNvSpPr>
          <p:nvPr/>
        </p:nvSpPr>
        <p:spPr bwMode="auto">
          <a:xfrm>
            <a:off x="5029200" y="3200400"/>
            <a:ext cx="762000" cy="152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0729" name="Text Box 9"/>
          <p:cNvSpPr txBox="1">
            <a:spLocks noChangeArrowheads="1"/>
          </p:cNvSpPr>
          <p:nvPr/>
        </p:nvSpPr>
        <p:spPr bwMode="auto">
          <a:xfrm>
            <a:off x="1371600" y="3503613"/>
            <a:ext cx="318452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a:latin typeface="Tahoma" pitchFamily="34" charset="0"/>
              </a:rPr>
              <a:t>Métiers traditionnels menacés</a:t>
            </a:r>
          </a:p>
          <a:p>
            <a:pPr eaLnBrk="1" hangingPunct="1"/>
            <a:r>
              <a:rPr lang="fr-FR">
                <a:latin typeface="Tahoma" pitchFamily="34" charset="0"/>
              </a:rPr>
              <a:t>Anciens</a:t>
            </a:r>
          </a:p>
          <a:p>
            <a:pPr eaLnBrk="1" hangingPunct="1"/>
            <a:r>
              <a:rPr lang="fr-FR">
                <a:latin typeface="Tahoma" pitchFamily="34" charset="0"/>
              </a:rPr>
              <a:t>Syndicats résistants</a:t>
            </a:r>
          </a:p>
        </p:txBody>
      </p:sp>
      <p:sp>
        <p:nvSpPr>
          <p:cNvPr id="30730" name="Rectangle 10"/>
          <p:cNvSpPr>
            <a:spLocks noChangeArrowheads="1"/>
          </p:cNvSpPr>
          <p:nvPr/>
        </p:nvSpPr>
        <p:spPr bwMode="auto">
          <a:xfrm>
            <a:off x="5943600" y="3505200"/>
            <a:ext cx="23907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a:latin typeface="Tahoma" pitchFamily="34" charset="0"/>
              </a:rPr>
              <a:t>Organisation flexible</a:t>
            </a:r>
          </a:p>
          <a:p>
            <a:pPr eaLnBrk="1" hangingPunct="1"/>
            <a:r>
              <a:rPr lang="fr-FR">
                <a:latin typeface="Tahoma" pitchFamily="34" charset="0"/>
              </a:rPr>
              <a:t>Jeunes diplômés</a:t>
            </a:r>
          </a:p>
          <a:p>
            <a:pPr eaLnBrk="1" hangingPunct="1"/>
            <a:r>
              <a:rPr lang="fr-FR">
                <a:latin typeface="Tahoma" pitchFamily="34" charset="0"/>
              </a:rPr>
              <a:t>Professions avancées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pied de page 2"/>
          <p:cNvSpPr>
            <a:spLocks noGrp="1"/>
          </p:cNvSpPr>
          <p:nvPr>
            <p:ph type="ftr" sz="quarter" idx="10"/>
          </p:nvPr>
        </p:nvSpPr>
        <p:spPr/>
        <p:txBody>
          <a:bodyPr/>
          <a:lstStyle/>
          <a:p>
            <a:r>
              <a:rPr lang="fr-FR"/>
              <a:t>Rémi Bachelet et Caroline Verzat – Ecole Centrale de Lille</a:t>
            </a:r>
          </a:p>
        </p:txBody>
      </p:sp>
      <p:sp>
        <p:nvSpPr>
          <p:cNvPr id="31746" name="AutoShape 2"/>
          <p:cNvSpPr>
            <a:spLocks noChangeArrowheads="1"/>
          </p:cNvSpPr>
          <p:nvPr/>
        </p:nvSpPr>
        <p:spPr bwMode="auto">
          <a:xfrm rot="-10800000">
            <a:off x="5867400" y="2971800"/>
            <a:ext cx="2667000" cy="1143000"/>
          </a:xfrm>
          <a:prstGeom prst="star16">
            <a:avLst>
              <a:gd name="adj" fmla="val 37500"/>
            </a:avLst>
          </a:prstGeom>
          <a:solidFill>
            <a:srgbClr val="FF0000"/>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747" name="AutoShape 3"/>
          <p:cNvSpPr>
            <a:spLocks noChangeArrowheads="1"/>
          </p:cNvSpPr>
          <p:nvPr/>
        </p:nvSpPr>
        <p:spPr bwMode="auto">
          <a:xfrm>
            <a:off x="381000" y="2514600"/>
            <a:ext cx="5105400" cy="2057400"/>
          </a:xfrm>
          <a:prstGeom prst="cube">
            <a:avLst>
              <a:gd name="adj" fmla="val 25000"/>
            </a:avLst>
          </a:prstGeom>
          <a:solidFill>
            <a:srgbClr val="00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1748" name="Rectangle 4"/>
          <p:cNvSpPr>
            <a:spLocks noGrp="1" noChangeArrowheads="1"/>
          </p:cNvSpPr>
          <p:nvPr>
            <p:ph type="title"/>
          </p:nvPr>
        </p:nvSpPr>
        <p:spPr>
          <a:xfrm>
            <a:off x="1331913" y="188913"/>
            <a:ext cx="7777162" cy="493712"/>
          </a:xfrm>
        </p:spPr>
        <p:txBody>
          <a:bodyPr/>
          <a:lstStyle/>
          <a:p>
            <a:r>
              <a:rPr lang="fr-FR" sz="2800"/>
              <a:t>L’entreprise duale</a:t>
            </a:r>
          </a:p>
        </p:txBody>
      </p:sp>
      <p:sp>
        <p:nvSpPr>
          <p:cNvPr id="31749" name="Text Box 5"/>
          <p:cNvSpPr txBox="1">
            <a:spLocks noChangeArrowheads="1"/>
          </p:cNvSpPr>
          <p:nvPr/>
        </p:nvSpPr>
        <p:spPr bwMode="auto">
          <a:xfrm>
            <a:off x="2057400" y="1447800"/>
            <a:ext cx="6172200" cy="650875"/>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fr-FR">
                <a:latin typeface="Tahoma" pitchFamily="34" charset="0"/>
              </a:rPr>
              <a:t>Grandes entreprises </a:t>
            </a:r>
            <a:r>
              <a:rPr lang="fr-FR" sz="1400">
                <a:latin typeface="Tahoma" pitchFamily="34" charset="0"/>
              </a:rPr>
              <a:t>formation, nettoyage industriel, restauration…</a:t>
            </a:r>
          </a:p>
          <a:p>
            <a:pPr eaLnBrk="1" hangingPunct="1"/>
            <a:r>
              <a:rPr lang="fr-FR">
                <a:latin typeface="Tahoma" pitchFamily="34" charset="0"/>
              </a:rPr>
              <a:t>Recherche de la productivité</a:t>
            </a:r>
          </a:p>
        </p:txBody>
      </p:sp>
      <p:sp>
        <p:nvSpPr>
          <p:cNvPr id="31750" name="Rectangle 6"/>
          <p:cNvSpPr>
            <a:spLocks noChangeArrowheads="1"/>
          </p:cNvSpPr>
          <p:nvPr/>
        </p:nvSpPr>
        <p:spPr bwMode="auto">
          <a:xfrm>
            <a:off x="914400" y="2590800"/>
            <a:ext cx="3581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fr-FR">
                <a:latin typeface="Tahoma" pitchFamily="34" charset="0"/>
              </a:rPr>
              <a:t>Organisation standardisée</a:t>
            </a:r>
          </a:p>
        </p:txBody>
      </p:sp>
      <p:sp>
        <p:nvSpPr>
          <p:cNvPr id="31751" name="Text Box 7"/>
          <p:cNvSpPr txBox="1">
            <a:spLocks noChangeArrowheads="1"/>
          </p:cNvSpPr>
          <p:nvPr/>
        </p:nvSpPr>
        <p:spPr bwMode="auto">
          <a:xfrm>
            <a:off x="1524000" y="49530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fr-FR" sz="2000" b="1">
                <a:solidFill>
                  <a:schemeClr val="accent2"/>
                </a:solidFill>
                <a:latin typeface="Tahoma" pitchFamily="34" charset="0"/>
              </a:rPr>
              <a:t>Précarisation et perte d’identité des dominés</a:t>
            </a:r>
          </a:p>
        </p:txBody>
      </p:sp>
      <p:sp>
        <p:nvSpPr>
          <p:cNvPr id="31752" name="Text Box 8"/>
          <p:cNvSpPr txBox="1">
            <a:spLocks noChangeArrowheads="1"/>
          </p:cNvSpPr>
          <p:nvPr/>
        </p:nvSpPr>
        <p:spPr bwMode="auto">
          <a:xfrm>
            <a:off x="762000" y="3048000"/>
            <a:ext cx="3794125"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fr-FR">
                <a:latin typeface="Tahoma" pitchFamily="34" charset="0"/>
              </a:rPr>
              <a:t>Chaîne, travaux répétitifs</a:t>
            </a:r>
          </a:p>
          <a:p>
            <a:pPr eaLnBrk="1" hangingPunct="1"/>
            <a:r>
              <a:rPr lang="fr-FR">
                <a:latin typeface="Tahoma" pitchFamily="34" charset="0"/>
              </a:rPr>
              <a:t>OS et OQ</a:t>
            </a:r>
          </a:p>
          <a:p>
            <a:pPr eaLnBrk="1" hangingPunct="1"/>
            <a:r>
              <a:rPr lang="fr-FR">
                <a:latin typeface="Tahoma" pitchFamily="34" charset="0"/>
              </a:rPr>
              <a:t>Gestions statuts &amp; qualifications</a:t>
            </a:r>
            <a:br>
              <a:rPr lang="fr-FR">
                <a:latin typeface="Tahoma" pitchFamily="34" charset="0"/>
              </a:rPr>
            </a:br>
            <a:r>
              <a:rPr lang="fr-FR">
                <a:latin typeface="Tahoma" pitchFamily="34" charset="0"/>
              </a:rPr>
              <a:t>Chantage à l’emploi</a:t>
            </a:r>
          </a:p>
          <a:p>
            <a:pPr eaLnBrk="1" hangingPunct="1"/>
            <a:endParaRPr lang="fr-FR">
              <a:latin typeface="Tahoma" pitchFamily="34" charset="0"/>
            </a:endParaRPr>
          </a:p>
        </p:txBody>
      </p:sp>
      <p:sp>
        <p:nvSpPr>
          <p:cNvPr id="31753" name="Rectangle 9"/>
          <p:cNvSpPr>
            <a:spLocks noChangeArrowheads="1"/>
          </p:cNvSpPr>
          <p:nvPr/>
        </p:nvSpPr>
        <p:spPr bwMode="auto">
          <a:xfrm>
            <a:off x="6248400" y="3200400"/>
            <a:ext cx="2051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fr-FR">
                <a:latin typeface="Tahoma" pitchFamily="34" charset="0"/>
              </a:rPr>
              <a:t>Experts</a:t>
            </a:r>
          </a:p>
          <a:p>
            <a:pPr algn="ctr" eaLnBrk="1" hangingPunct="1"/>
            <a:r>
              <a:rPr lang="fr-FR">
                <a:latin typeface="Tahoma" pitchFamily="34" charset="0"/>
              </a:rPr>
              <a:t>GRH individualisée</a:t>
            </a:r>
          </a:p>
        </p:txBody>
      </p:sp>
      <p:sp>
        <p:nvSpPr>
          <p:cNvPr id="31754" name="Text Box 10"/>
          <p:cNvSpPr txBox="1">
            <a:spLocks noChangeArrowheads="1"/>
          </p:cNvSpPr>
          <p:nvPr/>
        </p:nvSpPr>
        <p:spPr bwMode="auto">
          <a:xfrm>
            <a:off x="6248400" y="2616200"/>
            <a:ext cx="19065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a:latin typeface="Tahoma" pitchFamily="34" charset="0"/>
              </a:rPr>
              <a:t>Îlots de flexibilité</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pied de page 2"/>
          <p:cNvSpPr>
            <a:spLocks noGrp="1"/>
          </p:cNvSpPr>
          <p:nvPr>
            <p:ph type="ftr" sz="quarter" idx="10"/>
          </p:nvPr>
        </p:nvSpPr>
        <p:spPr/>
        <p:txBody>
          <a:bodyPr/>
          <a:lstStyle/>
          <a:p>
            <a:r>
              <a:rPr lang="fr-FR"/>
              <a:t>Rémi Bachelet et Caroline Verzat – Ecole Centrale de Lille</a:t>
            </a:r>
          </a:p>
        </p:txBody>
      </p:sp>
      <p:sp>
        <p:nvSpPr>
          <p:cNvPr id="32770" name="AutoShape 2"/>
          <p:cNvSpPr>
            <a:spLocks noChangeArrowheads="1"/>
          </p:cNvSpPr>
          <p:nvPr/>
        </p:nvSpPr>
        <p:spPr bwMode="auto">
          <a:xfrm>
            <a:off x="381000" y="2514600"/>
            <a:ext cx="8534400" cy="1600200"/>
          </a:xfrm>
          <a:prstGeom prst="downArrowCallout">
            <a:avLst>
              <a:gd name="adj1" fmla="val 133333"/>
              <a:gd name="adj2" fmla="val 133333"/>
              <a:gd name="adj3" fmla="val 16667"/>
              <a:gd name="adj4" fmla="val 66667"/>
            </a:avLst>
          </a:prstGeom>
          <a:solidFill>
            <a:srgbClr val="339966"/>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2771" name="Rectangle 3"/>
          <p:cNvSpPr>
            <a:spLocks noGrp="1" noChangeArrowheads="1"/>
          </p:cNvSpPr>
          <p:nvPr>
            <p:ph type="title"/>
          </p:nvPr>
        </p:nvSpPr>
        <p:spPr>
          <a:xfrm>
            <a:off x="1331913" y="188913"/>
            <a:ext cx="7777162" cy="555625"/>
          </a:xfrm>
        </p:spPr>
        <p:txBody>
          <a:bodyPr/>
          <a:lstStyle/>
          <a:p>
            <a:r>
              <a:rPr lang="fr-FR" sz="2800"/>
              <a:t>L’entreprise bureaucratique</a:t>
            </a:r>
          </a:p>
        </p:txBody>
      </p:sp>
      <p:sp>
        <p:nvSpPr>
          <p:cNvPr id="32772" name="Text Box 4"/>
          <p:cNvSpPr txBox="1">
            <a:spLocks noChangeArrowheads="1"/>
          </p:cNvSpPr>
          <p:nvPr/>
        </p:nvSpPr>
        <p:spPr bwMode="auto">
          <a:xfrm>
            <a:off x="2057400" y="1447800"/>
            <a:ext cx="6477000" cy="925513"/>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fr-FR">
                <a:latin typeface="Tahoma" pitchFamily="34" charset="0"/>
              </a:rPr>
              <a:t>Administrations, entreprises publiques, banques, assurances</a:t>
            </a:r>
          </a:p>
          <a:p>
            <a:pPr eaLnBrk="1" hangingPunct="1"/>
            <a:r>
              <a:rPr lang="fr-FR">
                <a:latin typeface="Tahoma" pitchFamily="34" charset="0"/>
              </a:rPr>
              <a:t>Statu quo économique </a:t>
            </a:r>
          </a:p>
          <a:p>
            <a:pPr eaLnBrk="1" hangingPunct="1"/>
            <a:r>
              <a:rPr lang="fr-FR">
                <a:latin typeface="Tahoma" pitchFamily="34" charset="0"/>
              </a:rPr>
              <a:t>Mais adaptation aux évolutions de la société</a:t>
            </a:r>
          </a:p>
        </p:txBody>
      </p:sp>
      <p:sp>
        <p:nvSpPr>
          <p:cNvPr id="32773" name="Text Box 5"/>
          <p:cNvSpPr txBox="1">
            <a:spLocks noChangeArrowheads="1"/>
          </p:cNvSpPr>
          <p:nvPr/>
        </p:nvSpPr>
        <p:spPr bwMode="auto">
          <a:xfrm>
            <a:off x="990600" y="2667000"/>
            <a:ext cx="74676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fr-FR">
                <a:latin typeface="Tahoma" pitchFamily="34" charset="0"/>
              </a:rPr>
              <a:t>Adhésion au secteur public</a:t>
            </a:r>
          </a:p>
          <a:p>
            <a:pPr algn="ctr" eaLnBrk="1" hangingPunct="1"/>
            <a:r>
              <a:rPr lang="fr-FR">
                <a:latin typeface="Tahoma" pitchFamily="34" charset="0"/>
              </a:rPr>
              <a:t>Gestion des statuts, importance des règlements</a:t>
            </a:r>
          </a:p>
          <a:p>
            <a:pPr algn="ctr" eaLnBrk="1" hangingPunct="1"/>
            <a:r>
              <a:rPr lang="fr-FR">
                <a:latin typeface="Tahoma" pitchFamily="34" charset="0"/>
              </a:rPr>
              <a:t>Organisation rationnelle</a:t>
            </a:r>
          </a:p>
        </p:txBody>
      </p:sp>
      <p:sp>
        <p:nvSpPr>
          <p:cNvPr id="32774" name="Rectangle 6"/>
          <p:cNvSpPr>
            <a:spLocks noChangeArrowheads="1"/>
          </p:cNvSpPr>
          <p:nvPr/>
        </p:nvSpPr>
        <p:spPr bwMode="auto">
          <a:xfrm>
            <a:off x="228600" y="4114800"/>
            <a:ext cx="4419600" cy="1382713"/>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fr-FR">
                <a:latin typeface="Tahoma" pitchFamily="34" charset="0"/>
              </a:rPr>
              <a:t>Initiatives et risques</a:t>
            </a:r>
          </a:p>
          <a:p>
            <a:pPr algn="ctr" eaLnBrk="1" hangingPunct="1"/>
            <a:r>
              <a:rPr lang="fr-FR">
                <a:latin typeface="Tahoma" pitchFamily="34" charset="0"/>
              </a:rPr>
              <a:t>face aux usagers et clients : </a:t>
            </a:r>
          </a:p>
          <a:p>
            <a:pPr algn="ctr" eaLnBrk="1" hangingPunct="1">
              <a:spcBef>
                <a:spcPct val="70000"/>
              </a:spcBef>
            </a:pPr>
            <a:r>
              <a:rPr lang="fr-FR">
                <a:latin typeface="Tahoma" pitchFamily="34" charset="0"/>
              </a:rPr>
              <a:t>/ demande reconnaissance d’une nouvelle professionnalité de service public</a:t>
            </a:r>
          </a:p>
        </p:txBody>
      </p:sp>
      <p:sp>
        <p:nvSpPr>
          <p:cNvPr id="32775" name="Text Box 7"/>
          <p:cNvSpPr txBox="1">
            <a:spLocks noChangeArrowheads="1"/>
          </p:cNvSpPr>
          <p:nvPr/>
        </p:nvSpPr>
        <p:spPr bwMode="auto">
          <a:xfrm>
            <a:off x="4859338" y="4267200"/>
            <a:ext cx="4056062" cy="1108075"/>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70000"/>
              </a:spcBef>
            </a:pPr>
            <a:r>
              <a:rPr lang="fr-FR">
                <a:latin typeface="Tahoma" pitchFamily="34" charset="0"/>
              </a:rPr>
              <a:t>Augmentation de la productivité </a:t>
            </a:r>
          </a:p>
          <a:p>
            <a:pPr algn="ctr" eaLnBrk="1" hangingPunct="1">
              <a:spcBef>
                <a:spcPct val="70000"/>
              </a:spcBef>
            </a:pPr>
            <a:r>
              <a:rPr lang="fr-FR">
                <a:latin typeface="Tahoma" pitchFamily="34" charset="0"/>
              </a:rPr>
              <a:t>/ horaires souples et amélioration des conditions de travail</a:t>
            </a:r>
          </a:p>
        </p:txBody>
      </p:sp>
      <p:sp>
        <p:nvSpPr>
          <p:cNvPr id="32776" name="Text Box 8"/>
          <p:cNvSpPr txBox="1">
            <a:spLocks noChangeArrowheads="1"/>
          </p:cNvSpPr>
          <p:nvPr/>
        </p:nvSpPr>
        <p:spPr bwMode="auto">
          <a:xfrm>
            <a:off x="1828800" y="5638800"/>
            <a:ext cx="633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2400" b="1">
                <a:solidFill>
                  <a:schemeClr val="accent2"/>
                </a:solidFill>
                <a:latin typeface="Tahoma" pitchFamily="34" charset="0"/>
              </a:rPr>
              <a:t>Consensus sur la performance collective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ce réservé du pied de page 3"/>
          <p:cNvSpPr>
            <a:spLocks noGrp="1"/>
          </p:cNvSpPr>
          <p:nvPr>
            <p:ph type="ftr" sz="quarter" idx="10"/>
          </p:nvPr>
        </p:nvSpPr>
        <p:spPr/>
        <p:txBody>
          <a:bodyPr/>
          <a:lstStyle/>
          <a:p>
            <a:r>
              <a:rPr lang="fr-FR"/>
              <a:t>Rémi Bachelet et Caroline Verzat – Ecole Centrale de Lille</a:t>
            </a:r>
          </a:p>
        </p:txBody>
      </p:sp>
      <p:sp>
        <p:nvSpPr>
          <p:cNvPr id="118786" name="Rectangle 2"/>
          <p:cNvSpPr>
            <a:spLocks noGrp="1" noChangeArrowheads="1"/>
          </p:cNvSpPr>
          <p:nvPr>
            <p:ph type="ctrTitle"/>
          </p:nvPr>
        </p:nvSpPr>
        <p:spPr>
          <a:xfrm>
            <a:off x="1258888" y="188913"/>
            <a:ext cx="7632700" cy="863600"/>
          </a:xfrm>
        </p:spPr>
        <p:txBody>
          <a:bodyPr/>
          <a:lstStyle/>
          <a:p>
            <a:r>
              <a:rPr lang="fr-FR"/>
              <a:t>Qui suis-je ?</a:t>
            </a:r>
          </a:p>
        </p:txBody>
      </p:sp>
      <p:sp>
        <p:nvSpPr>
          <p:cNvPr id="118788" name="Text Box 4"/>
          <p:cNvSpPr txBox="1">
            <a:spLocks noChangeArrowheads="1"/>
          </p:cNvSpPr>
          <p:nvPr/>
        </p:nvSpPr>
        <p:spPr bwMode="auto">
          <a:xfrm>
            <a:off x="1116013" y="3860800"/>
            <a:ext cx="633571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sz="3600">
                <a:solidFill>
                  <a:srgbClr val="006600"/>
                </a:solidFill>
              </a:rPr>
              <a:t>Mais qu’est-ce que le Soi ?</a:t>
            </a:r>
          </a:p>
        </p:txBody>
      </p:sp>
      <p:sp>
        <p:nvSpPr>
          <p:cNvPr id="118789" name="Text Box 5"/>
          <p:cNvSpPr txBox="1">
            <a:spLocks noChangeArrowheads="1"/>
          </p:cNvSpPr>
          <p:nvPr/>
        </p:nvSpPr>
        <p:spPr bwMode="auto">
          <a:xfrm>
            <a:off x="1258888" y="1989138"/>
            <a:ext cx="691356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sz="3200">
                <a:solidFill>
                  <a:srgbClr val="FF3300"/>
                </a:solidFill>
              </a:rPr>
              <a:t>L’identité est </a:t>
            </a:r>
            <a:r>
              <a:rPr lang="fr-FR" sz="3200" b="1">
                <a:solidFill>
                  <a:srgbClr val="FF3300"/>
                </a:solidFill>
              </a:rPr>
              <a:t>contingente</a:t>
            </a:r>
            <a:r>
              <a:rPr lang="fr-FR" sz="3200">
                <a:solidFill>
                  <a:srgbClr val="FF3300"/>
                </a:solidFill>
              </a:rPr>
              <a:t>, </a:t>
            </a:r>
            <a:r>
              <a:rPr lang="fr-FR" sz="3200" i="1">
                <a:solidFill>
                  <a:srgbClr val="FF3300"/>
                </a:solidFill>
              </a:rPr>
              <a:t>/âge</a:t>
            </a:r>
            <a:r>
              <a:rPr lang="fr-FR" sz="3200">
                <a:solidFill>
                  <a:srgbClr val="FF3300"/>
                </a:solidFill>
              </a:rPr>
              <a:t>, mais aussi </a:t>
            </a:r>
            <a:r>
              <a:rPr lang="fr-FR" sz="3200" i="1">
                <a:solidFill>
                  <a:srgbClr val="FF3300"/>
                </a:solidFill>
              </a:rPr>
              <a:t>/contexte</a:t>
            </a:r>
            <a:r>
              <a:rPr lang="fr-FR" sz="2400">
                <a:solidFill>
                  <a:srgbClr val="FF33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87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8" grpId="0"/>
      <p:bldP spid="118789" grpId="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44034" name="Rectangle 2"/>
          <p:cNvSpPr>
            <a:spLocks noGrp="1" noChangeArrowheads="1"/>
          </p:cNvSpPr>
          <p:nvPr>
            <p:ph type="title"/>
          </p:nvPr>
        </p:nvSpPr>
        <p:spPr/>
        <p:txBody>
          <a:bodyPr/>
          <a:lstStyle/>
          <a:p>
            <a:r>
              <a:rPr lang="fr-FR" sz="2800"/>
              <a:t>Questions ?</a:t>
            </a:r>
          </a:p>
        </p:txBody>
      </p:sp>
      <p:sp>
        <p:nvSpPr>
          <p:cNvPr id="44035" name="Rectangle 3"/>
          <p:cNvSpPr>
            <a:spLocks noGrp="1" noChangeArrowheads="1"/>
          </p:cNvSpPr>
          <p:nvPr>
            <p:ph type="body" idx="1"/>
          </p:nvPr>
        </p:nvSpPr>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440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46082" name="Rectangle 2"/>
          <p:cNvSpPr>
            <a:spLocks noGrp="1" noChangeArrowheads="1"/>
          </p:cNvSpPr>
          <p:nvPr>
            <p:ph type="title"/>
          </p:nvPr>
        </p:nvSpPr>
        <p:spPr/>
        <p:txBody>
          <a:bodyPr/>
          <a:lstStyle/>
          <a:p>
            <a:r>
              <a:rPr lang="fr-FR" sz="3600"/>
              <a:t>4 variantes des modèles d’identités au travail</a:t>
            </a:r>
            <a:endParaRPr lang="fr-FR"/>
          </a:p>
        </p:txBody>
      </p:sp>
      <p:sp>
        <p:nvSpPr>
          <p:cNvPr id="46083" name="Rectangle 3"/>
          <p:cNvSpPr>
            <a:spLocks noGrp="1" noChangeArrowheads="1"/>
          </p:cNvSpPr>
          <p:nvPr>
            <p:ph type="body" idx="1"/>
          </p:nvPr>
        </p:nvSpPr>
        <p:spPr/>
        <p:txBody>
          <a:bodyPr/>
          <a:lstStyle/>
          <a:p>
            <a:pPr>
              <a:spcBef>
                <a:spcPct val="0"/>
              </a:spcBef>
              <a:buClrTx/>
              <a:buFontTx/>
              <a:buNone/>
            </a:pPr>
            <a:r>
              <a:rPr lang="fr-FR" b="0">
                <a:solidFill>
                  <a:schemeClr val="folHlink"/>
                </a:solidFill>
              </a:rPr>
              <a:t>Observation des relations de travail</a:t>
            </a:r>
            <a:r>
              <a:rPr lang="fr-FR"/>
              <a:t> </a:t>
            </a:r>
          </a:p>
          <a:p>
            <a:pPr lvl="1">
              <a:spcBef>
                <a:spcPct val="0"/>
              </a:spcBef>
              <a:buClrTx/>
              <a:buFontTx/>
              <a:buNone/>
            </a:pPr>
            <a:r>
              <a:rPr lang="fr-FR" sz="1800"/>
              <a:t>R. Sainsaulieu (77) </a:t>
            </a:r>
            <a:r>
              <a:rPr lang="fr-FR" sz="1800" i="1"/>
              <a:t>l’identité au travail, Seuil</a:t>
            </a:r>
            <a:endParaRPr lang="fr-FR" sz="3200" b="1">
              <a:solidFill>
                <a:schemeClr val="hlink"/>
              </a:solidFill>
            </a:endParaRPr>
          </a:p>
          <a:p>
            <a:r>
              <a:rPr lang="fr-FR" sz="2000" b="0"/>
              <a:t>Fusion</a:t>
            </a:r>
          </a:p>
          <a:p>
            <a:r>
              <a:rPr lang="fr-FR" sz="2000" b="0"/>
              <a:t>Négociation</a:t>
            </a:r>
          </a:p>
          <a:p>
            <a:r>
              <a:rPr lang="fr-FR" sz="2000" b="0"/>
              <a:t>Affinités</a:t>
            </a:r>
          </a:p>
          <a:p>
            <a:r>
              <a:rPr lang="fr-FR" sz="2000" b="0"/>
              <a:t>Retrait</a:t>
            </a:r>
          </a:p>
          <a:p>
            <a:pPr lvl="1">
              <a:buFontTx/>
              <a:buNone/>
            </a:pPr>
            <a:r>
              <a:rPr lang="fr-FR" sz="1800" b="1"/>
              <a:t>Reproche : adaptées aux entreprises fonctionnant sur le modèle fordien, =&gt; actualisées en 90 (Appartenance-Œuvre-Trajectoire-Affrontement/résistance)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60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608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608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608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6083">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608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60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10"/>
          </p:nvPr>
        </p:nvSpPr>
        <p:spPr/>
        <p:txBody>
          <a:bodyPr/>
          <a:lstStyle/>
          <a:p>
            <a:r>
              <a:rPr lang="fr-FR"/>
              <a:t>Rémi Bachelet et Caroline Verzat – Ecole Centrale de Lille</a:t>
            </a:r>
          </a:p>
        </p:txBody>
      </p:sp>
      <p:sp>
        <p:nvSpPr>
          <p:cNvPr id="33794" name="Rectangle 2"/>
          <p:cNvSpPr>
            <a:spLocks noGrp="1" noChangeArrowheads="1"/>
          </p:cNvSpPr>
          <p:nvPr>
            <p:ph type="title"/>
          </p:nvPr>
        </p:nvSpPr>
        <p:spPr/>
        <p:txBody>
          <a:bodyPr/>
          <a:lstStyle/>
          <a:p>
            <a:r>
              <a:rPr lang="fr-FR"/>
              <a:t>Cas TM + X : questions</a:t>
            </a:r>
          </a:p>
        </p:txBody>
      </p:sp>
      <p:sp>
        <p:nvSpPr>
          <p:cNvPr id="33795" name="Text Box 3"/>
          <p:cNvSpPr txBox="1">
            <a:spLocks noChangeArrowheads="1"/>
          </p:cNvSpPr>
          <p:nvPr/>
        </p:nvSpPr>
        <p:spPr bwMode="auto">
          <a:xfrm>
            <a:off x="381000" y="2438400"/>
            <a:ext cx="83820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1" hangingPunct="1">
              <a:spcBef>
                <a:spcPct val="50000"/>
              </a:spcBef>
              <a:buFontTx/>
              <a:buAutoNum type="arabicParenR"/>
            </a:pPr>
            <a:r>
              <a:rPr lang="fr-FR">
                <a:latin typeface="Tahoma" pitchFamily="34" charset="0"/>
              </a:rPr>
              <a:t>Repérer les deux cultures (entreprise familiale TM / multinationale X)</a:t>
            </a:r>
          </a:p>
          <a:p>
            <a:pPr eaLnBrk="1" hangingPunct="1">
              <a:spcBef>
                <a:spcPct val="50000"/>
              </a:spcBef>
              <a:buFontTx/>
              <a:buAutoNum type="arabicParenR"/>
            </a:pPr>
            <a:r>
              <a:rPr lang="fr-FR">
                <a:latin typeface="Tahoma" pitchFamily="34" charset="0"/>
              </a:rPr>
              <a:t>Analyser les stratégies des 2 dirigeants et leur effet </a:t>
            </a:r>
          </a:p>
          <a:p>
            <a:pPr eaLnBrk="1" hangingPunct="1">
              <a:spcBef>
                <a:spcPct val="50000"/>
              </a:spcBef>
              <a:buFontTx/>
              <a:buAutoNum type="arabicParenR"/>
            </a:pPr>
            <a:r>
              <a:rPr lang="fr-FR">
                <a:latin typeface="Tahoma" pitchFamily="34" charset="0"/>
              </a:rPr>
              <a:t>Comment pourrait-on favoriser l’intégration entre les deux cultures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space réservé du pied de page 2"/>
          <p:cNvSpPr>
            <a:spLocks noGrp="1"/>
          </p:cNvSpPr>
          <p:nvPr>
            <p:ph type="ftr" sz="quarter" idx="10"/>
          </p:nvPr>
        </p:nvSpPr>
        <p:spPr/>
        <p:txBody>
          <a:bodyPr/>
          <a:lstStyle/>
          <a:p>
            <a:r>
              <a:rPr lang="fr-FR"/>
              <a:t>Rémi Bachelet et Caroline Verzat – Ecole Centrale de Lille</a:t>
            </a:r>
          </a:p>
        </p:txBody>
      </p:sp>
      <p:sp>
        <p:nvSpPr>
          <p:cNvPr id="34818" name="Rectangle 2"/>
          <p:cNvSpPr>
            <a:spLocks noGrp="1" noChangeArrowheads="1"/>
          </p:cNvSpPr>
          <p:nvPr>
            <p:ph type="title"/>
          </p:nvPr>
        </p:nvSpPr>
        <p:spPr/>
        <p:txBody>
          <a:bodyPr/>
          <a:lstStyle/>
          <a:p>
            <a:r>
              <a:rPr lang="fr-FR"/>
              <a:t>Cas TM + X : trois entrées pour comprendre l’entreprise</a:t>
            </a:r>
          </a:p>
        </p:txBody>
      </p:sp>
      <p:grpSp>
        <p:nvGrpSpPr>
          <p:cNvPr id="34819" name="Group 3"/>
          <p:cNvGrpSpPr>
            <a:grpSpLocks/>
          </p:cNvGrpSpPr>
          <p:nvPr/>
        </p:nvGrpSpPr>
        <p:grpSpPr bwMode="auto">
          <a:xfrm>
            <a:off x="-76200" y="1752600"/>
            <a:ext cx="8863013" cy="4146550"/>
            <a:chOff x="0" y="768"/>
            <a:chExt cx="5583" cy="2612"/>
          </a:xfrm>
        </p:grpSpPr>
        <p:sp>
          <p:nvSpPr>
            <p:cNvPr id="34820" name="Freeform 4"/>
            <p:cNvSpPr>
              <a:spLocks/>
            </p:cNvSpPr>
            <p:nvPr/>
          </p:nvSpPr>
          <p:spPr bwMode="auto">
            <a:xfrm>
              <a:off x="1680" y="2736"/>
              <a:ext cx="2592" cy="192"/>
            </a:xfrm>
            <a:custGeom>
              <a:avLst/>
              <a:gdLst>
                <a:gd name="T0" fmla="*/ 0 w 2448"/>
                <a:gd name="T1" fmla="*/ 192 h 192"/>
                <a:gd name="T2" fmla="*/ 624 w 2448"/>
                <a:gd name="T3" fmla="*/ 48 h 192"/>
                <a:gd name="T4" fmla="*/ 1152 w 2448"/>
                <a:gd name="T5" fmla="*/ 0 h 192"/>
                <a:gd name="T6" fmla="*/ 1776 w 2448"/>
                <a:gd name="T7" fmla="*/ 48 h 192"/>
                <a:gd name="T8" fmla="*/ 2448 w 2448"/>
                <a:gd name="T9" fmla="*/ 192 h 192"/>
              </a:gdLst>
              <a:ahLst/>
              <a:cxnLst>
                <a:cxn ang="0">
                  <a:pos x="T0" y="T1"/>
                </a:cxn>
                <a:cxn ang="0">
                  <a:pos x="T2" y="T3"/>
                </a:cxn>
                <a:cxn ang="0">
                  <a:pos x="T4" y="T5"/>
                </a:cxn>
                <a:cxn ang="0">
                  <a:pos x="T6" y="T7"/>
                </a:cxn>
                <a:cxn ang="0">
                  <a:pos x="T8" y="T9"/>
                </a:cxn>
              </a:cxnLst>
              <a:rect l="0" t="0" r="r" b="b"/>
              <a:pathLst>
                <a:path w="2448" h="192">
                  <a:moveTo>
                    <a:pt x="0" y="192"/>
                  </a:moveTo>
                  <a:cubicBezTo>
                    <a:pt x="216" y="136"/>
                    <a:pt x="432" y="80"/>
                    <a:pt x="624" y="48"/>
                  </a:cubicBezTo>
                  <a:cubicBezTo>
                    <a:pt x="816" y="16"/>
                    <a:pt x="960" y="0"/>
                    <a:pt x="1152" y="0"/>
                  </a:cubicBezTo>
                  <a:cubicBezTo>
                    <a:pt x="1344" y="0"/>
                    <a:pt x="1560" y="16"/>
                    <a:pt x="1776" y="48"/>
                  </a:cubicBezTo>
                  <a:cubicBezTo>
                    <a:pt x="1992" y="80"/>
                    <a:pt x="2220" y="136"/>
                    <a:pt x="2448" y="192"/>
                  </a:cubicBezTo>
                </a:path>
              </a:pathLst>
            </a:custGeom>
            <a:noFill/>
            <a:ln w="9525" cap="flat" cmpd="sng">
              <a:solidFill>
                <a:schemeClr val="tx1"/>
              </a:solidFill>
              <a:prstDash val="dash"/>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
          <p:nvSpPr>
            <p:cNvPr id="34821" name="Freeform 5"/>
            <p:cNvSpPr>
              <a:spLocks/>
            </p:cNvSpPr>
            <p:nvPr/>
          </p:nvSpPr>
          <p:spPr bwMode="auto">
            <a:xfrm>
              <a:off x="3216" y="1296"/>
              <a:ext cx="1680" cy="1488"/>
            </a:xfrm>
            <a:custGeom>
              <a:avLst/>
              <a:gdLst>
                <a:gd name="T0" fmla="*/ 0 w 1680"/>
                <a:gd name="T1" fmla="*/ 0 h 1488"/>
                <a:gd name="T2" fmla="*/ 96 w 1680"/>
                <a:gd name="T3" fmla="*/ 240 h 1488"/>
                <a:gd name="T4" fmla="*/ 432 w 1680"/>
                <a:gd name="T5" fmla="*/ 624 h 1488"/>
                <a:gd name="T6" fmla="*/ 912 w 1680"/>
                <a:gd name="T7" fmla="*/ 1056 h 1488"/>
                <a:gd name="T8" fmla="*/ 1344 w 1680"/>
                <a:gd name="T9" fmla="*/ 1296 h 1488"/>
                <a:gd name="T10" fmla="*/ 1680 w 1680"/>
                <a:gd name="T11" fmla="*/ 1488 h 1488"/>
              </a:gdLst>
              <a:ahLst/>
              <a:cxnLst>
                <a:cxn ang="0">
                  <a:pos x="T0" y="T1"/>
                </a:cxn>
                <a:cxn ang="0">
                  <a:pos x="T2" y="T3"/>
                </a:cxn>
                <a:cxn ang="0">
                  <a:pos x="T4" y="T5"/>
                </a:cxn>
                <a:cxn ang="0">
                  <a:pos x="T6" y="T7"/>
                </a:cxn>
                <a:cxn ang="0">
                  <a:pos x="T8" y="T9"/>
                </a:cxn>
                <a:cxn ang="0">
                  <a:pos x="T10" y="T11"/>
                </a:cxn>
              </a:cxnLst>
              <a:rect l="0" t="0" r="r" b="b"/>
              <a:pathLst>
                <a:path w="1680" h="1488">
                  <a:moveTo>
                    <a:pt x="0" y="0"/>
                  </a:moveTo>
                  <a:cubicBezTo>
                    <a:pt x="12" y="68"/>
                    <a:pt x="24" y="136"/>
                    <a:pt x="96" y="240"/>
                  </a:cubicBezTo>
                  <a:cubicBezTo>
                    <a:pt x="168" y="344"/>
                    <a:pt x="296" y="488"/>
                    <a:pt x="432" y="624"/>
                  </a:cubicBezTo>
                  <a:cubicBezTo>
                    <a:pt x="568" y="760"/>
                    <a:pt x="760" y="944"/>
                    <a:pt x="912" y="1056"/>
                  </a:cubicBezTo>
                  <a:cubicBezTo>
                    <a:pt x="1064" y="1168"/>
                    <a:pt x="1216" y="1224"/>
                    <a:pt x="1344" y="1296"/>
                  </a:cubicBezTo>
                  <a:cubicBezTo>
                    <a:pt x="1472" y="1368"/>
                    <a:pt x="1576" y="1428"/>
                    <a:pt x="1680" y="1488"/>
                  </a:cubicBezTo>
                </a:path>
              </a:pathLst>
            </a:custGeom>
            <a:noFill/>
            <a:ln w="9525" cap="flat" cmpd="sng">
              <a:solidFill>
                <a:schemeClr val="tx1"/>
              </a:solidFill>
              <a:prstDash val="dash"/>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
          <p:nvSpPr>
            <p:cNvPr id="34822" name="Freeform 6"/>
            <p:cNvSpPr>
              <a:spLocks/>
            </p:cNvSpPr>
            <p:nvPr/>
          </p:nvSpPr>
          <p:spPr bwMode="auto">
            <a:xfrm>
              <a:off x="3360" y="1200"/>
              <a:ext cx="1536" cy="1680"/>
            </a:xfrm>
            <a:custGeom>
              <a:avLst/>
              <a:gdLst>
                <a:gd name="T0" fmla="*/ 0 w 1632"/>
                <a:gd name="T1" fmla="*/ 0 h 1776"/>
                <a:gd name="T2" fmla="*/ 384 w 1632"/>
                <a:gd name="T3" fmla="*/ 48 h 1776"/>
                <a:gd name="T4" fmla="*/ 768 w 1632"/>
                <a:gd name="T5" fmla="*/ 240 h 1776"/>
                <a:gd name="T6" fmla="*/ 1152 w 1632"/>
                <a:gd name="T7" fmla="*/ 624 h 1776"/>
                <a:gd name="T8" fmla="*/ 1440 w 1632"/>
                <a:gd name="T9" fmla="*/ 1008 h 1776"/>
                <a:gd name="T10" fmla="*/ 1584 w 1632"/>
                <a:gd name="T11" fmla="*/ 1344 h 1776"/>
                <a:gd name="T12" fmla="*/ 1632 w 1632"/>
                <a:gd name="T13" fmla="*/ 1776 h 1776"/>
              </a:gdLst>
              <a:ahLst/>
              <a:cxnLst>
                <a:cxn ang="0">
                  <a:pos x="T0" y="T1"/>
                </a:cxn>
                <a:cxn ang="0">
                  <a:pos x="T2" y="T3"/>
                </a:cxn>
                <a:cxn ang="0">
                  <a:pos x="T4" y="T5"/>
                </a:cxn>
                <a:cxn ang="0">
                  <a:pos x="T6" y="T7"/>
                </a:cxn>
                <a:cxn ang="0">
                  <a:pos x="T8" y="T9"/>
                </a:cxn>
                <a:cxn ang="0">
                  <a:pos x="T10" y="T11"/>
                </a:cxn>
                <a:cxn ang="0">
                  <a:pos x="T12" y="T13"/>
                </a:cxn>
              </a:cxnLst>
              <a:rect l="0" t="0" r="r" b="b"/>
              <a:pathLst>
                <a:path w="1632" h="1776">
                  <a:moveTo>
                    <a:pt x="0" y="0"/>
                  </a:moveTo>
                  <a:cubicBezTo>
                    <a:pt x="128" y="4"/>
                    <a:pt x="256" y="8"/>
                    <a:pt x="384" y="48"/>
                  </a:cubicBezTo>
                  <a:cubicBezTo>
                    <a:pt x="512" y="88"/>
                    <a:pt x="640" y="144"/>
                    <a:pt x="768" y="240"/>
                  </a:cubicBezTo>
                  <a:cubicBezTo>
                    <a:pt x="896" y="336"/>
                    <a:pt x="1040" y="496"/>
                    <a:pt x="1152" y="624"/>
                  </a:cubicBezTo>
                  <a:cubicBezTo>
                    <a:pt x="1264" y="752"/>
                    <a:pt x="1368" y="888"/>
                    <a:pt x="1440" y="1008"/>
                  </a:cubicBezTo>
                  <a:cubicBezTo>
                    <a:pt x="1512" y="1128"/>
                    <a:pt x="1552" y="1216"/>
                    <a:pt x="1584" y="1344"/>
                  </a:cubicBezTo>
                  <a:cubicBezTo>
                    <a:pt x="1616" y="1472"/>
                    <a:pt x="1624" y="1624"/>
                    <a:pt x="1632" y="1776"/>
                  </a:cubicBezTo>
                </a:path>
              </a:pathLst>
            </a:custGeom>
            <a:noFill/>
            <a:ln w="9525" cap="flat" cmpd="sng">
              <a:solidFill>
                <a:schemeClr val="tx1"/>
              </a:solidFill>
              <a:prstDash val="dash"/>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
          <p:nvSpPr>
            <p:cNvPr id="34823" name="Freeform 7"/>
            <p:cNvSpPr>
              <a:spLocks/>
            </p:cNvSpPr>
            <p:nvPr/>
          </p:nvSpPr>
          <p:spPr bwMode="auto">
            <a:xfrm>
              <a:off x="960" y="1056"/>
              <a:ext cx="1488" cy="1584"/>
            </a:xfrm>
            <a:custGeom>
              <a:avLst/>
              <a:gdLst>
                <a:gd name="T0" fmla="*/ 0 w 1536"/>
                <a:gd name="T1" fmla="*/ 1584 h 1584"/>
                <a:gd name="T2" fmla="*/ 480 w 1536"/>
                <a:gd name="T3" fmla="*/ 1536 h 1584"/>
                <a:gd name="T4" fmla="*/ 912 w 1536"/>
                <a:gd name="T5" fmla="*/ 1344 h 1584"/>
                <a:gd name="T6" fmla="*/ 1248 w 1536"/>
                <a:gd name="T7" fmla="*/ 1056 h 1584"/>
                <a:gd name="T8" fmla="*/ 1488 w 1536"/>
                <a:gd name="T9" fmla="*/ 672 h 1584"/>
                <a:gd name="T10" fmla="*/ 1536 w 1536"/>
                <a:gd name="T11" fmla="*/ 288 h 1584"/>
                <a:gd name="T12" fmla="*/ 1488 w 1536"/>
                <a:gd name="T13" fmla="*/ 0 h 1584"/>
              </a:gdLst>
              <a:ahLst/>
              <a:cxnLst>
                <a:cxn ang="0">
                  <a:pos x="T0" y="T1"/>
                </a:cxn>
                <a:cxn ang="0">
                  <a:pos x="T2" y="T3"/>
                </a:cxn>
                <a:cxn ang="0">
                  <a:pos x="T4" y="T5"/>
                </a:cxn>
                <a:cxn ang="0">
                  <a:pos x="T6" y="T7"/>
                </a:cxn>
                <a:cxn ang="0">
                  <a:pos x="T8" y="T9"/>
                </a:cxn>
                <a:cxn ang="0">
                  <a:pos x="T10" y="T11"/>
                </a:cxn>
                <a:cxn ang="0">
                  <a:pos x="T12" y="T13"/>
                </a:cxn>
              </a:cxnLst>
              <a:rect l="0" t="0" r="r" b="b"/>
              <a:pathLst>
                <a:path w="1536" h="1584">
                  <a:moveTo>
                    <a:pt x="0" y="1584"/>
                  </a:moveTo>
                  <a:cubicBezTo>
                    <a:pt x="164" y="1580"/>
                    <a:pt x="328" y="1576"/>
                    <a:pt x="480" y="1536"/>
                  </a:cubicBezTo>
                  <a:cubicBezTo>
                    <a:pt x="632" y="1496"/>
                    <a:pt x="784" y="1424"/>
                    <a:pt x="912" y="1344"/>
                  </a:cubicBezTo>
                  <a:cubicBezTo>
                    <a:pt x="1040" y="1264"/>
                    <a:pt x="1152" y="1168"/>
                    <a:pt x="1248" y="1056"/>
                  </a:cubicBezTo>
                  <a:cubicBezTo>
                    <a:pt x="1344" y="944"/>
                    <a:pt x="1440" y="800"/>
                    <a:pt x="1488" y="672"/>
                  </a:cubicBezTo>
                  <a:cubicBezTo>
                    <a:pt x="1536" y="544"/>
                    <a:pt x="1536" y="400"/>
                    <a:pt x="1536" y="288"/>
                  </a:cubicBezTo>
                  <a:cubicBezTo>
                    <a:pt x="1536" y="176"/>
                    <a:pt x="1504" y="48"/>
                    <a:pt x="1488" y="0"/>
                  </a:cubicBezTo>
                </a:path>
              </a:pathLst>
            </a:custGeom>
            <a:noFill/>
            <a:ln w="9525" cap="flat" cmpd="sng">
              <a:solidFill>
                <a:schemeClr val="tx1"/>
              </a:solidFill>
              <a:prstDash val="dash"/>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
          <p:nvSpPr>
            <p:cNvPr id="34824" name="Text Box 8"/>
            <p:cNvSpPr txBox="1">
              <a:spLocks noChangeArrowheads="1"/>
            </p:cNvSpPr>
            <p:nvPr/>
          </p:nvSpPr>
          <p:spPr bwMode="auto">
            <a:xfrm rot="-2877091">
              <a:off x="709" y="1499"/>
              <a:ext cx="128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fr-FR" sz="1600">
                  <a:latin typeface="Tahoma" pitchFamily="34" charset="0"/>
                </a:rPr>
                <a:t>Mouvements sociaux</a:t>
              </a:r>
            </a:p>
          </p:txBody>
        </p:sp>
        <p:sp>
          <p:nvSpPr>
            <p:cNvPr id="34825" name="Text Box 9"/>
            <p:cNvSpPr txBox="1">
              <a:spLocks noChangeArrowheads="1"/>
            </p:cNvSpPr>
            <p:nvPr/>
          </p:nvSpPr>
          <p:spPr bwMode="auto">
            <a:xfrm rot="-2877091">
              <a:off x="1759" y="1985"/>
              <a:ext cx="120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fr-FR" sz="1600">
                  <a:latin typeface="Tahoma" pitchFamily="34" charset="0"/>
                </a:rPr>
                <a:t>Débats, compromis</a:t>
              </a:r>
            </a:p>
          </p:txBody>
        </p:sp>
        <p:sp>
          <p:nvSpPr>
            <p:cNvPr id="34826" name="Text Box 10"/>
            <p:cNvSpPr txBox="1">
              <a:spLocks noChangeArrowheads="1"/>
            </p:cNvSpPr>
            <p:nvPr/>
          </p:nvSpPr>
          <p:spPr bwMode="auto">
            <a:xfrm rot="-2877091">
              <a:off x="1166" y="1666"/>
              <a:ext cx="1202"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fr-FR" sz="1600" b="1">
                  <a:latin typeface="Tahoma" pitchFamily="34" charset="0"/>
                </a:rPr>
                <a:t>Légitimation </a:t>
              </a:r>
              <a:r>
                <a:rPr lang="fr-FR" sz="1600">
                  <a:latin typeface="Tahoma" pitchFamily="34" charset="0"/>
                </a:rPr>
                <a:t>des </a:t>
              </a:r>
            </a:p>
            <a:p>
              <a:pPr algn="ctr" eaLnBrk="1" hangingPunct="1"/>
              <a:r>
                <a:rPr lang="fr-FR" sz="1600">
                  <a:latin typeface="Tahoma" pitchFamily="34" charset="0"/>
                </a:rPr>
                <a:t>règles et pratiques</a:t>
              </a:r>
            </a:p>
          </p:txBody>
        </p:sp>
        <p:sp>
          <p:nvSpPr>
            <p:cNvPr id="34827" name="Line 11"/>
            <p:cNvSpPr>
              <a:spLocks noChangeShapeType="1"/>
            </p:cNvSpPr>
            <p:nvPr/>
          </p:nvSpPr>
          <p:spPr bwMode="auto">
            <a:xfrm flipV="1">
              <a:off x="1056" y="1152"/>
              <a:ext cx="1392" cy="1488"/>
            </a:xfrm>
            <a:prstGeom prst="line">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
          <p:nvSpPr>
            <p:cNvPr id="34828" name="Line 12"/>
            <p:cNvSpPr>
              <a:spLocks noChangeShapeType="1"/>
            </p:cNvSpPr>
            <p:nvPr/>
          </p:nvSpPr>
          <p:spPr bwMode="auto">
            <a:xfrm>
              <a:off x="1824" y="2928"/>
              <a:ext cx="2160" cy="0"/>
            </a:xfrm>
            <a:prstGeom prst="line">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
          <p:nvSpPr>
            <p:cNvPr id="34829" name="Line 13"/>
            <p:cNvSpPr>
              <a:spLocks noChangeShapeType="1"/>
            </p:cNvSpPr>
            <p:nvPr/>
          </p:nvSpPr>
          <p:spPr bwMode="auto">
            <a:xfrm>
              <a:off x="3360" y="1152"/>
              <a:ext cx="1392" cy="1488"/>
            </a:xfrm>
            <a:prstGeom prst="line">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
          <p:nvSpPr>
            <p:cNvPr id="34830" name="Text Box 14"/>
            <p:cNvSpPr txBox="1">
              <a:spLocks noChangeArrowheads="1"/>
            </p:cNvSpPr>
            <p:nvPr/>
          </p:nvSpPr>
          <p:spPr bwMode="auto">
            <a:xfrm>
              <a:off x="2016" y="768"/>
              <a:ext cx="29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3600" b="1">
                  <a:solidFill>
                    <a:srgbClr val="C0C0C0"/>
                  </a:solidFill>
                  <a:latin typeface="Tahoma" pitchFamily="34" charset="0"/>
                </a:rPr>
                <a:t>S</a:t>
              </a:r>
            </a:p>
          </p:txBody>
        </p:sp>
        <p:sp>
          <p:nvSpPr>
            <p:cNvPr id="34831" name="Text Box 15"/>
            <p:cNvSpPr txBox="1">
              <a:spLocks noChangeArrowheads="1"/>
            </p:cNvSpPr>
            <p:nvPr/>
          </p:nvSpPr>
          <p:spPr bwMode="auto">
            <a:xfrm>
              <a:off x="0" y="2688"/>
              <a:ext cx="30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3600" b="1">
                  <a:solidFill>
                    <a:srgbClr val="C0C0C0"/>
                  </a:solidFill>
                  <a:latin typeface="Tahoma" pitchFamily="34" charset="0"/>
                </a:rPr>
                <a:t>C</a:t>
              </a:r>
            </a:p>
          </p:txBody>
        </p:sp>
        <p:sp>
          <p:nvSpPr>
            <p:cNvPr id="34832" name="Rectangle 16"/>
            <p:cNvSpPr>
              <a:spLocks noChangeArrowheads="1"/>
            </p:cNvSpPr>
            <p:nvPr/>
          </p:nvSpPr>
          <p:spPr bwMode="auto">
            <a:xfrm>
              <a:off x="5328" y="2736"/>
              <a:ext cx="255"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3600" b="1">
                  <a:solidFill>
                    <a:srgbClr val="C0C0C0"/>
                  </a:solidFill>
                  <a:latin typeface="Tahoma" pitchFamily="34" charset="0"/>
                </a:rPr>
                <a:t>I</a:t>
              </a:r>
            </a:p>
          </p:txBody>
        </p:sp>
        <p:cxnSp>
          <p:nvCxnSpPr>
            <p:cNvPr id="34833" name="AutoShape 17"/>
            <p:cNvCxnSpPr>
              <a:cxnSpLocks noChangeShapeType="1"/>
            </p:cNvCxnSpPr>
            <p:nvPr/>
          </p:nvCxnSpPr>
          <p:spPr bwMode="auto">
            <a:xfrm rot="16200000">
              <a:off x="1001" y="1255"/>
              <a:ext cx="1514" cy="1403"/>
            </a:xfrm>
            <a:prstGeom prst="curvedConnector2">
              <a:avLst/>
            </a:prstGeom>
            <a:noFill/>
            <a:ln w="9525">
              <a:solidFill>
                <a:schemeClr val="tx1"/>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834" name="Text Box 18"/>
            <p:cNvSpPr txBox="1">
              <a:spLocks noChangeArrowheads="1"/>
            </p:cNvSpPr>
            <p:nvPr/>
          </p:nvSpPr>
          <p:spPr bwMode="auto">
            <a:xfrm rot="2918997">
              <a:off x="3045" y="1947"/>
              <a:ext cx="122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fr-FR" sz="1600">
                  <a:latin typeface="Tahoma" pitchFamily="34" charset="0"/>
                </a:rPr>
                <a:t>Stratégies d’acteurs</a:t>
              </a:r>
            </a:p>
          </p:txBody>
        </p:sp>
        <p:sp>
          <p:nvSpPr>
            <p:cNvPr id="34835" name="Text Box 19"/>
            <p:cNvSpPr txBox="1">
              <a:spLocks noChangeArrowheads="1"/>
            </p:cNvSpPr>
            <p:nvPr/>
          </p:nvSpPr>
          <p:spPr bwMode="auto">
            <a:xfrm rot="2919154">
              <a:off x="3846" y="1530"/>
              <a:ext cx="144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fr-FR" sz="1600">
                  <a:latin typeface="Tahoma" pitchFamily="34" charset="0"/>
                </a:rPr>
                <a:t>Négociations collectives</a:t>
              </a:r>
            </a:p>
          </p:txBody>
        </p:sp>
        <p:sp>
          <p:nvSpPr>
            <p:cNvPr id="34836" name="Text Box 20"/>
            <p:cNvSpPr txBox="1">
              <a:spLocks noChangeArrowheads="1"/>
            </p:cNvSpPr>
            <p:nvPr/>
          </p:nvSpPr>
          <p:spPr bwMode="auto">
            <a:xfrm rot="2786428">
              <a:off x="3434" y="1798"/>
              <a:ext cx="160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fr-FR" sz="1600" b="1">
                  <a:latin typeface="Tahoma" pitchFamily="34" charset="0"/>
                </a:rPr>
                <a:t>Organisation du travail</a:t>
              </a:r>
              <a:endParaRPr lang="fr-FR" sz="1600">
                <a:latin typeface="Tahoma" pitchFamily="34" charset="0"/>
              </a:endParaRPr>
            </a:p>
          </p:txBody>
        </p:sp>
        <p:sp>
          <p:nvSpPr>
            <p:cNvPr id="34837" name="Text Box 21"/>
            <p:cNvSpPr txBox="1">
              <a:spLocks noChangeArrowheads="1"/>
            </p:cNvSpPr>
            <p:nvPr/>
          </p:nvSpPr>
          <p:spPr bwMode="auto">
            <a:xfrm>
              <a:off x="2496" y="2880"/>
              <a:ext cx="103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b="1">
                  <a:latin typeface="Tahoma" pitchFamily="34" charset="0"/>
                </a:rPr>
                <a:t>Socialisation</a:t>
              </a:r>
            </a:p>
          </p:txBody>
        </p:sp>
        <p:sp>
          <p:nvSpPr>
            <p:cNvPr id="34838" name="Text Box 22"/>
            <p:cNvSpPr txBox="1">
              <a:spLocks noChangeArrowheads="1"/>
            </p:cNvSpPr>
            <p:nvPr/>
          </p:nvSpPr>
          <p:spPr bwMode="auto">
            <a:xfrm>
              <a:off x="2208" y="3168"/>
              <a:ext cx="153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1600">
                  <a:latin typeface="Tahoma" pitchFamily="34" charset="0"/>
                </a:rPr>
                <a:t>Différenciation identitaire</a:t>
              </a:r>
            </a:p>
          </p:txBody>
        </p:sp>
        <p:sp>
          <p:nvSpPr>
            <p:cNvPr id="34839" name="Text Box 23"/>
            <p:cNvSpPr txBox="1">
              <a:spLocks noChangeArrowheads="1"/>
            </p:cNvSpPr>
            <p:nvPr/>
          </p:nvSpPr>
          <p:spPr bwMode="auto">
            <a:xfrm>
              <a:off x="2112" y="2544"/>
              <a:ext cx="165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1600">
                  <a:latin typeface="Tahoma" pitchFamily="34" charset="0"/>
                </a:rPr>
                <a:t>Intégration communautaire</a:t>
              </a:r>
            </a:p>
          </p:txBody>
        </p:sp>
        <p:sp>
          <p:nvSpPr>
            <p:cNvPr id="34840" name="Freeform 24"/>
            <p:cNvSpPr>
              <a:spLocks/>
            </p:cNvSpPr>
            <p:nvPr/>
          </p:nvSpPr>
          <p:spPr bwMode="auto">
            <a:xfrm flipV="1">
              <a:off x="1728" y="3024"/>
              <a:ext cx="2592" cy="192"/>
            </a:xfrm>
            <a:custGeom>
              <a:avLst/>
              <a:gdLst>
                <a:gd name="T0" fmla="*/ 0 w 2448"/>
                <a:gd name="T1" fmla="*/ 192 h 192"/>
                <a:gd name="T2" fmla="*/ 624 w 2448"/>
                <a:gd name="T3" fmla="*/ 48 h 192"/>
                <a:gd name="T4" fmla="*/ 1152 w 2448"/>
                <a:gd name="T5" fmla="*/ 0 h 192"/>
                <a:gd name="T6" fmla="*/ 1776 w 2448"/>
                <a:gd name="T7" fmla="*/ 48 h 192"/>
                <a:gd name="T8" fmla="*/ 2448 w 2448"/>
                <a:gd name="T9" fmla="*/ 192 h 192"/>
              </a:gdLst>
              <a:ahLst/>
              <a:cxnLst>
                <a:cxn ang="0">
                  <a:pos x="T0" y="T1"/>
                </a:cxn>
                <a:cxn ang="0">
                  <a:pos x="T2" y="T3"/>
                </a:cxn>
                <a:cxn ang="0">
                  <a:pos x="T4" y="T5"/>
                </a:cxn>
                <a:cxn ang="0">
                  <a:pos x="T6" y="T7"/>
                </a:cxn>
                <a:cxn ang="0">
                  <a:pos x="T8" y="T9"/>
                </a:cxn>
              </a:cxnLst>
              <a:rect l="0" t="0" r="r" b="b"/>
              <a:pathLst>
                <a:path w="2448" h="192">
                  <a:moveTo>
                    <a:pt x="0" y="192"/>
                  </a:moveTo>
                  <a:cubicBezTo>
                    <a:pt x="216" y="136"/>
                    <a:pt x="432" y="80"/>
                    <a:pt x="624" y="48"/>
                  </a:cubicBezTo>
                  <a:cubicBezTo>
                    <a:pt x="816" y="16"/>
                    <a:pt x="960" y="0"/>
                    <a:pt x="1152" y="0"/>
                  </a:cubicBezTo>
                  <a:cubicBezTo>
                    <a:pt x="1344" y="0"/>
                    <a:pt x="1560" y="16"/>
                    <a:pt x="1776" y="48"/>
                  </a:cubicBezTo>
                  <a:cubicBezTo>
                    <a:pt x="1992" y="80"/>
                    <a:pt x="2220" y="136"/>
                    <a:pt x="2448" y="192"/>
                  </a:cubicBezTo>
                </a:path>
              </a:pathLst>
            </a:custGeom>
            <a:noFill/>
            <a:ln w="9525" cap="flat" cmpd="sng">
              <a:solidFill>
                <a:schemeClr val="tx1"/>
              </a:solidFill>
              <a:prstDash val="dash"/>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a:p>
          </p:txBody>
        </p:sp>
        <p:sp>
          <p:nvSpPr>
            <p:cNvPr id="34841" name="Text Box 25"/>
            <p:cNvSpPr txBox="1">
              <a:spLocks noChangeArrowheads="1"/>
            </p:cNvSpPr>
            <p:nvPr/>
          </p:nvSpPr>
          <p:spPr bwMode="auto">
            <a:xfrm>
              <a:off x="285" y="2640"/>
              <a:ext cx="1519" cy="524"/>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lgn="ctr" eaLnBrk="1" hangingPunct="1"/>
              <a:r>
                <a:rPr lang="fr-FR" sz="2400">
                  <a:latin typeface="Tahoma" pitchFamily="34" charset="0"/>
                </a:rPr>
                <a:t>Culture </a:t>
              </a:r>
            </a:p>
            <a:p>
              <a:pPr algn="ctr" eaLnBrk="1" hangingPunct="1"/>
              <a:r>
                <a:rPr lang="fr-FR" sz="2400">
                  <a:latin typeface="Tahoma" pitchFamily="34" charset="0"/>
                </a:rPr>
                <a:t>Cohésion sociale</a:t>
              </a:r>
            </a:p>
          </p:txBody>
        </p:sp>
        <p:sp>
          <p:nvSpPr>
            <p:cNvPr id="34842" name="Text Box 26"/>
            <p:cNvSpPr txBox="1">
              <a:spLocks noChangeArrowheads="1"/>
            </p:cNvSpPr>
            <p:nvPr/>
          </p:nvSpPr>
          <p:spPr bwMode="auto">
            <a:xfrm>
              <a:off x="3984" y="2640"/>
              <a:ext cx="1241" cy="524"/>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lgn="ctr" eaLnBrk="1" hangingPunct="1"/>
              <a:r>
                <a:rPr lang="fr-FR" sz="2400">
                  <a:latin typeface="Tahoma" pitchFamily="34" charset="0"/>
                </a:rPr>
                <a:t>Interactions</a:t>
              </a:r>
            </a:p>
            <a:p>
              <a:pPr algn="ctr" eaLnBrk="1" hangingPunct="1"/>
              <a:r>
                <a:rPr lang="fr-FR" sz="2400">
                  <a:latin typeface="Tahoma" pitchFamily="34" charset="0"/>
                </a:rPr>
                <a:t>entre acteurs</a:t>
              </a:r>
            </a:p>
          </p:txBody>
        </p:sp>
        <p:sp>
          <p:nvSpPr>
            <p:cNvPr id="34843" name="Text Box 27"/>
            <p:cNvSpPr txBox="1">
              <a:spLocks noChangeArrowheads="1"/>
            </p:cNvSpPr>
            <p:nvPr/>
          </p:nvSpPr>
          <p:spPr bwMode="auto">
            <a:xfrm>
              <a:off x="2304" y="864"/>
              <a:ext cx="1152" cy="524"/>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a:spAutoFit/>
            </a:bodyPr>
            <a:lstStyle/>
            <a:p>
              <a:pPr algn="ctr" eaLnBrk="1" hangingPunct="1"/>
              <a:r>
                <a:rPr lang="fr-FR" sz="2400">
                  <a:latin typeface="Tahoma" pitchFamily="34" charset="0"/>
                </a:rPr>
                <a:t>Structure</a:t>
              </a:r>
            </a:p>
            <a:p>
              <a:pPr algn="ctr" eaLnBrk="1" hangingPunct="1"/>
              <a:r>
                <a:rPr lang="fr-FR" sz="2400">
                  <a:latin typeface="Tahoma" pitchFamily="34" charset="0"/>
                </a:rPr>
                <a:t>Instituée</a:t>
              </a:r>
            </a:p>
          </p:txBody>
        </p:sp>
      </p:grpSp>
      <p:sp>
        <p:nvSpPr>
          <p:cNvPr id="34844" name="Text Box 28"/>
          <p:cNvSpPr txBox="1">
            <a:spLocks noChangeArrowheads="1"/>
          </p:cNvSpPr>
          <p:nvPr/>
        </p:nvSpPr>
        <p:spPr bwMode="auto">
          <a:xfrm>
            <a:off x="6705600" y="1676400"/>
            <a:ext cx="21351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fr-FR" sz="1400" b="1" i="1">
                <a:latin typeface="Tahoma" pitchFamily="34" charset="0"/>
              </a:rPr>
              <a:t>Piotet Sainsaulieu, 97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117762" name="Rectangle 2"/>
          <p:cNvSpPr>
            <a:spLocks noGrp="1" noChangeArrowheads="1"/>
          </p:cNvSpPr>
          <p:nvPr>
            <p:ph type="title"/>
          </p:nvPr>
        </p:nvSpPr>
        <p:spPr/>
        <p:txBody>
          <a:bodyPr/>
          <a:lstStyle/>
          <a:p>
            <a:r>
              <a:rPr lang="fr-FR"/>
              <a:t>Plan</a:t>
            </a:r>
          </a:p>
        </p:txBody>
      </p:sp>
      <p:sp>
        <p:nvSpPr>
          <p:cNvPr id="117763" name="Rectangle 3"/>
          <p:cNvSpPr>
            <a:spLocks noGrp="1" noChangeArrowheads="1"/>
          </p:cNvSpPr>
          <p:nvPr>
            <p:ph type="body" idx="1"/>
          </p:nvPr>
        </p:nvSpPr>
        <p:spPr/>
        <p:txBody>
          <a:bodyPr/>
          <a:lstStyle/>
          <a:p>
            <a:pPr>
              <a:buFontTx/>
              <a:buNone/>
            </a:pPr>
            <a:r>
              <a:rPr lang="fr-FR"/>
              <a:t>Le soi, un concept dynamique</a:t>
            </a:r>
          </a:p>
          <a:p>
            <a:pPr lvl="1"/>
            <a:r>
              <a:rPr lang="fr-FR"/>
              <a:t>Les composantes du concept de soi</a:t>
            </a:r>
          </a:p>
          <a:p>
            <a:pPr lvl="1"/>
            <a:r>
              <a:rPr lang="fr-FR"/>
              <a:t>Soi et classes d’âges</a:t>
            </a:r>
          </a:p>
          <a:p>
            <a:pPr lvl="1"/>
            <a:r>
              <a:rPr lang="fr-FR"/>
              <a:t>Identité personnelle pendant les études</a:t>
            </a:r>
          </a:p>
          <a:p>
            <a:pPr lvl="1"/>
            <a:r>
              <a:rPr lang="fr-FR"/>
              <a:t>Identités au travail</a:t>
            </a:r>
          </a:p>
          <a:p>
            <a:pPr lvl="1">
              <a:buFontTx/>
              <a:buAutoNum type="arabicPeriod"/>
            </a:pPr>
            <a:endParaRPr lang="fr-FR"/>
          </a:p>
          <a:p>
            <a:pPr>
              <a:buFontTx/>
              <a:buNone/>
            </a:pPr>
            <a:r>
              <a:rPr lang="fr-FR"/>
              <a:t>De l’identité à la culture</a:t>
            </a:r>
          </a:p>
          <a:p>
            <a:pPr lvl="1"/>
            <a:r>
              <a:rPr lang="fr-FR"/>
              <a:t>Approches culturelles des organisations</a:t>
            </a:r>
          </a:p>
          <a:p>
            <a:pPr lvl="1"/>
            <a:r>
              <a:rPr lang="fr-FR"/>
              <a:t>Cultures nationales</a:t>
            </a:r>
          </a:p>
          <a:p>
            <a:pPr lvl="1"/>
            <a:r>
              <a:rPr lang="fr-FR"/>
              <a:t>Les mondes sociaux de l’entreprise</a:t>
            </a:r>
          </a:p>
          <a:p>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776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776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776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77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19458" name="Rectangle 2"/>
          <p:cNvSpPr>
            <a:spLocks noGrp="1" noChangeArrowheads="1"/>
          </p:cNvSpPr>
          <p:nvPr>
            <p:ph type="title"/>
          </p:nvPr>
        </p:nvSpPr>
        <p:spPr/>
        <p:txBody>
          <a:bodyPr/>
          <a:lstStyle/>
          <a:p>
            <a:r>
              <a:rPr lang="fr-FR"/>
              <a:t>Les 5 composantes du concept de soi (1/2)</a:t>
            </a:r>
            <a:endParaRPr lang="fr-FR" sz="3200"/>
          </a:p>
        </p:txBody>
      </p:sp>
      <p:sp>
        <p:nvSpPr>
          <p:cNvPr id="19459" name="Rectangle 3"/>
          <p:cNvSpPr>
            <a:spLocks noGrp="1" noChangeArrowheads="1"/>
          </p:cNvSpPr>
          <p:nvPr>
            <p:ph type="body" idx="1"/>
          </p:nvPr>
        </p:nvSpPr>
        <p:spPr>
          <a:xfrm>
            <a:off x="323850" y="1844675"/>
            <a:ext cx="8569325" cy="4608513"/>
          </a:xfrm>
        </p:spPr>
        <p:txBody>
          <a:bodyPr/>
          <a:lstStyle/>
          <a:p>
            <a:pPr>
              <a:buFontTx/>
              <a:buNone/>
            </a:pPr>
            <a:r>
              <a:rPr lang="fr-FR" sz="1400" b="0" i="1">
                <a:solidFill>
                  <a:schemeClr val="tx1"/>
                </a:solidFill>
              </a:rPr>
              <a:t>(Selon René Lécuyer, 94, « Le développement du concept de soi de l’enfance à la vieillesse »)</a:t>
            </a:r>
            <a:endParaRPr lang="fr-FR" sz="2000"/>
          </a:p>
          <a:p>
            <a:r>
              <a:rPr lang="fr-FR"/>
              <a:t>Le soi matériel :</a:t>
            </a:r>
          </a:p>
          <a:p>
            <a:pPr lvl="2">
              <a:buFontTx/>
              <a:buNone/>
            </a:pPr>
            <a:r>
              <a:rPr lang="fr-FR"/>
              <a:t>Apparence physique, santé, possession d'objets</a:t>
            </a:r>
          </a:p>
          <a:p>
            <a:pPr lvl="2">
              <a:buFontTx/>
              <a:buNone/>
            </a:pPr>
            <a:endParaRPr lang="fr-FR" sz="1800" i="1">
              <a:solidFill>
                <a:schemeClr val="tx1"/>
              </a:solidFill>
            </a:endParaRPr>
          </a:p>
          <a:p>
            <a:r>
              <a:rPr lang="fr-FR"/>
              <a:t>Le soi personnel :</a:t>
            </a:r>
          </a:p>
          <a:p>
            <a:pPr lvl="2">
              <a:buFontTx/>
              <a:buNone/>
            </a:pPr>
            <a:r>
              <a:rPr lang="fr-FR"/>
              <a:t>Aspirations, émotions,</a:t>
            </a:r>
          </a:p>
          <a:p>
            <a:pPr lvl="2">
              <a:buFontTx/>
              <a:buNone/>
            </a:pPr>
            <a:r>
              <a:rPr lang="fr-FR"/>
              <a:t>Qualités et défauts, philosophie de la vie, rôles et statuts </a:t>
            </a:r>
            <a:r>
              <a:rPr lang="fr-FR" sz="1800">
                <a:solidFill>
                  <a:schemeClr val="tx1"/>
                </a:solidFill>
              </a:rPr>
              <a:t>(étudiant..)</a:t>
            </a:r>
          </a:p>
          <a:p>
            <a:pPr lvl="2">
              <a:buFontTx/>
              <a:buNone/>
            </a:pPr>
            <a:r>
              <a:rPr lang="fr-FR"/>
              <a:t>Sentiment plus ou moins fort de cohérence interne</a:t>
            </a:r>
          </a:p>
          <a:p>
            <a:pPr lvl="2">
              <a:buFontTx/>
              <a:buNone/>
            </a:pPr>
            <a:endParaRPr lang="fr-FR" sz="1800"/>
          </a:p>
          <a:p>
            <a:pPr lvl="2">
              <a:buFontTx/>
              <a:buNone/>
            </a:pPr>
            <a:endParaRPr lang="fr-FR"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5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945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945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94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20482" name="Rectangle 1026"/>
          <p:cNvSpPr>
            <a:spLocks noGrp="1" noChangeArrowheads="1"/>
          </p:cNvSpPr>
          <p:nvPr>
            <p:ph type="title"/>
          </p:nvPr>
        </p:nvSpPr>
        <p:spPr/>
        <p:txBody>
          <a:bodyPr/>
          <a:lstStyle/>
          <a:p>
            <a:r>
              <a:rPr lang="fr-FR"/>
              <a:t>Les composantes du concept de soi (2/2)</a:t>
            </a:r>
          </a:p>
        </p:txBody>
      </p:sp>
      <p:sp>
        <p:nvSpPr>
          <p:cNvPr id="20483" name="Rectangle 1027"/>
          <p:cNvSpPr>
            <a:spLocks noGrp="1" noChangeArrowheads="1"/>
          </p:cNvSpPr>
          <p:nvPr>
            <p:ph type="body" idx="1"/>
          </p:nvPr>
        </p:nvSpPr>
        <p:spPr>
          <a:xfrm>
            <a:off x="323850" y="1773238"/>
            <a:ext cx="8496300" cy="4751387"/>
          </a:xfrm>
        </p:spPr>
        <p:txBody>
          <a:bodyPr/>
          <a:lstStyle/>
          <a:p>
            <a:pPr>
              <a:buFontTx/>
              <a:buAutoNum type="arabicPeriod" startAt="3"/>
            </a:pPr>
            <a:r>
              <a:rPr lang="fr-FR"/>
              <a:t>Le soi adaptatif :</a:t>
            </a:r>
          </a:p>
          <a:p>
            <a:pPr lvl="2">
              <a:buFontTx/>
              <a:buNone/>
            </a:pPr>
            <a:r>
              <a:rPr lang="fr-FR"/>
              <a:t>Jugement sur soi-même,</a:t>
            </a:r>
          </a:p>
          <a:p>
            <a:pPr lvl="2">
              <a:buFontTx/>
              <a:buNone/>
            </a:pPr>
            <a:r>
              <a:rPr lang="fr-FR"/>
              <a:t>Jugement sur sa manière de réagir face à la réalité en vue de maintenir son soi </a:t>
            </a:r>
            <a:r>
              <a:rPr lang="fr-FR" sz="1800">
                <a:solidFill>
                  <a:schemeClr val="tx1"/>
                </a:solidFill>
              </a:rPr>
              <a:t>(autonomie, dépendance..)</a:t>
            </a:r>
          </a:p>
          <a:p>
            <a:pPr>
              <a:buFontTx/>
              <a:buAutoNum type="arabicPeriod" startAt="3"/>
            </a:pPr>
            <a:r>
              <a:rPr lang="fr-FR"/>
              <a:t>Le soi social :</a:t>
            </a:r>
          </a:p>
          <a:p>
            <a:pPr lvl="2">
              <a:buFontTx/>
              <a:buNone/>
            </a:pPr>
            <a:r>
              <a:rPr lang="fr-FR" sz="2400"/>
              <a:t>Descriptions de comportements en société </a:t>
            </a:r>
            <a:r>
              <a:rPr lang="fr-FR">
                <a:solidFill>
                  <a:schemeClr val="tx1"/>
                </a:solidFill>
              </a:rPr>
              <a:t>(réceptivité, altruisme)</a:t>
            </a:r>
            <a:r>
              <a:rPr lang="fr-FR" sz="2400"/>
              <a:t>, références à la sexualité</a:t>
            </a:r>
          </a:p>
          <a:p>
            <a:pPr>
              <a:buFontTx/>
              <a:buAutoNum type="arabicPeriod" startAt="3"/>
            </a:pPr>
            <a:r>
              <a:rPr lang="fr-FR"/>
              <a:t>Le soi non-soi :</a:t>
            </a:r>
            <a:r>
              <a:rPr lang="fr-FR" sz="3200"/>
              <a:t> </a:t>
            </a:r>
          </a:p>
          <a:p>
            <a:pPr lvl="2">
              <a:buFontTx/>
              <a:buNone/>
            </a:pPr>
            <a:r>
              <a:rPr lang="fr-FR" sz="2400"/>
              <a:t>Répondre en parlant des autres </a:t>
            </a:r>
            <a:r>
              <a:rPr lang="fr-FR">
                <a:solidFill>
                  <a:schemeClr val="tx1"/>
                </a:solidFill>
              </a:rPr>
              <a:t>(mais sur des thèmes qui concernent la personne interrogée elle-même).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04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048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4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048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048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04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23554" name="Rectangle 2"/>
          <p:cNvSpPr>
            <a:spLocks noGrp="1" noChangeArrowheads="1"/>
          </p:cNvSpPr>
          <p:nvPr>
            <p:ph type="title"/>
          </p:nvPr>
        </p:nvSpPr>
        <p:spPr/>
        <p:txBody>
          <a:bodyPr/>
          <a:lstStyle/>
          <a:p>
            <a:r>
              <a:rPr lang="fr-FR"/>
              <a:t>Les composantes du soi ne sont pas forcément exclusives</a:t>
            </a:r>
          </a:p>
        </p:txBody>
      </p:sp>
      <p:graphicFrame>
        <p:nvGraphicFramePr>
          <p:cNvPr id="23555" name="Object 3"/>
          <p:cNvGraphicFramePr>
            <a:graphicFrameLocks noChangeAspect="1"/>
          </p:cNvGraphicFramePr>
          <p:nvPr>
            <p:ph type="body" idx="1"/>
          </p:nvPr>
        </p:nvGraphicFramePr>
        <p:xfrm>
          <a:off x="1676400" y="1909763"/>
          <a:ext cx="6324600" cy="4379912"/>
        </p:xfrm>
        <a:graphic>
          <a:graphicData uri="http://schemas.openxmlformats.org/presentationml/2006/ole">
            <mc:AlternateContent xmlns:mc="http://schemas.openxmlformats.org/markup-compatibility/2006">
              <mc:Choice xmlns:v="urn:schemas-microsoft-com:vml" Requires="v">
                <p:oleObj spid="_x0000_s23557" name="Graphique" r:id="rId4" imgW="5886450" imgH="4076598" progId="Excel.Chart.8">
                  <p:embed/>
                </p:oleObj>
              </mc:Choice>
              <mc:Fallback>
                <p:oleObj name="Graphique" r:id="rId4" imgW="5886450" imgH="4076598"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1909763"/>
                        <a:ext cx="6324600" cy="4379912"/>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inkTgt spid="_x0000_s235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r>
              <a:rPr lang="fr-FR"/>
              <a:t>Rémi Bachelet et Caroline Verzat – Ecole Centrale de Lille</a:t>
            </a:r>
          </a:p>
        </p:txBody>
      </p:sp>
      <p:sp>
        <p:nvSpPr>
          <p:cNvPr id="14338" name="Rectangle 2"/>
          <p:cNvSpPr>
            <a:spLocks noGrp="1" noChangeArrowheads="1"/>
          </p:cNvSpPr>
          <p:nvPr>
            <p:ph type="title"/>
          </p:nvPr>
        </p:nvSpPr>
        <p:spPr/>
        <p:txBody>
          <a:bodyPr/>
          <a:lstStyle/>
          <a:p>
            <a:r>
              <a:rPr lang="fr-FR" sz="3600" b="0">
                <a:latin typeface="Times" pitchFamily="18" charset="0"/>
                <a:cs typeface="Times New Roman" pitchFamily="18" charset="0"/>
              </a:rPr>
              <a:t>Stades du soi liés à des classes d’âges (1/3)</a:t>
            </a:r>
            <a:endParaRPr lang="fr-FR" sz="3600"/>
          </a:p>
        </p:txBody>
      </p:sp>
      <p:sp>
        <p:nvSpPr>
          <p:cNvPr id="14339" name="Rectangle 3"/>
          <p:cNvSpPr>
            <a:spLocks noGrp="1" noChangeArrowheads="1"/>
          </p:cNvSpPr>
          <p:nvPr>
            <p:ph type="body" idx="1"/>
          </p:nvPr>
        </p:nvSpPr>
        <p:spPr/>
        <p:txBody>
          <a:bodyPr/>
          <a:lstStyle/>
          <a:p>
            <a:pPr>
              <a:buFontTx/>
              <a:buNone/>
            </a:pPr>
            <a:r>
              <a:rPr lang="fr-FR" sz="1800" b="0" i="1">
                <a:latin typeface="Times" pitchFamily="18" charset="0"/>
                <a:cs typeface="Times New Roman" pitchFamily="18" charset="0"/>
              </a:rPr>
              <a:t>(</a:t>
            </a:r>
            <a:r>
              <a:rPr lang="fr-FR" sz="1400" i="1"/>
              <a:t>René l'Ecuyer, 94)</a:t>
            </a:r>
            <a:endParaRPr lang="fr-FR" sz="1800" b="0" i="1">
              <a:latin typeface="Times" pitchFamily="18" charset="0"/>
              <a:cs typeface="Times New Roman" pitchFamily="18" charset="0"/>
            </a:endParaRPr>
          </a:p>
          <a:p>
            <a:pPr lvl="1">
              <a:buFontTx/>
              <a:buNone/>
            </a:pPr>
            <a:r>
              <a:rPr lang="fr-FR" b="1" i="1">
                <a:latin typeface="Times" pitchFamily="18" charset="0"/>
                <a:cs typeface="Times New Roman" pitchFamily="18" charset="0"/>
              </a:rPr>
              <a:t>Émergence du soi (6-18 mois)</a:t>
            </a:r>
          </a:p>
          <a:p>
            <a:pPr lvl="2">
              <a:buFontTx/>
              <a:buNone/>
            </a:pPr>
            <a:r>
              <a:rPr lang="fr-FR" b="1">
                <a:latin typeface="Times" pitchFamily="18" charset="0"/>
                <a:cs typeface="Times New Roman" pitchFamily="18" charset="0"/>
              </a:rPr>
              <a:t>« stade du miroir » (Lacan)</a:t>
            </a:r>
          </a:p>
          <a:p>
            <a:pPr lvl="2">
              <a:buFontTx/>
              <a:buNone/>
            </a:pPr>
            <a:r>
              <a:rPr lang="fr-FR" sz="1800" i="1">
                <a:solidFill>
                  <a:schemeClr val="tx1"/>
                </a:solidFill>
                <a:latin typeface="Times" pitchFamily="18" charset="0"/>
                <a:cs typeface="Times New Roman" pitchFamily="18" charset="0"/>
              </a:rPr>
              <a:t>D'abord l'enfant vit dans la confusion de lui et de l'autre. Puis, placé devant un miroir, il va comprendre que ce qu'il voit dans ce miroir n'est qu'une image, autrement dit que l'autre du miroir n'est pas réel. Enfin, troisième moment, décisif celui-là, l'enfant va reconnaître l'image du miroir comme étant la sienne</a:t>
            </a:r>
          </a:p>
          <a:p>
            <a:pPr lvl="1">
              <a:buFontTx/>
              <a:buNone/>
            </a:pPr>
            <a:r>
              <a:rPr lang="fr-FR" b="1" i="1">
                <a:latin typeface="Times" pitchFamily="18" charset="0"/>
                <a:cs typeface="Times New Roman" pitchFamily="18" charset="0"/>
              </a:rPr>
              <a:t>Confirmation du soi (2-5 ans)</a:t>
            </a:r>
          </a:p>
          <a:p>
            <a:pPr lvl="2">
              <a:buFontTx/>
              <a:buNone/>
            </a:pPr>
            <a:r>
              <a:rPr lang="fr-FR" i="1">
                <a:solidFill>
                  <a:schemeClr val="tx1"/>
                </a:solidFill>
                <a:latin typeface="Times" pitchFamily="18" charset="0"/>
                <a:cs typeface="Times New Roman" pitchFamily="18" charset="0"/>
              </a:rPr>
              <a:t>« Je possède ce jouet » </a:t>
            </a:r>
          </a:p>
          <a:p>
            <a:pPr lvl="2">
              <a:buFontTx/>
              <a:buNone/>
            </a:pPr>
            <a:r>
              <a:rPr lang="fr-FR" i="1">
                <a:solidFill>
                  <a:schemeClr val="tx1"/>
                </a:solidFill>
                <a:latin typeface="Times" pitchFamily="18" charset="0"/>
                <a:cs typeface="Times New Roman" pitchFamily="18" charset="0"/>
              </a:rPr>
              <a:t>Émergence du « non »</a:t>
            </a:r>
          </a:p>
          <a:p>
            <a:pPr lvl="2">
              <a:buFontTx/>
              <a:buNone/>
            </a:pPr>
            <a:r>
              <a:rPr lang="fr-FR">
                <a:latin typeface="Times" pitchFamily="18" charset="0"/>
                <a:cs typeface="Times New Roman" pitchFamily="18" charset="0"/>
              </a:rPr>
              <a:t>3 ans : activités avec les membres de la famille</a:t>
            </a:r>
          </a:p>
          <a:p>
            <a:pPr lvl="2">
              <a:buFontTx/>
              <a:buNone/>
            </a:pPr>
            <a:r>
              <a:rPr lang="fr-FR">
                <a:latin typeface="Times" pitchFamily="18" charset="0"/>
                <a:cs typeface="Times New Roman" pitchFamily="18" charset="0"/>
              </a:rPr>
              <a:t>5 ans : jeux avec les amis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433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4339">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4339">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433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433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433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433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43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autoUpdateAnimBg="0"/>
    </p:bldLst>
  </p:timing>
</p:sld>
</file>

<file path=ppt/theme/theme1.xml><?xml version="1.0" encoding="utf-8"?>
<a:theme xmlns:a="http://schemas.openxmlformats.org/drawingml/2006/main" name="Modèle cours ECLille 2004">
  <a:themeElements>
    <a:clrScheme name="Modèle cours ECLille 2004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Modèle cours ECLille 200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defRPr>
        </a:defPPr>
      </a:lstStyle>
    </a:lnDef>
  </a:objectDefaults>
  <a:extraClrSchemeLst>
    <a:extraClrScheme>
      <a:clrScheme name="Modèle cours ECLille 2004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cours ECLille 2004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cours ECLille 2004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cours ECLille 2004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cours ECLille 200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cours ECLille 200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cours ECLille 200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Modèle cours ECLille 2004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cours-socio_premier_amphi&amp;sequence1</Template>
  <TotalTime>946</TotalTime>
  <Words>2489</Words>
  <Application>Microsoft Office PowerPoint</Application>
  <PresentationFormat>Affichage à l'écran (4:3)</PresentationFormat>
  <Paragraphs>593</Paragraphs>
  <Slides>43</Slides>
  <Notes>43</Notes>
  <HiddenSlides>0</HiddenSlides>
  <MMClips>0</MMClips>
  <ScaleCrop>false</ScaleCrop>
  <HeadingPairs>
    <vt:vector size="8" baseType="variant">
      <vt:variant>
        <vt:lpstr>Polices utilisées</vt:lpstr>
      </vt:variant>
      <vt:variant>
        <vt:i4>6</vt:i4>
      </vt:variant>
      <vt:variant>
        <vt:lpstr>Thème</vt:lpstr>
      </vt:variant>
      <vt:variant>
        <vt:i4>1</vt:i4>
      </vt:variant>
      <vt:variant>
        <vt:lpstr>Serveurs OLE incorporés</vt:lpstr>
      </vt:variant>
      <vt:variant>
        <vt:i4>1</vt:i4>
      </vt:variant>
      <vt:variant>
        <vt:lpstr>Titres des diapositives</vt:lpstr>
      </vt:variant>
      <vt:variant>
        <vt:i4>43</vt:i4>
      </vt:variant>
    </vt:vector>
  </HeadingPairs>
  <TitlesOfParts>
    <vt:vector size="51" baseType="lpstr">
      <vt:lpstr>Times New Roman</vt:lpstr>
      <vt:lpstr>Arial</vt:lpstr>
      <vt:lpstr>Tahoma</vt:lpstr>
      <vt:lpstr>Times</vt:lpstr>
      <vt:lpstr>Arial Narrow</vt:lpstr>
      <vt:lpstr>Wingdings</vt:lpstr>
      <vt:lpstr>Modèle cours ECLille 2004</vt:lpstr>
      <vt:lpstr>Graphique Microsoft Office Excel</vt:lpstr>
      <vt:lpstr>L’identité, les cultures en organisation</vt:lpstr>
      <vt:lpstr>Qui suis-je ?</vt:lpstr>
      <vt:lpstr>Qui suis-je ?</vt:lpstr>
      <vt:lpstr>Qui suis-je ?</vt:lpstr>
      <vt:lpstr>Plan</vt:lpstr>
      <vt:lpstr>Les 5 composantes du concept de soi (1/2)</vt:lpstr>
      <vt:lpstr>Les composantes du concept de soi (2/2)</vt:lpstr>
      <vt:lpstr>Les composantes du soi ne sont pas forcément exclusives</vt:lpstr>
      <vt:lpstr>Stades du soi liés à des classes d’âges (1/3)</vt:lpstr>
      <vt:lpstr>Stades liés à des classes d’âges (2/3)</vt:lpstr>
      <vt:lpstr>Stades liés à des classes d’âges (3/3)</vt:lpstr>
      <vt:lpstr>États de l’identité personnelle pendant les études</vt:lpstr>
      <vt:lpstr>Crise de l’identité à  l’adolescence</vt:lpstr>
      <vt:lpstr>Identité surdéterminée</vt:lpstr>
      <vt:lpstr>Identité diffuse / confuse</vt:lpstr>
      <vt:lpstr>Identité en moratoire / négative</vt:lpstr>
      <vt:lpstr>Identité en voie de réalisation</vt:lpstr>
      <vt:lpstr>Le concept de soi, l’identité, est donc dynamique</vt:lpstr>
      <vt:lpstr>L’identité … au travail</vt:lpstr>
      <vt:lpstr>La double transaction identitaire  selon Dubar</vt:lpstr>
      <vt:lpstr>Le travail façonne-t-il l’identité ?</vt:lpstr>
      <vt:lpstr>4 modèles d’identités au travail</vt:lpstr>
      <vt:lpstr>L’appartenance</vt:lpstr>
      <vt:lpstr>L’œuvre</vt:lpstr>
      <vt:lpstr>La trajectoire</vt:lpstr>
      <vt:lpstr>La résistance</vt:lpstr>
      <vt:lpstr>De l’identité à la culture</vt:lpstr>
      <vt:lpstr>Des identités à la culture</vt:lpstr>
      <vt:lpstr>Les approches culturelles des organisations</vt:lpstr>
      <vt:lpstr>La culture d’entreprise</vt:lpstr>
      <vt:lpstr>La culture d’entreprise, instrument de management ?</vt:lpstr>
      <vt:lpstr>Y-a-t’il des cultures nationales ? (1/2)</vt:lpstr>
      <vt:lpstr>Y-a-t’il des cultures nationales ? (2/2)</vt:lpstr>
      <vt:lpstr>Organisations et cultures d’entreprise</vt:lpstr>
      <vt:lpstr>L’entreprise communauté</vt:lpstr>
      <vt:lpstr>L’entreprise modernisée</vt:lpstr>
      <vt:lpstr>L’entreprise en crise</vt:lpstr>
      <vt:lpstr>L’entreprise duale</vt:lpstr>
      <vt:lpstr>L’entreprise bureaucratique</vt:lpstr>
      <vt:lpstr>Questions ?</vt:lpstr>
      <vt:lpstr>4 variantes des modèles d’identités au travail</vt:lpstr>
      <vt:lpstr>Cas TM + X : questions</vt:lpstr>
      <vt:lpstr>Cas TM + X : trois entrées pour comprendre l’entreprise</vt:lpstr>
    </vt:vector>
  </TitlesOfParts>
  <Company>Ecole Centrale de LILLE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Rémi Bachelet</dc:creator>
  <cp:lastModifiedBy>Remi</cp:lastModifiedBy>
  <cp:revision>92</cp:revision>
  <dcterms:created xsi:type="dcterms:W3CDTF">2002-11-06T09:47:55Z</dcterms:created>
  <dcterms:modified xsi:type="dcterms:W3CDTF">2010-12-15T15:10:43Z</dcterms:modified>
</cp:coreProperties>
</file>