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3"/>
  </p:notesMasterIdLst>
  <p:handoutMasterIdLst>
    <p:handoutMasterId r:id="rId44"/>
  </p:handoutMasterIdLst>
  <p:sldIdLst>
    <p:sldId id="391" r:id="rId2"/>
    <p:sldId id="404" r:id="rId3"/>
    <p:sldId id="410" r:id="rId4"/>
    <p:sldId id="407" r:id="rId5"/>
    <p:sldId id="408" r:id="rId6"/>
    <p:sldId id="409" r:id="rId7"/>
    <p:sldId id="440" r:id="rId8"/>
    <p:sldId id="442" r:id="rId9"/>
    <p:sldId id="438" r:id="rId10"/>
    <p:sldId id="439" r:id="rId11"/>
    <p:sldId id="447" r:id="rId12"/>
    <p:sldId id="446" r:id="rId13"/>
    <p:sldId id="405" r:id="rId14"/>
    <p:sldId id="430" r:id="rId15"/>
    <p:sldId id="422" r:id="rId16"/>
    <p:sldId id="423" r:id="rId17"/>
    <p:sldId id="424" r:id="rId18"/>
    <p:sldId id="425" r:id="rId19"/>
    <p:sldId id="426" r:id="rId20"/>
    <p:sldId id="421" r:id="rId21"/>
    <p:sldId id="429" r:id="rId22"/>
    <p:sldId id="427" r:id="rId23"/>
    <p:sldId id="414" r:id="rId24"/>
    <p:sldId id="415" r:id="rId25"/>
    <p:sldId id="419" r:id="rId26"/>
    <p:sldId id="416" r:id="rId27"/>
    <p:sldId id="411" r:id="rId28"/>
    <p:sldId id="412" r:id="rId29"/>
    <p:sldId id="417" r:id="rId30"/>
    <p:sldId id="444" r:id="rId31"/>
    <p:sldId id="436" r:id="rId32"/>
    <p:sldId id="406" r:id="rId33"/>
    <p:sldId id="431" r:id="rId34"/>
    <p:sldId id="428" r:id="rId35"/>
    <p:sldId id="418" r:id="rId36"/>
    <p:sldId id="380" r:id="rId37"/>
    <p:sldId id="376" r:id="rId38"/>
    <p:sldId id="441" r:id="rId39"/>
    <p:sldId id="413" r:id="rId40"/>
    <p:sldId id="432" r:id="rId41"/>
    <p:sldId id="433" r:id="rId42"/>
  </p:sldIdLst>
  <p:sldSz cx="9144000" cy="6858000" type="screen4x3"/>
  <p:notesSz cx="6805613" cy="993933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00"/>
    <a:srgbClr val="00CC99"/>
    <a:srgbClr val="00FFCC"/>
    <a:srgbClr val="996633"/>
    <a:srgbClr val="FFFFCC"/>
    <a:srgbClr val="FFCC99"/>
    <a:srgbClr val="00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83" autoAdjust="0"/>
    <p:restoredTop sz="86375" autoAdjust="0"/>
  </p:normalViewPr>
  <p:slideViewPr>
    <p:cSldViewPr snapToGrid="0">
      <p:cViewPr varScale="1">
        <p:scale>
          <a:sx n="91" d="100"/>
          <a:sy n="91" d="100"/>
        </p:scale>
        <p:origin x="595" y="29"/>
      </p:cViewPr>
      <p:guideLst>
        <p:guide orient="horz" pos="2160"/>
        <p:guide pos="2880"/>
      </p:guideLst>
    </p:cSldViewPr>
  </p:slideViewPr>
  <p:outlineViewPr>
    <p:cViewPr>
      <p:scale>
        <a:sx n="33" d="100"/>
        <a:sy n="33" d="100"/>
      </p:scale>
      <p:origin x="0" y="4018"/>
    </p:cViewPr>
    <p:sldLst>
      <p:sld r:id="rId1" collapse="1"/>
    </p:sldLst>
  </p:outlineViewPr>
  <p:notesTextViewPr>
    <p:cViewPr>
      <p:scale>
        <a:sx n="100" d="100"/>
        <a:sy n="100" d="100"/>
      </p:scale>
      <p:origin x="0" y="0"/>
    </p:cViewPr>
  </p:notesTextViewPr>
  <p:sorterViewPr>
    <p:cViewPr>
      <p:scale>
        <a:sx n="100" d="100"/>
        <a:sy n="100" d="100"/>
      </p:scale>
      <p:origin x="0" y="12840"/>
    </p:cViewPr>
  </p:sorterViewPr>
  <p:notesViewPr>
    <p:cSldViewPr snapToGrid="0">
      <p:cViewPr>
        <p:scale>
          <a:sx n="75" d="100"/>
          <a:sy n="75" d="100"/>
        </p:scale>
        <p:origin x="-1404" y="13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D4D27-FECE-4AB8-9118-5E93025D0E86}" type="doc">
      <dgm:prSet loTypeId="urn:microsoft.com/office/officeart/2005/8/layout/radial1" loCatId="relationship" qsTypeId="urn:microsoft.com/office/officeart/2005/8/quickstyle/simple1" qsCatId="simple" csTypeId="urn:microsoft.com/office/officeart/2005/8/colors/accent1_2" csCatId="accent1"/>
      <dgm:spPr/>
    </dgm:pt>
    <dgm:pt modelId="{DB1EF589-9AB9-4364-BD43-9ED3F0B6A0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92D59395-032E-4AB1-A23F-6CF0B8623104}" type="parTrans" cxnId="{348B3443-8B4C-4EBC-AFC7-54BF1ADE8358}">
      <dgm:prSet/>
      <dgm:spPr/>
      <dgm:t>
        <a:bodyPr/>
        <a:lstStyle/>
        <a:p>
          <a:endParaRPr lang="fr-FR"/>
        </a:p>
      </dgm:t>
    </dgm:pt>
    <dgm:pt modelId="{A95FE74B-9EB3-4900-938A-B855156EFACB}" type="sibTrans" cxnId="{348B3443-8B4C-4EBC-AFC7-54BF1ADE8358}">
      <dgm:prSet/>
      <dgm:spPr/>
      <dgm:t>
        <a:bodyPr/>
        <a:lstStyle/>
        <a:p>
          <a:endParaRPr lang="fr-FR"/>
        </a:p>
      </dgm:t>
    </dgm:pt>
    <dgm:pt modelId="{ED002B56-9F06-4EED-98F2-1EA985D00A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222FBCEE-EDB2-41FE-8632-B165E7DF1B87}" type="parTrans" cxnId="{0902EDF4-6668-43F3-AE1B-708AFFC2BC32}">
      <dgm:prSet/>
      <dgm:spPr/>
      <dgm:t>
        <a:bodyPr/>
        <a:lstStyle/>
        <a:p>
          <a:endParaRPr lang="fr-FR"/>
        </a:p>
      </dgm:t>
    </dgm:pt>
    <dgm:pt modelId="{13C569D0-A779-4B19-BAC5-9FAD8CA616B5}" type="sibTrans" cxnId="{0902EDF4-6668-43F3-AE1B-708AFFC2BC32}">
      <dgm:prSet/>
      <dgm:spPr/>
      <dgm:t>
        <a:bodyPr/>
        <a:lstStyle/>
        <a:p>
          <a:endParaRPr lang="fr-FR"/>
        </a:p>
      </dgm:t>
    </dgm:pt>
    <dgm:pt modelId="{A7FF9468-9F32-4AB8-8128-F379E6584D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B47B650D-6C3C-4D64-A797-9F6A7B089280}" type="parTrans" cxnId="{F23B0677-9A0E-469D-B7A3-B016121D5056}">
      <dgm:prSet/>
      <dgm:spPr/>
      <dgm:t>
        <a:bodyPr/>
        <a:lstStyle/>
        <a:p>
          <a:endParaRPr lang="fr-FR"/>
        </a:p>
      </dgm:t>
    </dgm:pt>
    <dgm:pt modelId="{F4B3FDD6-72D4-4137-9B93-31E4A11FB8B1}" type="sibTrans" cxnId="{F23B0677-9A0E-469D-B7A3-B016121D5056}">
      <dgm:prSet/>
      <dgm:spPr/>
      <dgm:t>
        <a:bodyPr/>
        <a:lstStyle/>
        <a:p>
          <a:endParaRPr lang="fr-FR"/>
        </a:p>
      </dgm:t>
    </dgm:pt>
    <dgm:pt modelId="{D3BA3054-3EAB-4062-B768-5C0F983428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A2983DD4-28A7-4A14-ACBA-2EDBC7722530}" type="parTrans" cxnId="{9BE37450-B33D-435A-8745-D979AB7FB04F}">
      <dgm:prSet/>
      <dgm:spPr/>
      <dgm:t>
        <a:bodyPr/>
        <a:lstStyle/>
        <a:p>
          <a:endParaRPr lang="fr-FR"/>
        </a:p>
      </dgm:t>
    </dgm:pt>
    <dgm:pt modelId="{CF9C1AB5-84DC-4ACA-A9F3-F3D013A5F0FC}" type="sibTrans" cxnId="{9BE37450-B33D-435A-8745-D979AB7FB04F}">
      <dgm:prSet/>
      <dgm:spPr/>
      <dgm:t>
        <a:bodyPr/>
        <a:lstStyle/>
        <a:p>
          <a:endParaRPr lang="fr-FR"/>
        </a:p>
      </dgm:t>
    </dgm:pt>
    <dgm:pt modelId="{5B9EA17F-FA36-4FF6-BD74-F93E9016B0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D530B455-3F7F-43CA-AF21-C49F8D8216BE}" type="parTrans" cxnId="{1C282AFD-54C2-49A9-9567-D92FC98D49C9}">
      <dgm:prSet/>
      <dgm:spPr/>
      <dgm:t>
        <a:bodyPr/>
        <a:lstStyle/>
        <a:p>
          <a:endParaRPr lang="fr-FR"/>
        </a:p>
      </dgm:t>
    </dgm:pt>
    <dgm:pt modelId="{AA6F0C93-69F9-4905-858E-6AA5B34EB437}" type="sibTrans" cxnId="{1C282AFD-54C2-49A9-9567-D92FC98D49C9}">
      <dgm:prSet/>
      <dgm:spPr/>
      <dgm:t>
        <a:bodyPr/>
        <a:lstStyle/>
        <a:p>
          <a:endParaRPr lang="fr-FR"/>
        </a:p>
      </dgm:t>
    </dgm:pt>
    <dgm:pt modelId="{11DB1346-DB2D-4D5D-8CFC-66270A2110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4AA1C310-E2DE-404F-8F7F-2C1753CB3E56}" type="parTrans" cxnId="{6061685A-23D0-46BB-B30B-7D144F099CE2}">
      <dgm:prSet/>
      <dgm:spPr/>
      <dgm:t>
        <a:bodyPr/>
        <a:lstStyle/>
        <a:p>
          <a:endParaRPr lang="fr-FR"/>
        </a:p>
      </dgm:t>
    </dgm:pt>
    <dgm:pt modelId="{6CFD25DC-232D-4894-A0FE-9461ADA10E88}" type="sibTrans" cxnId="{6061685A-23D0-46BB-B30B-7D144F099CE2}">
      <dgm:prSet/>
      <dgm:spPr/>
      <dgm:t>
        <a:bodyPr/>
        <a:lstStyle/>
        <a:p>
          <a:endParaRPr lang="fr-FR"/>
        </a:p>
      </dgm:t>
    </dgm:pt>
    <dgm:pt modelId="{A5100D76-C5B6-4789-82A7-EADFAEF5C31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09B710B4-7CB4-4457-B57D-5BFAB22B5C75}" type="parTrans" cxnId="{6CC73B44-096A-4ACB-A289-F80FB07C1572}">
      <dgm:prSet/>
      <dgm:spPr/>
      <dgm:t>
        <a:bodyPr/>
        <a:lstStyle/>
        <a:p>
          <a:endParaRPr lang="fr-FR"/>
        </a:p>
      </dgm:t>
    </dgm:pt>
    <dgm:pt modelId="{9A9F2F2D-86D6-456C-9CF9-444E18B3C99D}" type="sibTrans" cxnId="{6CC73B44-096A-4ACB-A289-F80FB07C1572}">
      <dgm:prSet/>
      <dgm:spPr/>
      <dgm:t>
        <a:bodyPr/>
        <a:lstStyle/>
        <a:p>
          <a:endParaRPr lang="fr-FR"/>
        </a:p>
      </dgm:t>
    </dgm:pt>
    <dgm:pt modelId="{46855CFE-81F8-4BAC-A8E6-F0703B4EFD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7C3077E1-A204-4BA1-9A54-C1074EDA5690}" type="parTrans" cxnId="{B4FACF7B-D81D-4DED-9E5D-DD5077968A5C}">
      <dgm:prSet/>
      <dgm:spPr/>
      <dgm:t>
        <a:bodyPr/>
        <a:lstStyle/>
        <a:p>
          <a:endParaRPr lang="fr-FR"/>
        </a:p>
      </dgm:t>
    </dgm:pt>
    <dgm:pt modelId="{DB513C72-82C7-48AA-BBAC-8A6C6FE79018}" type="sibTrans" cxnId="{B4FACF7B-D81D-4DED-9E5D-DD5077968A5C}">
      <dgm:prSet/>
      <dgm:spPr/>
      <dgm:t>
        <a:bodyPr/>
        <a:lstStyle/>
        <a:p>
          <a:endParaRPr lang="fr-FR"/>
        </a:p>
      </dgm:t>
    </dgm:pt>
    <dgm:pt modelId="{0D458843-2E51-4EFD-BC52-F1510B65F35F}" type="pres">
      <dgm:prSet presAssocID="{35BD4D27-FECE-4AB8-9118-5E93025D0E86}" presName="cycle" presStyleCnt="0">
        <dgm:presLayoutVars>
          <dgm:chMax val="1"/>
          <dgm:dir/>
          <dgm:animLvl val="ctr"/>
          <dgm:resizeHandles val="exact"/>
        </dgm:presLayoutVars>
      </dgm:prSet>
      <dgm:spPr/>
    </dgm:pt>
    <dgm:pt modelId="{2BBB1863-81B1-42BA-B422-CB05E7CBC5AC}" type="pres">
      <dgm:prSet presAssocID="{DB1EF589-9AB9-4364-BD43-9ED3F0B6A061}" presName="centerShape" presStyleLbl="node0" presStyleIdx="0" presStyleCnt="1"/>
      <dgm:spPr/>
    </dgm:pt>
    <dgm:pt modelId="{9DD89EF8-8DEA-4578-ABEC-FDF27F401132}" type="pres">
      <dgm:prSet presAssocID="{222FBCEE-EDB2-41FE-8632-B165E7DF1B87}" presName="Name9" presStyleLbl="parChTrans1D2" presStyleIdx="0" presStyleCnt="7"/>
      <dgm:spPr/>
    </dgm:pt>
    <dgm:pt modelId="{0D3BC8FB-288B-47C1-BEA9-BA7822D72986}" type="pres">
      <dgm:prSet presAssocID="{222FBCEE-EDB2-41FE-8632-B165E7DF1B87}" presName="connTx" presStyleLbl="parChTrans1D2" presStyleIdx="0" presStyleCnt="7"/>
      <dgm:spPr/>
    </dgm:pt>
    <dgm:pt modelId="{388F2739-A34F-4949-B92A-60B6B1159A56}" type="pres">
      <dgm:prSet presAssocID="{ED002B56-9F06-4EED-98F2-1EA985D00A10}" presName="node" presStyleLbl="node1" presStyleIdx="0" presStyleCnt="7">
        <dgm:presLayoutVars>
          <dgm:bulletEnabled val="1"/>
        </dgm:presLayoutVars>
      </dgm:prSet>
      <dgm:spPr/>
    </dgm:pt>
    <dgm:pt modelId="{7B88C7A5-EFAE-47A9-84D8-ECDED93CB5F4}" type="pres">
      <dgm:prSet presAssocID="{B47B650D-6C3C-4D64-A797-9F6A7B089280}" presName="Name9" presStyleLbl="parChTrans1D2" presStyleIdx="1" presStyleCnt="7"/>
      <dgm:spPr/>
    </dgm:pt>
    <dgm:pt modelId="{8CD82074-2DB5-4002-B24C-DCFC32CE549E}" type="pres">
      <dgm:prSet presAssocID="{B47B650D-6C3C-4D64-A797-9F6A7B089280}" presName="connTx" presStyleLbl="parChTrans1D2" presStyleIdx="1" presStyleCnt="7"/>
      <dgm:spPr/>
    </dgm:pt>
    <dgm:pt modelId="{5470FD14-9316-4EB7-9B4B-56D34250A477}" type="pres">
      <dgm:prSet presAssocID="{A7FF9468-9F32-4AB8-8128-F379E6584DB2}" presName="node" presStyleLbl="node1" presStyleIdx="1" presStyleCnt="7">
        <dgm:presLayoutVars>
          <dgm:bulletEnabled val="1"/>
        </dgm:presLayoutVars>
      </dgm:prSet>
      <dgm:spPr/>
    </dgm:pt>
    <dgm:pt modelId="{F1513271-8683-44A7-88AE-46333A8CC8F9}" type="pres">
      <dgm:prSet presAssocID="{A2983DD4-28A7-4A14-ACBA-2EDBC7722530}" presName="Name9" presStyleLbl="parChTrans1D2" presStyleIdx="2" presStyleCnt="7"/>
      <dgm:spPr/>
    </dgm:pt>
    <dgm:pt modelId="{93FEFA37-F46F-4C29-AEF1-A6E3E39BE581}" type="pres">
      <dgm:prSet presAssocID="{A2983DD4-28A7-4A14-ACBA-2EDBC7722530}" presName="connTx" presStyleLbl="parChTrans1D2" presStyleIdx="2" presStyleCnt="7"/>
      <dgm:spPr/>
    </dgm:pt>
    <dgm:pt modelId="{3275D925-FD97-49B5-B5E9-0F72E6E6B357}" type="pres">
      <dgm:prSet presAssocID="{D3BA3054-3EAB-4062-B768-5C0F983428CB}" presName="node" presStyleLbl="node1" presStyleIdx="2" presStyleCnt="7">
        <dgm:presLayoutVars>
          <dgm:bulletEnabled val="1"/>
        </dgm:presLayoutVars>
      </dgm:prSet>
      <dgm:spPr/>
    </dgm:pt>
    <dgm:pt modelId="{BB2D7A68-2939-4FA3-A483-137EC159C8AF}" type="pres">
      <dgm:prSet presAssocID="{D530B455-3F7F-43CA-AF21-C49F8D8216BE}" presName="Name9" presStyleLbl="parChTrans1D2" presStyleIdx="3" presStyleCnt="7"/>
      <dgm:spPr/>
    </dgm:pt>
    <dgm:pt modelId="{E4C22CD2-467C-47F8-8FC3-6240FD3073C7}" type="pres">
      <dgm:prSet presAssocID="{D530B455-3F7F-43CA-AF21-C49F8D8216BE}" presName="connTx" presStyleLbl="parChTrans1D2" presStyleIdx="3" presStyleCnt="7"/>
      <dgm:spPr/>
    </dgm:pt>
    <dgm:pt modelId="{A6FE75E2-54A6-4053-9ACB-EF620D60D50E}" type="pres">
      <dgm:prSet presAssocID="{5B9EA17F-FA36-4FF6-BD74-F93E9016B098}" presName="node" presStyleLbl="node1" presStyleIdx="3" presStyleCnt="7">
        <dgm:presLayoutVars>
          <dgm:bulletEnabled val="1"/>
        </dgm:presLayoutVars>
      </dgm:prSet>
      <dgm:spPr/>
    </dgm:pt>
    <dgm:pt modelId="{0F90BEBF-8EDD-4B27-B958-6617833E0489}" type="pres">
      <dgm:prSet presAssocID="{4AA1C310-E2DE-404F-8F7F-2C1753CB3E56}" presName="Name9" presStyleLbl="parChTrans1D2" presStyleIdx="4" presStyleCnt="7"/>
      <dgm:spPr/>
    </dgm:pt>
    <dgm:pt modelId="{29A7CF6D-6976-4940-9729-32FD94E396B6}" type="pres">
      <dgm:prSet presAssocID="{4AA1C310-E2DE-404F-8F7F-2C1753CB3E56}" presName="connTx" presStyleLbl="parChTrans1D2" presStyleIdx="4" presStyleCnt="7"/>
      <dgm:spPr/>
    </dgm:pt>
    <dgm:pt modelId="{F2FA7757-4DA3-4D1B-BD31-29CF62D28BE6}" type="pres">
      <dgm:prSet presAssocID="{11DB1346-DB2D-4D5D-8CFC-66270A2110F2}" presName="node" presStyleLbl="node1" presStyleIdx="4" presStyleCnt="7">
        <dgm:presLayoutVars>
          <dgm:bulletEnabled val="1"/>
        </dgm:presLayoutVars>
      </dgm:prSet>
      <dgm:spPr/>
    </dgm:pt>
    <dgm:pt modelId="{CC405437-B23B-41C6-82B1-31D5FA8C83B9}" type="pres">
      <dgm:prSet presAssocID="{09B710B4-7CB4-4457-B57D-5BFAB22B5C75}" presName="Name9" presStyleLbl="parChTrans1D2" presStyleIdx="5" presStyleCnt="7"/>
      <dgm:spPr/>
    </dgm:pt>
    <dgm:pt modelId="{CE8E5D8D-6013-42EB-B345-A84CC720CF3D}" type="pres">
      <dgm:prSet presAssocID="{09B710B4-7CB4-4457-B57D-5BFAB22B5C75}" presName="connTx" presStyleLbl="parChTrans1D2" presStyleIdx="5" presStyleCnt="7"/>
      <dgm:spPr/>
    </dgm:pt>
    <dgm:pt modelId="{0FF3B03C-DFEC-4036-B741-9E8BE9E463BC}" type="pres">
      <dgm:prSet presAssocID="{A5100D76-C5B6-4789-82A7-EADFAEF5C319}" presName="node" presStyleLbl="node1" presStyleIdx="5" presStyleCnt="7">
        <dgm:presLayoutVars>
          <dgm:bulletEnabled val="1"/>
        </dgm:presLayoutVars>
      </dgm:prSet>
      <dgm:spPr/>
    </dgm:pt>
    <dgm:pt modelId="{D89A5F26-70CA-4AB7-B586-0DF8DEC7E2BF}" type="pres">
      <dgm:prSet presAssocID="{7C3077E1-A204-4BA1-9A54-C1074EDA5690}" presName="Name9" presStyleLbl="parChTrans1D2" presStyleIdx="6" presStyleCnt="7"/>
      <dgm:spPr/>
    </dgm:pt>
    <dgm:pt modelId="{ACB229AF-1C66-48C1-8EB2-E03B1C9FBFA2}" type="pres">
      <dgm:prSet presAssocID="{7C3077E1-A204-4BA1-9A54-C1074EDA5690}" presName="connTx" presStyleLbl="parChTrans1D2" presStyleIdx="6" presStyleCnt="7"/>
      <dgm:spPr/>
    </dgm:pt>
    <dgm:pt modelId="{0EA01AFF-3E1A-48DA-A9B0-F7204B0D9286}" type="pres">
      <dgm:prSet presAssocID="{46855CFE-81F8-4BAC-A8E6-F0703B4EFD1D}" presName="node" presStyleLbl="node1" presStyleIdx="6" presStyleCnt="7">
        <dgm:presLayoutVars>
          <dgm:bulletEnabled val="1"/>
        </dgm:presLayoutVars>
      </dgm:prSet>
      <dgm:spPr/>
    </dgm:pt>
  </dgm:ptLst>
  <dgm:cxnLst>
    <dgm:cxn modelId="{3C5A2321-D5A6-4A32-B2CE-FFAF07CD93E1}" type="presOf" srcId="{D530B455-3F7F-43CA-AF21-C49F8D8216BE}" destId="{BB2D7A68-2939-4FA3-A483-137EC159C8AF}" srcOrd="0" destOrd="0" presId="urn:microsoft.com/office/officeart/2005/8/layout/radial1"/>
    <dgm:cxn modelId="{B8FDF72A-897B-4E0B-BED3-659CC021D38A}" type="presOf" srcId="{B47B650D-6C3C-4D64-A797-9F6A7B089280}" destId="{8CD82074-2DB5-4002-B24C-DCFC32CE549E}" srcOrd="1" destOrd="0" presId="urn:microsoft.com/office/officeart/2005/8/layout/radial1"/>
    <dgm:cxn modelId="{F6EFFA2F-5DAD-4BFB-B278-3774D7C71F2D}" type="presOf" srcId="{7C3077E1-A204-4BA1-9A54-C1074EDA5690}" destId="{ACB229AF-1C66-48C1-8EB2-E03B1C9FBFA2}" srcOrd="1" destOrd="0" presId="urn:microsoft.com/office/officeart/2005/8/layout/radial1"/>
    <dgm:cxn modelId="{A94E0463-F79D-4DDA-B062-B961F49333EE}" type="presOf" srcId="{46855CFE-81F8-4BAC-A8E6-F0703B4EFD1D}" destId="{0EA01AFF-3E1A-48DA-A9B0-F7204B0D9286}" srcOrd="0" destOrd="0" presId="urn:microsoft.com/office/officeart/2005/8/layout/radial1"/>
    <dgm:cxn modelId="{348B3443-8B4C-4EBC-AFC7-54BF1ADE8358}" srcId="{35BD4D27-FECE-4AB8-9118-5E93025D0E86}" destId="{DB1EF589-9AB9-4364-BD43-9ED3F0B6A061}" srcOrd="0" destOrd="0" parTransId="{92D59395-032E-4AB1-A23F-6CF0B8623104}" sibTransId="{A95FE74B-9EB3-4900-938A-B855156EFACB}"/>
    <dgm:cxn modelId="{6CC73B44-096A-4ACB-A289-F80FB07C1572}" srcId="{DB1EF589-9AB9-4364-BD43-9ED3F0B6A061}" destId="{A5100D76-C5B6-4789-82A7-EADFAEF5C319}" srcOrd="5" destOrd="0" parTransId="{09B710B4-7CB4-4457-B57D-5BFAB22B5C75}" sibTransId="{9A9F2F2D-86D6-456C-9CF9-444E18B3C99D}"/>
    <dgm:cxn modelId="{46F0116E-4EC2-472F-B39C-1FA010A92B7D}" type="presOf" srcId="{A2983DD4-28A7-4A14-ACBA-2EDBC7722530}" destId="{F1513271-8683-44A7-88AE-46333A8CC8F9}" srcOrd="0" destOrd="0" presId="urn:microsoft.com/office/officeart/2005/8/layout/radial1"/>
    <dgm:cxn modelId="{6383CC6E-A8B8-4765-965F-41ECFE717397}" type="presOf" srcId="{35BD4D27-FECE-4AB8-9118-5E93025D0E86}" destId="{0D458843-2E51-4EFD-BC52-F1510B65F35F}" srcOrd="0" destOrd="0" presId="urn:microsoft.com/office/officeart/2005/8/layout/radial1"/>
    <dgm:cxn modelId="{9BE37450-B33D-435A-8745-D979AB7FB04F}" srcId="{DB1EF589-9AB9-4364-BD43-9ED3F0B6A061}" destId="{D3BA3054-3EAB-4062-B768-5C0F983428CB}" srcOrd="2" destOrd="0" parTransId="{A2983DD4-28A7-4A14-ACBA-2EDBC7722530}" sibTransId="{CF9C1AB5-84DC-4ACA-A9F3-F3D013A5F0FC}"/>
    <dgm:cxn modelId="{60B39F73-ECBF-40F7-8E56-A176F397DA7A}" type="presOf" srcId="{09B710B4-7CB4-4457-B57D-5BFAB22B5C75}" destId="{CE8E5D8D-6013-42EB-B345-A84CC720CF3D}" srcOrd="1" destOrd="0" presId="urn:microsoft.com/office/officeart/2005/8/layout/radial1"/>
    <dgm:cxn modelId="{46F0AC73-D233-4203-BA68-58F1A33306D0}" type="presOf" srcId="{09B710B4-7CB4-4457-B57D-5BFAB22B5C75}" destId="{CC405437-B23B-41C6-82B1-31D5FA8C83B9}" srcOrd="0" destOrd="0" presId="urn:microsoft.com/office/officeart/2005/8/layout/radial1"/>
    <dgm:cxn modelId="{F23B0677-9A0E-469D-B7A3-B016121D5056}" srcId="{DB1EF589-9AB9-4364-BD43-9ED3F0B6A061}" destId="{A7FF9468-9F32-4AB8-8128-F379E6584DB2}" srcOrd="1" destOrd="0" parTransId="{B47B650D-6C3C-4D64-A797-9F6A7B089280}" sibTransId="{F4B3FDD6-72D4-4137-9B93-31E4A11FB8B1}"/>
    <dgm:cxn modelId="{DD0A155A-EED7-44F3-A0B4-E5BDE15E8596}" type="presOf" srcId="{222FBCEE-EDB2-41FE-8632-B165E7DF1B87}" destId="{0D3BC8FB-288B-47C1-BEA9-BA7822D72986}" srcOrd="1" destOrd="0" presId="urn:microsoft.com/office/officeart/2005/8/layout/radial1"/>
    <dgm:cxn modelId="{6061685A-23D0-46BB-B30B-7D144F099CE2}" srcId="{DB1EF589-9AB9-4364-BD43-9ED3F0B6A061}" destId="{11DB1346-DB2D-4D5D-8CFC-66270A2110F2}" srcOrd="4" destOrd="0" parTransId="{4AA1C310-E2DE-404F-8F7F-2C1753CB3E56}" sibTransId="{6CFD25DC-232D-4894-A0FE-9461ADA10E88}"/>
    <dgm:cxn modelId="{B4FACF7B-D81D-4DED-9E5D-DD5077968A5C}" srcId="{DB1EF589-9AB9-4364-BD43-9ED3F0B6A061}" destId="{46855CFE-81F8-4BAC-A8E6-F0703B4EFD1D}" srcOrd="6" destOrd="0" parTransId="{7C3077E1-A204-4BA1-9A54-C1074EDA5690}" sibTransId="{DB513C72-82C7-48AA-BBAC-8A6C6FE79018}"/>
    <dgm:cxn modelId="{CEE6E57B-9E31-4A4A-BB9E-93C20CB48EF1}" type="presOf" srcId="{D3BA3054-3EAB-4062-B768-5C0F983428CB}" destId="{3275D925-FD97-49B5-B5E9-0F72E6E6B357}" srcOrd="0" destOrd="0" presId="urn:microsoft.com/office/officeart/2005/8/layout/radial1"/>
    <dgm:cxn modelId="{A7D3DC7F-F4A6-4172-B718-EA1138DD1937}" type="presOf" srcId="{DB1EF589-9AB9-4364-BD43-9ED3F0B6A061}" destId="{2BBB1863-81B1-42BA-B422-CB05E7CBC5AC}" srcOrd="0" destOrd="0" presId="urn:microsoft.com/office/officeart/2005/8/layout/radial1"/>
    <dgm:cxn modelId="{B66ACD83-01CB-4CBE-9D1D-1139A00573BC}" type="presOf" srcId="{5B9EA17F-FA36-4FF6-BD74-F93E9016B098}" destId="{A6FE75E2-54A6-4053-9ACB-EF620D60D50E}" srcOrd="0" destOrd="0" presId="urn:microsoft.com/office/officeart/2005/8/layout/radial1"/>
    <dgm:cxn modelId="{BCC07F88-4477-4DD4-9FDF-E91E83687F3F}" type="presOf" srcId="{ED002B56-9F06-4EED-98F2-1EA985D00A10}" destId="{388F2739-A34F-4949-B92A-60B6B1159A56}" srcOrd="0" destOrd="0" presId="urn:microsoft.com/office/officeart/2005/8/layout/radial1"/>
    <dgm:cxn modelId="{7AFF268E-271B-4ECC-9954-A199544C933B}" type="presOf" srcId="{A5100D76-C5B6-4789-82A7-EADFAEF5C319}" destId="{0FF3B03C-DFEC-4036-B741-9E8BE9E463BC}" srcOrd="0" destOrd="0" presId="urn:microsoft.com/office/officeart/2005/8/layout/radial1"/>
    <dgm:cxn modelId="{ED9FABA0-14A0-4C58-AAA1-95B18FA4D25D}" type="presOf" srcId="{11DB1346-DB2D-4D5D-8CFC-66270A2110F2}" destId="{F2FA7757-4DA3-4D1B-BD31-29CF62D28BE6}" srcOrd="0" destOrd="0" presId="urn:microsoft.com/office/officeart/2005/8/layout/radial1"/>
    <dgm:cxn modelId="{EF84D0A6-09CD-455E-964C-456F24A1DD20}" type="presOf" srcId="{D530B455-3F7F-43CA-AF21-C49F8D8216BE}" destId="{E4C22CD2-467C-47F8-8FC3-6240FD3073C7}" srcOrd="1" destOrd="0" presId="urn:microsoft.com/office/officeart/2005/8/layout/radial1"/>
    <dgm:cxn modelId="{0F843ABB-CC2E-4AA1-9F36-99FEDA6125AD}" type="presOf" srcId="{4AA1C310-E2DE-404F-8F7F-2C1753CB3E56}" destId="{29A7CF6D-6976-4940-9729-32FD94E396B6}" srcOrd="1" destOrd="0" presId="urn:microsoft.com/office/officeart/2005/8/layout/radial1"/>
    <dgm:cxn modelId="{409BB4BC-5B1A-49FC-A00A-DD21F9F0FCCB}" type="presOf" srcId="{222FBCEE-EDB2-41FE-8632-B165E7DF1B87}" destId="{9DD89EF8-8DEA-4578-ABEC-FDF27F401132}" srcOrd="0" destOrd="0" presId="urn:microsoft.com/office/officeart/2005/8/layout/radial1"/>
    <dgm:cxn modelId="{0110D9C0-0D18-4B1B-924D-940C7B670797}" type="presOf" srcId="{A7FF9468-9F32-4AB8-8128-F379E6584DB2}" destId="{5470FD14-9316-4EB7-9B4B-56D34250A477}" srcOrd="0" destOrd="0" presId="urn:microsoft.com/office/officeart/2005/8/layout/radial1"/>
    <dgm:cxn modelId="{E44D3ECD-1B4B-44E1-909D-E178040F064F}" type="presOf" srcId="{7C3077E1-A204-4BA1-9A54-C1074EDA5690}" destId="{D89A5F26-70CA-4AB7-B586-0DF8DEC7E2BF}" srcOrd="0" destOrd="0" presId="urn:microsoft.com/office/officeart/2005/8/layout/radial1"/>
    <dgm:cxn modelId="{D504C7DA-E95C-4588-B061-CEE26B32921E}" type="presOf" srcId="{4AA1C310-E2DE-404F-8F7F-2C1753CB3E56}" destId="{0F90BEBF-8EDD-4B27-B958-6617833E0489}" srcOrd="0" destOrd="0" presId="urn:microsoft.com/office/officeart/2005/8/layout/radial1"/>
    <dgm:cxn modelId="{D0028DDE-AFFE-4981-9B9C-1BDA3D7E4217}" type="presOf" srcId="{A2983DD4-28A7-4A14-ACBA-2EDBC7722530}" destId="{93FEFA37-F46F-4C29-AEF1-A6E3E39BE581}" srcOrd="1" destOrd="0" presId="urn:microsoft.com/office/officeart/2005/8/layout/radial1"/>
    <dgm:cxn modelId="{D80C10F2-BA21-41B5-9A17-BDE7E2078007}" type="presOf" srcId="{B47B650D-6C3C-4D64-A797-9F6A7B089280}" destId="{7B88C7A5-EFAE-47A9-84D8-ECDED93CB5F4}" srcOrd="0" destOrd="0" presId="urn:microsoft.com/office/officeart/2005/8/layout/radial1"/>
    <dgm:cxn modelId="{0902EDF4-6668-43F3-AE1B-708AFFC2BC32}" srcId="{DB1EF589-9AB9-4364-BD43-9ED3F0B6A061}" destId="{ED002B56-9F06-4EED-98F2-1EA985D00A10}" srcOrd="0" destOrd="0" parTransId="{222FBCEE-EDB2-41FE-8632-B165E7DF1B87}" sibTransId="{13C569D0-A779-4B19-BAC5-9FAD8CA616B5}"/>
    <dgm:cxn modelId="{1C282AFD-54C2-49A9-9567-D92FC98D49C9}" srcId="{DB1EF589-9AB9-4364-BD43-9ED3F0B6A061}" destId="{5B9EA17F-FA36-4FF6-BD74-F93E9016B098}" srcOrd="3" destOrd="0" parTransId="{D530B455-3F7F-43CA-AF21-C49F8D8216BE}" sibTransId="{AA6F0C93-69F9-4905-858E-6AA5B34EB437}"/>
    <dgm:cxn modelId="{3E0871AB-C31B-496D-8310-C4B2BC5E2927}" type="presParOf" srcId="{0D458843-2E51-4EFD-BC52-F1510B65F35F}" destId="{2BBB1863-81B1-42BA-B422-CB05E7CBC5AC}" srcOrd="0" destOrd="0" presId="urn:microsoft.com/office/officeart/2005/8/layout/radial1"/>
    <dgm:cxn modelId="{3FF3D5F3-014D-4FFB-8993-6C77DFEFBBAB}" type="presParOf" srcId="{0D458843-2E51-4EFD-BC52-F1510B65F35F}" destId="{9DD89EF8-8DEA-4578-ABEC-FDF27F401132}" srcOrd="1" destOrd="0" presId="urn:microsoft.com/office/officeart/2005/8/layout/radial1"/>
    <dgm:cxn modelId="{02292953-E47C-4969-9FC1-D5BC5F0B9CE5}" type="presParOf" srcId="{9DD89EF8-8DEA-4578-ABEC-FDF27F401132}" destId="{0D3BC8FB-288B-47C1-BEA9-BA7822D72986}" srcOrd="0" destOrd="0" presId="urn:microsoft.com/office/officeart/2005/8/layout/radial1"/>
    <dgm:cxn modelId="{1CA83073-224B-435A-8FF2-563F1DC64FFF}" type="presParOf" srcId="{0D458843-2E51-4EFD-BC52-F1510B65F35F}" destId="{388F2739-A34F-4949-B92A-60B6B1159A56}" srcOrd="2" destOrd="0" presId="urn:microsoft.com/office/officeart/2005/8/layout/radial1"/>
    <dgm:cxn modelId="{174A310A-4221-44D2-AD15-B765D4551EB8}" type="presParOf" srcId="{0D458843-2E51-4EFD-BC52-F1510B65F35F}" destId="{7B88C7A5-EFAE-47A9-84D8-ECDED93CB5F4}" srcOrd="3" destOrd="0" presId="urn:microsoft.com/office/officeart/2005/8/layout/radial1"/>
    <dgm:cxn modelId="{992D5387-0485-4900-954D-46D9959A13F6}" type="presParOf" srcId="{7B88C7A5-EFAE-47A9-84D8-ECDED93CB5F4}" destId="{8CD82074-2DB5-4002-B24C-DCFC32CE549E}" srcOrd="0" destOrd="0" presId="urn:microsoft.com/office/officeart/2005/8/layout/radial1"/>
    <dgm:cxn modelId="{ED428B27-F063-4F2C-913F-856F14891B1E}" type="presParOf" srcId="{0D458843-2E51-4EFD-BC52-F1510B65F35F}" destId="{5470FD14-9316-4EB7-9B4B-56D34250A477}" srcOrd="4" destOrd="0" presId="urn:microsoft.com/office/officeart/2005/8/layout/radial1"/>
    <dgm:cxn modelId="{9A5A223A-5841-4C8A-89AF-B8E964FFC9FB}" type="presParOf" srcId="{0D458843-2E51-4EFD-BC52-F1510B65F35F}" destId="{F1513271-8683-44A7-88AE-46333A8CC8F9}" srcOrd="5" destOrd="0" presId="urn:microsoft.com/office/officeart/2005/8/layout/radial1"/>
    <dgm:cxn modelId="{9E349F60-D9C4-461C-B365-4D2382218C9E}" type="presParOf" srcId="{F1513271-8683-44A7-88AE-46333A8CC8F9}" destId="{93FEFA37-F46F-4C29-AEF1-A6E3E39BE581}" srcOrd="0" destOrd="0" presId="urn:microsoft.com/office/officeart/2005/8/layout/radial1"/>
    <dgm:cxn modelId="{DCB5FED3-CD02-46EE-B372-638A1897B031}" type="presParOf" srcId="{0D458843-2E51-4EFD-BC52-F1510B65F35F}" destId="{3275D925-FD97-49B5-B5E9-0F72E6E6B357}" srcOrd="6" destOrd="0" presId="urn:microsoft.com/office/officeart/2005/8/layout/radial1"/>
    <dgm:cxn modelId="{E6863F2A-24BE-4B30-80A6-96C9E92A7B12}" type="presParOf" srcId="{0D458843-2E51-4EFD-BC52-F1510B65F35F}" destId="{BB2D7A68-2939-4FA3-A483-137EC159C8AF}" srcOrd="7" destOrd="0" presId="urn:microsoft.com/office/officeart/2005/8/layout/radial1"/>
    <dgm:cxn modelId="{0681D1C6-5263-4AEA-ADA9-76B4B65EA6A2}" type="presParOf" srcId="{BB2D7A68-2939-4FA3-A483-137EC159C8AF}" destId="{E4C22CD2-467C-47F8-8FC3-6240FD3073C7}" srcOrd="0" destOrd="0" presId="urn:microsoft.com/office/officeart/2005/8/layout/radial1"/>
    <dgm:cxn modelId="{429D7A6F-032B-4801-8CDA-C75753707362}" type="presParOf" srcId="{0D458843-2E51-4EFD-BC52-F1510B65F35F}" destId="{A6FE75E2-54A6-4053-9ACB-EF620D60D50E}" srcOrd="8" destOrd="0" presId="urn:microsoft.com/office/officeart/2005/8/layout/radial1"/>
    <dgm:cxn modelId="{15548E9E-C822-4CB8-9D6E-486FD4B084BA}" type="presParOf" srcId="{0D458843-2E51-4EFD-BC52-F1510B65F35F}" destId="{0F90BEBF-8EDD-4B27-B958-6617833E0489}" srcOrd="9" destOrd="0" presId="urn:microsoft.com/office/officeart/2005/8/layout/radial1"/>
    <dgm:cxn modelId="{A17D280E-F912-4E9A-A3A7-5B1DF15B4DE8}" type="presParOf" srcId="{0F90BEBF-8EDD-4B27-B958-6617833E0489}" destId="{29A7CF6D-6976-4940-9729-32FD94E396B6}" srcOrd="0" destOrd="0" presId="urn:microsoft.com/office/officeart/2005/8/layout/radial1"/>
    <dgm:cxn modelId="{567DD885-9C88-4077-8FFA-D49CD294FBE9}" type="presParOf" srcId="{0D458843-2E51-4EFD-BC52-F1510B65F35F}" destId="{F2FA7757-4DA3-4D1B-BD31-29CF62D28BE6}" srcOrd="10" destOrd="0" presId="urn:microsoft.com/office/officeart/2005/8/layout/radial1"/>
    <dgm:cxn modelId="{965B2009-E13E-4482-A1AB-305DF9525D65}" type="presParOf" srcId="{0D458843-2E51-4EFD-BC52-F1510B65F35F}" destId="{CC405437-B23B-41C6-82B1-31D5FA8C83B9}" srcOrd="11" destOrd="0" presId="urn:microsoft.com/office/officeart/2005/8/layout/radial1"/>
    <dgm:cxn modelId="{3E2023D5-1ACA-4DC2-B204-B99A55A3AC9D}" type="presParOf" srcId="{CC405437-B23B-41C6-82B1-31D5FA8C83B9}" destId="{CE8E5D8D-6013-42EB-B345-A84CC720CF3D}" srcOrd="0" destOrd="0" presId="urn:microsoft.com/office/officeart/2005/8/layout/radial1"/>
    <dgm:cxn modelId="{86D97640-1E7F-43D5-A7F9-722C36EC715B}" type="presParOf" srcId="{0D458843-2E51-4EFD-BC52-F1510B65F35F}" destId="{0FF3B03C-DFEC-4036-B741-9E8BE9E463BC}" srcOrd="12" destOrd="0" presId="urn:microsoft.com/office/officeart/2005/8/layout/radial1"/>
    <dgm:cxn modelId="{34F4D306-E63B-4323-9C76-D4E0CDD11CA7}" type="presParOf" srcId="{0D458843-2E51-4EFD-BC52-F1510B65F35F}" destId="{D89A5F26-70CA-4AB7-B586-0DF8DEC7E2BF}" srcOrd="13" destOrd="0" presId="urn:microsoft.com/office/officeart/2005/8/layout/radial1"/>
    <dgm:cxn modelId="{226E019F-3DDF-4C06-A596-3374B4E095CD}" type="presParOf" srcId="{D89A5F26-70CA-4AB7-B586-0DF8DEC7E2BF}" destId="{ACB229AF-1C66-48C1-8EB2-E03B1C9FBFA2}" srcOrd="0" destOrd="0" presId="urn:microsoft.com/office/officeart/2005/8/layout/radial1"/>
    <dgm:cxn modelId="{C09A4A7B-B228-4AB8-8F96-2A61E5185AB8}" type="presParOf" srcId="{0D458843-2E51-4EFD-BC52-F1510B65F35F}" destId="{0EA01AFF-3E1A-48DA-A9B0-F7204B0D9286}"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757BA-3948-4C9C-AD3C-953B9240FDBF}" type="doc">
      <dgm:prSet loTypeId="urn:microsoft.com/office/officeart/2005/8/layout/radial1" loCatId="relationship" qsTypeId="urn:microsoft.com/office/officeart/2005/8/quickstyle/simple1" qsCatId="simple" csTypeId="urn:microsoft.com/office/officeart/2005/8/colors/accent1_2" csCatId="accent1"/>
      <dgm:spPr/>
    </dgm:pt>
    <dgm:pt modelId="{1E1D7CF5-2FA5-4FB6-8A32-9FF34C81B8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4C3FDCB3-877E-4B4E-A879-5D1D5CCC47D4}" type="parTrans" cxnId="{70D50F4F-3194-4BC5-BEE7-3C157E403AF9}">
      <dgm:prSet/>
      <dgm:spPr/>
      <dgm:t>
        <a:bodyPr/>
        <a:lstStyle/>
        <a:p>
          <a:endParaRPr lang="fr-FR"/>
        </a:p>
      </dgm:t>
    </dgm:pt>
    <dgm:pt modelId="{8B39E671-1829-49DD-85EB-926161022281}" type="sibTrans" cxnId="{70D50F4F-3194-4BC5-BEE7-3C157E403AF9}">
      <dgm:prSet/>
      <dgm:spPr/>
      <dgm:t>
        <a:bodyPr/>
        <a:lstStyle/>
        <a:p>
          <a:endParaRPr lang="fr-FR"/>
        </a:p>
      </dgm:t>
    </dgm:pt>
    <dgm:pt modelId="{FE04703A-AE48-44AA-936E-BF4FAD1D2F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956B2866-F53C-49F3-8EF1-4B2CD68979BA}" type="parTrans" cxnId="{6B357FB8-3C5C-4E12-9E8E-8DE524DEB6AA}">
      <dgm:prSet/>
      <dgm:spPr/>
      <dgm:t>
        <a:bodyPr/>
        <a:lstStyle/>
        <a:p>
          <a:endParaRPr lang="fr-FR"/>
        </a:p>
      </dgm:t>
    </dgm:pt>
    <dgm:pt modelId="{A84A2329-87B2-412B-9E03-1216822676D8}" type="sibTrans" cxnId="{6B357FB8-3C5C-4E12-9E8E-8DE524DEB6AA}">
      <dgm:prSet/>
      <dgm:spPr/>
      <dgm:t>
        <a:bodyPr/>
        <a:lstStyle/>
        <a:p>
          <a:endParaRPr lang="fr-FR"/>
        </a:p>
      </dgm:t>
    </dgm:pt>
    <dgm:pt modelId="{C2DBFCE4-AB0C-422E-A14B-1340131262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88F2143B-1D57-44AA-8BF5-AF9378BA7712}" type="parTrans" cxnId="{61F8970A-A2EF-435F-B31C-90A5C3EF7093}">
      <dgm:prSet/>
      <dgm:spPr/>
      <dgm:t>
        <a:bodyPr/>
        <a:lstStyle/>
        <a:p>
          <a:endParaRPr lang="fr-FR"/>
        </a:p>
      </dgm:t>
    </dgm:pt>
    <dgm:pt modelId="{5C2A30B0-FD2E-4A4C-9180-092FF5FFC87D}" type="sibTrans" cxnId="{61F8970A-A2EF-435F-B31C-90A5C3EF7093}">
      <dgm:prSet/>
      <dgm:spPr/>
      <dgm:t>
        <a:bodyPr/>
        <a:lstStyle/>
        <a:p>
          <a:endParaRPr lang="fr-FR"/>
        </a:p>
      </dgm:t>
    </dgm:pt>
    <dgm:pt modelId="{B3F4169C-E076-419C-B84C-2B9AB6E339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25BB8447-E436-415C-ABF0-E6EF77EA7C96}" type="parTrans" cxnId="{FC96FF2A-A968-44E4-8BE5-423A043724DE}">
      <dgm:prSet/>
      <dgm:spPr/>
      <dgm:t>
        <a:bodyPr/>
        <a:lstStyle/>
        <a:p>
          <a:endParaRPr lang="fr-FR"/>
        </a:p>
      </dgm:t>
    </dgm:pt>
    <dgm:pt modelId="{92FDE06E-8246-40B2-A85B-DF75789741A6}" type="sibTrans" cxnId="{FC96FF2A-A968-44E4-8BE5-423A043724DE}">
      <dgm:prSet/>
      <dgm:spPr/>
      <dgm:t>
        <a:bodyPr/>
        <a:lstStyle/>
        <a:p>
          <a:endParaRPr lang="fr-FR"/>
        </a:p>
      </dgm:t>
    </dgm:pt>
    <dgm:pt modelId="{99AD6E6C-AE1D-46EF-A523-931656CE9ACE}" type="pres">
      <dgm:prSet presAssocID="{31E757BA-3948-4C9C-AD3C-953B9240FDBF}" presName="cycle" presStyleCnt="0">
        <dgm:presLayoutVars>
          <dgm:chMax val="1"/>
          <dgm:dir/>
          <dgm:animLvl val="ctr"/>
          <dgm:resizeHandles val="exact"/>
        </dgm:presLayoutVars>
      </dgm:prSet>
      <dgm:spPr/>
    </dgm:pt>
    <dgm:pt modelId="{BF7BF136-3851-4AA9-BC79-48945D1D556E}" type="pres">
      <dgm:prSet presAssocID="{1E1D7CF5-2FA5-4FB6-8A32-9FF34C81B883}" presName="centerShape" presStyleLbl="node0" presStyleIdx="0" presStyleCnt="1"/>
      <dgm:spPr/>
    </dgm:pt>
    <dgm:pt modelId="{FA92EC82-8612-4C51-BE86-A3647FA27DEC}" type="pres">
      <dgm:prSet presAssocID="{956B2866-F53C-49F3-8EF1-4B2CD68979BA}" presName="Name9" presStyleLbl="parChTrans1D2" presStyleIdx="0" presStyleCnt="3"/>
      <dgm:spPr/>
    </dgm:pt>
    <dgm:pt modelId="{2460A274-BC90-4C62-8BD2-6A641361E4A6}" type="pres">
      <dgm:prSet presAssocID="{956B2866-F53C-49F3-8EF1-4B2CD68979BA}" presName="connTx" presStyleLbl="parChTrans1D2" presStyleIdx="0" presStyleCnt="3"/>
      <dgm:spPr/>
    </dgm:pt>
    <dgm:pt modelId="{1AB93386-7A3F-49F6-9C59-A155883952A6}" type="pres">
      <dgm:prSet presAssocID="{FE04703A-AE48-44AA-936E-BF4FAD1D2F4E}" presName="node" presStyleLbl="node1" presStyleIdx="0" presStyleCnt="3">
        <dgm:presLayoutVars>
          <dgm:bulletEnabled val="1"/>
        </dgm:presLayoutVars>
      </dgm:prSet>
      <dgm:spPr/>
    </dgm:pt>
    <dgm:pt modelId="{049C62B9-651F-41FB-93D3-DFFE046B9BCB}" type="pres">
      <dgm:prSet presAssocID="{88F2143B-1D57-44AA-8BF5-AF9378BA7712}" presName="Name9" presStyleLbl="parChTrans1D2" presStyleIdx="1" presStyleCnt="3"/>
      <dgm:spPr/>
    </dgm:pt>
    <dgm:pt modelId="{4D023440-E466-423B-997D-CC84061A7E03}" type="pres">
      <dgm:prSet presAssocID="{88F2143B-1D57-44AA-8BF5-AF9378BA7712}" presName="connTx" presStyleLbl="parChTrans1D2" presStyleIdx="1" presStyleCnt="3"/>
      <dgm:spPr/>
    </dgm:pt>
    <dgm:pt modelId="{8D722DCF-E795-44E8-88F7-46D1504737D7}" type="pres">
      <dgm:prSet presAssocID="{C2DBFCE4-AB0C-422E-A14B-134013126226}" presName="node" presStyleLbl="node1" presStyleIdx="1" presStyleCnt="3">
        <dgm:presLayoutVars>
          <dgm:bulletEnabled val="1"/>
        </dgm:presLayoutVars>
      </dgm:prSet>
      <dgm:spPr/>
    </dgm:pt>
    <dgm:pt modelId="{2754780A-1A70-40A5-936C-3E68956E0FDD}" type="pres">
      <dgm:prSet presAssocID="{25BB8447-E436-415C-ABF0-E6EF77EA7C96}" presName="Name9" presStyleLbl="parChTrans1D2" presStyleIdx="2" presStyleCnt="3"/>
      <dgm:spPr/>
    </dgm:pt>
    <dgm:pt modelId="{86F18C21-0E7E-49CD-8DE1-80B8C64149D9}" type="pres">
      <dgm:prSet presAssocID="{25BB8447-E436-415C-ABF0-E6EF77EA7C96}" presName="connTx" presStyleLbl="parChTrans1D2" presStyleIdx="2" presStyleCnt="3"/>
      <dgm:spPr/>
    </dgm:pt>
    <dgm:pt modelId="{96E9E6E3-8F47-440A-B3B5-878B728285E3}" type="pres">
      <dgm:prSet presAssocID="{B3F4169C-E076-419C-B84C-2B9AB6E33958}" presName="node" presStyleLbl="node1" presStyleIdx="2" presStyleCnt="3">
        <dgm:presLayoutVars>
          <dgm:bulletEnabled val="1"/>
        </dgm:presLayoutVars>
      </dgm:prSet>
      <dgm:spPr/>
    </dgm:pt>
  </dgm:ptLst>
  <dgm:cxnLst>
    <dgm:cxn modelId="{61F8970A-A2EF-435F-B31C-90A5C3EF7093}" srcId="{1E1D7CF5-2FA5-4FB6-8A32-9FF34C81B883}" destId="{C2DBFCE4-AB0C-422E-A14B-134013126226}" srcOrd="1" destOrd="0" parTransId="{88F2143B-1D57-44AA-8BF5-AF9378BA7712}" sibTransId="{5C2A30B0-FD2E-4A4C-9180-092FF5FFC87D}"/>
    <dgm:cxn modelId="{FC96FF2A-A968-44E4-8BE5-423A043724DE}" srcId="{1E1D7CF5-2FA5-4FB6-8A32-9FF34C81B883}" destId="{B3F4169C-E076-419C-B84C-2B9AB6E33958}" srcOrd="2" destOrd="0" parTransId="{25BB8447-E436-415C-ABF0-E6EF77EA7C96}" sibTransId="{92FDE06E-8246-40B2-A85B-DF75789741A6}"/>
    <dgm:cxn modelId="{992C2569-2ED9-4396-98A0-DF92785AF181}" type="presOf" srcId="{88F2143B-1D57-44AA-8BF5-AF9378BA7712}" destId="{049C62B9-651F-41FB-93D3-DFFE046B9BCB}" srcOrd="0" destOrd="0" presId="urn:microsoft.com/office/officeart/2005/8/layout/radial1"/>
    <dgm:cxn modelId="{8649BE69-F2E2-47C1-83FE-7315DE4A8BB3}" type="presOf" srcId="{88F2143B-1D57-44AA-8BF5-AF9378BA7712}" destId="{4D023440-E466-423B-997D-CC84061A7E03}" srcOrd="1" destOrd="0" presId="urn:microsoft.com/office/officeart/2005/8/layout/radial1"/>
    <dgm:cxn modelId="{198BDE69-C851-41E4-AAB9-532CC4F5BEEB}" type="presOf" srcId="{956B2866-F53C-49F3-8EF1-4B2CD68979BA}" destId="{FA92EC82-8612-4C51-BE86-A3647FA27DEC}" srcOrd="0" destOrd="0" presId="urn:microsoft.com/office/officeart/2005/8/layout/radial1"/>
    <dgm:cxn modelId="{133DCE4E-7FCC-4B09-9672-B9EE843E74B3}" type="presOf" srcId="{C2DBFCE4-AB0C-422E-A14B-134013126226}" destId="{8D722DCF-E795-44E8-88F7-46D1504737D7}" srcOrd="0" destOrd="0" presId="urn:microsoft.com/office/officeart/2005/8/layout/radial1"/>
    <dgm:cxn modelId="{70D50F4F-3194-4BC5-BEE7-3C157E403AF9}" srcId="{31E757BA-3948-4C9C-AD3C-953B9240FDBF}" destId="{1E1D7CF5-2FA5-4FB6-8A32-9FF34C81B883}" srcOrd="0" destOrd="0" parTransId="{4C3FDCB3-877E-4B4E-A879-5D1D5CCC47D4}" sibTransId="{8B39E671-1829-49DD-85EB-926161022281}"/>
    <dgm:cxn modelId="{E10BA875-E167-43E1-A395-FD64ABE5CD53}" type="presOf" srcId="{31E757BA-3948-4C9C-AD3C-953B9240FDBF}" destId="{99AD6E6C-AE1D-46EF-A523-931656CE9ACE}" srcOrd="0" destOrd="0" presId="urn:microsoft.com/office/officeart/2005/8/layout/radial1"/>
    <dgm:cxn modelId="{C5FAA28A-213F-4ECC-9EBB-09DB98335927}" type="presOf" srcId="{25BB8447-E436-415C-ABF0-E6EF77EA7C96}" destId="{86F18C21-0E7E-49CD-8DE1-80B8C64149D9}" srcOrd="1" destOrd="0" presId="urn:microsoft.com/office/officeart/2005/8/layout/radial1"/>
    <dgm:cxn modelId="{93A8E0A7-461A-49DB-B30A-921D47C17763}" type="presOf" srcId="{B3F4169C-E076-419C-B84C-2B9AB6E33958}" destId="{96E9E6E3-8F47-440A-B3B5-878B728285E3}" srcOrd="0" destOrd="0" presId="urn:microsoft.com/office/officeart/2005/8/layout/radial1"/>
    <dgm:cxn modelId="{6B357FB8-3C5C-4E12-9E8E-8DE524DEB6AA}" srcId="{1E1D7CF5-2FA5-4FB6-8A32-9FF34C81B883}" destId="{FE04703A-AE48-44AA-936E-BF4FAD1D2F4E}" srcOrd="0" destOrd="0" parTransId="{956B2866-F53C-49F3-8EF1-4B2CD68979BA}" sibTransId="{A84A2329-87B2-412B-9E03-1216822676D8}"/>
    <dgm:cxn modelId="{209D59BF-A979-407A-B291-FEE56DB16236}" type="presOf" srcId="{1E1D7CF5-2FA5-4FB6-8A32-9FF34C81B883}" destId="{BF7BF136-3851-4AA9-BC79-48945D1D556E}" srcOrd="0" destOrd="0" presId="urn:microsoft.com/office/officeart/2005/8/layout/radial1"/>
    <dgm:cxn modelId="{08C256C2-4CAC-41AA-B222-B5B1F5B050D2}" type="presOf" srcId="{25BB8447-E436-415C-ABF0-E6EF77EA7C96}" destId="{2754780A-1A70-40A5-936C-3E68956E0FDD}" srcOrd="0" destOrd="0" presId="urn:microsoft.com/office/officeart/2005/8/layout/radial1"/>
    <dgm:cxn modelId="{74FC6ADF-CC43-425B-BDDD-BD5AE3811519}" type="presOf" srcId="{956B2866-F53C-49F3-8EF1-4B2CD68979BA}" destId="{2460A274-BC90-4C62-8BD2-6A641361E4A6}" srcOrd="1" destOrd="0" presId="urn:microsoft.com/office/officeart/2005/8/layout/radial1"/>
    <dgm:cxn modelId="{21FCFDF3-00FB-42D4-9A41-AAF798F24B9C}" type="presOf" srcId="{FE04703A-AE48-44AA-936E-BF4FAD1D2F4E}" destId="{1AB93386-7A3F-49F6-9C59-A155883952A6}" srcOrd="0" destOrd="0" presId="urn:microsoft.com/office/officeart/2005/8/layout/radial1"/>
    <dgm:cxn modelId="{CB050A6F-5CA2-4063-88CB-4A17223A7FA7}" type="presParOf" srcId="{99AD6E6C-AE1D-46EF-A523-931656CE9ACE}" destId="{BF7BF136-3851-4AA9-BC79-48945D1D556E}" srcOrd="0" destOrd="0" presId="urn:microsoft.com/office/officeart/2005/8/layout/radial1"/>
    <dgm:cxn modelId="{D524530E-1E18-4DC4-89D2-486C4113C36A}" type="presParOf" srcId="{99AD6E6C-AE1D-46EF-A523-931656CE9ACE}" destId="{FA92EC82-8612-4C51-BE86-A3647FA27DEC}" srcOrd="1" destOrd="0" presId="urn:microsoft.com/office/officeart/2005/8/layout/radial1"/>
    <dgm:cxn modelId="{37528876-818D-4350-A5BB-A26AC7999452}" type="presParOf" srcId="{FA92EC82-8612-4C51-BE86-A3647FA27DEC}" destId="{2460A274-BC90-4C62-8BD2-6A641361E4A6}" srcOrd="0" destOrd="0" presId="urn:microsoft.com/office/officeart/2005/8/layout/radial1"/>
    <dgm:cxn modelId="{055F9D50-E946-4BFE-BBD7-2E73102D2259}" type="presParOf" srcId="{99AD6E6C-AE1D-46EF-A523-931656CE9ACE}" destId="{1AB93386-7A3F-49F6-9C59-A155883952A6}" srcOrd="2" destOrd="0" presId="urn:microsoft.com/office/officeart/2005/8/layout/radial1"/>
    <dgm:cxn modelId="{AB41FDF1-A85C-4733-BD80-196F6AFE1038}" type="presParOf" srcId="{99AD6E6C-AE1D-46EF-A523-931656CE9ACE}" destId="{049C62B9-651F-41FB-93D3-DFFE046B9BCB}" srcOrd="3" destOrd="0" presId="urn:microsoft.com/office/officeart/2005/8/layout/radial1"/>
    <dgm:cxn modelId="{83092E7A-C136-4385-A921-4A33C805B7D4}" type="presParOf" srcId="{049C62B9-651F-41FB-93D3-DFFE046B9BCB}" destId="{4D023440-E466-423B-997D-CC84061A7E03}" srcOrd="0" destOrd="0" presId="urn:microsoft.com/office/officeart/2005/8/layout/radial1"/>
    <dgm:cxn modelId="{3457197E-9FE1-4932-B1BA-AB15F4042383}" type="presParOf" srcId="{99AD6E6C-AE1D-46EF-A523-931656CE9ACE}" destId="{8D722DCF-E795-44E8-88F7-46D1504737D7}" srcOrd="4" destOrd="0" presId="urn:microsoft.com/office/officeart/2005/8/layout/radial1"/>
    <dgm:cxn modelId="{5BCFD6C0-64E2-40B2-B2C8-E771AF42E939}" type="presParOf" srcId="{99AD6E6C-AE1D-46EF-A523-931656CE9ACE}" destId="{2754780A-1A70-40A5-936C-3E68956E0FDD}" srcOrd="5" destOrd="0" presId="urn:microsoft.com/office/officeart/2005/8/layout/radial1"/>
    <dgm:cxn modelId="{2AD0BC1A-6E62-4E70-AB5F-B33A217C7B8F}" type="presParOf" srcId="{2754780A-1A70-40A5-936C-3E68956E0FDD}" destId="{86F18C21-0E7E-49CD-8DE1-80B8C64149D9}" srcOrd="0" destOrd="0" presId="urn:microsoft.com/office/officeart/2005/8/layout/radial1"/>
    <dgm:cxn modelId="{1ED67267-3FD1-42BA-BAF3-AAA8728DF931}" type="presParOf" srcId="{99AD6E6C-AE1D-46EF-A523-931656CE9ACE}" destId="{96E9E6E3-8F47-440A-B3B5-878B728285E3}" srcOrd="6"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9F548-3101-4047-A5B5-9E284AD0BC6F}" type="doc">
      <dgm:prSet loTypeId="urn:microsoft.com/office/officeart/2005/8/layout/radial1" loCatId="relationship" qsTypeId="urn:microsoft.com/office/officeart/2005/8/quickstyle/simple1" qsCatId="simple" csTypeId="urn:microsoft.com/office/officeart/2005/8/colors/accent1_2" csCatId="accent1"/>
      <dgm:spPr/>
    </dgm:pt>
    <dgm:pt modelId="{E5F5BB28-9F90-43E2-9F76-20B63D5BB2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264A38DB-A8A0-4B47-8C3C-5D34027EA368}" type="parTrans" cxnId="{896CFC80-04DF-482A-8BF5-325B689A8FDA}">
      <dgm:prSet/>
      <dgm:spPr/>
    </dgm:pt>
    <dgm:pt modelId="{AAD3987E-67C4-4687-B829-B44615F32119}" type="sibTrans" cxnId="{896CFC80-04DF-482A-8BF5-325B689A8FDA}">
      <dgm:prSet/>
      <dgm:spPr/>
    </dgm:pt>
    <dgm:pt modelId="{23B78935-4969-453B-BC9F-688048F29B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677FFDCF-423C-44E2-9253-69963677650A}" type="parTrans" cxnId="{DCC032B1-97A3-44C6-9D25-007732F6A0E4}">
      <dgm:prSet/>
      <dgm:spPr/>
      <dgm:t>
        <a:bodyPr/>
        <a:lstStyle/>
        <a:p>
          <a:endParaRPr lang="fr-FR"/>
        </a:p>
      </dgm:t>
    </dgm:pt>
    <dgm:pt modelId="{510496AF-0243-4487-A23B-B9948CB39E4C}" type="sibTrans" cxnId="{DCC032B1-97A3-44C6-9D25-007732F6A0E4}">
      <dgm:prSet/>
      <dgm:spPr/>
    </dgm:pt>
    <dgm:pt modelId="{1F25F561-6ED0-4464-A0C9-8E9A577B21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02FEFC93-EE06-4AD4-928E-EE68469E3C43}" type="parTrans" cxnId="{A5B5BDCD-E792-4D63-92B2-9274C269CCEB}">
      <dgm:prSet/>
      <dgm:spPr/>
      <dgm:t>
        <a:bodyPr/>
        <a:lstStyle/>
        <a:p>
          <a:endParaRPr lang="fr-FR"/>
        </a:p>
      </dgm:t>
    </dgm:pt>
    <dgm:pt modelId="{271D027F-6121-4C24-ABA1-856AE86B2732}" type="sibTrans" cxnId="{A5B5BDCD-E792-4D63-92B2-9274C269CCEB}">
      <dgm:prSet/>
      <dgm:spPr/>
    </dgm:pt>
    <dgm:pt modelId="{62B8EC47-C2A7-4D70-81D4-BFF9E05FED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FC6E3279-6700-405E-BE13-CB51B4C49686}" type="parTrans" cxnId="{EADC1B80-6199-4292-8292-2D6111F62A34}">
      <dgm:prSet/>
      <dgm:spPr/>
      <dgm:t>
        <a:bodyPr/>
        <a:lstStyle/>
        <a:p>
          <a:endParaRPr lang="fr-FR"/>
        </a:p>
      </dgm:t>
    </dgm:pt>
    <dgm:pt modelId="{77A5BB50-3DC3-416C-95F1-DFA5BA4D18E6}" type="sibTrans" cxnId="{EADC1B80-6199-4292-8292-2D6111F62A34}">
      <dgm:prSet/>
      <dgm:spPr/>
    </dgm:pt>
    <dgm:pt modelId="{AEFE2CC8-DED6-4470-AC4A-4F531260ED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node</a:t>
          </a:r>
        </a:p>
      </dgm:t>
    </dgm:pt>
    <dgm:pt modelId="{76BAE620-8F63-44C3-8C88-20F9EFA03FD0}" type="parTrans" cxnId="{0872CA56-00F1-4C43-8005-36EAEA6C9A6B}">
      <dgm:prSet/>
      <dgm:spPr/>
      <dgm:t>
        <a:bodyPr/>
        <a:lstStyle/>
        <a:p>
          <a:endParaRPr lang="fr-FR"/>
        </a:p>
      </dgm:t>
    </dgm:pt>
    <dgm:pt modelId="{15514F22-8C8E-4F45-AE86-F2E39C5595C5}" type="sibTrans" cxnId="{0872CA56-00F1-4C43-8005-36EAEA6C9A6B}">
      <dgm:prSet/>
      <dgm:spPr/>
    </dgm:pt>
    <dgm:pt modelId="{7D0F7917-C490-4A5E-9DC3-F9E3D8A7D4A9}" type="pres">
      <dgm:prSet presAssocID="{9419F548-3101-4047-A5B5-9E284AD0BC6F}" presName="cycle" presStyleCnt="0">
        <dgm:presLayoutVars>
          <dgm:chMax val="1"/>
          <dgm:dir/>
          <dgm:animLvl val="ctr"/>
          <dgm:resizeHandles val="exact"/>
        </dgm:presLayoutVars>
      </dgm:prSet>
      <dgm:spPr/>
    </dgm:pt>
    <dgm:pt modelId="{1E75CC3A-C4BD-4120-A85A-A1F91B5D7CCF}" type="pres">
      <dgm:prSet presAssocID="{E5F5BB28-9F90-43E2-9F76-20B63D5BB2E7}" presName="centerShape" presStyleLbl="node0" presStyleIdx="0" presStyleCnt="1"/>
      <dgm:spPr/>
    </dgm:pt>
    <dgm:pt modelId="{4C3A619C-5CA0-4FBE-B2B2-E0F93766209A}" type="pres">
      <dgm:prSet presAssocID="{677FFDCF-423C-44E2-9253-69963677650A}" presName="Name9" presStyleLbl="parChTrans1D2" presStyleIdx="0" presStyleCnt="4"/>
      <dgm:spPr/>
    </dgm:pt>
    <dgm:pt modelId="{E3FA41FD-AC14-41B9-8430-07B9E0F002C6}" type="pres">
      <dgm:prSet presAssocID="{677FFDCF-423C-44E2-9253-69963677650A}" presName="connTx" presStyleLbl="parChTrans1D2" presStyleIdx="0" presStyleCnt="4"/>
      <dgm:spPr/>
    </dgm:pt>
    <dgm:pt modelId="{B300D878-9DBB-44A4-88A6-4ABF1990CED5}" type="pres">
      <dgm:prSet presAssocID="{23B78935-4969-453B-BC9F-688048F29B31}" presName="node" presStyleLbl="node1" presStyleIdx="0" presStyleCnt="4">
        <dgm:presLayoutVars>
          <dgm:bulletEnabled val="1"/>
        </dgm:presLayoutVars>
      </dgm:prSet>
      <dgm:spPr/>
    </dgm:pt>
    <dgm:pt modelId="{FD6772DC-36E4-437D-832D-64895DF7E546}" type="pres">
      <dgm:prSet presAssocID="{02FEFC93-EE06-4AD4-928E-EE68469E3C43}" presName="Name9" presStyleLbl="parChTrans1D2" presStyleIdx="1" presStyleCnt="4"/>
      <dgm:spPr/>
    </dgm:pt>
    <dgm:pt modelId="{D98A8912-C1E2-47FA-8FF2-B73DD5BBBFE2}" type="pres">
      <dgm:prSet presAssocID="{02FEFC93-EE06-4AD4-928E-EE68469E3C43}" presName="connTx" presStyleLbl="parChTrans1D2" presStyleIdx="1" presStyleCnt="4"/>
      <dgm:spPr/>
    </dgm:pt>
    <dgm:pt modelId="{479948DE-A010-415E-870D-5B91833657E2}" type="pres">
      <dgm:prSet presAssocID="{1F25F561-6ED0-4464-A0C9-8E9A577B21FF}" presName="node" presStyleLbl="node1" presStyleIdx="1" presStyleCnt="4">
        <dgm:presLayoutVars>
          <dgm:bulletEnabled val="1"/>
        </dgm:presLayoutVars>
      </dgm:prSet>
      <dgm:spPr/>
    </dgm:pt>
    <dgm:pt modelId="{3265F48E-0435-4BE0-94FD-F84D53A5BFB9}" type="pres">
      <dgm:prSet presAssocID="{FC6E3279-6700-405E-BE13-CB51B4C49686}" presName="Name9" presStyleLbl="parChTrans1D2" presStyleIdx="2" presStyleCnt="4"/>
      <dgm:spPr/>
    </dgm:pt>
    <dgm:pt modelId="{84EE6B12-FD25-4159-8391-DAD38ECA5CB4}" type="pres">
      <dgm:prSet presAssocID="{FC6E3279-6700-405E-BE13-CB51B4C49686}" presName="connTx" presStyleLbl="parChTrans1D2" presStyleIdx="2" presStyleCnt="4"/>
      <dgm:spPr/>
    </dgm:pt>
    <dgm:pt modelId="{4CB14EB7-9C8D-4589-B3FC-64C5E1263A85}" type="pres">
      <dgm:prSet presAssocID="{62B8EC47-C2A7-4D70-81D4-BFF9E05FED42}" presName="node" presStyleLbl="node1" presStyleIdx="2" presStyleCnt="4">
        <dgm:presLayoutVars>
          <dgm:bulletEnabled val="1"/>
        </dgm:presLayoutVars>
      </dgm:prSet>
      <dgm:spPr/>
    </dgm:pt>
    <dgm:pt modelId="{EA3379D1-13DB-4B2D-A41F-F889A6B755A7}" type="pres">
      <dgm:prSet presAssocID="{76BAE620-8F63-44C3-8C88-20F9EFA03FD0}" presName="Name9" presStyleLbl="parChTrans1D2" presStyleIdx="3" presStyleCnt="4"/>
      <dgm:spPr/>
    </dgm:pt>
    <dgm:pt modelId="{432E8AA8-4669-4A7F-9387-C19C38BD021E}" type="pres">
      <dgm:prSet presAssocID="{76BAE620-8F63-44C3-8C88-20F9EFA03FD0}" presName="connTx" presStyleLbl="parChTrans1D2" presStyleIdx="3" presStyleCnt="4"/>
      <dgm:spPr/>
    </dgm:pt>
    <dgm:pt modelId="{F89EAF02-4A15-4F34-BF07-7AC59CEC670E}" type="pres">
      <dgm:prSet presAssocID="{AEFE2CC8-DED6-4470-AC4A-4F531260ED59}" presName="node" presStyleLbl="node1" presStyleIdx="3" presStyleCnt="4">
        <dgm:presLayoutVars>
          <dgm:bulletEnabled val="1"/>
        </dgm:presLayoutVars>
      </dgm:prSet>
      <dgm:spPr/>
    </dgm:pt>
  </dgm:ptLst>
  <dgm:cxnLst>
    <dgm:cxn modelId="{F1B5F20C-9C6B-4F47-A86B-DA2B0D0834E1}" type="presOf" srcId="{E5F5BB28-9F90-43E2-9F76-20B63D5BB2E7}" destId="{1E75CC3A-C4BD-4120-A85A-A1F91B5D7CCF}" srcOrd="0" destOrd="0" presId="urn:microsoft.com/office/officeart/2005/8/layout/radial1"/>
    <dgm:cxn modelId="{B1409B0D-CF59-4C89-A920-A63A9F58D59C}" type="presOf" srcId="{02FEFC93-EE06-4AD4-928E-EE68469E3C43}" destId="{D98A8912-C1E2-47FA-8FF2-B73DD5BBBFE2}" srcOrd="1" destOrd="0" presId="urn:microsoft.com/office/officeart/2005/8/layout/radial1"/>
    <dgm:cxn modelId="{A9EC7940-C660-4266-AC29-2DCAC26E6899}" type="presOf" srcId="{76BAE620-8F63-44C3-8C88-20F9EFA03FD0}" destId="{432E8AA8-4669-4A7F-9387-C19C38BD021E}" srcOrd="1" destOrd="0" presId="urn:microsoft.com/office/officeart/2005/8/layout/radial1"/>
    <dgm:cxn modelId="{112F0F62-0AB7-4A60-AA4D-7228F3B3BDD1}" type="presOf" srcId="{62B8EC47-C2A7-4D70-81D4-BFF9E05FED42}" destId="{4CB14EB7-9C8D-4589-B3FC-64C5E1263A85}" srcOrd="0" destOrd="0" presId="urn:microsoft.com/office/officeart/2005/8/layout/radial1"/>
    <dgm:cxn modelId="{C6131048-6D97-466E-94D2-32829D9C9C82}" type="presOf" srcId="{FC6E3279-6700-405E-BE13-CB51B4C49686}" destId="{84EE6B12-FD25-4159-8391-DAD38ECA5CB4}" srcOrd="1" destOrd="0" presId="urn:microsoft.com/office/officeart/2005/8/layout/radial1"/>
    <dgm:cxn modelId="{17F0126C-8CCD-424B-A826-64C70D16985F}" type="presOf" srcId="{1F25F561-6ED0-4464-A0C9-8E9A577B21FF}" destId="{479948DE-A010-415E-870D-5B91833657E2}" srcOrd="0" destOrd="0" presId="urn:microsoft.com/office/officeart/2005/8/layout/radial1"/>
    <dgm:cxn modelId="{3C4AEB6E-21F3-4B77-9B84-D626E9E296F3}" type="presOf" srcId="{677FFDCF-423C-44E2-9253-69963677650A}" destId="{4C3A619C-5CA0-4FBE-B2B2-E0F93766209A}" srcOrd="0" destOrd="0" presId="urn:microsoft.com/office/officeart/2005/8/layout/radial1"/>
    <dgm:cxn modelId="{0872CA56-00F1-4C43-8005-36EAEA6C9A6B}" srcId="{E5F5BB28-9F90-43E2-9F76-20B63D5BB2E7}" destId="{AEFE2CC8-DED6-4470-AC4A-4F531260ED59}" srcOrd="3" destOrd="0" parTransId="{76BAE620-8F63-44C3-8C88-20F9EFA03FD0}" sibTransId="{15514F22-8C8E-4F45-AE86-F2E39C5595C5}"/>
    <dgm:cxn modelId="{EADC1B80-6199-4292-8292-2D6111F62A34}" srcId="{E5F5BB28-9F90-43E2-9F76-20B63D5BB2E7}" destId="{62B8EC47-C2A7-4D70-81D4-BFF9E05FED42}" srcOrd="2" destOrd="0" parTransId="{FC6E3279-6700-405E-BE13-CB51B4C49686}" sibTransId="{77A5BB50-3DC3-416C-95F1-DFA5BA4D18E6}"/>
    <dgm:cxn modelId="{896CFC80-04DF-482A-8BF5-325B689A8FDA}" srcId="{9419F548-3101-4047-A5B5-9E284AD0BC6F}" destId="{E5F5BB28-9F90-43E2-9F76-20B63D5BB2E7}" srcOrd="0" destOrd="0" parTransId="{264A38DB-A8A0-4B47-8C3C-5D34027EA368}" sibTransId="{AAD3987E-67C4-4687-B829-B44615F32119}"/>
    <dgm:cxn modelId="{718D1183-15D5-469D-BBD7-F88864DF26CC}" type="presOf" srcId="{677FFDCF-423C-44E2-9253-69963677650A}" destId="{E3FA41FD-AC14-41B9-8430-07B9E0F002C6}" srcOrd="1" destOrd="0" presId="urn:microsoft.com/office/officeart/2005/8/layout/radial1"/>
    <dgm:cxn modelId="{D129E19E-D530-4CB7-99B5-0864EBFBF676}" type="presOf" srcId="{76BAE620-8F63-44C3-8C88-20F9EFA03FD0}" destId="{EA3379D1-13DB-4B2D-A41F-F889A6B755A7}" srcOrd="0" destOrd="0" presId="urn:microsoft.com/office/officeart/2005/8/layout/radial1"/>
    <dgm:cxn modelId="{29495EAE-29C6-4536-9D3C-99EF04E10180}" type="presOf" srcId="{23B78935-4969-453B-BC9F-688048F29B31}" destId="{B300D878-9DBB-44A4-88A6-4ABF1990CED5}" srcOrd="0" destOrd="0" presId="urn:microsoft.com/office/officeart/2005/8/layout/radial1"/>
    <dgm:cxn modelId="{DCC032B1-97A3-44C6-9D25-007732F6A0E4}" srcId="{E5F5BB28-9F90-43E2-9F76-20B63D5BB2E7}" destId="{23B78935-4969-453B-BC9F-688048F29B31}" srcOrd="0" destOrd="0" parTransId="{677FFDCF-423C-44E2-9253-69963677650A}" sibTransId="{510496AF-0243-4487-A23B-B9948CB39E4C}"/>
    <dgm:cxn modelId="{5327E8B2-264B-481C-821C-2500EA4127DB}" type="presOf" srcId="{AEFE2CC8-DED6-4470-AC4A-4F531260ED59}" destId="{F89EAF02-4A15-4F34-BF07-7AC59CEC670E}" srcOrd="0" destOrd="0" presId="urn:microsoft.com/office/officeart/2005/8/layout/radial1"/>
    <dgm:cxn modelId="{2329A4B7-CFFD-48AF-A0C5-2404A0C920A4}" type="presOf" srcId="{FC6E3279-6700-405E-BE13-CB51B4C49686}" destId="{3265F48E-0435-4BE0-94FD-F84D53A5BFB9}" srcOrd="0" destOrd="0" presId="urn:microsoft.com/office/officeart/2005/8/layout/radial1"/>
    <dgm:cxn modelId="{A5B5BDCD-E792-4D63-92B2-9274C269CCEB}" srcId="{E5F5BB28-9F90-43E2-9F76-20B63D5BB2E7}" destId="{1F25F561-6ED0-4464-A0C9-8E9A577B21FF}" srcOrd="1" destOrd="0" parTransId="{02FEFC93-EE06-4AD4-928E-EE68469E3C43}" sibTransId="{271D027F-6121-4C24-ABA1-856AE86B2732}"/>
    <dgm:cxn modelId="{914EE1E2-44D0-4805-8667-B6FC9A653AF5}" type="presOf" srcId="{02FEFC93-EE06-4AD4-928E-EE68469E3C43}" destId="{FD6772DC-36E4-437D-832D-64895DF7E546}" srcOrd="0" destOrd="0" presId="urn:microsoft.com/office/officeart/2005/8/layout/radial1"/>
    <dgm:cxn modelId="{25DAE7E3-647A-4089-AFC7-4FA72DA17BCB}" type="presOf" srcId="{9419F548-3101-4047-A5B5-9E284AD0BC6F}" destId="{7D0F7917-C490-4A5E-9DC3-F9E3D8A7D4A9}" srcOrd="0" destOrd="0" presId="urn:microsoft.com/office/officeart/2005/8/layout/radial1"/>
    <dgm:cxn modelId="{443AF521-E3E5-4332-9D54-82B96C984934}" type="presParOf" srcId="{7D0F7917-C490-4A5E-9DC3-F9E3D8A7D4A9}" destId="{1E75CC3A-C4BD-4120-A85A-A1F91B5D7CCF}" srcOrd="0" destOrd="0" presId="urn:microsoft.com/office/officeart/2005/8/layout/radial1"/>
    <dgm:cxn modelId="{0F5898E8-7587-4395-93B3-4117C482C027}" type="presParOf" srcId="{7D0F7917-C490-4A5E-9DC3-F9E3D8A7D4A9}" destId="{4C3A619C-5CA0-4FBE-B2B2-E0F93766209A}" srcOrd="1" destOrd="0" presId="urn:microsoft.com/office/officeart/2005/8/layout/radial1"/>
    <dgm:cxn modelId="{99958F2B-5543-4E31-A07F-9BE48E6343DE}" type="presParOf" srcId="{4C3A619C-5CA0-4FBE-B2B2-E0F93766209A}" destId="{E3FA41FD-AC14-41B9-8430-07B9E0F002C6}" srcOrd="0" destOrd="0" presId="urn:microsoft.com/office/officeart/2005/8/layout/radial1"/>
    <dgm:cxn modelId="{0FC1BD2C-CE85-4407-AD7E-F0F0FE217E41}" type="presParOf" srcId="{7D0F7917-C490-4A5E-9DC3-F9E3D8A7D4A9}" destId="{B300D878-9DBB-44A4-88A6-4ABF1990CED5}" srcOrd="2" destOrd="0" presId="urn:microsoft.com/office/officeart/2005/8/layout/radial1"/>
    <dgm:cxn modelId="{C857D631-0DF8-4AA5-AD42-B3E652A0A9C2}" type="presParOf" srcId="{7D0F7917-C490-4A5E-9DC3-F9E3D8A7D4A9}" destId="{FD6772DC-36E4-437D-832D-64895DF7E546}" srcOrd="3" destOrd="0" presId="urn:microsoft.com/office/officeart/2005/8/layout/radial1"/>
    <dgm:cxn modelId="{A6F714E5-0DAD-4386-A031-AFB6A8A2FB69}" type="presParOf" srcId="{FD6772DC-36E4-437D-832D-64895DF7E546}" destId="{D98A8912-C1E2-47FA-8FF2-B73DD5BBBFE2}" srcOrd="0" destOrd="0" presId="urn:microsoft.com/office/officeart/2005/8/layout/radial1"/>
    <dgm:cxn modelId="{96C8E00A-B0C0-4811-8936-0FD34C75C9E6}" type="presParOf" srcId="{7D0F7917-C490-4A5E-9DC3-F9E3D8A7D4A9}" destId="{479948DE-A010-415E-870D-5B91833657E2}" srcOrd="4" destOrd="0" presId="urn:microsoft.com/office/officeart/2005/8/layout/radial1"/>
    <dgm:cxn modelId="{D1176481-4616-4FE6-A528-86FA9B59E6C7}" type="presParOf" srcId="{7D0F7917-C490-4A5E-9DC3-F9E3D8A7D4A9}" destId="{3265F48E-0435-4BE0-94FD-F84D53A5BFB9}" srcOrd="5" destOrd="0" presId="urn:microsoft.com/office/officeart/2005/8/layout/radial1"/>
    <dgm:cxn modelId="{63B23EFD-F87C-4395-A4EF-0DD68473E33E}" type="presParOf" srcId="{3265F48E-0435-4BE0-94FD-F84D53A5BFB9}" destId="{84EE6B12-FD25-4159-8391-DAD38ECA5CB4}" srcOrd="0" destOrd="0" presId="urn:microsoft.com/office/officeart/2005/8/layout/radial1"/>
    <dgm:cxn modelId="{DA12178C-033A-49C7-BE87-9248CA310C2B}" type="presParOf" srcId="{7D0F7917-C490-4A5E-9DC3-F9E3D8A7D4A9}" destId="{4CB14EB7-9C8D-4589-B3FC-64C5E1263A85}" srcOrd="6" destOrd="0" presId="urn:microsoft.com/office/officeart/2005/8/layout/radial1"/>
    <dgm:cxn modelId="{67EBDE8D-A9ED-4831-AA88-414A33C8DD36}" type="presParOf" srcId="{7D0F7917-C490-4A5E-9DC3-F9E3D8A7D4A9}" destId="{EA3379D1-13DB-4B2D-A41F-F889A6B755A7}" srcOrd="7" destOrd="0" presId="urn:microsoft.com/office/officeart/2005/8/layout/radial1"/>
    <dgm:cxn modelId="{7D699CD4-D099-43A6-8327-31898D194FB4}" type="presParOf" srcId="{EA3379D1-13DB-4B2D-A41F-F889A6B755A7}" destId="{432E8AA8-4669-4A7F-9387-C19C38BD021E}" srcOrd="0" destOrd="0" presId="urn:microsoft.com/office/officeart/2005/8/layout/radial1"/>
    <dgm:cxn modelId="{1A625404-F2AD-4465-ABB7-D174710489B3}" type="presParOf" srcId="{7D0F7917-C490-4A5E-9DC3-F9E3D8A7D4A9}" destId="{F89EAF02-4A15-4F34-BF07-7AC59CEC670E}" srcOrd="8"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B1863-81B1-42BA-B422-CB05E7CBC5AC}">
      <dsp:nvSpPr>
        <dsp:cNvPr id="0" name=""/>
        <dsp:cNvSpPr/>
      </dsp:nvSpPr>
      <dsp:spPr>
        <a:xfrm>
          <a:off x="1002639" y="1012472"/>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100520" y="1110353"/>
        <a:ext cx="472609" cy="472609"/>
      </dsp:txXfrm>
    </dsp:sp>
    <dsp:sp modelId="{9DD89EF8-8DEA-4578-ABEC-FDF27F401132}">
      <dsp:nvSpPr>
        <dsp:cNvPr id="0" name=""/>
        <dsp:cNvSpPr/>
      </dsp:nvSpPr>
      <dsp:spPr>
        <a:xfrm rot="16200000">
          <a:off x="1169439" y="822588"/>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28456" y="836717"/>
        <a:ext cx="16738" cy="16738"/>
      </dsp:txXfrm>
    </dsp:sp>
    <dsp:sp modelId="{388F2739-A34F-4949-B92A-60B6B1159A56}">
      <dsp:nvSpPr>
        <dsp:cNvPr id="0" name=""/>
        <dsp:cNvSpPr/>
      </dsp:nvSpPr>
      <dsp:spPr>
        <a:xfrm>
          <a:off x="1002639" y="9328"/>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100520" y="107209"/>
        <a:ext cx="472609" cy="472609"/>
      </dsp:txXfrm>
    </dsp:sp>
    <dsp:sp modelId="{7B88C7A5-EFAE-47A9-84D8-ECDED93CB5F4}">
      <dsp:nvSpPr>
        <dsp:cNvPr id="0" name=""/>
        <dsp:cNvSpPr/>
      </dsp:nvSpPr>
      <dsp:spPr>
        <a:xfrm rot="19285714">
          <a:off x="1561584" y="1011435"/>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20600" y="1025564"/>
        <a:ext cx="16738" cy="16738"/>
      </dsp:txXfrm>
    </dsp:sp>
    <dsp:sp modelId="{5470FD14-9316-4EB7-9B4B-56D34250A477}">
      <dsp:nvSpPr>
        <dsp:cNvPr id="0" name=""/>
        <dsp:cNvSpPr/>
      </dsp:nvSpPr>
      <dsp:spPr>
        <a:xfrm>
          <a:off x="1786929" y="387022"/>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884810" y="484903"/>
        <a:ext cx="472609" cy="472609"/>
      </dsp:txXfrm>
    </dsp:sp>
    <dsp:sp modelId="{F1513271-8683-44A7-88AE-46333A8CC8F9}">
      <dsp:nvSpPr>
        <dsp:cNvPr id="0" name=""/>
        <dsp:cNvSpPr/>
      </dsp:nvSpPr>
      <dsp:spPr>
        <a:xfrm rot="771429">
          <a:off x="1658436" y="1435770"/>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817452" y="1449899"/>
        <a:ext cx="16738" cy="16738"/>
      </dsp:txXfrm>
    </dsp:sp>
    <dsp:sp modelId="{3275D925-FD97-49B5-B5E9-0F72E6E6B357}">
      <dsp:nvSpPr>
        <dsp:cNvPr id="0" name=""/>
        <dsp:cNvSpPr/>
      </dsp:nvSpPr>
      <dsp:spPr>
        <a:xfrm>
          <a:off x="1980632" y="1235693"/>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2078513" y="1333574"/>
        <a:ext cx="472609" cy="472609"/>
      </dsp:txXfrm>
    </dsp:sp>
    <dsp:sp modelId="{BB2D7A68-2939-4FA3-A483-137EC159C8AF}">
      <dsp:nvSpPr>
        <dsp:cNvPr id="0" name=""/>
        <dsp:cNvSpPr/>
      </dsp:nvSpPr>
      <dsp:spPr>
        <a:xfrm rot="3857143">
          <a:off x="1387063" y="1776060"/>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546080" y="1790190"/>
        <a:ext cx="16738" cy="16738"/>
      </dsp:txXfrm>
    </dsp:sp>
    <dsp:sp modelId="{A6FE75E2-54A6-4053-9ACB-EF620D60D50E}">
      <dsp:nvSpPr>
        <dsp:cNvPr id="0" name=""/>
        <dsp:cNvSpPr/>
      </dsp:nvSpPr>
      <dsp:spPr>
        <a:xfrm>
          <a:off x="1437887" y="1916274"/>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535768" y="2014155"/>
        <a:ext cx="472609" cy="472609"/>
      </dsp:txXfrm>
    </dsp:sp>
    <dsp:sp modelId="{0F90BEBF-8EDD-4B27-B958-6617833E0489}">
      <dsp:nvSpPr>
        <dsp:cNvPr id="0" name=""/>
        <dsp:cNvSpPr/>
      </dsp:nvSpPr>
      <dsp:spPr>
        <a:xfrm rot="6942857">
          <a:off x="951815" y="1776060"/>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110832" y="1790190"/>
        <a:ext cx="16738" cy="16738"/>
      </dsp:txXfrm>
    </dsp:sp>
    <dsp:sp modelId="{F2FA7757-4DA3-4D1B-BD31-29CF62D28BE6}">
      <dsp:nvSpPr>
        <dsp:cNvPr id="0" name=""/>
        <dsp:cNvSpPr/>
      </dsp:nvSpPr>
      <dsp:spPr>
        <a:xfrm>
          <a:off x="567391" y="1916274"/>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665272" y="2014155"/>
        <a:ext cx="472609" cy="472609"/>
      </dsp:txXfrm>
    </dsp:sp>
    <dsp:sp modelId="{CC405437-B23B-41C6-82B1-31D5FA8C83B9}">
      <dsp:nvSpPr>
        <dsp:cNvPr id="0" name=""/>
        <dsp:cNvSpPr/>
      </dsp:nvSpPr>
      <dsp:spPr>
        <a:xfrm rot="10028571">
          <a:off x="680442" y="1435770"/>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839459" y="1449899"/>
        <a:ext cx="16738" cy="16738"/>
      </dsp:txXfrm>
    </dsp:sp>
    <dsp:sp modelId="{0FF3B03C-DFEC-4036-B741-9E8BE9E463BC}">
      <dsp:nvSpPr>
        <dsp:cNvPr id="0" name=""/>
        <dsp:cNvSpPr/>
      </dsp:nvSpPr>
      <dsp:spPr>
        <a:xfrm>
          <a:off x="24646" y="1235693"/>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22527" y="1333574"/>
        <a:ext cx="472609" cy="472609"/>
      </dsp:txXfrm>
    </dsp:sp>
    <dsp:sp modelId="{D89A5F26-70CA-4AB7-B586-0DF8DEC7E2BF}">
      <dsp:nvSpPr>
        <dsp:cNvPr id="0" name=""/>
        <dsp:cNvSpPr/>
      </dsp:nvSpPr>
      <dsp:spPr>
        <a:xfrm rot="13114286">
          <a:off x="777294" y="1011435"/>
          <a:ext cx="334772" cy="44997"/>
        </a:xfrm>
        <a:custGeom>
          <a:avLst/>
          <a:gdLst/>
          <a:ahLst/>
          <a:cxnLst/>
          <a:rect l="0" t="0" r="0" b="0"/>
          <a:pathLst>
            <a:path>
              <a:moveTo>
                <a:pt x="0" y="22498"/>
              </a:moveTo>
              <a:lnTo>
                <a:pt x="334772"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936311" y="1025564"/>
        <a:ext cx="16738" cy="16738"/>
      </dsp:txXfrm>
    </dsp:sp>
    <dsp:sp modelId="{0EA01AFF-3E1A-48DA-A9B0-F7204B0D9286}">
      <dsp:nvSpPr>
        <dsp:cNvPr id="0" name=""/>
        <dsp:cNvSpPr/>
      </dsp:nvSpPr>
      <dsp:spPr>
        <a:xfrm>
          <a:off x="218349" y="387022"/>
          <a:ext cx="668371" cy="668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316230" y="484903"/>
        <a:ext cx="472609" cy="472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F136-3851-4AA9-BC79-48945D1D556E}">
      <dsp:nvSpPr>
        <dsp:cNvPr id="0" name=""/>
        <dsp:cNvSpPr/>
      </dsp:nvSpPr>
      <dsp:spPr>
        <a:xfrm>
          <a:off x="1312528" y="906031"/>
          <a:ext cx="689737" cy="689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413538" y="1007041"/>
        <a:ext cx="487717" cy="487717"/>
      </dsp:txXfrm>
    </dsp:sp>
    <dsp:sp modelId="{FA92EC82-8612-4C51-BE86-A3647FA27DEC}">
      <dsp:nvSpPr>
        <dsp:cNvPr id="0" name=""/>
        <dsp:cNvSpPr/>
      </dsp:nvSpPr>
      <dsp:spPr>
        <a:xfrm rot="16200000">
          <a:off x="1553103" y="783010"/>
          <a:ext cx="208588" cy="37454"/>
        </a:xfrm>
        <a:custGeom>
          <a:avLst/>
          <a:gdLst/>
          <a:ahLst/>
          <a:cxnLst/>
          <a:rect l="0" t="0" r="0" b="0"/>
          <a:pathLst>
            <a:path>
              <a:moveTo>
                <a:pt x="0" y="18727"/>
              </a:moveTo>
              <a:lnTo>
                <a:pt x="208588" y="18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652182" y="796522"/>
        <a:ext cx="10429" cy="10429"/>
      </dsp:txXfrm>
    </dsp:sp>
    <dsp:sp modelId="{1AB93386-7A3F-49F6-9C59-A155883952A6}">
      <dsp:nvSpPr>
        <dsp:cNvPr id="0" name=""/>
        <dsp:cNvSpPr/>
      </dsp:nvSpPr>
      <dsp:spPr>
        <a:xfrm>
          <a:off x="1312528" y="7706"/>
          <a:ext cx="689737" cy="689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1413538" y="108716"/>
        <a:ext cx="487717" cy="487717"/>
      </dsp:txXfrm>
    </dsp:sp>
    <dsp:sp modelId="{049C62B9-651F-41FB-93D3-DFFE046B9BCB}">
      <dsp:nvSpPr>
        <dsp:cNvPr id="0" name=""/>
        <dsp:cNvSpPr/>
      </dsp:nvSpPr>
      <dsp:spPr>
        <a:xfrm rot="1800000">
          <a:off x="1942089" y="1456754"/>
          <a:ext cx="208588" cy="37454"/>
        </a:xfrm>
        <a:custGeom>
          <a:avLst/>
          <a:gdLst/>
          <a:ahLst/>
          <a:cxnLst/>
          <a:rect l="0" t="0" r="0" b="0"/>
          <a:pathLst>
            <a:path>
              <a:moveTo>
                <a:pt x="0" y="18727"/>
              </a:moveTo>
              <a:lnTo>
                <a:pt x="208588" y="18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41169" y="1470266"/>
        <a:ext cx="10429" cy="10429"/>
      </dsp:txXfrm>
    </dsp:sp>
    <dsp:sp modelId="{8D722DCF-E795-44E8-88F7-46D1504737D7}">
      <dsp:nvSpPr>
        <dsp:cNvPr id="0" name=""/>
        <dsp:cNvSpPr/>
      </dsp:nvSpPr>
      <dsp:spPr>
        <a:xfrm>
          <a:off x="2090501" y="1355194"/>
          <a:ext cx="689737" cy="689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2191511" y="1456204"/>
        <a:ext cx="487717" cy="487717"/>
      </dsp:txXfrm>
    </dsp:sp>
    <dsp:sp modelId="{2754780A-1A70-40A5-936C-3E68956E0FDD}">
      <dsp:nvSpPr>
        <dsp:cNvPr id="0" name=""/>
        <dsp:cNvSpPr/>
      </dsp:nvSpPr>
      <dsp:spPr>
        <a:xfrm rot="9000000">
          <a:off x="1164117" y="1456754"/>
          <a:ext cx="208588" cy="37454"/>
        </a:xfrm>
        <a:custGeom>
          <a:avLst/>
          <a:gdLst/>
          <a:ahLst/>
          <a:cxnLst/>
          <a:rect l="0" t="0" r="0" b="0"/>
          <a:pathLst>
            <a:path>
              <a:moveTo>
                <a:pt x="0" y="18727"/>
              </a:moveTo>
              <a:lnTo>
                <a:pt x="208588" y="18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263196" y="1470266"/>
        <a:ext cx="10429" cy="10429"/>
      </dsp:txXfrm>
    </dsp:sp>
    <dsp:sp modelId="{96E9E6E3-8F47-440A-B3B5-878B728285E3}">
      <dsp:nvSpPr>
        <dsp:cNvPr id="0" name=""/>
        <dsp:cNvSpPr/>
      </dsp:nvSpPr>
      <dsp:spPr>
        <a:xfrm>
          <a:off x="534556" y="1355194"/>
          <a:ext cx="689737" cy="689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noFill/>
              </a:ln>
              <a:solidFill>
                <a:schemeClr val="tx1"/>
              </a:solidFill>
              <a:effectLst/>
              <a:latin typeface="Arial" charset="0"/>
            </a:rPr>
            <a:t>node</a:t>
          </a:r>
        </a:p>
      </dsp:txBody>
      <dsp:txXfrm>
        <a:off x="635566" y="1456204"/>
        <a:ext cx="487717" cy="487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5CC3A-C4BD-4120-A85A-A1F91B5D7CCF}">
      <dsp:nvSpPr>
        <dsp:cNvPr id="0" name=""/>
        <dsp:cNvSpPr/>
      </dsp:nvSpPr>
      <dsp:spPr>
        <a:xfrm>
          <a:off x="1478883" y="798488"/>
          <a:ext cx="612823" cy="612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node</a:t>
          </a:r>
        </a:p>
      </dsp:txBody>
      <dsp:txXfrm>
        <a:off x="1568629" y="888234"/>
        <a:ext cx="433331" cy="433331"/>
      </dsp:txXfrm>
    </dsp:sp>
    <dsp:sp modelId="{4C3A619C-5CA0-4FBE-B2B2-E0F93766209A}">
      <dsp:nvSpPr>
        <dsp:cNvPr id="0" name=""/>
        <dsp:cNvSpPr/>
      </dsp:nvSpPr>
      <dsp:spPr>
        <a:xfrm rot="16200000">
          <a:off x="1693250" y="690996"/>
          <a:ext cx="184090" cy="30893"/>
        </a:xfrm>
        <a:custGeom>
          <a:avLst/>
          <a:gdLst/>
          <a:ahLst/>
          <a:cxnLst/>
          <a:rect l="0" t="0" r="0" b="0"/>
          <a:pathLst>
            <a:path>
              <a:moveTo>
                <a:pt x="0" y="15446"/>
              </a:moveTo>
              <a:lnTo>
                <a:pt x="184090" y="15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80693" y="701840"/>
        <a:ext cx="9204" cy="9204"/>
      </dsp:txXfrm>
    </dsp:sp>
    <dsp:sp modelId="{B300D878-9DBB-44A4-88A6-4ABF1990CED5}">
      <dsp:nvSpPr>
        <dsp:cNvPr id="0" name=""/>
        <dsp:cNvSpPr/>
      </dsp:nvSpPr>
      <dsp:spPr>
        <a:xfrm>
          <a:off x="1478883" y="1574"/>
          <a:ext cx="612823" cy="612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node</a:t>
          </a:r>
        </a:p>
      </dsp:txBody>
      <dsp:txXfrm>
        <a:off x="1568629" y="91320"/>
        <a:ext cx="433331" cy="433331"/>
      </dsp:txXfrm>
    </dsp:sp>
    <dsp:sp modelId="{FD6772DC-36E4-437D-832D-64895DF7E546}">
      <dsp:nvSpPr>
        <dsp:cNvPr id="0" name=""/>
        <dsp:cNvSpPr/>
      </dsp:nvSpPr>
      <dsp:spPr>
        <a:xfrm>
          <a:off x="2091707" y="1089453"/>
          <a:ext cx="184090" cy="30893"/>
        </a:xfrm>
        <a:custGeom>
          <a:avLst/>
          <a:gdLst/>
          <a:ahLst/>
          <a:cxnLst/>
          <a:rect l="0" t="0" r="0" b="0"/>
          <a:pathLst>
            <a:path>
              <a:moveTo>
                <a:pt x="0" y="15446"/>
              </a:moveTo>
              <a:lnTo>
                <a:pt x="184090" y="15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79150" y="1100297"/>
        <a:ext cx="9204" cy="9204"/>
      </dsp:txXfrm>
    </dsp:sp>
    <dsp:sp modelId="{479948DE-A010-415E-870D-5B91833657E2}">
      <dsp:nvSpPr>
        <dsp:cNvPr id="0" name=""/>
        <dsp:cNvSpPr/>
      </dsp:nvSpPr>
      <dsp:spPr>
        <a:xfrm>
          <a:off x="2275797" y="798488"/>
          <a:ext cx="612823" cy="612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node</a:t>
          </a:r>
        </a:p>
      </dsp:txBody>
      <dsp:txXfrm>
        <a:off x="2365543" y="888234"/>
        <a:ext cx="433331" cy="433331"/>
      </dsp:txXfrm>
    </dsp:sp>
    <dsp:sp modelId="{3265F48E-0435-4BE0-94FD-F84D53A5BFB9}">
      <dsp:nvSpPr>
        <dsp:cNvPr id="0" name=""/>
        <dsp:cNvSpPr/>
      </dsp:nvSpPr>
      <dsp:spPr>
        <a:xfrm rot="5400000">
          <a:off x="1693250" y="1487910"/>
          <a:ext cx="184090" cy="30893"/>
        </a:xfrm>
        <a:custGeom>
          <a:avLst/>
          <a:gdLst/>
          <a:ahLst/>
          <a:cxnLst/>
          <a:rect l="0" t="0" r="0" b="0"/>
          <a:pathLst>
            <a:path>
              <a:moveTo>
                <a:pt x="0" y="15446"/>
              </a:moveTo>
              <a:lnTo>
                <a:pt x="184090" y="15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780693" y="1498754"/>
        <a:ext cx="9204" cy="9204"/>
      </dsp:txXfrm>
    </dsp:sp>
    <dsp:sp modelId="{4CB14EB7-9C8D-4589-B3FC-64C5E1263A85}">
      <dsp:nvSpPr>
        <dsp:cNvPr id="0" name=""/>
        <dsp:cNvSpPr/>
      </dsp:nvSpPr>
      <dsp:spPr>
        <a:xfrm>
          <a:off x="1478883" y="1595402"/>
          <a:ext cx="612823" cy="612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node</a:t>
          </a:r>
        </a:p>
      </dsp:txBody>
      <dsp:txXfrm>
        <a:off x="1568629" y="1685148"/>
        <a:ext cx="433331" cy="433331"/>
      </dsp:txXfrm>
    </dsp:sp>
    <dsp:sp modelId="{EA3379D1-13DB-4B2D-A41F-F889A6B755A7}">
      <dsp:nvSpPr>
        <dsp:cNvPr id="0" name=""/>
        <dsp:cNvSpPr/>
      </dsp:nvSpPr>
      <dsp:spPr>
        <a:xfrm rot="10800000">
          <a:off x="1294793" y="1089453"/>
          <a:ext cx="184090" cy="30893"/>
        </a:xfrm>
        <a:custGeom>
          <a:avLst/>
          <a:gdLst/>
          <a:ahLst/>
          <a:cxnLst/>
          <a:rect l="0" t="0" r="0" b="0"/>
          <a:pathLst>
            <a:path>
              <a:moveTo>
                <a:pt x="0" y="15446"/>
              </a:moveTo>
              <a:lnTo>
                <a:pt x="184090" y="15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1382236" y="1100297"/>
        <a:ext cx="9204" cy="9204"/>
      </dsp:txXfrm>
    </dsp:sp>
    <dsp:sp modelId="{F89EAF02-4A15-4F34-BF07-7AC59CEC670E}">
      <dsp:nvSpPr>
        <dsp:cNvPr id="0" name=""/>
        <dsp:cNvSpPr/>
      </dsp:nvSpPr>
      <dsp:spPr>
        <a:xfrm>
          <a:off x="681969" y="798488"/>
          <a:ext cx="612823" cy="612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node</a:t>
          </a:r>
        </a:p>
      </dsp:txBody>
      <dsp:txXfrm>
        <a:off x="771715" y="888234"/>
        <a:ext cx="433331" cy="43333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44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21225"/>
            <a:ext cx="4992687" cy="4471988"/>
          </a:xfrm>
          <a:prstGeom prst="rect">
            <a:avLst/>
          </a:prstGeom>
          <a:noFill/>
          <a:ln w="12700">
            <a:noFill/>
            <a:miter lim="800000"/>
            <a:headEnd/>
            <a:tailEnd/>
          </a:ln>
          <a:effectLst/>
        </p:spPr>
        <p:txBody>
          <a:bodyPr vert="horz" wrap="square" lIns="90845" tIns="44625" rIns="90845" bIns="4462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931863" y="754063"/>
            <a:ext cx="4946650"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09902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xperimentaltheology.blogspot.com/2010/11/kingdom-of-god-will-not-be-tweeted.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homas-fletcher.com/friendwheel/showwheel.php?site=facebook&amp;name=R%C3%A9mi%20Bachelet&amp;userid=557928329&amp;pass=bec439c959&amp;monthno=08&amp;xmlwheel=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homas-fletcher.com/friendwheel/showwheel.php?site=facebook&amp;name=R%C3%A9mi%20Bachelet&amp;userid=557928329&amp;pass=bec439c959&amp;monthno=08&amp;xmlwheel=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airlab.elet.polimi.it/images/2/23/Coauthorship2.pdf" TargetMode="External"/><Relationship Id="rId3" Type="http://schemas.openxmlformats.org/officeDocument/2006/relationships/hyperlink" Target="http://en.wikipedia.org/wiki/Presidency_of_Barack_Obama" TargetMode="External"/><Relationship Id="rId7" Type="http://schemas.openxmlformats.org/officeDocument/2006/relationships/hyperlink" Target="http://en.wikipedia.org/w/index.php?title=Dissortativity&amp;action=edit&amp;redlink=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Slashdot" TargetMode="External"/><Relationship Id="rId5" Type="http://schemas.openxmlformats.org/officeDocument/2006/relationships/hyperlink" Target="http://en.wikipedia.org/wiki/Assortativity" TargetMode="External"/><Relationship Id="rId4" Type="http://schemas.openxmlformats.org/officeDocument/2006/relationships/hyperlink" Target="http://en.wikipedia.org/wiki/Wikipedia:Wikipedia_Signpost/2011-07-25/Recent_researc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830263" y="4724400"/>
            <a:ext cx="5145087" cy="4187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142" tIns="43789" rIns="89142" bIns="43789"/>
          <a:lstStyle/>
          <a:p>
            <a:r>
              <a:rPr lang="fr-CH" dirty="0"/>
              <a:t>Ajouter les micros-cultures de Liu</a:t>
            </a:r>
          </a:p>
        </p:txBody>
      </p:sp>
      <p:sp>
        <p:nvSpPr>
          <p:cNvPr id="39939" name="Rectangle 3"/>
          <p:cNvSpPr>
            <a:spLocks noGrp="1" noRot="1" noChangeAspect="1" noChangeArrowheads="1" noTextEdit="1"/>
          </p:cNvSpPr>
          <p:nvPr>
            <p:ph type="sldImg"/>
          </p:nvPr>
        </p:nvSpPr>
        <p:spPr>
          <a:xfrm>
            <a:off x="1079500" y="860425"/>
            <a:ext cx="4656138" cy="3492500"/>
          </a:xfrm>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405291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Here I’m working with Professor </a:t>
            </a:r>
            <a:r>
              <a:rPr lang="en-US" sz="1200" b="0" i="0" kern="1200" dirty="0" err="1">
                <a:solidFill>
                  <a:schemeClr val="tx1"/>
                </a:solidFill>
                <a:effectLst/>
                <a:latin typeface="Arial" charset="0"/>
                <a:ea typeface="+mn-ea"/>
                <a:cs typeface="+mn-cs"/>
              </a:rPr>
              <a:t>Vandana</a:t>
            </a:r>
            <a:r>
              <a:rPr lang="en-US" sz="1200" b="0" i="0" kern="1200" dirty="0">
                <a:solidFill>
                  <a:schemeClr val="tx1"/>
                </a:solidFill>
                <a:effectLst/>
                <a:latin typeface="Arial" charset="0"/>
                <a:ea typeface="+mn-ea"/>
                <a:cs typeface="+mn-cs"/>
              </a:rPr>
              <a:t> </a:t>
            </a:r>
            <a:r>
              <a:rPr lang="en-US" sz="1200" b="0" i="0" kern="1200" dirty="0" err="1">
                <a:solidFill>
                  <a:schemeClr val="tx1"/>
                </a:solidFill>
                <a:effectLst/>
                <a:latin typeface="Arial" charset="0"/>
                <a:ea typeface="+mn-ea"/>
                <a:cs typeface="+mn-cs"/>
              </a:rPr>
              <a:t>Ramachandran</a:t>
            </a:r>
            <a:r>
              <a:rPr lang="en-US" sz="1200" b="0" i="0" kern="1200" dirty="0">
                <a:solidFill>
                  <a:schemeClr val="tx1"/>
                </a:solidFill>
                <a:effectLst/>
                <a:latin typeface="Arial" charset="0"/>
                <a:ea typeface="+mn-ea"/>
                <a:cs typeface="+mn-cs"/>
              </a:rPr>
              <a:t> on a project to examine user cluster evolution in e-business social networks. We’re examining this from a community perspective, using social network analysis, as well as from a firm perspective, using economic and empirical modeling. Social network analysis is becoming increasingly hot in IS research, which is nice to see, because it has a lot to offer the field. SNA models well many phenomena within IS research. Below is an example of a social network visualization. It maps the New Testament social network among Jesus and the apostles.</a:t>
            </a:r>
            <a:endParaRPr lang="fr-FR" baseline="0" dirty="0"/>
          </a:p>
        </p:txBody>
      </p:sp>
    </p:spTree>
    <p:extLst>
      <p:ext uri="{BB962C8B-B14F-4D97-AF65-F5344CB8AC3E}">
        <p14:creationId xmlns:p14="http://schemas.microsoft.com/office/powerpoint/2010/main" val="118685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a:p>
        </p:txBody>
      </p:sp>
    </p:spTree>
    <p:extLst>
      <p:ext uri="{BB962C8B-B14F-4D97-AF65-F5344CB8AC3E}">
        <p14:creationId xmlns:p14="http://schemas.microsoft.com/office/powerpoint/2010/main" val="95989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765550" y="9291638"/>
            <a:ext cx="2881313" cy="4889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26CE8C-5880-48D0-94FE-129891129DF7}" type="slidenum">
              <a:rPr lang="fr-FR" smtClean="0"/>
              <a:pPr eaLnBrk="1" hangingPunct="1"/>
              <a:t>12</a:t>
            </a:fld>
            <a:endParaRPr lang="fr-F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87279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8688" y="754063"/>
            <a:ext cx="4949825" cy="3711575"/>
          </a:xfrm>
          <a:ln/>
        </p:spPr>
      </p:sp>
      <p:sp>
        <p:nvSpPr>
          <p:cNvPr id="47107" name="Rectangle 3"/>
          <p:cNvSpPr>
            <a:spLocks noGrp="1" noChangeArrowheads="1"/>
          </p:cNvSpPr>
          <p:nvPr>
            <p:ph type="body" idx="1"/>
          </p:nvPr>
        </p:nvSpPr>
        <p:spPr>
          <a:xfrm>
            <a:off x="906463" y="4722813"/>
            <a:ext cx="4987925" cy="44719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2082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71864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94236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96521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45859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689215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80515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8688" y="754063"/>
            <a:ext cx="4949825" cy="3711575"/>
          </a:xfrm>
          <a:ln/>
        </p:spPr>
      </p:sp>
      <p:sp>
        <p:nvSpPr>
          <p:cNvPr id="41987" name="Rectangle 3"/>
          <p:cNvSpPr>
            <a:spLocks noGrp="1" noChangeArrowheads="1"/>
          </p:cNvSpPr>
          <p:nvPr>
            <p:ph type="body" idx="1"/>
          </p:nvPr>
        </p:nvSpPr>
        <p:spPr>
          <a:xfrm>
            <a:off x="906463" y="4722813"/>
            <a:ext cx="4987925" cy="44719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21186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8647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17575" y="746125"/>
            <a:ext cx="4970463" cy="3727450"/>
          </a:xfrm>
          <a:ln/>
        </p:spPr>
      </p:sp>
      <p:sp>
        <p:nvSpPr>
          <p:cNvPr id="49155" name="Rectangle 3"/>
          <p:cNvSpPr>
            <a:spLocks noGrp="1" noChangeArrowheads="1"/>
          </p:cNvSpPr>
          <p:nvPr>
            <p:ph type="body" idx="1"/>
          </p:nvPr>
        </p:nvSpPr>
        <p:spPr>
          <a:xfrm>
            <a:off x="679450" y="4721225"/>
            <a:ext cx="5446713" cy="44719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14984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416840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3177673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68414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175507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Diamètre</a:t>
            </a:r>
            <a:r>
              <a:rPr lang="fr-FR" baseline="0" dirty="0"/>
              <a:t> http://owni.fr/2010/12/15/le-web-un-point-cest-tout/#footnote_2_39290</a:t>
            </a:r>
            <a:endParaRPr lang="fr-FR" dirty="0"/>
          </a:p>
        </p:txBody>
      </p:sp>
    </p:spTree>
    <p:extLst>
      <p:ext uri="{BB962C8B-B14F-4D97-AF65-F5344CB8AC3E}">
        <p14:creationId xmlns:p14="http://schemas.microsoft.com/office/powerpoint/2010/main" val="176564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999078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209523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72970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8688" y="754063"/>
            <a:ext cx="4949825" cy="3711575"/>
          </a:xfrm>
          <a:ln/>
        </p:spPr>
      </p:sp>
      <p:sp>
        <p:nvSpPr>
          <p:cNvPr id="43011" name="Rectangle 3"/>
          <p:cNvSpPr>
            <a:spLocks noGrp="1" noChangeArrowheads="1"/>
          </p:cNvSpPr>
          <p:nvPr>
            <p:ph type="body" idx="1"/>
          </p:nvPr>
        </p:nvSpPr>
        <p:spPr>
          <a:xfrm>
            <a:off x="906463" y="4722813"/>
            <a:ext cx="4987925" cy="44719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426836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3814496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07267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28688" y="754063"/>
            <a:ext cx="4949825" cy="3711575"/>
          </a:xfrm>
          <a:ln/>
        </p:spPr>
      </p:sp>
      <p:sp>
        <p:nvSpPr>
          <p:cNvPr id="65539" name="Rectangle 3"/>
          <p:cNvSpPr>
            <a:spLocks noGrp="1" noChangeArrowheads="1"/>
          </p:cNvSpPr>
          <p:nvPr>
            <p:ph type="body" idx="1"/>
          </p:nvPr>
        </p:nvSpPr>
        <p:spPr>
          <a:xfrm>
            <a:off x="906463" y="4722813"/>
            <a:ext cx="4987925" cy="44719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74247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965729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dirty="0"/>
          </a:p>
        </p:txBody>
      </p:sp>
    </p:spTree>
    <p:extLst>
      <p:ext uri="{BB962C8B-B14F-4D97-AF65-F5344CB8AC3E}">
        <p14:creationId xmlns:p14="http://schemas.microsoft.com/office/powerpoint/2010/main" val="2375379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901648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buFont typeface="Arial" pitchFamily="34" charset="0"/>
              <a:buNone/>
            </a:pPr>
            <a:r>
              <a:rPr lang="fr-FR" baseline="0" dirty="0"/>
              <a:t>Pour quelques résultats de recherche voir http://goo.gl/BBNAy p6</a:t>
            </a:r>
            <a:endParaRPr lang="fr-FR" dirty="0"/>
          </a:p>
          <a:p>
            <a:endParaRPr lang="fr-FR" dirty="0"/>
          </a:p>
        </p:txBody>
      </p:sp>
    </p:spTree>
    <p:extLst>
      <p:ext uri="{BB962C8B-B14F-4D97-AF65-F5344CB8AC3E}">
        <p14:creationId xmlns:p14="http://schemas.microsoft.com/office/powerpoint/2010/main" val="4163659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dirty="0"/>
              <a:t>Fermeture triadique</a:t>
            </a:r>
          </a:p>
          <a:p>
            <a:r>
              <a:rPr lang="fr-FR" dirty="0"/>
              <a:t> =&gt; Attachement préférentiel</a:t>
            </a:r>
          </a:p>
          <a:p>
            <a:endParaRPr lang="fr-FR" dirty="0"/>
          </a:p>
          <a:p>
            <a:r>
              <a:rPr lang="fr-FR">
                <a:hlinkClick r:id="rId3"/>
              </a:rPr>
              <a:t>http://experimentaltheology.blogspot.com/2010/11/kingdom-of-god-will-not-be-tweeted.html</a:t>
            </a:r>
            <a:endParaRPr lang="fr-FR" dirty="0"/>
          </a:p>
        </p:txBody>
      </p:sp>
    </p:spTree>
    <p:extLst>
      <p:ext uri="{BB962C8B-B14F-4D97-AF65-F5344CB8AC3E}">
        <p14:creationId xmlns:p14="http://schemas.microsoft.com/office/powerpoint/2010/main" val="274475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4 types de liens : </a:t>
            </a:r>
          </a:p>
          <a:p>
            <a:pPr marL="228600" indent="-228600">
              <a:buFont typeface="+mj-lt"/>
              <a:buAutoNum type="arabicPeriod"/>
            </a:pPr>
            <a:r>
              <a:rPr lang="fr-FR" dirty="0"/>
              <a:t>liens d’amitiés déclarés, </a:t>
            </a:r>
          </a:p>
          <a:p>
            <a:pPr marL="228600" indent="-228600">
              <a:buFont typeface="+mj-lt"/>
              <a:buAutoNum type="arabicPeriod"/>
            </a:pPr>
            <a:r>
              <a:rPr lang="fr-FR" dirty="0"/>
              <a:t>l’utilisateur consulte par moment les éléments relatifs à son ami ("passive engagement"), </a:t>
            </a:r>
          </a:p>
          <a:p>
            <a:pPr marL="228600" indent="-228600">
              <a:buFont typeface="+mj-lt"/>
              <a:buAutoNum type="arabicPeriod"/>
            </a:pPr>
            <a:r>
              <a:rPr lang="fr-FR" dirty="0"/>
              <a:t>la communication entre les deux personnes est à sens unique</a:t>
            </a:r>
          </a:p>
          <a:p>
            <a:pPr marL="228600" indent="-228600">
              <a:buFont typeface="+mj-lt"/>
              <a:buAutoNum type="arabicPeriod"/>
            </a:pPr>
            <a:r>
              <a:rPr lang="fr-FR"/>
              <a:t>la </a:t>
            </a:r>
            <a:r>
              <a:rPr lang="fr-FR" dirty="0"/>
              <a:t>communication est réciproque </a:t>
            </a:r>
          </a:p>
        </p:txBody>
      </p:sp>
    </p:spTree>
    <p:extLst>
      <p:ext uri="{BB962C8B-B14F-4D97-AF65-F5344CB8AC3E}">
        <p14:creationId xmlns:p14="http://schemas.microsoft.com/office/powerpoint/2010/main" val="411275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393593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2165454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157468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31863" y="754063"/>
            <a:ext cx="4943475" cy="3708400"/>
          </a:xfrm>
          <a:ln/>
        </p:spPr>
      </p:sp>
      <p:sp>
        <p:nvSpPr>
          <p:cNvPr id="73731" name="Rectangle 3"/>
          <p:cNvSpPr>
            <a:spLocks noGrp="1" noChangeArrowheads="1"/>
          </p:cNvSpPr>
          <p:nvPr>
            <p:ph type="body" idx="1"/>
          </p:nvPr>
        </p:nvSpPr>
        <p:spPr>
          <a:xfrm>
            <a:off x="906463" y="4721225"/>
            <a:ext cx="4987925" cy="4473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FR"/>
          </a:p>
        </p:txBody>
      </p:sp>
    </p:spTree>
    <p:extLst>
      <p:ext uri="{BB962C8B-B14F-4D97-AF65-F5344CB8AC3E}">
        <p14:creationId xmlns:p14="http://schemas.microsoft.com/office/powerpoint/2010/main" val="37987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les points d’un réseau peuvent être des humains, des animaux, des organisations, des groupes, des objets… </a:t>
            </a:r>
          </a:p>
          <a:p>
            <a:r>
              <a:rPr lang="fr-FR" dirty="0"/>
              <a:t>les lignes peuvent être des relations d’amitié, des relations d’affaires, des liens de dépendance, de  circulation d’information, etc.</a:t>
            </a:r>
          </a:p>
          <a:p>
            <a:endParaRPr lang="fr-FR" dirty="0"/>
          </a:p>
          <a:p>
            <a:r>
              <a:rPr lang="fr-FR" dirty="0"/>
              <a:t>Lien dichotomique ou </a:t>
            </a:r>
            <a:r>
              <a:rPr lang="fr-FR" dirty="0" err="1"/>
              <a:t>valué</a:t>
            </a:r>
            <a:endParaRPr lang="fr-FR" dirty="0"/>
          </a:p>
          <a:p>
            <a:pPr marL="228600" indent="-228600">
              <a:buFont typeface="+mj-lt"/>
              <a:buAutoNum type="arabicPeriod"/>
            </a:pPr>
            <a:r>
              <a:rPr lang="fr-FR" dirty="0"/>
              <a:t>dichotomique : existe ou pas (0 ou 1)</a:t>
            </a:r>
          </a:p>
          <a:p>
            <a:pPr marL="228600" indent="-228600">
              <a:buFont typeface="+mj-lt"/>
              <a:buAutoNum type="arabicPeriod"/>
            </a:pPr>
            <a:r>
              <a:rPr lang="fr-FR" dirty="0" err="1">
                <a:solidFill>
                  <a:srgbClr val="FF0000"/>
                </a:solidFill>
              </a:rPr>
              <a:t>valué</a:t>
            </a:r>
            <a:r>
              <a:rPr lang="fr-FR" dirty="0">
                <a:solidFill>
                  <a:srgbClr val="FF0000"/>
                </a:solidFill>
              </a:rPr>
              <a:t> : indice de la force du lien : 1, 2, 3, etc. = durée, fréquence</a:t>
            </a:r>
          </a:p>
          <a:p>
            <a:pPr marL="228600" indent="-228600">
              <a:buFont typeface="+mj-lt"/>
              <a:buAutoNum type="arabicPeriod"/>
            </a:pPr>
            <a:endParaRPr lang="fr-FR" dirty="0">
              <a:solidFill>
                <a:srgbClr val="FF0000"/>
              </a:solidFill>
            </a:endParaRPr>
          </a:p>
          <a:p>
            <a:pPr marL="0" indent="0">
              <a:buFont typeface="+mj-lt"/>
              <a:buNone/>
            </a:pPr>
            <a:r>
              <a:rPr lang="fr-FR" dirty="0">
                <a:solidFill>
                  <a:srgbClr val="FF0000"/>
                </a:solidFill>
              </a:rPr>
              <a:t>Réciprocité ou pas, orienté (échange de A vers B) ou pas (participation à un même événement)</a:t>
            </a:r>
          </a:p>
          <a:p>
            <a:endParaRPr lang="fr-FR" dirty="0">
              <a:solidFill>
                <a:srgbClr val="FF0000"/>
              </a:solidFill>
            </a:endParaRPr>
          </a:p>
        </p:txBody>
      </p:sp>
    </p:spTree>
    <p:extLst>
      <p:ext uri="{BB962C8B-B14F-4D97-AF65-F5344CB8AC3E}">
        <p14:creationId xmlns:p14="http://schemas.microsoft.com/office/powerpoint/2010/main" val="80106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FR" dirty="0"/>
              <a:t>parenté, liés au rôle; affectifs; instrumentaux, cognitifs, d’affiliation, d’échange d’information, de biens, etc.</a:t>
            </a:r>
          </a:p>
          <a:p>
            <a:endParaRPr lang="fr-FR"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a:t>•  4 grands types de liens</a:t>
            </a:r>
          </a:p>
          <a:p>
            <a:pPr marL="228600" indent="-228600">
              <a:buFont typeface="+mj-lt"/>
              <a:buAutoNum type="arabicPeriod"/>
            </a:pPr>
            <a:r>
              <a:rPr lang="fr-FR" dirty="0"/>
              <a:t>•  Affectifs [expressifs] (amitié, amour, soutien, etc.); </a:t>
            </a:r>
          </a:p>
          <a:p>
            <a:pPr marL="228600" indent="-228600">
              <a:buFont typeface="+mj-lt"/>
              <a:buAutoNum type="arabicPeriod"/>
            </a:pPr>
            <a:r>
              <a:rPr lang="fr-FR" dirty="0"/>
              <a:t>•  Cognitifs (conseil, partage d’information, feedback, </a:t>
            </a:r>
            <a:r>
              <a:rPr lang="fr-FR" baseline="0" dirty="0"/>
              <a:t> </a:t>
            </a:r>
            <a:r>
              <a:rPr lang="fr-FR" dirty="0"/>
              <a:t>etc.)</a:t>
            </a:r>
          </a:p>
          <a:p>
            <a:pPr marL="228600" indent="-228600">
              <a:buFont typeface="+mj-lt"/>
              <a:buAutoNum type="arabicPeriod"/>
            </a:pPr>
            <a:r>
              <a:rPr lang="fr-FR" dirty="0"/>
              <a:t>•  Instrumentaux (activités, échange de biens et services, etc.)</a:t>
            </a:r>
          </a:p>
          <a:p>
            <a:pPr marL="228600" indent="-228600">
              <a:buFont typeface="+mj-lt"/>
              <a:buAutoNum type="arabicPeriod"/>
            </a:pPr>
            <a:r>
              <a:rPr lang="fr-FR" dirty="0"/>
              <a:t>•  Formels (parenté, de rôles; de </a:t>
            </a:r>
            <a:r>
              <a:rPr lang="fr-FR" dirty="0" err="1"/>
              <a:t>membership</a:t>
            </a:r>
            <a:r>
              <a:rPr lang="fr-FR" dirty="0"/>
              <a:t>, d’affiliation, etc.)</a:t>
            </a:r>
          </a:p>
          <a:p>
            <a:endParaRPr lang="fr-FR" dirty="0"/>
          </a:p>
          <a:p>
            <a:r>
              <a:rPr lang="fr-FR" dirty="0"/>
              <a:t>•  Le choix des relations affecte l’ensemble de l’étude : différents types de relations donnent </a:t>
            </a:r>
          </a:p>
          <a:p>
            <a:r>
              <a:rPr lang="fr-FR" dirty="0"/>
              <a:t>différentes structures. Les différents types de réseaux sont corrélés, mais ils ne sont pas identiques</a:t>
            </a:r>
          </a:p>
          <a:p>
            <a:r>
              <a:rPr lang="fr-FR" dirty="0"/>
              <a:t>•  Cinq types récurrents dans les études =  Amitié / Conseil / Influence / Interaction / Soutien</a:t>
            </a:r>
          </a:p>
          <a:p>
            <a:endParaRPr lang="fr-FR" dirty="0"/>
          </a:p>
          <a:p>
            <a:r>
              <a:rPr lang="fr-FR" dirty="0"/>
              <a:t>On dira d’un lien (ou d’une relation) qu’il est </a:t>
            </a:r>
            <a:endParaRPr lang="fr-FR" baseline="0" dirty="0"/>
          </a:p>
          <a:p>
            <a:pPr marL="171450" indent="-171450">
              <a:buFont typeface="Arial" pitchFamily="34" charset="0"/>
              <a:buChar char="•"/>
            </a:pPr>
            <a:r>
              <a:rPr lang="fr-FR" dirty="0"/>
              <a:t>multiplexe s’il correspond ou est associé à plus d’un </a:t>
            </a:r>
            <a:r>
              <a:rPr lang="fr-FR" baseline="0" dirty="0"/>
              <a:t> </a:t>
            </a:r>
            <a:r>
              <a:rPr lang="fr-FR" dirty="0"/>
              <a:t>type </a:t>
            </a:r>
          </a:p>
          <a:p>
            <a:pPr marL="171450" indent="-171450">
              <a:buFont typeface="Arial" pitchFamily="34" charset="0"/>
              <a:buChar char="•"/>
            </a:pPr>
            <a:r>
              <a:rPr lang="fr-FR" dirty="0" err="1"/>
              <a:t>Uniplexe</a:t>
            </a:r>
            <a:r>
              <a:rPr lang="fr-FR" baseline="0" dirty="0"/>
              <a:t> sinon</a:t>
            </a:r>
          </a:p>
          <a:p>
            <a:pPr marL="0" indent="0">
              <a:buFont typeface="Arial" pitchFamily="34" charset="0"/>
              <a:buNone/>
            </a:pPr>
            <a:r>
              <a:rPr lang="fr-FR" baseline="0" dirty="0"/>
              <a:t>Il peut être positif ou négatif</a:t>
            </a:r>
          </a:p>
        </p:txBody>
      </p:sp>
    </p:spTree>
    <p:extLst>
      <p:ext uri="{BB962C8B-B14F-4D97-AF65-F5344CB8AC3E}">
        <p14:creationId xmlns:p14="http://schemas.microsoft.com/office/powerpoint/2010/main" val="13150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hlinkClick r:id="rId3"/>
              </a:rPr>
              <a:t>http://thomas-fletcher.com/friendwheel/showwheel.php?site=facebook&amp;name=R%C3%A9mi%20Bachelet&amp;userid=557928329&amp;pass=bec439c959&amp;monthno=08&amp;xmlwheel=1</a:t>
            </a:r>
            <a:endParaRPr lang="fr-FR" baseline="0" dirty="0"/>
          </a:p>
        </p:txBody>
      </p:sp>
    </p:spTree>
    <p:extLst>
      <p:ext uri="{BB962C8B-B14F-4D97-AF65-F5344CB8AC3E}">
        <p14:creationId xmlns:p14="http://schemas.microsoft.com/office/powerpoint/2010/main" val="289384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hlinkClick r:id="rId3"/>
              </a:rPr>
              <a:t>http://thomas-fletcher.com/friendwheel/showwheel.php?site=facebook&amp;name=R%C3%A9mi%20Bachelet&amp;userid=557928329&amp;pass=bec439c959&amp;monthno=08&amp;xmlwheel=1</a:t>
            </a:r>
            <a:endParaRPr lang="fr-FR" baseline="0" dirty="0"/>
          </a:p>
        </p:txBody>
      </p:sp>
    </p:spTree>
    <p:extLst>
      <p:ext uri="{BB962C8B-B14F-4D97-AF65-F5344CB8AC3E}">
        <p14:creationId xmlns:p14="http://schemas.microsoft.com/office/powerpoint/2010/main" val="404373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0" i="0" kern="1200" dirty="0">
                <a:solidFill>
                  <a:schemeClr val="tx1"/>
                </a:solidFill>
                <a:effectLst/>
                <a:latin typeface="Arial" charset="0"/>
                <a:ea typeface="+mn-ea"/>
                <a:cs typeface="+mn-cs"/>
              </a:rPr>
              <a:t>A visualization of the discussion tree of the English Wikipedia article: </a:t>
            </a:r>
            <a:r>
              <a:rPr lang="en-US" sz="1200" b="0" i="0" u="none" strike="noStrike" kern="1200" dirty="0">
                <a:solidFill>
                  <a:schemeClr val="tx1"/>
                </a:solidFill>
                <a:effectLst/>
                <a:latin typeface="Arial" charset="0"/>
                <a:ea typeface="+mn-ea"/>
                <a:cs typeface="+mn-cs"/>
                <a:hlinkClick r:id="rId3" tooltip="Presidency of Barack Obama"/>
              </a:rPr>
              <a:t>presidency of Barack Obama</a:t>
            </a:r>
            <a:r>
              <a:rPr lang="en-US" sz="1200" b="0" i="0" kern="1200" dirty="0">
                <a:solidFill>
                  <a:schemeClr val="tx1"/>
                </a:solidFill>
                <a:effectLst/>
                <a:latin typeface="Arial" charset="0"/>
                <a:ea typeface="+mn-ea"/>
                <a:cs typeface="+mn-cs"/>
              </a:rPr>
              <a:t>, displaying the article as the root node in red, "child" nodes to comments in yellow, structural elements of the discussion page in gray, and unsigned comments in blue. From </a:t>
            </a:r>
            <a:r>
              <a:rPr lang="en-US" sz="1200" b="0" i="0" kern="1200" dirty="0" err="1">
                <a:solidFill>
                  <a:schemeClr val="tx1"/>
                </a:solidFill>
                <a:effectLst/>
                <a:latin typeface="Arial" charset="0"/>
                <a:ea typeface="+mn-ea"/>
                <a:cs typeface="+mn-cs"/>
              </a:rPr>
              <a:t>Laniado</a:t>
            </a:r>
            <a:r>
              <a:rPr lang="en-US" sz="1200" b="0" i="0" kern="1200" dirty="0">
                <a:solidFill>
                  <a:schemeClr val="tx1"/>
                </a:solidFill>
                <a:effectLst/>
                <a:latin typeface="Arial" charset="0"/>
                <a:ea typeface="+mn-ea"/>
                <a:cs typeface="+mn-cs"/>
              </a:rPr>
              <a:t> et al., 2011.</a:t>
            </a:r>
            <a:r>
              <a:rPr lang="en-US" sz="1200" b="0" i="0" u="none" strike="noStrike" kern="1200" baseline="30000" dirty="0">
                <a:solidFill>
                  <a:schemeClr val="tx1"/>
                </a:solidFill>
                <a:effectLst/>
                <a:latin typeface="Arial" charset="0"/>
                <a:ea typeface="+mn-ea"/>
                <a:cs typeface="+mn-cs"/>
                <a:hlinkClick r:id="rId4"/>
              </a:rPr>
              <a:t>[2]</a:t>
            </a:r>
            <a:endParaRPr lang="en-US" sz="1200" b="0" i="0" u="none" strike="noStrike" kern="1200" baseline="30000" dirty="0">
              <a:solidFill>
                <a:schemeClr val="tx1"/>
              </a:solidFill>
              <a:effectLst/>
              <a:latin typeface="Arial" charset="0"/>
              <a:ea typeface="+mn-ea"/>
              <a:cs typeface="+mn-cs"/>
            </a:endParaRPr>
          </a:p>
          <a:p>
            <a:endParaRPr lang="en-US" sz="1200" b="0" i="0" u="none" strike="noStrike" kern="1200" baseline="300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 paper highlights a number of methodological issues in studying social network properties in Wikipedia. Social ties in Wikipedia are implicit, insofar as there is no representation of an explicit link between two Wikipedia users. A conversation between users allows inference of an implicit social network. However, inferring such networks in Wikipedia is challenging for two main reasons: the lack of structure of talk pages (which makes conversations hard to parse), and the dispersal of discussion threads, both within a page and over multiple pages (for example, an article talk-page plus a variable number of personal user talk-pages). Despite these difficulties, the study analyzes the properties of two types of </a:t>
            </a:r>
            <a:r>
              <a:rPr lang="en-US" sz="1200" b="0" i="1" kern="1200" dirty="0">
                <a:solidFill>
                  <a:schemeClr val="tx1"/>
                </a:solidFill>
                <a:effectLst/>
                <a:latin typeface="Arial" charset="0"/>
                <a:ea typeface="+mn-ea"/>
                <a:cs typeface="+mn-cs"/>
              </a:rPr>
              <a:t>social networks centered on article discussions</a:t>
            </a:r>
            <a:r>
              <a:rPr lang="en-US" sz="1200" b="0" i="0" kern="1200" dirty="0">
                <a:solidFill>
                  <a:schemeClr val="tx1"/>
                </a:solidFill>
                <a:effectLst/>
                <a:latin typeface="Arial" charset="0"/>
                <a:ea typeface="+mn-ea"/>
                <a:cs typeface="+mn-cs"/>
              </a:rPr>
              <a:t> (those on article talk-pages and those that focus on an article but take place via replies on user talk-pages) and a </a:t>
            </a:r>
            <a:r>
              <a:rPr lang="en-US" sz="1200" b="0" i="1" kern="1200" dirty="0">
                <a:solidFill>
                  <a:schemeClr val="tx1"/>
                </a:solidFill>
                <a:effectLst/>
                <a:latin typeface="Arial" charset="0"/>
                <a:ea typeface="+mn-ea"/>
                <a:cs typeface="+mn-cs"/>
              </a:rPr>
              <a:t>user-centric social network</a:t>
            </a:r>
            <a:r>
              <a:rPr lang="en-US" sz="1200" b="0" i="0" kern="1200" dirty="0">
                <a:solidFill>
                  <a:schemeClr val="tx1"/>
                </a:solidFill>
                <a:effectLst/>
                <a:latin typeface="Arial" charset="0"/>
                <a:ea typeface="+mn-ea"/>
                <a:cs typeface="+mn-cs"/>
              </a:rPr>
              <a:t> (that is, the network defined by direct messages left by users on their talk pages). The three networks show interesting dissimilarities in terms of the in- and out-degree of their nodes and in the proportion of overlap between their edges, suggesting that user- and article-centered communications are supported by substantially different </a:t>
            </a:r>
            <a:r>
              <a:rPr lang="en-US" sz="1200" b="0" i="0" kern="1200" dirty="0" err="1">
                <a:solidFill>
                  <a:schemeClr val="tx1"/>
                </a:solidFill>
                <a:effectLst/>
                <a:latin typeface="Arial" charset="0"/>
                <a:ea typeface="+mn-ea"/>
                <a:cs typeface="+mn-cs"/>
              </a:rPr>
              <a:t>networks.The</a:t>
            </a:r>
            <a:r>
              <a:rPr lang="en-US" sz="1200" b="0" i="0" kern="1200" dirty="0">
                <a:solidFill>
                  <a:schemeClr val="tx1"/>
                </a:solidFill>
                <a:effectLst/>
                <a:latin typeface="Arial" charset="0"/>
                <a:ea typeface="+mn-ea"/>
                <a:cs typeface="+mn-cs"/>
              </a:rPr>
              <a:t> paper moves on to examine the degree </a:t>
            </a:r>
            <a:r>
              <a:rPr lang="en-US" sz="1200" b="0" i="0" u="none" strike="noStrike" kern="1200" dirty="0" err="1">
                <a:solidFill>
                  <a:schemeClr val="tx1"/>
                </a:solidFill>
                <a:effectLst/>
                <a:latin typeface="Arial" charset="0"/>
                <a:ea typeface="+mn-ea"/>
                <a:cs typeface="+mn-cs"/>
                <a:hlinkClick r:id="rId5" tooltip="Assortativity"/>
              </a:rPr>
              <a:t>assortativity</a:t>
            </a:r>
            <a:r>
              <a:rPr lang="en-US" sz="1200" b="0" i="0" kern="1200" dirty="0">
                <a:solidFill>
                  <a:schemeClr val="tx1"/>
                </a:solidFill>
                <a:effectLst/>
                <a:latin typeface="Arial" charset="0"/>
                <a:ea typeface="+mn-ea"/>
                <a:cs typeface="+mn-cs"/>
              </a:rPr>
              <a:t> of these networks—the tendency of users to create links with other users having a similar number of links. A striking difference emerges in the comparison with conversations in </a:t>
            </a:r>
            <a:r>
              <a:rPr lang="en-US" sz="1200" b="0" i="0" u="none" strike="noStrike" kern="1200" dirty="0">
                <a:solidFill>
                  <a:schemeClr val="tx1"/>
                </a:solidFill>
                <a:effectLst/>
                <a:latin typeface="Arial" charset="0"/>
                <a:ea typeface="+mn-ea"/>
                <a:cs typeface="+mn-cs"/>
                <a:hlinkClick r:id="rId6" tooltip="Slashdot"/>
              </a:rPr>
              <a:t>Slashdot</a:t>
            </a:r>
            <a:r>
              <a:rPr lang="en-US" sz="1200" b="0" i="0" kern="1200" dirty="0">
                <a:solidFill>
                  <a:schemeClr val="tx1"/>
                </a:solidFill>
                <a:effectLst/>
                <a:latin typeface="Arial" charset="0"/>
                <a:ea typeface="+mn-ea"/>
                <a:cs typeface="+mn-cs"/>
              </a:rPr>
              <a:t>, which are characterized by strong </a:t>
            </a:r>
            <a:r>
              <a:rPr lang="en-US" sz="1200" b="0" i="0" kern="1200" dirty="0" err="1">
                <a:solidFill>
                  <a:schemeClr val="tx1"/>
                </a:solidFill>
                <a:effectLst/>
                <a:latin typeface="Arial" charset="0"/>
                <a:ea typeface="+mn-ea"/>
                <a:cs typeface="+mn-cs"/>
              </a:rPr>
              <a:t>assortativity</a:t>
            </a:r>
            <a:r>
              <a:rPr lang="en-US" sz="1200" b="0" i="0" kern="1200" dirty="0">
                <a:solidFill>
                  <a:schemeClr val="tx1"/>
                </a:solidFill>
                <a:effectLst/>
                <a:latin typeface="Arial" charset="0"/>
                <a:ea typeface="+mn-ea"/>
                <a:cs typeface="+mn-cs"/>
              </a:rPr>
              <a:t>, and discussion networks in Wikipedia, which display a systematic </a:t>
            </a:r>
            <a:r>
              <a:rPr lang="en-US" sz="1200" b="0" i="0" u="none" strike="noStrike" kern="1200" dirty="0" err="1">
                <a:solidFill>
                  <a:schemeClr val="tx1"/>
                </a:solidFill>
                <a:effectLst/>
                <a:latin typeface="Arial" charset="0"/>
                <a:ea typeface="+mn-ea"/>
                <a:cs typeface="+mn-cs"/>
                <a:hlinkClick r:id="rId7" tooltip="Dissortativity (page does not exist)"/>
              </a:rPr>
              <a:t>dissortativity</a:t>
            </a:r>
            <a:r>
              <a:rPr lang="en-US" sz="1200" b="0" i="0" kern="1200" dirty="0">
                <a:solidFill>
                  <a:schemeClr val="tx1"/>
                </a:solidFill>
                <a:effectLst/>
                <a:latin typeface="Arial" charset="0"/>
                <a:ea typeface="+mn-ea"/>
                <a:cs typeface="+mn-cs"/>
              </a:rPr>
              <a:t>, an indication of the specificity of social interactions in Wikipedia compared with other social media. As the authors summarize, "</a:t>
            </a:r>
            <a:r>
              <a:rPr lang="en-US" sz="1200" b="0" i="0" kern="1200" dirty="0" err="1">
                <a:solidFill>
                  <a:schemeClr val="tx1"/>
                </a:solidFill>
                <a:effectLst/>
                <a:latin typeface="Arial" charset="0"/>
                <a:ea typeface="+mn-ea"/>
                <a:cs typeface="+mn-cs"/>
              </a:rPr>
              <a:t>Wikipedians</a:t>
            </a:r>
            <a:r>
              <a:rPr lang="en-US" sz="1200" b="0" i="0" kern="1200" dirty="0">
                <a:solidFill>
                  <a:schemeClr val="tx1"/>
                </a:solidFill>
                <a:effectLst/>
                <a:latin typeface="Arial" charset="0"/>
                <a:ea typeface="+mn-ea"/>
                <a:cs typeface="+mn-cs"/>
              </a:rPr>
              <a:t> who reply to many other users in article talk pages tend to interact mostly with users having few connections, i.e. newbies and inexperienced users, while the </a:t>
            </a:r>
            <a:r>
              <a:rPr lang="en-US" sz="1200" b="0" i="0" kern="1200" dirty="0" err="1">
                <a:solidFill>
                  <a:schemeClr val="tx1"/>
                </a:solidFill>
                <a:effectLst/>
                <a:latin typeface="Arial" charset="0"/>
                <a:ea typeface="+mn-ea"/>
                <a:cs typeface="+mn-cs"/>
              </a:rPr>
              <a:t>Wikipedians</a:t>
            </a:r>
            <a:r>
              <a:rPr lang="en-US" sz="1200" b="0" i="0" kern="1200" dirty="0">
                <a:solidFill>
                  <a:schemeClr val="tx1"/>
                </a:solidFill>
                <a:effectLst/>
                <a:latin typeface="Arial" charset="0"/>
                <a:ea typeface="+mn-ea"/>
                <a:cs typeface="+mn-cs"/>
              </a:rPr>
              <a:t> who receive replies from many users tend to interact preferentially with each other." The study moves on to consider the depth and popularity of article-centered discussions, and identifies metrics of the contentiousness of these discussions based on their depth and the number of mutual replies among users participating in the same thread. The research characterizes the size, frequency and structure of discussions across different article categories and finds that although “Geography” and “History” account together for almost half of all discussions in the English Wikipedia, they tend to host shallow threads, whereas “Philosophy”, “Law”, “Language” and “Belief” are characterized by the deepest discussions and involve the largest number of participants.</a:t>
            </a:r>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Two of the authors gave a presentation at last month's </a:t>
            </a:r>
            <a:r>
              <a:rPr lang="en-US" sz="1200" b="0" i="1" kern="1200" dirty="0">
                <a:solidFill>
                  <a:schemeClr val="tx1"/>
                </a:solidFill>
                <a:effectLst/>
                <a:latin typeface="Arial" charset="0"/>
                <a:ea typeface="+mn-ea"/>
                <a:cs typeface="+mn-cs"/>
              </a:rPr>
              <a:t>Hypertext 2011</a:t>
            </a:r>
            <a:r>
              <a:rPr lang="en-US" sz="1200" b="0" i="0" kern="1200" dirty="0">
                <a:solidFill>
                  <a:schemeClr val="tx1"/>
                </a:solidFill>
                <a:effectLst/>
                <a:latin typeface="Arial" charset="0"/>
                <a:ea typeface="+mn-ea"/>
                <a:cs typeface="+mn-cs"/>
              </a:rPr>
              <a:t> conference in Eindhoven: "</a:t>
            </a:r>
            <a:r>
              <a:rPr lang="en-US" sz="1200" b="0" i="0" u="none" strike="noStrike" kern="1200" dirty="0">
                <a:solidFill>
                  <a:schemeClr val="tx1"/>
                </a:solidFill>
                <a:effectLst/>
                <a:latin typeface="Arial" charset="0"/>
                <a:ea typeface="+mn-ea"/>
                <a:cs typeface="+mn-cs"/>
                <a:hlinkClick r:id="rId8"/>
              </a:rPr>
              <a:t>Co-authorship 2.0: patterns of collaboration in Wikipedia</a:t>
            </a:r>
            <a:r>
              <a:rPr lang="en-US" sz="1200" b="0" i="0" kern="1200" dirty="0">
                <a:solidFill>
                  <a:schemeClr val="tx1"/>
                </a:solidFill>
                <a:effectLst/>
                <a:latin typeface="Arial" charset="0"/>
                <a:ea typeface="+mn-ea"/>
                <a:cs typeface="+mn-cs"/>
              </a:rPr>
              <a:t>".</a:t>
            </a:r>
          </a:p>
          <a:p>
            <a:endParaRPr lang="fr-FR" baseline="0" dirty="0"/>
          </a:p>
        </p:txBody>
      </p:sp>
    </p:spTree>
    <p:extLst>
      <p:ext uri="{BB962C8B-B14F-4D97-AF65-F5344CB8AC3E}">
        <p14:creationId xmlns:p14="http://schemas.microsoft.com/office/powerpoint/2010/main" val="105406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972503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8625" y="261938"/>
            <a:ext cx="2132013" cy="598646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81000" y="261938"/>
            <a:ext cx="6245225" cy="59864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139412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820738" y="176213"/>
            <a:ext cx="8208962" cy="685800"/>
          </a:xfrm>
        </p:spPr>
        <p:txBody>
          <a:bodyPr/>
          <a:lstStyle/>
          <a:p>
            <a:r>
              <a:rPr lang="fr-FR"/>
              <a:t>Modifiez le style du titre</a:t>
            </a:r>
          </a:p>
        </p:txBody>
      </p:sp>
      <p:sp>
        <p:nvSpPr>
          <p:cNvPr id="3" name="Espace réservé du graphique 2"/>
          <p:cNvSpPr>
            <a:spLocks noGrp="1"/>
          </p:cNvSpPr>
          <p:nvPr>
            <p:ph type="chart" idx="1"/>
          </p:nvPr>
        </p:nvSpPr>
        <p:spPr>
          <a:xfrm>
            <a:off x="381000" y="1524000"/>
            <a:ext cx="8299450" cy="4724400"/>
          </a:xfrm>
        </p:spPr>
        <p:txBody>
          <a:bodyPr/>
          <a:lstStyle/>
          <a:p>
            <a:pPr lvl="0"/>
            <a:endParaRPr lang="fr-FR" noProof="0"/>
          </a:p>
        </p:txBody>
      </p:sp>
    </p:spTree>
    <p:extLst>
      <p:ext uri="{BB962C8B-B14F-4D97-AF65-F5344CB8AC3E}">
        <p14:creationId xmlns:p14="http://schemas.microsoft.com/office/powerpoint/2010/main" val="19080491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7276139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81000" y="1524000"/>
            <a:ext cx="4073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06925" y="1524000"/>
            <a:ext cx="4073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16429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848018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1242576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11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144117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427349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97957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nc-sa/2.5/deed.fr"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0738" y="176213"/>
            <a:ext cx="82089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Click to edit Master title style</a:t>
            </a:r>
          </a:p>
        </p:txBody>
      </p:sp>
      <p:sp>
        <p:nvSpPr>
          <p:cNvPr id="1027" name="Rectangle 3"/>
          <p:cNvSpPr>
            <a:spLocks noGrp="1" noChangeArrowheads="1"/>
          </p:cNvSpPr>
          <p:nvPr>
            <p:ph type="body" idx="1"/>
          </p:nvPr>
        </p:nvSpPr>
        <p:spPr bwMode="auto">
          <a:xfrm>
            <a:off x="381000" y="1524000"/>
            <a:ext cx="82994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2052" name="Text Box 16"/>
          <p:cNvSpPr txBox="1">
            <a:spLocks noChangeArrowheads="1"/>
          </p:cNvSpPr>
          <p:nvPr userDrawn="1"/>
        </p:nvSpPr>
        <p:spPr bwMode="auto">
          <a:xfrm>
            <a:off x="6372225" y="6629400"/>
            <a:ext cx="218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defRPr/>
            </a:pPr>
            <a:r>
              <a:rPr lang="fr-FR" sz="900"/>
              <a:t>Utilisation ou copie interdites sans citation</a:t>
            </a:r>
          </a:p>
        </p:txBody>
      </p:sp>
      <p:pic>
        <p:nvPicPr>
          <p:cNvPr id="1029" name="Picture 17">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89950" y="6657975"/>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8"/>
          <p:cNvSpPr txBox="1">
            <a:spLocks noChangeArrowheads="1"/>
          </p:cNvSpPr>
          <p:nvPr userDrawn="1"/>
        </p:nvSpPr>
        <p:spPr bwMode="auto">
          <a:xfrm>
            <a:off x="0" y="6553200"/>
            <a:ext cx="154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defRPr/>
            </a:pPr>
            <a:r>
              <a:rPr lang="fr-FR" sz="1400">
                <a:solidFill>
                  <a:srgbClr val="000000"/>
                </a:solidFill>
              </a:rPr>
              <a:t>Rémi Bachelet</a:t>
            </a:r>
          </a:p>
        </p:txBody>
      </p:sp>
      <p:sp>
        <p:nvSpPr>
          <p:cNvPr id="1031" name="Rectangle 21"/>
          <p:cNvSpPr>
            <a:spLocks noChangeArrowheads="1"/>
          </p:cNvSpPr>
          <p:nvPr userDrawn="1"/>
        </p:nvSpPr>
        <p:spPr bwMode="auto">
          <a:xfrm>
            <a:off x="8675688" y="6597650"/>
            <a:ext cx="468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r" defTabSz="449263">
              <a:lnSpc>
                <a:spcPct val="95000"/>
              </a:lnSpc>
              <a:buClr>
                <a:srgbClr val="000099"/>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5142725-EBCD-435A-9289-0F69A1968A5D}" type="slidenum">
              <a:rPr lang="en-GB" sz="1200">
                <a:solidFill>
                  <a:srgbClr val="000000"/>
                </a:solidFill>
                <a:cs typeface="Lucida Sans Unicode" pitchFamily="34" charset="0"/>
              </a:rPr>
              <a:pPr algn="r" defTabSz="449263">
                <a:lnSpc>
                  <a:spcPct val="95000"/>
                </a:lnSpc>
                <a:buClr>
                  <a:srgbClr val="000099"/>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‹N°›</a:t>
            </a:fld>
            <a:endParaRPr lang="en-GB" sz="1200">
              <a:solidFill>
                <a:srgbClr val="000000"/>
              </a:solidFill>
              <a:cs typeface="Lucida Sans Unicode"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sldNum="0" hdr="0" ftr="0"/>
  <p:txStyles>
    <p:titleStyle>
      <a:lvl1pPr algn="r" rtl="0" eaLnBrk="0" fontAlgn="base" hangingPunct="0">
        <a:spcBef>
          <a:spcPct val="0"/>
        </a:spcBef>
        <a:spcAft>
          <a:spcPct val="0"/>
        </a:spcAft>
        <a:defRPr sz="3600">
          <a:solidFill>
            <a:srgbClr val="000099"/>
          </a:solidFill>
          <a:latin typeface="+mj-lt"/>
          <a:ea typeface="+mj-ea"/>
          <a:cs typeface="+mj-cs"/>
        </a:defRPr>
      </a:lvl1pPr>
      <a:lvl2pPr algn="r" rtl="0" eaLnBrk="0" fontAlgn="base" hangingPunct="0">
        <a:spcBef>
          <a:spcPct val="0"/>
        </a:spcBef>
        <a:spcAft>
          <a:spcPct val="0"/>
        </a:spcAft>
        <a:defRPr sz="3600">
          <a:solidFill>
            <a:srgbClr val="000099"/>
          </a:solidFill>
          <a:latin typeface="Times New Roman" pitchFamily="18" charset="0"/>
        </a:defRPr>
      </a:lvl2pPr>
      <a:lvl3pPr algn="r" rtl="0" eaLnBrk="0" fontAlgn="base" hangingPunct="0">
        <a:spcBef>
          <a:spcPct val="0"/>
        </a:spcBef>
        <a:spcAft>
          <a:spcPct val="0"/>
        </a:spcAft>
        <a:defRPr sz="3600">
          <a:solidFill>
            <a:srgbClr val="000099"/>
          </a:solidFill>
          <a:latin typeface="Times New Roman" pitchFamily="18" charset="0"/>
        </a:defRPr>
      </a:lvl3pPr>
      <a:lvl4pPr algn="r" rtl="0" eaLnBrk="0" fontAlgn="base" hangingPunct="0">
        <a:spcBef>
          <a:spcPct val="0"/>
        </a:spcBef>
        <a:spcAft>
          <a:spcPct val="0"/>
        </a:spcAft>
        <a:defRPr sz="3600">
          <a:solidFill>
            <a:srgbClr val="000099"/>
          </a:solidFill>
          <a:latin typeface="Times New Roman" pitchFamily="18" charset="0"/>
        </a:defRPr>
      </a:lvl4pPr>
      <a:lvl5pPr algn="r" rtl="0" eaLnBrk="0" fontAlgn="base" hangingPunct="0">
        <a:spcBef>
          <a:spcPct val="0"/>
        </a:spcBef>
        <a:spcAft>
          <a:spcPct val="0"/>
        </a:spcAft>
        <a:defRPr sz="3600">
          <a:solidFill>
            <a:srgbClr val="000099"/>
          </a:solidFill>
          <a:latin typeface="Times New Roman" pitchFamily="18" charset="0"/>
        </a:defRPr>
      </a:lvl5pPr>
      <a:lvl6pPr marL="457200" algn="ctr" rtl="0" eaLnBrk="0" fontAlgn="base" hangingPunct="0">
        <a:spcBef>
          <a:spcPct val="0"/>
        </a:spcBef>
        <a:spcAft>
          <a:spcPct val="0"/>
        </a:spcAft>
        <a:defRPr sz="3600">
          <a:solidFill>
            <a:srgbClr val="000099"/>
          </a:solidFill>
          <a:latin typeface="Times New Roman" pitchFamily="18" charset="0"/>
        </a:defRPr>
      </a:lvl6pPr>
      <a:lvl7pPr marL="914400" algn="ctr" rtl="0" eaLnBrk="0" fontAlgn="base" hangingPunct="0">
        <a:spcBef>
          <a:spcPct val="0"/>
        </a:spcBef>
        <a:spcAft>
          <a:spcPct val="0"/>
        </a:spcAft>
        <a:defRPr sz="3600">
          <a:solidFill>
            <a:srgbClr val="000099"/>
          </a:solidFill>
          <a:latin typeface="Times New Roman" pitchFamily="18" charset="0"/>
        </a:defRPr>
      </a:lvl7pPr>
      <a:lvl8pPr marL="1371600" algn="ctr" rtl="0" eaLnBrk="0" fontAlgn="base" hangingPunct="0">
        <a:spcBef>
          <a:spcPct val="0"/>
        </a:spcBef>
        <a:spcAft>
          <a:spcPct val="0"/>
        </a:spcAft>
        <a:defRPr sz="3600">
          <a:solidFill>
            <a:srgbClr val="000099"/>
          </a:solidFill>
          <a:latin typeface="Times New Roman" pitchFamily="18" charset="0"/>
        </a:defRPr>
      </a:lvl8pPr>
      <a:lvl9pPr marL="1828800" algn="ctr" rtl="0" eaLnBrk="0" fontAlgn="base" hangingPunct="0">
        <a:spcBef>
          <a:spcPct val="0"/>
        </a:spcBef>
        <a:spcAft>
          <a:spcPct val="0"/>
        </a:spcAft>
        <a:defRPr sz="3600">
          <a:solidFill>
            <a:srgbClr val="000099"/>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Clr>
          <a:srgbClr val="008000"/>
        </a:buClr>
        <a:buSzPct val="90000"/>
        <a:buFont typeface="Wingdings" pitchFamily="2" charset="2"/>
        <a:buChar char="ü"/>
        <a:defRPr>
          <a:solidFill>
            <a:srgbClr val="008000"/>
          </a:solidFill>
          <a:latin typeface="+mn-lt"/>
        </a:defRPr>
      </a:lvl3pPr>
      <a:lvl4pPr marL="1600200" indent="-228600" algn="l" rtl="0" eaLnBrk="0" fontAlgn="base" hangingPunct="0">
        <a:spcBef>
          <a:spcPct val="20000"/>
        </a:spcBef>
        <a:spcAft>
          <a:spcPct val="0"/>
        </a:spcAft>
        <a:buClr>
          <a:schemeClr val="tx2"/>
        </a:buClr>
        <a:buChar char="–"/>
        <a:defRPr sz="1400">
          <a:solidFill>
            <a:schemeClr val="folHlink"/>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orbitalrpm.com/wp-content/uploads/2007/10/sna-graphic-7.jpg" TargetMode="External"/><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creativecommons.org/licenses/by-nc-sa/2.5/deed.fr" TargetMode="External"/><Relationship Id="rId4" Type="http://schemas.openxmlformats.org/officeDocument/2006/relationships/hyperlink" Target="http://rb.ec-lille.fr/l/Cours_de_sociologie_des_organisations.ht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40995569@N05/385694933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sissa.it/fa/images/berti.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fr.wikipedia.org/wiki/Diam%C3%A8tre_(th%C3%A9orie_des_graphe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fr.wikipedia.org/wiki/Capital_social_(sociologie)"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goo.gl/ar9da" TargetMode="External"/><Relationship Id="rId4" Type="http://schemas.openxmlformats.org/officeDocument/2006/relationships/hyperlink" Target="http://fr.wikipedia.org/wiki/%C3%89tude_du_petit_mond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chass.utoronto.ca/~wellma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www.chass.utoronto.ca/~wellm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fr.wikipedia.org/wiki/Analyse_des_r%C3%A9seaux_sociaux" TargetMode="External"/><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faculty.ucr.edu/~hanneman/nettext/index.html" TargetMode="External"/><Relationship Id="rId5" Type="http://schemas.openxmlformats.org/officeDocument/2006/relationships/hyperlink" Target="http://en.wikipedia.org/wiki/Closeness_centrality" TargetMode="External"/><Relationship Id="rId4" Type="http://schemas.openxmlformats.org/officeDocument/2006/relationships/hyperlink" Target="http://en.wikipedia.org/wiki/Katz_centrality" TargetMode="External"/><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fr.wikipedia.org/wiki/R%C3%A8gle_du_1_%25"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fr.wikipedia.org/wiki/Fichier:1percentrule.svg"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rb.ec-lille.fr/l/Cours_de_sociologie_des_organisations.ht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www.internetactu.net/wp-content/uploads/2008/01/cardon101.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www.rivermark.biz/images/Community%20Map.jp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sites.google.com/site/coursdereferencementseo/home/4-le-pagerank" TargetMode="External"/><Relationship Id="rId5" Type="http://schemas.openxmlformats.org/officeDocument/2006/relationships/hyperlink" Target="https://www.indiegogo.com/projects/soutenez-le-mooc-gdp#home" TargetMode="External"/><Relationship Id="rId4" Type="http://schemas.openxmlformats.org/officeDocument/2006/relationships/hyperlink" Target="http://fr.wikipedia.org/wiki/Guerre_asym%C3%A9triqu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fr.wikipedia.org/wiki/Mark_Granovetter"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http://4.bp.blogspot.com/_W8k_-zfUyVg/TNw1HxiKwqI/AAAAAAAACpM/nPwX1BEmXgM/s1600/Slide1.jpg" TargetMode="Externa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fr.wikipedia.org/wiki/Nombre_de_Dunba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fr.wikipedia.org/wiki/Big_data"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acta-archeo.com/html/images/acta/RETIAIRE-SECUTOR-INTERNET.JP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immersion.media.mit.edu/"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3.tmp"/></Relationships>
</file>

<file path=ppt/slides/_rels/slide41.xml.rels><?xml version="1.0" encoding="UTF-8" standalone="yes"?>
<Relationships xmlns="http://schemas.openxmlformats.org/package/2006/relationships"><Relationship Id="rId8" Type="http://schemas.openxmlformats.org/officeDocument/2006/relationships/hyperlink" Target="http://rb.ec-lille.fr/l/Socio_orgas/cours-socio_Analyse_strategique.html" TargetMode="External"/><Relationship Id="rId13" Type="http://schemas.openxmlformats.org/officeDocument/2006/relationships/hyperlink" Target="http://rb.ec-lille.fr/l/Gestion_risques/Gestion_des_risques_Demarche.html" TargetMode="External"/><Relationship Id="rId18" Type="http://schemas.openxmlformats.org/officeDocument/2006/relationships/hyperlink" Target="http://cours-de-referencement.ec-lille.fr/" TargetMode="External"/><Relationship Id="rId3" Type="http://schemas.openxmlformats.org/officeDocument/2006/relationships/hyperlink" Target="http://rb.ec-lille.fr/l/Projets/v/" TargetMode="External"/><Relationship Id="rId7" Type="http://schemas.openxmlformats.org/officeDocument/2006/relationships/hyperlink" Target="http://rb.ec-lille.fr/l/Projets/Projet_Groupware_et_outils_informatiques.html" TargetMode="External"/><Relationship Id="rId12" Type="http://schemas.openxmlformats.org/officeDocument/2006/relationships/hyperlink" Target="http://rb.ec-lille.fr/l/Gestion_risques/Gestion_des_risques_Introduction.html" TargetMode="External"/><Relationship Id="rId17" Type="http://schemas.openxmlformats.org/officeDocument/2006/relationships/hyperlink" Target="http://rb.ec-lille.fr/Cours_de_Qualite.htm" TargetMode="External"/><Relationship Id="rId2" Type="http://schemas.openxmlformats.org/officeDocument/2006/relationships/notesSlide" Target="../notesSlides/notesSlide41.xml"/><Relationship Id="rId16" Type="http://schemas.openxmlformats.org/officeDocument/2006/relationships/hyperlink" Target="http://rb.ec-lille.fr/l/Cours_de_sociologie_des_organisations.htm" TargetMode="External"/><Relationship Id="rId1" Type="http://schemas.openxmlformats.org/officeDocument/2006/relationships/slideLayout" Target="../slideLayouts/slideLayout1.xml"/><Relationship Id="rId6" Type="http://schemas.openxmlformats.org/officeDocument/2006/relationships/hyperlink" Target="http://rb.ec-lille.fr/l/Projets/Projet_Outils_organisation_projet.html" TargetMode="External"/><Relationship Id="rId11" Type="http://schemas.openxmlformats.org/officeDocument/2006/relationships/hyperlink" Target="http://rb.ec-lille.fr/l/Projets/Projet_Analyse_fonctionnelle.html" TargetMode="External"/><Relationship Id="rId5" Type="http://schemas.openxmlformats.org/officeDocument/2006/relationships/hyperlink" Target="http://rb.ec-lille.fr/l/Projets/Projet_les_fondamentaux.html" TargetMode="External"/><Relationship Id="rId15" Type="http://schemas.openxmlformats.org/officeDocument/2006/relationships/hyperlink" Target="http://rb.ec-lille.fr/l/Cours_de_marches_financiers.htm" TargetMode="External"/><Relationship Id="rId10" Type="http://schemas.openxmlformats.org/officeDocument/2006/relationships/hyperlink" Target="http://rb.ec-lille.fr/gestion_projet.htm" TargetMode="External"/><Relationship Id="rId19" Type="http://schemas.openxmlformats.org/officeDocument/2006/relationships/hyperlink" Target="http://rb.ec-lille.fr/l/CentraleWiki.htm" TargetMode="External"/><Relationship Id="rId4" Type="http://schemas.openxmlformats.org/officeDocument/2006/relationships/hyperlink" Target="http://rb.ec-lille.fr/l/Projets/v2/Projet_la_motivation_0.html" TargetMode="External"/><Relationship Id="rId9" Type="http://schemas.openxmlformats.org/officeDocument/2006/relationships/hyperlink" Target="http://rb.ec-lille.fr/l/Qualite/Qualite_Brainstorming.html" TargetMode="External"/><Relationship Id="rId14" Type="http://schemas.openxmlformats.org/officeDocument/2006/relationships/hyperlink" Target="http://rb.ec-lille.fr/l/Cours_de_cartes_conceptuelles.htm"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dereckjohnson.co.uk/wp-content/uploads/2009/08/friend-wheel.jpg" TargetMode="External"/><Relationship Id="rId3" Type="http://schemas.openxmlformats.org/officeDocument/2006/relationships/image" Target="../media/image6.gif"/><Relationship Id="rId7" Type="http://schemas.openxmlformats.org/officeDocument/2006/relationships/hyperlink" Target="http://simplecomplexity.net/wp-content/uploads/2008/01/facebook-friend-wheel.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english149-w2008.pbworks.com/f/friendwheelep.gif" TargetMode="External"/><Relationship Id="rId5" Type="http://schemas.openxmlformats.org/officeDocument/2006/relationships/hyperlink" Target="http://www.facebook.com/apps/application.php?id=2415325843" TargetMode="External"/><Relationship Id="rId4" Type="http://schemas.openxmlformats.org/officeDocument/2006/relationships/image" Target="../media/image7.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3.do/en/?p=3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goo.gl/CTEyz" TargetMode="External"/><Relationship Id="rId5" Type="http://schemas.openxmlformats.org/officeDocument/2006/relationships/hyperlink" Target="http://en.wikipedia.org/wiki/Presidency_of_Barack_Obama" TargetMode="External"/><Relationship Id="rId4" Type="http://schemas.openxmlformats.org/officeDocument/2006/relationships/hyperlink" Target="http://www.aaai.org/ocs/index.php/ICWSM/ICWSM11/paper/viewPDFInterstitial/2764/33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rbitalrpm.com/wp-content/uploads/2007/10/sna-graphi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316" y="1945263"/>
            <a:ext cx="6021871" cy="467201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7086600" y="2676525"/>
            <a:ext cx="1316038" cy="2041525"/>
          </a:xfrm>
          <a:prstGeom prst="rect">
            <a:avLst/>
          </a:prstGeom>
          <a:noFill/>
          <a:ln>
            <a:noFill/>
          </a:ln>
          <a:effectLst/>
          <a:extLst>
            <a:ext uri="{909E8E84-426E-40DD-AFC4-6F175D3DCCD1}">
              <a14:hiddenFill xmlns:a14="http://schemas.microsoft.com/office/drawing/2010/main">
                <a:solidFill>
                  <a:srgbClr val="F95A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endParaRPr lang="fr-CH" sz="2800" dirty="0">
              <a:solidFill>
                <a:srgbClr val="4D4D4D"/>
              </a:solidFill>
              <a:latin typeface="Arial" charset="0"/>
            </a:endParaRPr>
          </a:p>
          <a:p>
            <a:pPr algn="r"/>
            <a:endParaRPr lang="fr-CH" sz="2800" dirty="0">
              <a:solidFill>
                <a:srgbClr val="4D4D4D"/>
              </a:solidFill>
              <a:latin typeface="Arial" charset="0"/>
            </a:endParaRPr>
          </a:p>
          <a:p>
            <a:pPr algn="r"/>
            <a:endParaRPr lang="fr-CH" sz="2800" dirty="0">
              <a:solidFill>
                <a:srgbClr val="4D4D4D"/>
              </a:solidFill>
              <a:latin typeface="Arial" charset="0"/>
            </a:endParaRPr>
          </a:p>
          <a:p>
            <a:pPr algn="r"/>
            <a:endParaRPr lang="fr-CH" sz="2800" dirty="0">
              <a:solidFill>
                <a:srgbClr val="4D4D4D"/>
              </a:solidFill>
              <a:latin typeface="Arial" charset="0"/>
            </a:endParaRPr>
          </a:p>
          <a:p>
            <a:pPr algn="r"/>
            <a:endParaRPr lang="fr-CH" sz="1600" i="1" dirty="0">
              <a:solidFill>
                <a:srgbClr val="4D4D4D"/>
              </a:solidFill>
              <a:latin typeface="Arial" charset="0"/>
            </a:endParaRPr>
          </a:p>
        </p:txBody>
      </p:sp>
      <p:sp>
        <p:nvSpPr>
          <p:cNvPr id="2051" name="Text Box 4"/>
          <p:cNvSpPr txBox="1">
            <a:spLocks noChangeArrowheads="1"/>
          </p:cNvSpPr>
          <p:nvPr/>
        </p:nvSpPr>
        <p:spPr bwMode="auto">
          <a:xfrm>
            <a:off x="0" y="2265113"/>
            <a:ext cx="35147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a:spcBef>
                <a:spcPct val="50000"/>
              </a:spcBef>
            </a:pPr>
            <a:r>
              <a:rPr lang="fr-FR" sz="2400" b="1" dirty="0">
                <a:solidFill>
                  <a:srgbClr val="000000"/>
                </a:solidFill>
                <a:latin typeface="Tahoma" pitchFamily="34" charset="0"/>
              </a:rPr>
              <a:t>Rémi Bachelet  </a:t>
            </a:r>
          </a:p>
          <a:p>
            <a:pPr algn="ctr">
              <a:spcBef>
                <a:spcPct val="50000"/>
              </a:spcBef>
            </a:pPr>
            <a:r>
              <a:rPr lang="fr-FR" sz="1600" dirty="0">
                <a:latin typeface="Arial" charset="0"/>
              </a:rPr>
              <a:t>Dernière version de ce </a:t>
            </a:r>
            <a:r>
              <a:rPr lang="fr-FR" sz="1600" dirty="0">
                <a:latin typeface="Arial" charset="0"/>
                <a:hlinkClick r:id="rId4"/>
              </a:rPr>
              <a:t>cours de réseaux sociaux</a:t>
            </a:r>
            <a:endParaRPr lang="fr-FR" sz="1600" dirty="0">
              <a:latin typeface="Arial" charset="0"/>
            </a:endParaRPr>
          </a:p>
        </p:txBody>
      </p:sp>
      <p:sp>
        <p:nvSpPr>
          <p:cNvPr id="2052" name="Text Box 5"/>
          <p:cNvSpPr txBox="1">
            <a:spLocks noChangeArrowheads="1"/>
          </p:cNvSpPr>
          <p:nvPr/>
        </p:nvSpPr>
        <p:spPr bwMode="auto">
          <a:xfrm>
            <a:off x="0" y="4875213"/>
            <a:ext cx="4608513"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600" dirty="0">
                <a:solidFill>
                  <a:srgbClr val="008000"/>
                </a:solidFill>
              </a:rPr>
              <a:t>Cours distribué sous licence</a:t>
            </a:r>
            <a:r>
              <a:rPr lang="fr-FR" sz="1600" b="1" dirty="0">
                <a:solidFill>
                  <a:srgbClr val="008000"/>
                </a:solidFill>
              </a:rPr>
              <a:t> </a:t>
            </a:r>
            <a:r>
              <a:rPr lang="fr-FR" sz="1600" b="1" dirty="0" err="1">
                <a:solidFill>
                  <a:srgbClr val="008000"/>
                </a:solidFill>
              </a:rPr>
              <a:t>Creative</a:t>
            </a:r>
            <a:r>
              <a:rPr lang="fr-FR" sz="1600" b="1">
                <a:solidFill>
                  <a:srgbClr val="008000"/>
                </a:solidFill>
              </a:rPr>
              <a:t> Commons, </a:t>
            </a:r>
            <a:r>
              <a:rPr lang="fr-FR" sz="1400">
                <a:solidFill>
                  <a:srgbClr val="008000"/>
                </a:solidFill>
              </a:rPr>
              <a:t>selon les conditions suivantes :</a:t>
            </a:r>
            <a:r>
              <a:rPr lang="fr-FR" sz="1800">
                <a:solidFill>
                  <a:srgbClr val="008000"/>
                </a:solidFill>
              </a:rPr>
              <a:t> </a:t>
            </a:r>
          </a:p>
        </p:txBody>
      </p:sp>
      <p:pic>
        <p:nvPicPr>
          <p:cNvPr id="2053"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838" y="51816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 Box 7"/>
          <p:cNvSpPr txBox="1">
            <a:spLocks noChangeArrowheads="1"/>
          </p:cNvSpPr>
          <p:nvPr/>
        </p:nvSpPr>
        <p:spPr bwMode="auto">
          <a:xfrm>
            <a:off x="0" y="5937250"/>
            <a:ext cx="3671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900"/>
              <a:t>Source des images indiquées au-dessous ou en cliquant sur l’image</a:t>
            </a:r>
          </a:p>
        </p:txBody>
      </p:sp>
      <p:sp>
        <p:nvSpPr>
          <p:cNvPr id="2055" name="Rectangle 13"/>
          <p:cNvSpPr>
            <a:spLocks noChangeArrowheads="1"/>
          </p:cNvSpPr>
          <p:nvPr/>
        </p:nvSpPr>
        <p:spPr bwMode="auto">
          <a:xfrm>
            <a:off x="7623175" y="5611813"/>
            <a:ext cx="288925" cy="554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56" name="Rectangle 176"/>
          <p:cNvSpPr>
            <a:spLocks noChangeArrowheads="1"/>
          </p:cNvSpPr>
          <p:nvPr/>
        </p:nvSpPr>
        <p:spPr bwMode="auto">
          <a:xfrm>
            <a:off x="1455738" y="138113"/>
            <a:ext cx="759566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fr-CH" sz="5400" b="1" i="1" dirty="0">
                <a:solidFill>
                  <a:srgbClr val="996633"/>
                </a:solidFill>
              </a:rPr>
              <a:t>Réseaux sociaux</a:t>
            </a:r>
            <a:endParaRPr lang="fr-FR" sz="5400" b="1" i="1" dirty="0">
              <a:solidFill>
                <a:srgbClr val="996633"/>
              </a:solidFill>
            </a:endParaRPr>
          </a:p>
        </p:txBody>
      </p:sp>
      <p:pic>
        <p:nvPicPr>
          <p:cNvPr id="205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28750" cy="169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Text Box 23"/>
          <p:cNvSpPr txBox="1">
            <a:spLocks noChangeArrowheads="1"/>
          </p:cNvSpPr>
          <p:nvPr/>
        </p:nvSpPr>
        <p:spPr bwMode="auto">
          <a:xfrm>
            <a:off x="5224433" y="1463696"/>
            <a:ext cx="3851275" cy="3286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6000"/>
              </a:lnSpc>
              <a:spcBef>
                <a:spcPct val="50000"/>
              </a:spcBef>
              <a:buClr>
                <a:srgbClr val="000099"/>
              </a:buClr>
              <a:buSzPct val="100000"/>
              <a:buFont typeface="Times New Roman" pitchFamily="18" charset="0"/>
              <a:buNone/>
            </a:pPr>
            <a:r>
              <a:rPr lang="fr-FR" sz="1800" dirty="0">
                <a:solidFill>
                  <a:srgbClr val="008080"/>
                </a:solidFill>
                <a:cs typeface="Lucida Sans Unicode" pitchFamily="34" charset="0"/>
              </a:rPr>
              <a:t>Mise à jour du </a:t>
            </a:r>
            <a:fld id="{F3DF6187-5A63-4CF5-B1EE-9BFDBF8961BF}" type="datetime4">
              <a:rPr lang="fr-FR" sz="1800">
                <a:solidFill>
                  <a:srgbClr val="008080"/>
                </a:solidFill>
                <a:cs typeface="Lucida Sans Unicode" pitchFamily="34" charset="0"/>
              </a:rPr>
              <a:pPr algn="r">
                <a:lnSpc>
                  <a:spcPct val="86000"/>
                </a:lnSpc>
                <a:spcBef>
                  <a:spcPct val="50000"/>
                </a:spcBef>
                <a:buClr>
                  <a:srgbClr val="000099"/>
                </a:buClr>
                <a:buSzPct val="100000"/>
                <a:buFont typeface="Times New Roman" pitchFamily="18" charset="0"/>
                <a:buNone/>
              </a:pPr>
              <a:t>23 septembre 2020</a:t>
            </a:fld>
            <a:endParaRPr lang="fr-FR" sz="1800" dirty="0">
              <a:solidFill>
                <a:srgbClr val="008080"/>
              </a:solidFill>
              <a:cs typeface="Lucida Sans Unicode" pitchFamily="34" charset="0"/>
            </a:endParaRPr>
          </a:p>
        </p:txBody>
      </p:sp>
      <p:sp>
        <p:nvSpPr>
          <p:cNvPr id="16"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600" dirty="0">
                <a:latin typeface="Arial" charset="0"/>
              </a:rPr>
              <a:t>Image : </a:t>
            </a:r>
            <a:r>
              <a:rPr lang="en-US" sz="1600" dirty="0">
                <a:latin typeface="Arial" charset="0"/>
                <a:hlinkClick r:id="rId8"/>
              </a:rPr>
              <a:t>Source</a:t>
            </a:r>
            <a:endParaRPr lang="en-US" sz="1600" dirty="0">
              <a:latin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dirty="0"/>
              <a:t>Un réseau dérivé du nouveau testament</a:t>
            </a:r>
          </a:p>
        </p:txBody>
      </p:sp>
      <p:sp>
        <p:nvSpPr>
          <p:cNvPr id="4"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dirty="0">
                <a:latin typeface="Arial" charset="0"/>
              </a:rPr>
              <a:t>Source :  </a:t>
            </a:r>
            <a:r>
              <a:rPr lang="en-US" sz="1600" dirty="0" err="1">
                <a:latin typeface="Arial" charset="0"/>
                <a:hlinkClick r:id="rId3"/>
              </a:rPr>
              <a:t>Vandana</a:t>
            </a:r>
            <a:r>
              <a:rPr lang="en-US" sz="1600" dirty="0">
                <a:latin typeface="Arial" charset="0"/>
                <a:hlinkClick r:id="rId3"/>
              </a:rPr>
              <a:t> </a:t>
            </a:r>
            <a:r>
              <a:rPr lang="en-US" sz="1600" dirty="0" err="1">
                <a:latin typeface="Arial" charset="0"/>
                <a:hlinkClick r:id="rId3"/>
              </a:rPr>
              <a:t>Ramachandran</a:t>
            </a:r>
            <a:endParaRPr lang="en-US" sz="1600" dirty="0">
              <a:latin typeface="Arial" charset="0"/>
            </a:endParaRPr>
          </a:p>
        </p:txBody>
      </p:sp>
      <p:pic>
        <p:nvPicPr>
          <p:cNvPr id="2050" name="Picture 2" descr="C:\Documents and Settings\Remi\Bureau\3856949339_8291b64a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03" y="939120"/>
            <a:ext cx="6185679" cy="559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5594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dirty="0"/>
              <a:t>La Covid-19</a:t>
            </a:r>
          </a:p>
        </p:txBody>
      </p:sp>
      <p:sp>
        <p:nvSpPr>
          <p:cNvPr id="4" name="Text Box 6"/>
          <p:cNvSpPr txBox="1">
            <a:spLocks noChangeArrowheads="1"/>
          </p:cNvSpPr>
          <p:nvPr/>
        </p:nvSpPr>
        <p:spPr bwMode="auto">
          <a:xfrm>
            <a:off x="206245" y="5355317"/>
            <a:ext cx="8731509"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fr-FR" sz="1600" dirty="0">
                <a:latin typeface="Arial" charset="0"/>
              </a:rPr>
              <a:t>Chaînes de transmission du SARS-CoV-2 à Hongkong. a : contamination à partir de bars avec orchestre. b : contamination associé à un mariage. c : transmission du virus à partir du cluster dans un temple. d : ensemble des autres clusters d’infection de SARS-CoV-2 dont la source et la chaîne de transmission n’ont pu être déterminées. Adam DC, et al. Nat Med. 2020 Sep 17.</a:t>
            </a:r>
            <a:endParaRPr lang="en-US" sz="1600" dirty="0">
              <a:latin typeface="Arial" charset="0"/>
            </a:endParaRPr>
          </a:p>
        </p:txBody>
      </p:sp>
      <p:pic>
        <p:nvPicPr>
          <p:cNvPr id="2" name="Image 1">
            <a:extLst>
              <a:ext uri="{FF2B5EF4-FFF2-40B4-BE49-F238E27FC236}">
                <a16:creationId xmlns:a16="http://schemas.microsoft.com/office/drawing/2014/main" id="{1D65003E-3932-4A92-B6FF-2B5DA0D5F5C9}"/>
              </a:ext>
            </a:extLst>
          </p:cNvPr>
          <p:cNvPicPr>
            <a:picLocks noChangeAspect="1"/>
          </p:cNvPicPr>
          <p:nvPr/>
        </p:nvPicPr>
        <p:blipFill>
          <a:blip r:embed="rId3"/>
          <a:stretch>
            <a:fillRect/>
          </a:stretch>
        </p:blipFill>
        <p:spPr>
          <a:xfrm>
            <a:off x="0" y="947653"/>
            <a:ext cx="9144000" cy="4085617"/>
          </a:xfrm>
          <a:prstGeom prst="rect">
            <a:avLst/>
          </a:prstGeom>
        </p:spPr>
      </p:pic>
    </p:spTree>
    <p:extLst>
      <p:ext uri="{BB962C8B-B14F-4D97-AF65-F5344CB8AC3E}">
        <p14:creationId xmlns:p14="http://schemas.microsoft.com/office/powerpoint/2010/main" val="6332943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p:cNvSpPr>
            <a:spLocks noGrp="1"/>
          </p:cNvSpPr>
          <p:nvPr>
            <p:ph type="sldNum" sz="quarter" idx="4294967295"/>
          </p:nvPr>
        </p:nvSpPr>
        <p:spPr>
          <a:xfrm>
            <a:off x="8675688" y="6524625"/>
            <a:ext cx="468312" cy="333375"/>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42089C-80E3-4AFC-8BF3-9CE7C42D5128}" type="slidenum">
              <a:rPr lang="fr-FR" smtClean="0">
                <a:latin typeface="Times New Roman" pitchFamily="18" charset="0"/>
              </a:rPr>
              <a:pPr/>
              <a:t>12</a:t>
            </a:fld>
            <a:endParaRPr lang="fr-FR">
              <a:latin typeface="Times New Roman" pitchFamily="18" charset="0"/>
            </a:endParaRPr>
          </a:p>
        </p:txBody>
      </p:sp>
      <p:sp>
        <p:nvSpPr>
          <p:cNvPr id="6147" name="Rectangle 2"/>
          <p:cNvSpPr>
            <a:spLocks noGrp="1" noChangeArrowheads="1"/>
          </p:cNvSpPr>
          <p:nvPr>
            <p:ph type="title"/>
          </p:nvPr>
        </p:nvSpPr>
        <p:spPr>
          <a:xfrm>
            <a:off x="1116013" y="115888"/>
            <a:ext cx="7869237" cy="1009650"/>
          </a:xfrm>
        </p:spPr>
        <p:txBody>
          <a:bodyPr/>
          <a:lstStyle/>
          <a:p>
            <a:pPr algn="l" eaLnBrk="1" hangingPunct="1"/>
            <a:r>
              <a:rPr lang="en-US"/>
              <a:t>Le PageRank</a:t>
            </a:r>
            <a:endParaRPr lang="fr-FR"/>
          </a:p>
        </p:txBody>
      </p:sp>
      <p:sp>
        <p:nvSpPr>
          <p:cNvPr id="507907" name="Rectangle 3"/>
          <p:cNvSpPr>
            <a:spLocks noGrp="1" noChangeArrowheads="1"/>
          </p:cNvSpPr>
          <p:nvPr>
            <p:ph type="body" idx="1"/>
          </p:nvPr>
        </p:nvSpPr>
        <p:spPr>
          <a:xfrm>
            <a:off x="4356100" y="1273175"/>
            <a:ext cx="4787900" cy="4957763"/>
          </a:xfrm>
        </p:spPr>
        <p:txBody>
          <a:bodyPr/>
          <a:lstStyle/>
          <a:p>
            <a:pPr eaLnBrk="1" hangingPunct="1"/>
            <a:r>
              <a:rPr lang="fr-FR" sz="2400"/>
              <a:t>« Vote » d’une page pour une autre</a:t>
            </a:r>
          </a:p>
          <a:p>
            <a:pPr lvl="1" eaLnBrk="1" hangingPunct="1"/>
            <a:r>
              <a:rPr lang="fr-FR" sz="2000"/>
              <a:t>PR (C) &gt; PR (E), même avec moins de liens !</a:t>
            </a:r>
          </a:p>
          <a:p>
            <a:pPr eaLnBrk="1" hangingPunct="1"/>
            <a:r>
              <a:rPr lang="fr-FR" sz="2400"/>
              <a:t>Échelle logarithmique 0-10</a:t>
            </a:r>
          </a:p>
          <a:p>
            <a:pPr lvl="1" eaLnBrk="1" hangingPunct="1"/>
            <a:r>
              <a:rPr lang="fr-FR" sz="2000"/>
              <a:t>La barre d’outils Google permet d’en visualiser une approximation</a:t>
            </a:r>
          </a:p>
          <a:p>
            <a:pPr lvl="1" eaLnBrk="1" hangingPunct="1"/>
            <a:r>
              <a:rPr lang="fr-FR" sz="2000"/>
              <a:t>Avoir un PR de 3-4 c’est déjà beaucoup</a:t>
            </a:r>
          </a:p>
          <a:p>
            <a:pPr eaLnBrk="1" hangingPunct="1"/>
            <a:r>
              <a:rPr lang="fr-FR" sz="2400">
                <a:solidFill>
                  <a:srgbClr val="000000"/>
                </a:solidFill>
              </a:rPr>
              <a:t>Un processus de calcul récursif</a:t>
            </a:r>
          </a:p>
          <a:p>
            <a:pPr lvl="1" eaLnBrk="1" hangingPunct="1"/>
            <a:r>
              <a:rPr lang="fr-FR" sz="2000"/>
              <a:t>Pour éviter que le PR </a:t>
            </a:r>
            <a:r>
              <a:rPr lang="fr-FR" sz="1800">
                <a:solidFill>
                  <a:schemeClr val="tx1"/>
                </a:solidFill>
              </a:rPr>
              <a:t>→∞</a:t>
            </a:r>
            <a:r>
              <a:rPr lang="fr-FR" sz="2000"/>
              <a:t>, il faut un amortissement = </a:t>
            </a:r>
            <a:r>
              <a:rPr lang="fr-FR" sz="2000" i="1"/>
              <a:t>Damping factor </a:t>
            </a:r>
            <a:r>
              <a:rPr lang="fr-FR" sz="1800" i="1">
                <a:solidFill>
                  <a:schemeClr val="tx1"/>
                </a:solidFill>
              </a:rPr>
              <a:t>(</a:t>
            </a:r>
            <a:r>
              <a:rPr lang="fr-FR" sz="1800">
                <a:solidFill>
                  <a:schemeClr val="tx1"/>
                </a:solidFill>
              </a:rPr>
              <a:t>typ. 85% - ici il est de 90%). </a:t>
            </a:r>
          </a:p>
        </p:txBody>
      </p:sp>
      <p:pic>
        <p:nvPicPr>
          <p:cNvPr id="6149" name="Picture 3" descr="400px-PageRanks-Example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514475"/>
            <a:ext cx="453707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5"/>
          <p:cNvSpPr txBox="1">
            <a:spLocks noChangeArrowheads="1"/>
          </p:cNvSpPr>
          <p:nvPr/>
        </p:nvSpPr>
        <p:spPr bwMode="auto">
          <a:xfrm>
            <a:off x="5867400" y="6583363"/>
            <a:ext cx="2881313"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fr-FR" sz="1200">
                <a:latin typeface="Times New Roman" pitchFamily="18" charset="0"/>
              </a:rPr>
              <a:t>Image : </a:t>
            </a:r>
            <a:r>
              <a:rPr lang="fr-FR" sz="1200">
                <a:latin typeface="Times New Roman" pitchFamily="18" charset="0"/>
                <a:hlinkClick r:id="rId4"/>
              </a:rPr>
              <a:t>Source</a:t>
            </a:r>
            <a:r>
              <a:rPr lang="fr-FR" sz="1200">
                <a:latin typeface="Times New Roman" pitchFamily="18" charset="0"/>
              </a:rPr>
              <a:t> Wikimedia Commons</a:t>
            </a:r>
          </a:p>
        </p:txBody>
      </p:sp>
    </p:spTree>
    <p:extLst>
      <p:ext uri="{BB962C8B-B14F-4D97-AF65-F5344CB8AC3E}">
        <p14:creationId xmlns:p14="http://schemas.microsoft.com/office/powerpoint/2010/main" val="668363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7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7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79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79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79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7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55700" y="836613"/>
            <a:ext cx="6584950" cy="2232025"/>
          </a:xfrm>
        </p:spPr>
        <p:txBody>
          <a:bodyPr/>
          <a:lstStyle/>
          <a:p>
            <a:pPr algn="ctr"/>
            <a:r>
              <a:rPr lang="fr-FR" sz="4800"/>
              <a:t>L'analyse structurale</a:t>
            </a:r>
          </a:p>
        </p:txBody>
      </p:sp>
      <p:sp>
        <p:nvSpPr>
          <p:cNvPr id="9219" name="Rectangle 3"/>
          <p:cNvSpPr>
            <a:spLocks noGrp="1" noChangeArrowheads="1"/>
          </p:cNvSpPr>
          <p:nvPr>
            <p:ph type="body" idx="1"/>
          </p:nvPr>
        </p:nvSpPr>
        <p:spPr>
          <a:xfrm>
            <a:off x="611188" y="3429000"/>
            <a:ext cx="8078787" cy="2532063"/>
          </a:xfrm>
        </p:spPr>
        <p:txBody>
          <a:bodyPr/>
          <a:lstStyle/>
          <a:p>
            <a:pPr marL="457200" indent="-457200" defTabSz="449263">
              <a:buFont typeface="Times New Roman" pitchFamily="18" charset="0"/>
              <a:buAutoNum type="arabicPeriod"/>
            </a:pPr>
            <a:r>
              <a:rPr lang="fr-FR" b="1"/>
              <a:t>Étude de cas</a:t>
            </a:r>
          </a:p>
          <a:p>
            <a:pPr marL="838200" lvl="1" indent="-381000" defTabSz="449263">
              <a:buFont typeface="Times New Roman" pitchFamily="18" charset="0"/>
              <a:buAutoNum type="arabicPeriod"/>
            </a:pPr>
            <a:r>
              <a:rPr lang="fr-FR" b="1"/>
              <a:t>Réseau égocentré</a:t>
            </a:r>
          </a:p>
          <a:p>
            <a:pPr marL="838200" lvl="1" indent="-381000" defTabSz="449263">
              <a:buFont typeface="Times New Roman" pitchFamily="18" charset="0"/>
              <a:buAutoNum type="arabicPeriod"/>
            </a:pPr>
            <a:r>
              <a:rPr lang="fr-FR" b="1"/>
              <a:t>Réseau global</a:t>
            </a:r>
          </a:p>
          <a:p>
            <a:pPr marL="457200" indent="-457200" defTabSz="449263">
              <a:buFont typeface="Times New Roman" pitchFamily="18" charset="0"/>
              <a:buAutoNum type="arabicPeriod"/>
            </a:pPr>
            <a:r>
              <a:rPr lang="fr-FR" b="1"/>
              <a:t>Formalisme mathématique</a:t>
            </a:r>
          </a:p>
        </p:txBody>
      </p:sp>
      <p:sp>
        <p:nvSpPr>
          <p:cNvPr id="9220" name="Text Box 4"/>
          <p:cNvSpPr txBox="1">
            <a:spLocks noChangeArrowheads="1"/>
          </p:cNvSpPr>
          <p:nvPr/>
        </p:nvSpPr>
        <p:spPr bwMode="auto">
          <a:xfrm>
            <a:off x="5543550" y="0"/>
            <a:ext cx="3600450" cy="511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6000"/>
              </a:lnSpc>
              <a:spcBef>
                <a:spcPct val="50000"/>
              </a:spcBef>
              <a:buClr>
                <a:srgbClr val="000099"/>
              </a:buClr>
              <a:buSzPct val="100000"/>
              <a:buFont typeface="Times New Roman" pitchFamily="18" charset="0"/>
              <a:buNone/>
            </a:pPr>
            <a:r>
              <a:rPr lang="fr-FR" sz="3200">
                <a:solidFill>
                  <a:srgbClr val="0099CC"/>
                </a:solidFill>
                <a:cs typeface="Lucida Sans Unicode" pitchFamily="34" charset="0"/>
              </a:rPr>
              <a:t>Chapitre 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sz="3800" b="1"/>
              <a:t>Réseau personnel</a:t>
            </a:r>
          </a:p>
        </p:txBody>
      </p:sp>
      <p:sp>
        <p:nvSpPr>
          <p:cNvPr id="10243" name="Rectangle 3"/>
          <p:cNvSpPr>
            <a:spLocks noGrp="1" noChangeArrowheads="1"/>
          </p:cNvSpPr>
          <p:nvPr>
            <p:ph type="body" idx="1"/>
          </p:nvPr>
        </p:nvSpPr>
        <p:spPr/>
        <p:txBody>
          <a:bodyPr/>
          <a:lstStyle/>
          <a:p>
            <a:pPr>
              <a:buFontTx/>
              <a:buNone/>
            </a:pPr>
            <a:r>
              <a:rPr lang="fr-FR" sz="2500" b="1"/>
              <a:t>1/ Exemple de </a:t>
            </a:r>
            <a:r>
              <a:rPr lang="fr-FR" sz="2500" b="1">
                <a:solidFill>
                  <a:schemeClr val="tx1"/>
                </a:solidFill>
              </a:rPr>
              <a:t>réseau personnel</a:t>
            </a:r>
            <a:r>
              <a:rPr lang="fr-FR" sz="2500" b="1"/>
              <a:t> – réseau  </a:t>
            </a:r>
            <a:r>
              <a:rPr lang="fr-FR" sz="2500" b="1">
                <a:solidFill>
                  <a:schemeClr val="hlink"/>
                </a:solidFill>
              </a:rPr>
              <a:t>égocentré</a:t>
            </a:r>
            <a:r>
              <a:rPr lang="fr-FR" sz="2500" b="1"/>
              <a:t> </a:t>
            </a:r>
            <a:endParaRPr lang="fr-FR" sz="3200" b="1">
              <a:solidFill>
                <a:schemeClr val="accent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7451725" y="5410200"/>
            <a:ext cx="1692275" cy="779463"/>
          </a:xfrm>
          <a:solidFill>
            <a:srgbClr val="FFCC00"/>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r>
              <a:rPr lang="fr-FR" sz="2100" b="1">
                <a:solidFill>
                  <a:schemeClr val="tx1"/>
                </a:solidFill>
              </a:rPr>
              <a:t>Nathan – </a:t>
            </a:r>
            <a:br>
              <a:rPr lang="fr-FR" sz="2100" b="1">
                <a:solidFill>
                  <a:schemeClr val="tx1"/>
                </a:solidFill>
              </a:rPr>
            </a:br>
            <a:r>
              <a:rPr lang="fr-FR" sz="2100" b="1">
                <a:solidFill>
                  <a:schemeClr val="tx1"/>
                </a:solidFill>
              </a:rPr>
              <a:t>Face à face</a:t>
            </a:r>
          </a:p>
        </p:txBody>
      </p:sp>
      <p:sp>
        <p:nvSpPr>
          <p:cNvPr id="12291" name="Text Box 4"/>
          <p:cNvSpPr txBox="1">
            <a:spLocks noChangeArrowheads="1"/>
          </p:cNvSpPr>
          <p:nvPr/>
        </p:nvSpPr>
        <p:spPr bwMode="auto">
          <a:xfrm>
            <a:off x="0" y="6553200"/>
            <a:ext cx="72786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400">
                <a:solidFill>
                  <a:schemeClr val="folHlink"/>
                </a:solidFill>
                <a:latin typeface="Arial" charset="0"/>
              </a:rPr>
              <a:t>D'après Dominique Cardon, Ecole Grands Réseaux d'Interactions Paris, avril 2005</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5707063" y="4759175"/>
            <a:ext cx="3436937" cy="20066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200">
                <a:solidFill>
                  <a:schemeClr val="tx1"/>
                </a:solidFill>
                <a:latin typeface="Times New Roman" pitchFamily="18" charset="0"/>
              </a:defRPr>
            </a:lvl1pPr>
            <a:lvl2pPr marL="742950" indent="-285750" defTabSz="762000">
              <a:defRPr sz="2200">
                <a:solidFill>
                  <a:schemeClr val="tx1"/>
                </a:solidFill>
                <a:latin typeface="Times New Roman" pitchFamily="18" charset="0"/>
              </a:defRPr>
            </a:lvl2pPr>
            <a:lvl3pPr marL="1143000" indent="-228600" defTabSz="762000">
              <a:defRPr sz="2200">
                <a:solidFill>
                  <a:schemeClr val="tx1"/>
                </a:solidFill>
                <a:latin typeface="Times New Roman" pitchFamily="18" charset="0"/>
              </a:defRPr>
            </a:lvl3pPr>
            <a:lvl4pPr marL="1600200" indent="-228600" defTabSz="762000">
              <a:defRPr sz="2200">
                <a:solidFill>
                  <a:schemeClr val="tx1"/>
                </a:solidFill>
                <a:latin typeface="Times New Roman" pitchFamily="18" charset="0"/>
              </a:defRPr>
            </a:lvl4pPr>
            <a:lvl5pPr marL="2057400" indent="-228600" defTabSz="762000">
              <a:defRPr sz="2200">
                <a:solidFill>
                  <a:schemeClr val="tx1"/>
                </a:solidFill>
                <a:latin typeface="Times New Roman" pitchFamily="18" charset="0"/>
              </a:defRPr>
            </a:lvl5pPr>
            <a:lvl6pPr marL="2514600" indent="-228600" defTabSz="762000" eaLnBrk="0" fontAlgn="base" hangingPunct="0">
              <a:spcBef>
                <a:spcPct val="0"/>
              </a:spcBef>
              <a:spcAft>
                <a:spcPct val="0"/>
              </a:spcAft>
              <a:defRPr sz="2200">
                <a:solidFill>
                  <a:schemeClr val="tx1"/>
                </a:solidFill>
                <a:latin typeface="Times New Roman" pitchFamily="18" charset="0"/>
              </a:defRPr>
            </a:lvl6pPr>
            <a:lvl7pPr marL="2971800" indent="-228600" defTabSz="762000" eaLnBrk="0" fontAlgn="base" hangingPunct="0">
              <a:spcBef>
                <a:spcPct val="0"/>
              </a:spcBef>
              <a:spcAft>
                <a:spcPct val="0"/>
              </a:spcAft>
              <a:defRPr sz="2200">
                <a:solidFill>
                  <a:schemeClr val="tx1"/>
                </a:solidFill>
                <a:latin typeface="Times New Roman" pitchFamily="18" charset="0"/>
              </a:defRPr>
            </a:lvl7pPr>
            <a:lvl8pPr marL="3429000" indent="-228600" defTabSz="762000" eaLnBrk="0" fontAlgn="base" hangingPunct="0">
              <a:spcBef>
                <a:spcPct val="0"/>
              </a:spcBef>
              <a:spcAft>
                <a:spcPct val="0"/>
              </a:spcAft>
              <a:defRPr sz="2200">
                <a:solidFill>
                  <a:schemeClr val="tx1"/>
                </a:solidFill>
                <a:latin typeface="Times New Roman" pitchFamily="18" charset="0"/>
              </a:defRPr>
            </a:lvl8pPr>
            <a:lvl9pPr marL="3886200" indent="-228600" defTabSz="7620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400" b="1" dirty="0">
                <a:latin typeface="Garamond" pitchFamily="18" charset="0"/>
              </a:rPr>
              <a:t>"Nathan"</a:t>
            </a:r>
            <a:r>
              <a:rPr lang="fr-FR" sz="1400" dirty="0">
                <a:latin typeface="Garamond" pitchFamily="18" charset="0"/>
              </a:rPr>
              <a:t> : 19 ans – Classe moyenne – Résidence universitaire Rennes – 1ère année fac anglais</a:t>
            </a:r>
          </a:p>
          <a:p>
            <a:pPr>
              <a:spcBef>
                <a:spcPct val="50000"/>
              </a:spcBef>
            </a:pPr>
            <a:r>
              <a:rPr lang="fr-FR" sz="1400" dirty="0">
                <a:latin typeface="Garamond" pitchFamily="18" charset="0"/>
              </a:rPr>
              <a:t>Musicien (piano – chant) – Mélomane – Hacker (site perso </a:t>
            </a:r>
            <a:r>
              <a:rPr lang="fr-FR" sz="1400" dirty="0" err="1">
                <a:latin typeface="Garamond" pitchFamily="18" charset="0"/>
              </a:rPr>
              <a:t>warez</a:t>
            </a:r>
            <a:r>
              <a:rPr lang="fr-FR" sz="1400" dirty="0">
                <a:latin typeface="Garamond" pitchFamily="18" charset="0"/>
              </a:rPr>
              <a:t>) – Fan de manga – 4h d’Internet/jour – Praticien/critique de jeux vidéo – Télécharge et redistribue des musiques</a:t>
            </a:r>
          </a:p>
          <a:p>
            <a:pPr>
              <a:spcBef>
                <a:spcPct val="50000"/>
              </a:spcBef>
            </a:pPr>
            <a:r>
              <a:rPr lang="fr-FR" sz="1400" dirty="0">
                <a:latin typeface="Garamond" pitchFamily="18" charset="0"/>
              </a:rPr>
              <a:t>A rencontré sa copine sur Internet</a:t>
            </a:r>
          </a:p>
        </p:txBody>
      </p:sp>
      <p:sp>
        <p:nvSpPr>
          <p:cNvPr id="2" name="ZoneTexte 1"/>
          <p:cNvSpPr txBox="1"/>
          <p:nvPr/>
        </p:nvSpPr>
        <p:spPr>
          <a:xfrm>
            <a:off x="231493" y="1895074"/>
            <a:ext cx="2395960" cy="1107996"/>
          </a:xfrm>
          <a:prstGeom prst="rect">
            <a:avLst/>
          </a:prstGeom>
          <a:noFill/>
        </p:spPr>
        <p:txBody>
          <a:bodyPr wrap="square" rtlCol="0">
            <a:spAutoFit/>
          </a:bodyPr>
          <a:lstStyle/>
          <a:p>
            <a:r>
              <a:rPr lang="fr-FR" dirty="0"/>
              <a:t>Réseau de rencontres en face à 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7910513" y="5297488"/>
            <a:ext cx="1233487" cy="777875"/>
          </a:xfrm>
          <a:solidFill>
            <a:srgbClr val="FFCC00"/>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r>
              <a:rPr lang="fr-FR" sz="2000" b="1">
                <a:solidFill>
                  <a:schemeClr val="tx1"/>
                </a:solidFill>
              </a:rPr>
              <a:t>Nathan – </a:t>
            </a:r>
            <a:br>
              <a:rPr lang="fr-FR" sz="2000" b="1">
                <a:solidFill>
                  <a:schemeClr val="tx1"/>
                </a:solidFill>
              </a:rPr>
            </a:br>
            <a:r>
              <a:rPr lang="fr-FR" sz="2000" b="1">
                <a:solidFill>
                  <a:schemeClr val="tx1"/>
                </a:solidFill>
              </a:rPr>
              <a:t>Mobile</a:t>
            </a:r>
          </a:p>
        </p:txBody>
      </p:sp>
      <p:sp>
        <p:nvSpPr>
          <p:cNvPr id="13315" name="Text Box 4"/>
          <p:cNvSpPr txBox="1">
            <a:spLocks noChangeArrowheads="1"/>
          </p:cNvSpPr>
          <p:nvPr/>
        </p:nvSpPr>
        <p:spPr bwMode="auto">
          <a:xfrm>
            <a:off x="0" y="6553200"/>
            <a:ext cx="72786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400">
                <a:solidFill>
                  <a:schemeClr val="folHlink"/>
                </a:solidFill>
                <a:latin typeface="Arial" charset="0"/>
              </a:rPr>
              <a:t>D'après Dominique Cardon, Ecole Grands Réseaux d'Interactions Paris, avril 2005</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31493" y="1895074"/>
            <a:ext cx="2395960" cy="430887"/>
          </a:xfrm>
          <a:prstGeom prst="rect">
            <a:avLst/>
          </a:prstGeom>
          <a:noFill/>
        </p:spPr>
        <p:txBody>
          <a:bodyPr wrap="square" rtlCol="0">
            <a:spAutoFit/>
          </a:bodyPr>
          <a:lstStyle/>
          <a:p>
            <a:r>
              <a:rPr lang="fr-FR" dirty="0"/>
              <a:t>Téléphone mobile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7740650" y="5157788"/>
            <a:ext cx="1403350" cy="819150"/>
          </a:xfrm>
          <a:solidFill>
            <a:srgbClr val="FFCC00"/>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r>
              <a:rPr lang="fr-FR" sz="2100" b="1">
                <a:solidFill>
                  <a:schemeClr val="tx1"/>
                </a:solidFill>
              </a:rPr>
              <a:t>Nathan – </a:t>
            </a:r>
            <a:br>
              <a:rPr lang="fr-FR" sz="2100" b="1">
                <a:solidFill>
                  <a:schemeClr val="tx1"/>
                </a:solidFill>
              </a:rPr>
            </a:br>
            <a:r>
              <a:rPr lang="fr-FR" sz="2100" b="1">
                <a:solidFill>
                  <a:schemeClr val="tx1"/>
                </a:solidFill>
              </a:rPr>
              <a:t>SMS</a:t>
            </a:r>
          </a:p>
        </p:txBody>
      </p:sp>
      <p:sp>
        <p:nvSpPr>
          <p:cNvPr id="14339" name="Text Box 4"/>
          <p:cNvSpPr txBox="1">
            <a:spLocks noChangeArrowheads="1"/>
          </p:cNvSpPr>
          <p:nvPr/>
        </p:nvSpPr>
        <p:spPr bwMode="auto">
          <a:xfrm>
            <a:off x="0" y="6553200"/>
            <a:ext cx="72786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400">
                <a:solidFill>
                  <a:schemeClr val="folHlink"/>
                </a:solidFill>
                <a:latin typeface="Arial" charset="0"/>
              </a:rPr>
              <a:t>D'après Dominique Cardon, Ecole Grands Réseaux d'Interactions Paris, avril 2005</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31493" y="1895074"/>
            <a:ext cx="2395960" cy="430887"/>
          </a:xfrm>
          <a:prstGeom prst="rect">
            <a:avLst/>
          </a:prstGeom>
          <a:noFill/>
        </p:spPr>
        <p:txBody>
          <a:bodyPr wrap="square" rtlCol="0">
            <a:spAutoFit/>
          </a:bodyPr>
          <a:lstStyle/>
          <a:p>
            <a:r>
              <a:rPr lang="fr-FR" dirty="0"/>
              <a:t>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7235825" y="5283200"/>
            <a:ext cx="1908175" cy="792163"/>
          </a:xfrm>
          <a:solidFill>
            <a:srgbClr val="FFCC00"/>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r>
              <a:rPr lang="fr-FR" sz="1900" b="1">
                <a:solidFill>
                  <a:schemeClr val="tx1"/>
                </a:solidFill>
              </a:rPr>
              <a:t>Nathan – </a:t>
            </a:r>
            <a:br>
              <a:rPr lang="fr-FR" sz="1900" b="1">
                <a:solidFill>
                  <a:schemeClr val="tx1"/>
                </a:solidFill>
              </a:rPr>
            </a:br>
            <a:r>
              <a:rPr lang="fr-FR" sz="1900" b="1">
                <a:solidFill>
                  <a:schemeClr val="tx1"/>
                </a:solidFill>
              </a:rPr>
              <a:t>Téléphone fixe</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31493" y="1895074"/>
            <a:ext cx="2395960" cy="430887"/>
          </a:xfrm>
          <a:prstGeom prst="rect">
            <a:avLst/>
          </a:prstGeom>
          <a:noFill/>
        </p:spPr>
        <p:txBody>
          <a:bodyPr wrap="square" rtlCol="0">
            <a:spAutoFit/>
          </a:bodyPr>
          <a:lstStyle/>
          <a:p>
            <a:r>
              <a:rPr lang="fr-FR" dirty="0"/>
              <a:t>Téléphone fixe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7740650" y="5257800"/>
            <a:ext cx="1403350" cy="817563"/>
          </a:xfrm>
          <a:solidFill>
            <a:srgbClr val="FFCC00"/>
          </a:solid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r>
              <a:rPr lang="fr-FR" sz="2000" b="1">
                <a:solidFill>
                  <a:schemeClr val="tx1"/>
                </a:solidFill>
              </a:rPr>
              <a:t>Nathan – </a:t>
            </a:r>
            <a:br>
              <a:rPr lang="fr-FR" sz="2000" b="1">
                <a:solidFill>
                  <a:schemeClr val="tx1"/>
                </a:solidFill>
              </a:rPr>
            </a:br>
            <a:r>
              <a:rPr lang="fr-FR" sz="2000" b="1">
                <a:solidFill>
                  <a:schemeClr val="tx1"/>
                </a:solidFill>
              </a:rPr>
              <a:t>e-mail</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38895" y="2207590"/>
            <a:ext cx="2395960" cy="430887"/>
          </a:xfrm>
          <a:prstGeom prst="rect">
            <a:avLst/>
          </a:prstGeom>
          <a:noFill/>
        </p:spPr>
        <p:txBody>
          <a:bodyPr wrap="square" rtlCol="0">
            <a:spAutoFit/>
          </a:bodyPr>
          <a:lstStyle/>
          <a:p>
            <a:r>
              <a:rPr lang="fr-FR" dirty="0"/>
              <a:t>Méls envoyés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550" y="404813"/>
            <a:ext cx="7056438" cy="1133475"/>
          </a:xfrm>
        </p:spPr>
        <p:txBody>
          <a:bodyPr/>
          <a:lstStyle/>
          <a:p>
            <a:pPr algn="ctr"/>
            <a:r>
              <a:rPr lang="fr-FR"/>
              <a:t>Objectifs</a:t>
            </a:r>
          </a:p>
        </p:txBody>
      </p:sp>
      <p:sp>
        <p:nvSpPr>
          <p:cNvPr id="4099" name="Rectangle 3"/>
          <p:cNvSpPr>
            <a:spLocks noGrp="1" noChangeArrowheads="1"/>
          </p:cNvSpPr>
          <p:nvPr>
            <p:ph type="body" idx="1"/>
          </p:nvPr>
        </p:nvSpPr>
        <p:spPr>
          <a:xfrm>
            <a:off x="381000" y="2060575"/>
            <a:ext cx="8299450" cy="4187825"/>
          </a:xfrm>
        </p:spPr>
        <p:txBody>
          <a:bodyPr/>
          <a:lstStyle/>
          <a:p>
            <a:pPr marL="457200" indent="-457200" defTabSz="449263">
              <a:buFontTx/>
              <a:buNone/>
            </a:pPr>
            <a:r>
              <a:rPr lang="fr-FR" dirty="0"/>
              <a:t>À l’issue de cette formation, vous devez être capable de :</a:t>
            </a:r>
          </a:p>
          <a:p>
            <a:pPr marL="457200" indent="-457200" defTabSz="449263"/>
            <a:endParaRPr lang="fr-FR" dirty="0"/>
          </a:p>
          <a:p>
            <a:pPr marL="457200" indent="-457200" defTabSz="449263">
              <a:buClr>
                <a:srgbClr val="663300"/>
              </a:buClr>
              <a:buFont typeface="Times New Roman" pitchFamily="18" charset="0"/>
              <a:buAutoNum type="arabicPeriod"/>
            </a:pPr>
            <a:r>
              <a:rPr lang="fr-FR" dirty="0">
                <a:solidFill>
                  <a:srgbClr val="339933"/>
                </a:solidFill>
              </a:rPr>
              <a:t>Caractériser ce qu'est un réseau et un réseau social</a:t>
            </a:r>
          </a:p>
          <a:p>
            <a:pPr marL="457200" indent="-457200" defTabSz="449263">
              <a:buClr>
                <a:srgbClr val="663300"/>
              </a:buClr>
              <a:buFont typeface="Times New Roman" pitchFamily="18" charset="0"/>
              <a:buAutoNum type="arabicPeriod"/>
            </a:pPr>
            <a:r>
              <a:rPr lang="fr-FR" dirty="0">
                <a:solidFill>
                  <a:srgbClr val="996633"/>
                </a:solidFill>
              </a:rPr>
              <a:t>Comprendre les bases de l'analyse structurale : </a:t>
            </a:r>
            <a:r>
              <a:rPr lang="fr-FR" sz="2000" i="1" dirty="0">
                <a:solidFill>
                  <a:srgbClr val="996633"/>
                </a:solidFill>
              </a:rPr>
              <a:t>centralité, connexité, mesure de la taille d'un réseau, cliques, liens faibles ou forts… </a:t>
            </a:r>
          </a:p>
          <a:p>
            <a:pPr marL="457200" indent="-457200" defTabSz="449263">
              <a:buClr>
                <a:srgbClr val="663300"/>
              </a:buClr>
              <a:buFont typeface="Times New Roman" pitchFamily="18" charset="0"/>
              <a:buAutoNum type="arabicPeriod"/>
            </a:pPr>
            <a:r>
              <a:rPr lang="fr-FR" dirty="0"/>
              <a:t>Diagnostiquer les enjeux liés à un réseau social à partir de son graphe</a:t>
            </a:r>
          </a:p>
          <a:p>
            <a:pPr marL="457200" indent="-457200" defTabSz="449263">
              <a:buClr>
                <a:srgbClr val="663300"/>
              </a:buClr>
              <a:buFont typeface="Times New Roman" pitchFamily="18" charset="0"/>
              <a:buAutoNum type="arabicPeriod"/>
            </a:pPr>
            <a:r>
              <a:rPr lang="fr-FR" dirty="0">
                <a:solidFill>
                  <a:srgbClr val="D60093"/>
                </a:solidFill>
              </a:rPr>
              <a:t>Mettre en œuvre une recherche de stage efficace, comprendre le </a:t>
            </a:r>
            <a:r>
              <a:rPr lang="fr-FR" dirty="0" err="1">
                <a:solidFill>
                  <a:srgbClr val="D60093"/>
                </a:solidFill>
              </a:rPr>
              <a:t>crowdfunding</a:t>
            </a:r>
            <a:r>
              <a:rPr lang="fr-FR" dirty="0">
                <a:solidFill>
                  <a:srgbClr val="D60093"/>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946900" y="5562600"/>
            <a:ext cx="2197100" cy="682625"/>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algn="r"/>
            <a:r>
              <a:rPr lang="fr-FR" sz="1900" b="1"/>
              <a:t>Nathan – Réseau relationnel global</a:t>
            </a:r>
          </a:p>
        </p:txBody>
      </p:sp>
      <p:sp>
        <p:nvSpPr>
          <p:cNvPr id="17411" name="Text Box 4"/>
          <p:cNvSpPr txBox="1">
            <a:spLocks noChangeArrowheads="1"/>
          </p:cNvSpPr>
          <p:nvPr/>
        </p:nvSpPr>
        <p:spPr bwMode="auto">
          <a:xfrm>
            <a:off x="0" y="6553200"/>
            <a:ext cx="72786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400">
                <a:solidFill>
                  <a:schemeClr val="folHlink"/>
                </a:solidFill>
                <a:latin typeface="Arial" charset="0"/>
              </a:rPr>
              <a:t>D'après Dominique Cardon, Ecole Grands Réseaux d'Interactions Paris, avril 2005</a:t>
            </a: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31493" y="2279794"/>
            <a:ext cx="2395960" cy="769441"/>
          </a:xfrm>
          <a:prstGeom prst="rect">
            <a:avLst/>
          </a:prstGeom>
          <a:noFill/>
        </p:spPr>
        <p:txBody>
          <a:bodyPr wrap="square" rtlCol="0">
            <a:spAutoFit/>
          </a:bodyPr>
          <a:lstStyle/>
          <a:p>
            <a:r>
              <a:rPr lang="fr-FR" dirty="0"/>
              <a:t>Toutes les interactions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0"/>
            <a:ext cx="8229600" cy="765175"/>
          </a:xfrm>
        </p:spPr>
        <p:txBody>
          <a:bodyPr/>
          <a:lstStyle/>
          <a:p>
            <a:r>
              <a:rPr lang="fr-FR" sz="2500" b="1" dirty="0"/>
              <a:t>Diagnostic – sociabilité spécialisée, clusters </a:t>
            </a:r>
          </a:p>
        </p:txBody>
      </p:sp>
      <p:sp>
        <p:nvSpPr>
          <p:cNvPr id="11267" name="Rectangle 3"/>
          <p:cNvSpPr>
            <a:spLocks noGrp="1" noChangeArrowheads="1"/>
          </p:cNvSpPr>
          <p:nvPr>
            <p:ph type="body" sz="half" idx="1"/>
          </p:nvPr>
        </p:nvSpPr>
        <p:spPr>
          <a:xfrm>
            <a:off x="492125" y="914400"/>
            <a:ext cx="8018463" cy="5181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800" tIns="50400" rIns="100800" bIns="50400"/>
          <a:lstStyle/>
          <a:p>
            <a:pPr>
              <a:lnSpc>
                <a:spcPts val="2900"/>
              </a:lnSpc>
              <a:buFontTx/>
              <a:buNone/>
            </a:pPr>
            <a:endParaRPr lang="fr-FR" sz="1800"/>
          </a:p>
          <a:p>
            <a:pPr>
              <a:lnSpc>
                <a:spcPts val="2900"/>
              </a:lnSpc>
              <a:buFontTx/>
              <a:buNone/>
            </a:pPr>
            <a:endParaRPr lang="fr-FR" sz="1800" b="1">
              <a:solidFill>
                <a:schemeClr val="accent1"/>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8597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0" y="6553200"/>
            <a:ext cx="72786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pPr>
            <a:r>
              <a:rPr lang="fr-FR" sz="1400">
                <a:solidFill>
                  <a:schemeClr val="folHlink"/>
                </a:solidFill>
                <a:latin typeface="Arial" charset="0"/>
              </a:rPr>
              <a:t>D'après Dominique Cardon, Ecole Grands Réseaux d'Interactions Paris, avril 2005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a:t>Exemple de réseau global</a:t>
            </a:r>
          </a:p>
        </p:txBody>
      </p:sp>
      <p:sp>
        <p:nvSpPr>
          <p:cNvPr id="18435" name="Rectangle 3"/>
          <p:cNvSpPr>
            <a:spLocks noGrp="1" noChangeArrowheads="1"/>
          </p:cNvSpPr>
          <p:nvPr>
            <p:ph type="body" idx="1"/>
          </p:nvPr>
        </p:nvSpPr>
        <p:spPr/>
        <p:txBody>
          <a:bodyPr/>
          <a:lstStyle/>
          <a:p>
            <a:pPr marL="457200" indent="-457200">
              <a:buFontTx/>
              <a:buNone/>
            </a:pPr>
            <a:r>
              <a:rPr lang="fr-FR" sz="2500" b="1"/>
              <a:t>2/ Exemple de </a:t>
            </a:r>
            <a:r>
              <a:rPr lang="fr-FR" sz="2500" b="1">
                <a:solidFill>
                  <a:schemeClr val="tx1"/>
                </a:solidFill>
              </a:rPr>
              <a:t>Réseau global interpersonnel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fr-F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000125"/>
            <a:ext cx="80581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6"/>
          <p:cNvSpPr txBox="1">
            <a:spLocks noChangeArrowheads="1"/>
          </p:cNvSpPr>
          <p:nvPr/>
        </p:nvSpPr>
        <p:spPr bwMode="auto">
          <a:xfrm>
            <a:off x="5724525" y="6530975"/>
            <a:ext cx="30956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dirty="0">
                <a:latin typeface="Arial" charset="0"/>
              </a:rPr>
              <a:t>Source :  David </a:t>
            </a:r>
            <a:r>
              <a:rPr lang="en-US" sz="1600" dirty="0" err="1">
                <a:latin typeface="Arial" charset="0"/>
              </a:rPr>
              <a:t>Krackhardt</a:t>
            </a:r>
            <a:endParaRPr lang="en-US" sz="1600" dirty="0">
              <a:latin typeface="Arial" charset="0"/>
            </a:endParaRPr>
          </a:p>
        </p:txBody>
      </p:sp>
      <p:sp>
        <p:nvSpPr>
          <p:cNvPr id="19461" name="Rectangle 7"/>
          <p:cNvSpPr>
            <a:spLocks noChangeArrowheads="1"/>
          </p:cNvSpPr>
          <p:nvPr/>
        </p:nvSpPr>
        <p:spPr bwMode="auto">
          <a:xfrm>
            <a:off x="6896100" y="885825"/>
            <a:ext cx="2124075" cy="5676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FR"/>
              <a:t>À votre avis …</a:t>
            </a:r>
          </a:p>
        </p:txBody>
      </p:sp>
      <p:sp>
        <p:nvSpPr>
          <p:cNvPr id="349187" name="Rectangle 3"/>
          <p:cNvSpPr>
            <a:spLocks noGrp="1" noChangeArrowheads="1"/>
          </p:cNvSpPr>
          <p:nvPr>
            <p:ph type="body" idx="1"/>
          </p:nvPr>
        </p:nvSpPr>
        <p:spPr>
          <a:xfrm>
            <a:off x="381000" y="2257425"/>
            <a:ext cx="8299450" cy="3990975"/>
          </a:xfrm>
        </p:spPr>
        <p:txBody>
          <a:bodyPr/>
          <a:lstStyle/>
          <a:p>
            <a:r>
              <a:rPr lang="fr-FR"/>
              <a:t>Qui est la "plaque tournante" ?</a:t>
            </a:r>
          </a:p>
          <a:p>
            <a:r>
              <a:rPr lang="fr-FR"/>
              <a:t>Qui contrôle l'accès à l'information ?</a:t>
            </a:r>
          </a:p>
          <a:p>
            <a:r>
              <a:rPr lang="fr-FR"/>
              <a:t>Qui sait le mieux ce qui se passe ?</a:t>
            </a:r>
          </a:p>
          <a:p>
            <a:r>
              <a:rPr lang="fr-FR"/>
              <a:t>Qui sont les acteurs périphériques ? Sont-il tous aussi importants ?</a:t>
            </a:r>
          </a:p>
        </p:txBody>
      </p:sp>
      <p:sp>
        <p:nvSpPr>
          <p:cNvPr id="20484" name="Text Box 4"/>
          <p:cNvSpPr txBox="1">
            <a:spLocks noChangeArrowheads="1"/>
          </p:cNvSpPr>
          <p:nvPr/>
        </p:nvSpPr>
        <p:spPr bwMode="auto">
          <a:xfrm>
            <a:off x="3000375" y="6583363"/>
            <a:ext cx="5810250" cy="27463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spcBef>
                <a:spcPct val="50000"/>
              </a:spcBef>
            </a:pPr>
            <a:r>
              <a:rPr lang="fr-FR" sz="1200">
                <a:solidFill>
                  <a:schemeClr val="hlink"/>
                </a:solidFill>
              </a:rPr>
              <a:t>Source de l'exemple : Amit Sharma - </a:t>
            </a:r>
            <a:r>
              <a:rPr lang="en-US" sz="1200">
                <a:solidFill>
                  <a:schemeClr val="hlink"/>
                </a:solidFill>
              </a:rPr>
              <a:t>University of Texas at Austin - School of Information</a:t>
            </a:r>
            <a:endParaRPr lang="fr-FR" sz="12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wipe(up)">
                                      <p:cBhvr>
                                        <p:cTn id="7" dur="1000"/>
                                        <p:tgtEl>
                                          <p:spTgt spid="349187">
                                            <p:txEl>
                                              <p:pRg st="0" end="0"/>
                                            </p:txEl>
                                          </p:spTgt>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animEffect transition="in" filter="wipe(up)">
                                      <p:cBhvr>
                                        <p:cTn id="11" dur="1000"/>
                                        <p:tgtEl>
                                          <p:spTgt spid="349187">
                                            <p:txEl>
                                              <p:pRg st="1" end="1"/>
                                            </p:txEl>
                                          </p:spTgt>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animEffect transition="in" filter="wipe(up)">
                                      <p:cBhvr>
                                        <p:cTn id="15" dur="1000"/>
                                        <p:tgtEl>
                                          <p:spTgt spid="349187">
                                            <p:txEl>
                                              <p:pRg st="2" end="2"/>
                                            </p:txEl>
                                          </p:spTgt>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349187">
                                            <p:txEl>
                                              <p:pRg st="3" end="3"/>
                                            </p:txEl>
                                          </p:spTgt>
                                        </p:tgtEl>
                                        <p:attrNameLst>
                                          <p:attrName>style.visibility</p:attrName>
                                        </p:attrNameLst>
                                      </p:cBhvr>
                                      <p:to>
                                        <p:strVal val="visible"/>
                                      </p:to>
                                    </p:set>
                                    <p:animEffect transition="in" filter="wipe(up)">
                                      <p:cBhvr>
                                        <p:cTn id="19" dur="10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fr-F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000125"/>
            <a:ext cx="80581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4"/>
          <p:cNvSpPr txBox="1">
            <a:spLocks noChangeArrowheads="1"/>
          </p:cNvSpPr>
          <p:nvPr/>
        </p:nvSpPr>
        <p:spPr bwMode="auto">
          <a:xfrm>
            <a:off x="5724525" y="6530975"/>
            <a:ext cx="30956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a:latin typeface="Arial" charset="0"/>
              </a:rPr>
              <a:t>Source :  David Krackhardt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a:t>Exemple de réseau global : diagnostic</a:t>
            </a:r>
          </a:p>
        </p:txBody>
      </p:sp>
      <p:sp>
        <p:nvSpPr>
          <p:cNvPr id="351235" name="Rectangle 3"/>
          <p:cNvSpPr>
            <a:spLocks noGrp="1" noChangeArrowheads="1"/>
          </p:cNvSpPr>
          <p:nvPr>
            <p:ph type="body" idx="1"/>
          </p:nvPr>
        </p:nvSpPr>
        <p:spPr/>
        <p:txBody>
          <a:bodyPr/>
          <a:lstStyle/>
          <a:p>
            <a:pPr>
              <a:lnSpc>
                <a:spcPct val="90000"/>
              </a:lnSpc>
            </a:pPr>
            <a:r>
              <a:rPr lang="fr-FR" dirty="0"/>
              <a:t>Quantifier :</a:t>
            </a:r>
          </a:p>
          <a:p>
            <a:pPr lvl="1">
              <a:lnSpc>
                <a:spcPct val="90000"/>
              </a:lnSpc>
            </a:pPr>
            <a:r>
              <a:rPr lang="fr-FR" dirty="0"/>
              <a:t>Densité de liens : trop ou pas assez nombreux par rapport aux besoins </a:t>
            </a:r>
            <a:r>
              <a:rPr lang="fr-FR" sz="1600" dirty="0">
                <a:solidFill>
                  <a:srgbClr val="7030A0"/>
                </a:solidFill>
              </a:rPr>
              <a:t>(</a:t>
            </a:r>
            <a:r>
              <a:rPr lang="fr-FR" sz="1600" dirty="0" err="1">
                <a:solidFill>
                  <a:srgbClr val="7030A0"/>
                </a:solidFill>
              </a:rPr>
              <a:t>pe</a:t>
            </a:r>
            <a:r>
              <a:rPr lang="fr-FR" sz="1600" dirty="0">
                <a:solidFill>
                  <a:srgbClr val="7030A0"/>
                </a:solidFill>
              </a:rPr>
              <a:t> coordination nécessaire)</a:t>
            </a:r>
          </a:p>
          <a:p>
            <a:pPr lvl="1">
              <a:lnSpc>
                <a:spcPct val="90000"/>
              </a:lnSpc>
            </a:pPr>
            <a:r>
              <a:rPr lang="fr-FR" dirty="0"/>
              <a:t>Connexité : distance moyenne pour connecter deux nœuds</a:t>
            </a:r>
          </a:p>
          <a:p>
            <a:pPr lvl="1">
              <a:lnSpc>
                <a:spcPct val="90000"/>
              </a:lnSpc>
            </a:pPr>
            <a:r>
              <a:rPr lang="fr-FR" dirty="0"/>
              <a:t>Qualité de la communication : </a:t>
            </a:r>
            <a:r>
              <a:rPr lang="fr-FR" sz="1600" dirty="0">
                <a:solidFill>
                  <a:srgbClr val="7030A0"/>
                </a:solidFill>
              </a:rPr>
              <a:t>Les circuits courts transmettent l'information rapidement et sans déformation, au contraire des circuits longs</a:t>
            </a:r>
          </a:p>
          <a:p>
            <a:pPr lvl="1">
              <a:lnSpc>
                <a:spcPct val="90000"/>
              </a:lnSpc>
            </a:pPr>
            <a:r>
              <a:rPr lang="fr-FR" dirty="0">
                <a:hlinkClick r:id="rId3"/>
              </a:rPr>
              <a:t>Diamètre </a:t>
            </a:r>
            <a:r>
              <a:rPr lang="fr-FR" dirty="0"/>
              <a:t>d’un réseau : </a:t>
            </a:r>
            <a:r>
              <a:rPr lang="fr-FR" dirty="0">
                <a:solidFill>
                  <a:srgbClr val="7030A0"/>
                </a:solidFill>
              </a:rPr>
              <a:t>Distance moyenne entre deux nœuds (</a:t>
            </a:r>
            <a:r>
              <a:rPr lang="fr-FR" dirty="0"/>
              <a:t>diamètre du web = 19, de </a:t>
            </a:r>
            <a:r>
              <a:rPr lang="fr-FR" dirty="0" err="1"/>
              <a:t>YouTube</a:t>
            </a:r>
            <a:r>
              <a:rPr lang="fr-FR" dirty="0"/>
              <a:t> = 5,1) </a:t>
            </a:r>
            <a:endParaRPr lang="fr-FR" dirty="0">
              <a:solidFill>
                <a:srgbClr val="7030A0"/>
              </a:solidFill>
            </a:endParaRPr>
          </a:p>
          <a:p>
            <a:pPr>
              <a:lnSpc>
                <a:spcPct val="90000"/>
              </a:lnSpc>
            </a:pPr>
            <a:r>
              <a:rPr lang="fr-FR" dirty="0"/>
              <a:t>Diagnostiquer :</a:t>
            </a:r>
          </a:p>
          <a:p>
            <a:pPr lvl="1">
              <a:lnSpc>
                <a:spcPct val="90000"/>
              </a:lnSpc>
            </a:pPr>
            <a:r>
              <a:rPr lang="fr-FR" dirty="0"/>
              <a:t>Il existe des isolats : des acteurs qui ne sont pas intégrés</a:t>
            </a:r>
          </a:p>
          <a:p>
            <a:pPr lvl="2">
              <a:lnSpc>
                <a:spcPct val="90000"/>
              </a:lnSpc>
            </a:pPr>
            <a:r>
              <a:rPr lang="fr-FR" dirty="0"/>
              <a:t>Potentiel inexploité</a:t>
            </a:r>
          </a:p>
          <a:p>
            <a:pPr lvl="2">
              <a:lnSpc>
                <a:spcPct val="90000"/>
              </a:lnSpc>
            </a:pPr>
            <a:r>
              <a:rPr lang="fr-FR" dirty="0"/>
              <a:t>Départ possible</a:t>
            </a:r>
          </a:p>
          <a:p>
            <a:pPr lvl="1">
              <a:lnSpc>
                <a:spcPct val="90000"/>
              </a:lnSpc>
            </a:pPr>
            <a:r>
              <a:rPr lang="fr-FR" dirty="0"/>
              <a:t>Les cliques : </a:t>
            </a:r>
            <a:r>
              <a:rPr lang="fr-FR" sz="1800" dirty="0">
                <a:solidFill>
                  <a:srgbClr val="7030A0"/>
                </a:solidFill>
              </a:rPr>
              <a:t>des sous-groupes qui peuvent développer une culture propre par forcément en phase avec le reste du réseau</a:t>
            </a:r>
            <a:endParaRPr lang="fr-FR" dirty="0">
              <a:solidFill>
                <a:srgbClr val="7030A0"/>
              </a:solidFill>
            </a:endParaRPr>
          </a:p>
          <a:p>
            <a:pPr lvl="1">
              <a:lnSpc>
                <a:spcPct val="90000"/>
              </a:lnSpc>
            </a:pPr>
            <a:r>
              <a:rPr lang="fr-FR" dirty="0"/>
              <a:t>Point bouchons </a:t>
            </a:r>
            <a:r>
              <a:rPr lang="fr-FR" i="1" dirty="0"/>
              <a:t>(« </a:t>
            </a:r>
            <a:r>
              <a:rPr lang="fr-FR" i="1" dirty="0" err="1"/>
              <a:t>bridging</a:t>
            </a:r>
            <a:r>
              <a:rPr lang="fr-FR" i="1" dirty="0"/>
              <a:t> »)</a:t>
            </a:r>
            <a:r>
              <a:rPr lang="fr-FR" dirty="0"/>
              <a:t>: </a:t>
            </a:r>
            <a:r>
              <a:rPr lang="fr-FR" sz="1800" dirty="0">
                <a:solidFill>
                  <a:srgbClr val="7030A0"/>
                </a:solidFill>
              </a:rPr>
              <a:t>points de passage uniques entre différentes zones du réseau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2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12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123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123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1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sz="4400"/>
              <a:t>L'analyse structurale</a:t>
            </a:r>
          </a:p>
        </p:txBody>
      </p:sp>
      <p:sp>
        <p:nvSpPr>
          <p:cNvPr id="340995" name="Rectangle 3"/>
          <p:cNvSpPr>
            <a:spLocks noGrp="1" noChangeArrowheads="1"/>
          </p:cNvSpPr>
          <p:nvPr>
            <p:ph type="body" idx="1"/>
          </p:nvPr>
        </p:nvSpPr>
        <p:spPr/>
        <p:txBody>
          <a:bodyPr/>
          <a:lstStyle/>
          <a:p>
            <a:pPr marL="457200" indent="-457200"/>
            <a:r>
              <a:rPr lang="fr-FR" dirty="0"/>
              <a:t>Postulat : les acteurs sociaux se caractérisent par leurs </a:t>
            </a:r>
            <a:r>
              <a:rPr lang="fr-FR" b="1" dirty="0"/>
              <a:t>relations</a:t>
            </a:r>
            <a:r>
              <a:rPr lang="fr-FR" dirty="0"/>
              <a:t> plutôt que par leurs </a:t>
            </a:r>
            <a:r>
              <a:rPr lang="fr-FR" b="1" dirty="0"/>
              <a:t>attributs</a:t>
            </a:r>
            <a:r>
              <a:rPr lang="fr-FR" dirty="0"/>
              <a:t> </a:t>
            </a:r>
            <a:r>
              <a:rPr lang="fr-FR" sz="1800" dirty="0">
                <a:solidFill>
                  <a:srgbClr val="7030A0"/>
                </a:solidFill>
              </a:rPr>
              <a:t>(sexe, âge, classe sociale, etc…)</a:t>
            </a:r>
            <a:r>
              <a:rPr lang="fr-FR" sz="2000" dirty="0">
                <a:solidFill>
                  <a:srgbClr val="7030A0"/>
                </a:solidFill>
              </a:rPr>
              <a:t> </a:t>
            </a:r>
          </a:p>
          <a:p>
            <a:pPr marL="838200" lvl="1" indent="-381000"/>
            <a:r>
              <a:rPr lang="fr-FR" dirty="0">
                <a:solidFill>
                  <a:schemeClr val="hlink"/>
                </a:solidFill>
              </a:rPr>
              <a:t>Indicateurs calculables</a:t>
            </a:r>
            <a:r>
              <a:rPr lang="fr-FR" dirty="0"/>
              <a:t> : Densité de relations, chaîne, cycles, connexité, chemins, circuits, cliques…</a:t>
            </a:r>
          </a:p>
          <a:p>
            <a:pPr marL="457200" indent="-457200"/>
            <a:r>
              <a:rPr lang="fr-FR" dirty="0"/>
              <a:t>Concepts sociologiques revisités par l'analyse structurale:</a:t>
            </a:r>
          </a:p>
          <a:p>
            <a:pPr marL="838200" lvl="1" indent="-381000"/>
            <a:r>
              <a:rPr lang="fr-FR" dirty="0"/>
              <a:t>Le </a:t>
            </a:r>
            <a:r>
              <a:rPr lang="fr-FR" dirty="0">
                <a:hlinkClick r:id="rId3"/>
              </a:rPr>
              <a:t>capital social </a:t>
            </a:r>
            <a:endParaRPr lang="fr-FR" dirty="0"/>
          </a:p>
          <a:p>
            <a:pPr marL="838200" lvl="1" indent="-381000"/>
            <a:r>
              <a:rPr lang="fr-FR" dirty="0"/>
              <a:t>La force des liens faibles</a:t>
            </a:r>
          </a:p>
          <a:p>
            <a:pPr marL="838200" lvl="1" indent="-381000"/>
            <a:r>
              <a:rPr lang="fr-FR" dirty="0"/>
              <a:t>Pouvoir (centralité, proximité, pont).</a:t>
            </a:r>
          </a:p>
          <a:p>
            <a:pPr marL="838200" lvl="1" indent="-381000"/>
            <a:r>
              <a:rPr lang="fr-FR" dirty="0"/>
              <a:t>Réseau et changement (innovations, motricité)</a:t>
            </a:r>
          </a:p>
          <a:p>
            <a:pPr marL="838200" lvl="1" indent="-381000"/>
            <a:r>
              <a:rPr lang="fr-FR" dirty="0"/>
              <a:t>Accéder à un milieu fermé</a:t>
            </a:r>
          </a:p>
          <a:p>
            <a:pPr marL="838200" lvl="1" indent="-381000"/>
            <a:r>
              <a:rPr lang="fr-FR" dirty="0"/>
              <a:t>Métrique du réseau : "</a:t>
            </a:r>
            <a:r>
              <a:rPr lang="fr-FR" dirty="0">
                <a:hlinkClick r:id="rId4"/>
              </a:rPr>
              <a:t>Small World </a:t>
            </a:r>
            <a:r>
              <a:rPr lang="fr-FR" dirty="0" err="1">
                <a:hlinkClick r:id="rId4"/>
              </a:rPr>
              <a:t>effect</a:t>
            </a:r>
            <a:r>
              <a:rPr lang="fr-FR" dirty="0"/>
              <a:t>"</a:t>
            </a:r>
          </a:p>
        </p:txBody>
      </p:sp>
      <p:sp>
        <p:nvSpPr>
          <p:cNvPr id="4" name="Text Box 6"/>
          <p:cNvSpPr txBox="1">
            <a:spLocks noChangeArrowheads="1"/>
          </p:cNvSpPr>
          <p:nvPr/>
        </p:nvSpPr>
        <p:spPr bwMode="auto">
          <a:xfrm>
            <a:off x="101600" y="6519446"/>
            <a:ext cx="5153306"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b="1" dirty="0" err="1">
                <a:solidFill>
                  <a:srgbClr val="7030A0"/>
                </a:solidFill>
                <a:latin typeface="+mj-lt"/>
              </a:rPr>
              <a:t>Voir</a:t>
            </a:r>
            <a:r>
              <a:rPr lang="en-US" sz="1600" b="1" dirty="0">
                <a:solidFill>
                  <a:srgbClr val="7030A0"/>
                </a:solidFill>
                <a:latin typeface="+mj-lt"/>
              </a:rPr>
              <a:t> </a:t>
            </a:r>
            <a:r>
              <a:rPr lang="en-US" sz="1600" b="1" dirty="0" err="1">
                <a:solidFill>
                  <a:srgbClr val="7030A0"/>
                </a:solidFill>
                <a:latin typeface="+mj-lt"/>
              </a:rPr>
              <a:t>aussi</a:t>
            </a:r>
            <a:r>
              <a:rPr lang="en-US" sz="1600" b="1" dirty="0">
                <a:solidFill>
                  <a:srgbClr val="7030A0"/>
                </a:solidFill>
                <a:latin typeface="+mj-lt"/>
              </a:rPr>
              <a:t> : </a:t>
            </a:r>
            <a:r>
              <a:rPr lang="en-US" sz="1600" b="1" dirty="0" err="1">
                <a:solidFill>
                  <a:srgbClr val="7030A0"/>
                </a:solidFill>
                <a:latin typeface="+mj-lt"/>
                <a:hlinkClick r:id="rId5"/>
              </a:rPr>
              <a:t>cours</a:t>
            </a:r>
            <a:r>
              <a:rPr lang="en-US" sz="1600" b="1" dirty="0">
                <a:solidFill>
                  <a:srgbClr val="7030A0"/>
                </a:solidFill>
                <a:latin typeface="+mj-lt"/>
                <a:hlinkClick r:id="rId5"/>
              </a:rPr>
              <a:t> </a:t>
            </a:r>
            <a:r>
              <a:rPr lang="fr-FR" sz="1600" b="1" dirty="0">
                <a:solidFill>
                  <a:srgbClr val="7030A0"/>
                </a:solidFill>
                <a:latin typeface="+mj-lt"/>
                <a:hlinkClick r:id="rId5"/>
              </a:rPr>
              <a:t>d’analyse stratégique</a:t>
            </a:r>
            <a:r>
              <a:rPr lang="fr-FR" sz="1600" b="1" dirty="0">
                <a:solidFill>
                  <a:srgbClr val="7030A0"/>
                </a:solidFill>
                <a:latin typeface="+mj-lt"/>
              </a:rPr>
              <a:t> </a:t>
            </a:r>
            <a:r>
              <a:rPr lang="fr-FR" sz="1600" dirty="0">
                <a:solidFill>
                  <a:srgbClr val="7030A0"/>
                </a:solidFill>
                <a:latin typeface="+mj-lt"/>
              </a:rPr>
              <a:t>(</a:t>
            </a:r>
            <a:r>
              <a:rPr lang="fr-FR" sz="1600" dirty="0" err="1">
                <a:solidFill>
                  <a:srgbClr val="7030A0"/>
                </a:solidFill>
                <a:latin typeface="+mj-lt"/>
              </a:rPr>
              <a:t>ppt</a:t>
            </a:r>
            <a:r>
              <a:rPr lang="fr-FR" sz="1600" dirty="0">
                <a:solidFill>
                  <a:srgbClr val="7030A0"/>
                </a:solidFill>
                <a:latin typeface="+mj-lt"/>
              </a:rPr>
              <a:t>, </a:t>
            </a:r>
            <a:r>
              <a:rPr lang="fr-FR" sz="1600" dirty="0" err="1">
                <a:solidFill>
                  <a:srgbClr val="7030A0"/>
                </a:solidFill>
                <a:latin typeface="+mj-lt"/>
              </a:rPr>
              <a:t>pdf</a:t>
            </a:r>
            <a:r>
              <a:rPr lang="fr-FR" sz="1600" dirty="0">
                <a:solidFill>
                  <a:srgbClr val="7030A0"/>
                </a:solidFill>
                <a:latin typeface="+mj-lt"/>
              </a:rPr>
              <a:t>, vidéo)</a:t>
            </a:r>
            <a:endParaRPr lang="en-US" sz="1600" dirty="0">
              <a:solidFill>
                <a:srgbClr val="7030A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09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09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09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09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099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09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0738" y="0"/>
            <a:ext cx="8323262" cy="1328738"/>
          </a:xfrm>
        </p:spPr>
        <p:txBody>
          <a:bodyPr/>
          <a:lstStyle/>
          <a:p>
            <a:r>
              <a:rPr lang="fr-FR"/>
              <a:t>Le traitement mathématique d'un réseau : passage des diagrammes de relations…</a:t>
            </a:r>
          </a:p>
        </p:txBody>
      </p:sp>
      <p:sp>
        <p:nvSpPr>
          <p:cNvPr id="24579" name="Rectangle 3"/>
          <p:cNvSpPr>
            <a:spLocks noGrp="1" noChangeArrowheads="1"/>
          </p:cNvSpPr>
          <p:nvPr>
            <p:ph type="body" idx="1"/>
          </p:nvPr>
        </p:nvSpPr>
        <p:spPr/>
        <p:txBody>
          <a:bodyPr/>
          <a:lstStyle/>
          <a:p>
            <a:endParaRPr lang="fr-FR"/>
          </a:p>
        </p:txBody>
      </p:sp>
      <p:pic>
        <p:nvPicPr>
          <p:cNvPr id="24580" name="Picture 4" descr="Wellman 4-1 and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533525"/>
            <a:ext cx="92948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5724525" y="6530975"/>
            <a:ext cx="30956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a:latin typeface="Arial" charset="0"/>
              </a:rPr>
              <a:t>Source :  </a:t>
            </a:r>
            <a:r>
              <a:rPr lang="en-US" sz="1600">
                <a:latin typeface="Arial" charset="0"/>
                <a:hlinkClick r:id="rId4"/>
              </a:rPr>
              <a:t>Barry Wellman</a:t>
            </a:r>
            <a:endParaRPr lang="en-US" sz="1600">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a:t>… à des matrices</a:t>
            </a:r>
          </a:p>
        </p:txBody>
      </p:sp>
      <p:sp>
        <p:nvSpPr>
          <p:cNvPr id="25603" name="Rectangle 3"/>
          <p:cNvSpPr>
            <a:spLocks noGrp="1" noChangeArrowheads="1"/>
          </p:cNvSpPr>
          <p:nvPr>
            <p:ph type="body" idx="1"/>
          </p:nvPr>
        </p:nvSpPr>
        <p:spPr/>
        <p:txBody>
          <a:bodyPr/>
          <a:lstStyle/>
          <a:p>
            <a:endParaRPr lang="fr-FR"/>
          </a:p>
        </p:txBody>
      </p:sp>
      <p:pic>
        <p:nvPicPr>
          <p:cNvPr id="25604" name="Picture 4" descr="Wellman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7239000" y="6583363"/>
            <a:ext cx="19050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200">
                <a:latin typeface="Arial" charset="0"/>
              </a:rPr>
              <a:t>Source :  </a:t>
            </a:r>
            <a:r>
              <a:rPr lang="en-US" sz="1200">
                <a:latin typeface="Arial" charset="0"/>
                <a:hlinkClick r:id="rId4"/>
              </a:rPr>
              <a:t>Barry Wellman</a:t>
            </a:r>
            <a:endParaRPr lang="en-US" sz="1200">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5700" y="1636713"/>
            <a:ext cx="6584950" cy="1679575"/>
          </a:xfrm>
        </p:spPr>
        <p:txBody>
          <a:bodyPr/>
          <a:lstStyle/>
          <a:p>
            <a:pPr algn="ctr"/>
            <a:r>
              <a:rPr lang="fr-FR"/>
              <a:t>Introduction à la notion de réseau</a:t>
            </a:r>
          </a:p>
        </p:txBody>
      </p:sp>
      <p:sp>
        <p:nvSpPr>
          <p:cNvPr id="5123" name="Rectangle 3"/>
          <p:cNvSpPr>
            <a:spLocks noGrp="1" noChangeArrowheads="1"/>
          </p:cNvSpPr>
          <p:nvPr>
            <p:ph type="body" idx="1"/>
          </p:nvPr>
        </p:nvSpPr>
        <p:spPr>
          <a:xfrm>
            <a:off x="611188" y="3943350"/>
            <a:ext cx="8078787" cy="2017713"/>
          </a:xfrm>
        </p:spPr>
        <p:txBody>
          <a:bodyPr/>
          <a:lstStyle/>
          <a:p>
            <a:pPr marL="457200" indent="-457200" defTabSz="449263">
              <a:buFont typeface="Times New Roman" pitchFamily="18" charset="0"/>
              <a:buAutoNum type="arabicPeriod"/>
            </a:pPr>
            <a:r>
              <a:rPr lang="fr-FR" b="1"/>
              <a:t>Un terme polysémique </a:t>
            </a:r>
          </a:p>
          <a:p>
            <a:pPr marL="457200" indent="-457200" defTabSz="449263">
              <a:buFont typeface="Times New Roman" pitchFamily="18" charset="0"/>
              <a:buAutoNum type="arabicPeriod"/>
            </a:pPr>
            <a:r>
              <a:rPr lang="fr-FR" b="1"/>
              <a:t>Le réseau social : définition</a:t>
            </a:r>
          </a:p>
          <a:p>
            <a:pPr marL="457200" indent="-457200" defTabSz="449263">
              <a:buFont typeface="Times New Roman" pitchFamily="18" charset="0"/>
              <a:buNone/>
            </a:pPr>
            <a:endParaRPr lang="fr-FR" b="1"/>
          </a:p>
        </p:txBody>
      </p:sp>
      <p:sp>
        <p:nvSpPr>
          <p:cNvPr id="5124" name="Text Box 4"/>
          <p:cNvSpPr txBox="1">
            <a:spLocks noChangeArrowheads="1"/>
          </p:cNvSpPr>
          <p:nvPr/>
        </p:nvSpPr>
        <p:spPr bwMode="auto">
          <a:xfrm>
            <a:off x="5543550" y="0"/>
            <a:ext cx="3600450" cy="511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6000"/>
              </a:lnSpc>
              <a:spcBef>
                <a:spcPct val="50000"/>
              </a:spcBef>
              <a:buClr>
                <a:srgbClr val="000099"/>
              </a:buClr>
              <a:buSzPct val="100000"/>
              <a:buFont typeface="Times New Roman" pitchFamily="18" charset="0"/>
              <a:buNone/>
            </a:pPr>
            <a:r>
              <a:rPr lang="fr-FR" sz="3200">
                <a:solidFill>
                  <a:srgbClr val="0099CC"/>
                </a:solidFill>
                <a:cs typeface="Lucida Sans Unicode" pitchFamily="34" charset="0"/>
              </a:rPr>
              <a:t>Chapitre 1/3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dirty="0"/>
              <a:t>Calculs en analyse de réseaux sociaux</a:t>
            </a:r>
          </a:p>
        </p:txBody>
      </p:sp>
      <p:sp>
        <p:nvSpPr>
          <p:cNvPr id="25603" name="Rectangle 3"/>
          <p:cNvSpPr>
            <a:spLocks noGrp="1" noChangeArrowheads="1"/>
          </p:cNvSpPr>
          <p:nvPr>
            <p:ph type="body" idx="1"/>
          </p:nvPr>
        </p:nvSpPr>
        <p:spPr/>
        <p:txBody>
          <a:bodyPr/>
          <a:lstStyle/>
          <a:p>
            <a:r>
              <a:rPr lang="fr-FR" dirty="0"/>
              <a:t>Exemple des indices de </a:t>
            </a:r>
            <a:r>
              <a:rPr lang="fr-FR" u="sng" dirty="0">
                <a:hlinkClick r:id="rId3"/>
              </a:rPr>
              <a:t>centralité </a:t>
            </a:r>
          </a:p>
          <a:p>
            <a:pPr lvl="1"/>
            <a:r>
              <a:rPr lang="fr-FR" u="sng" dirty="0">
                <a:hlinkClick r:id="rId3"/>
              </a:rPr>
              <a:t>de degré</a:t>
            </a:r>
            <a:endParaRPr lang="fr-FR" u="sng" dirty="0"/>
          </a:p>
          <a:p>
            <a:pPr lvl="2"/>
            <a:r>
              <a:rPr lang="fr-FR" dirty="0"/>
              <a:t>somme des liens vers les autres membres du réseau social.</a:t>
            </a:r>
            <a:endParaRPr lang="fr-FR" u="sng" dirty="0"/>
          </a:p>
          <a:p>
            <a:pPr lvl="1"/>
            <a:r>
              <a:rPr lang="fr-FR" u="sng" dirty="0">
                <a:hlinkClick r:id="rId3"/>
              </a:rPr>
              <a:t>de Proximité</a:t>
            </a:r>
            <a:endParaRPr lang="fr-FR" u="sng" dirty="0"/>
          </a:p>
          <a:p>
            <a:pPr lvl="2"/>
            <a:r>
              <a:rPr lang="fr-FR" dirty="0"/>
              <a:t>degré auquel un individu est près de tous les autres individus d'un réseau. possibilité d'accéder à l'information à la source</a:t>
            </a:r>
            <a:endParaRPr lang="fr-FR" u="sng" dirty="0">
              <a:hlinkClick r:id="rId3"/>
            </a:endParaRPr>
          </a:p>
          <a:p>
            <a:pPr lvl="1"/>
            <a:r>
              <a:rPr lang="fr-FR" u="sng" dirty="0">
                <a:hlinkClick r:id="rId3"/>
              </a:rPr>
              <a:t>de prestige</a:t>
            </a:r>
            <a:endParaRPr lang="fr-FR" u="sng" dirty="0"/>
          </a:p>
          <a:p>
            <a:pPr lvl="2"/>
            <a:r>
              <a:rPr lang="fr-FR" dirty="0"/>
              <a:t>degré d'importance d'un nœud dans un réseau social; CF; </a:t>
            </a:r>
            <a:r>
              <a:rPr lang="fr-FR" u="sng" dirty="0">
                <a:hlinkClick r:id="rId4" tooltip="Katz centrality"/>
              </a:rPr>
              <a:t>Katz </a:t>
            </a:r>
            <a:r>
              <a:rPr lang="fr-FR" u="sng" dirty="0" err="1">
                <a:hlinkClick r:id="rId4" tooltip="Katz centrality"/>
              </a:rPr>
              <a:t>centrality</a:t>
            </a:r>
            <a:endParaRPr lang="fr-FR" u="sng" dirty="0">
              <a:hlinkClick r:id="rId3"/>
            </a:endParaRPr>
          </a:p>
          <a:p>
            <a:r>
              <a:rPr lang="fr-FR" dirty="0"/>
              <a:t>Pour la mise en </a:t>
            </a:r>
            <a:r>
              <a:rPr lang="fr-FR" dirty="0" err="1"/>
              <a:t>oeuvre</a:t>
            </a:r>
            <a:r>
              <a:rPr lang="fr-FR" dirty="0"/>
              <a:t>, voir : </a:t>
            </a:r>
            <a:r>
              <a:rPr lang="fr-FR" u="sng" dirty="0" err="1">
                <a:hlinkClick r:id="rId5"/>
              </a:rPr>
              <a:t>Centrality</a:t>
            </a:r>
            <a:endParaRPr lang="fr-FR" u="sng" dirty="0"/>
          </a:p>
          <a:p>
            <a:pPr lvl="2"/>
            <a:r>
              <a:rPr lang="en-US" dirty="0"/>
              <a:t>Pour des </a:t>
            </a:r>
            <a:r>
              <a:rPr lang="en-US" dirty="0" err="1"/>
              <a:t>exercices</a:t>
            </a:r>
            <a:r>
              <a:rPr lang="en-US" dirty="0"/>
              <a:t> consulter :</a:t>
            </a:r>
            <a:endParaRPr lang="en-US" dirty="0">
              <a:hlinkClick r:id="rId6"/>
            </a:endParaRPr>
          </a:p>
          <a:p>
            <a:pPr lvl="2"/>
            <a:r>
              <a:rPr lang="en-US" dirty="0">
                <a:hlinkClick r:id="rId6"/>
              </a:rPr>
              <a:t>Introduction to social network methods</a:t>
            </a:r>
            <a:endParaRPr lang="fr-FR" dirty="0"/>
          </a:p>
        </p:txBody>
      </p:sp>
      <p:pic>
        <p:nvPicPr>
          <p:cNvPr id="3074" name="Picture 2" descr="C_{Katz}(i) = \sum_{k=1}^{\infin}\sum_{j=1}^n \alpha^k (A^k)_{ji}">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1015" y="4434840"/>
            <a:ext cx="2114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_C(v)=\sum_{t \in V\setminus v}2^{-d_G(v,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1015" y="3499802"/>
            <a:ext cx="1819275" cy="4191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_D(G)= \frac{\displaystyle{\sum^{|V|}_{i=1}{[C_D(v*)-C_D(v_i)]}}}{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1895" y="1579562"/>
            <a:ext cx="2543175"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17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fr-FR"/>
          </a:p>
        </p:txBody>
      </p:sp>
      <p:sp>
        <p:nvSpPr>
          <p:cNvPr id="26627" name="Rectangle 3"/>
          <p:cNvSpPr>
            <a:spLocks noGrp="1" noChangeArrowheads="1"/>
          </p:cNvSpPr>
          <p:nvPr>
            <p:ph type="body" idx="1"/>
          </p:nvPr>
        </p:nvSpPr>
        <p:spPr/>
        <p:txBody>
          <a:bodyPr/>
          <a:lstStyle/>
          <a:p>
            <a:endParaRPr lang="fr-F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97888" cy="1099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03350" y="836613"/>
            <a:ext cx="6337300" cy="2232025"/>
          </a:xfrm>
        </p:spPr>
        <p:txBody>
          <a:bodyPr/>
          <a:lstStyle/>
          <a:p>
            <a:pPr algn="ctr"/>
            <a:r>
              <a:rPr lang="fr-FR" sz="4800"/>
              <a:t>Applications</a:t>
            </a:r>
          </a:p>
        </p:txBody>
      </p:sp>
      <p:sp>
        <p:nvSpPr>
          <p:cNvPr id="27651" name="Rectangle 3"/>
          <p:cNvSpPr>
            <a:spLocks noGrp="1" noChangeArrowheads="1"/>
          </p:cNvSpPr>
          <p:nvPr>
            <p:ph type="body" idx="1"/>
          </p:nvPr>
        </p:nvSpPr>
        <p:spPr>
          <a:xfrm>
            <a:off x="611188" y="3429000"/>
            <a:ext cx="8078787" cy="2532063"/>
          </a:xfrm>
        </p:spPr>
        <p:txBody>
          <a:bodyPr/>
          <a:lstStyle/>
          <a:p>
            <a:pPr marL="457200" indent="-457200" defTabSz="449263">
              <a:buFont typeface="Times New Roman" pitchFamily="18" charset="0"/>
              <a:buAutoNum type="arabicPeriod"/>
            </a:pPr>
            <a:r>
              <a:rPr lang="fr-FR" b="1"/>
              <a:t>Les applications de la sociologie des réseaux ..</a:t>
            </a:r>
          </a:p>
          <a:p>
            <a:pPr marL="457200" indent="-457200" defTabSz="449263">
              <a:buFont typeface="Times New Roman" pitchFamily="18" charset="0"/>
              <a:buAutoNum type="arabicPeriod"/>
            </a:pPr>
            <a:r>
              <a:rPr lang="fr-FR" b="1"/>
              <a:t>… et ses limites …</a:t>
            </a:r>
          </a:p>
        </p:txBody>
      </p:sp>
      <p:sp>
        <p:nvSpPr>
          <p:cNvPr id="27652" name="Text Box 4"/>
          <p:cNvSpPr txBox="1">
            <a:spLocks noChangeArrowheads="1"/>
          </p:cNvSpPr>
          <p:nvPr/>
        </p:nvSpPr>
        <p:spPr bwMode="auto">
          <a:xfrm>
            <a:off x="5543550" y="0"/>
            <a:ext cx="3600450" cy="511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lnSpc>
                <a:spcPct val="86000"/>
              </a:lnSpc>
              <a:spcBef>
                <a:spcPct val="50000"/>
              </a:spcBef>
              <a:buClr>
                <a:srgbClr val="000099"/>
              </a:buClr>
              <a:buSzPct val="100000"/>
              <a:buFont typeface="Times New Roman" pitchFamily="18" charset="0"/>
              <a:buNone/>
            </a:pPr>
            <a:r>
              <a:rPr lang="fr-FR" sz="3200">
                <a:solidFill>
                  <a:srgbClr val="0099CC"/>
                </a:solidFill>
                <a:cs typeface="Lucida Sans Unicode" pitchFamily="34" charset="0"/>
              </a:rPr>
              <a:t>Chapitre 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a:t>Networking et socialisation </a:t>
            </a:r>
          </a:p>
        </p:txBody>
      </p:sp>
      <p:sp>
        <p:nvSpPr>
          <p:cNvPr id="381955" name="Rectangle 3"/>
          <p:cNvSpPr>
            <a:spLocks noGrp="1" noChangeArrowheads="1"/>
          </p:cNvSpPr>
          <p:nvPr>
            <p:ph type="body" idx="1"/>
          </p:nvPr>
        </p:nvSpPr>
        <p:spPr>
          <a:xfrm>
            <a:off x="176720" y="1125166"/>
            <a:ext cx="8299450" cy="4724400"/>
          </a:xfrm>
        </p:spPr>
        <p:txBody>
          <a:bodyPr/>
          <a:lstStyle/>
          <a:p>
            <a:pPr>
              <a:buFontTx/>
              <a:buNone/>
            </a:pPr>
            <a:r>
              <a:rPr lang="fr-FR" sz="2800" dirty="0">
                <a:solidFill>
                  <a:schemeClr val="hlink"/>
                </a:solidFill>
              </a:rPr>
              <a:t>Le </a:t>
            </a:r>
            <a:r>
              <a:rPr lang="fr-FR" sz="2800" dirty="0">
                <a:solidFill>
                  <a:srgbClr val="FF0000"/>
                </a:solidFill>
              </a:rPr>
              <a:t>Networking</a:t>
            </a:r>
            <a:r>
              <a:rPr lang="fr-FR" sz="2800" dirty="0">
                <a:solidFill>
                  <a:schemeClr val="hlink"/>
                </a:solidFill>
              </a:rPr>
              <a:t> est l’action explicite et volontaire d’essayer de rencontrer de nouvelles personnes, de construire un réseau et de l’animer. </a:t>
            </a:r>
          </a:p>
          <a:p>
            <a:pPr lvl="1"/>
            <a:r>
              <a:rPr lang="fr-FR" dirty="0"/>
              <a:t>On en parle essentiellement dans un contexte professionnel. </a:t>
            </a:r>
          </a:p>
          <a:p>
            <a:r>
              <a:rPr lang="fr-FR" dirty="0"/>
              <a:t>Dans un contexte informel, on parle plutôt de </a:t>
            </a:r>
            <a:r>
              <a:rPr lang="fr-FR" dirty="0">
                <a:solidFill>
                  <a:srgbClr val="FF0000"/>
                </a:solidFill>
              </a:rPr>
              <a:t>socialisation</a:t>
            </a:r>
            <a:r>
              <a:rPr lang="fr-FR" dirty="0"/>
              <a:t> </a:t>
            </a:r>
          </a:p>
          <a:p>
            <a:pPr lvl="2"/>
            <a:r>
              <a:rPr lang="fr-FR" dirty="0"/>
              <a:t>Par exemple, les adolescents </a:t>
            </a:r>
            <a:r>
              <a:rPr lang="fr-FR" b="1" dirty="0"/>
              <a:t>socialisent</a:t>
            </a:r>
            <a:r>
              <a:rPr lang="fr-FR" dirty="0"/>
              <a:t> : ils organisent le réseau informel des gens qu’ils connaissent et échangent avec eux.</a:t>
            </a:r>
          </a:p>
          <a:p>
            <a:r>
              <a:rPr lang="fr-FR" dirty="0" err="1"/>
              <a:t>Lurkers</a:t>
            </a:r>
            <a:r>
              <a:rPr lang="fr-FR" dirty="0"/>
              <a:t> vs membres </a:t>
            </a:r>
          </a:p>
          <a:p>
            <a:pPr lvl="1"/>
            <a:r>
              <a:rPr lang="fr-FR" dirty="0"/>
              <a:t>Un réseau est un système d'échanges, la plupart du temps ceux-ci sont gratuits mais réciproques (don contre-don).</a:t>
            </a:r>
          </a:p>
          <a:p>
            <a:pPr lvl="1"/>
            <a:r>
              <a:rPr lang="fr-FR" dirty="0"/>
              <a:t>On retire d'un réseau à proportion de ce que l'on y apporte</a:t>
            </a:r>
          </a:p>
          <a:p>
            <a:pPr lvl="1"/>
            <a:r>
              <a:rPr lang="fr-FR" u="sng" dirty="0">
                <a:hlinkClick r:id="rId3"/>
              </a:rPr>
              <a:t>Règle du 1 %</a:t>
            </a:r>
            <a:endParaRPr lang="fr-FR" dirty="0"/>
          </a:p>
        </p:txBody>
      </p:sp>
      <p:pic>
        <p:nvPicPr>
          <p:cNvPr id="1026" name="Picture 2" descr="http://upload.wikimedia.org/wikipedia/commons/thumb/8/89/1percentrule.svg/660px-1percentrul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835" y="4680231"/>
            <a:ext cx="1747484" cy="1850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442857" y="6530975"/>
            <a:ext cx="3377293" cy="338554"/>
          </a:xfrm>
          <a:prstGeom prst="rect">
            <a:avLst/>
          </a:prstGeom>
          <a:solidFill>
            <a:schemeClr val="bg1"/>
          </a:solidFill>
          <a:ln>
            <a:noFill/>
          </a:ln>
          <a:effec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600" dirty="0">
                <a:latin typeface="Arial" charset="0"/>
              </a:rPr>
              <a:t>Image : </a:t>
            </a:r>
            <a:r>
              <a:rPr lang="en-US" sz="1600" dirty="0">
                <a:latin typeface="Arial" charset="0"/>
                <a:hlinkClick r:id="rId5"/>
              </a:rPr>
              <a:t>Source</a:t>
            </a:r>
            <a:endParaRPr lang="en-US" sz="16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1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19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19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19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19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r-FR" dirty="0"/>
              <a:t>Identités et morphologie du réseau</a:t>
            </a:r>
          </a:p>
        </p:txBody>
      </p:sp>
      <p:sp>
        <p:nvSpPr>
          <p:cNvPr id="29699" name="Rectangle 3"/>
          <p:cNvSpPr>
            <a:spLocks noGrp="1" noChangeArrowheads="1"/>
          </p:cNvSpPr>
          <p:nvPr>
            <p:ph type="body" idx="1"/>
          </p:nvPr>
        </p:nvSpPr>
        <p:spPr>
          <a:xfrm>
            <a:off x="381000" y="1847850"/>
            <a:ext cx="8299450" cy="4400550"/>
          </a:xfrm>
        </p:spPr>
        <p:txBody>
          <a:bodyPr/>
          <a:lstStyle/>
          <a:p>
            <a:pPr>
              <a:buFontTx/>
              <a:buNone/>
            </a:pPr>
            <a:r>
              <a:rPr lang="fr-FR" dirty="0"/>
              <a:t>Sur Internet, la forme du réseau est étroitement liée au type d’identité mis en œuvre.</a:t>
            </a:r>
          </a:p>
          <a:p>
            <a:pPr lvl="1"/>
            <a:r>
              <a:rPr lang="fr-FR" dirty="0"/>
              <a:t>Le schéma de la page suivante est à utiliser en parallèle avec le cours d’</a:t>
            </a:r>
            <a:r>
              <a:rPr lang="fr-FR" dirty="0">
                <a:hlinkClick r:id="rId3"/>
              </a:rPr>
              <a:t>identité numérique</a:t>
            </a:r>
            <a:r>
              <a:rPr lang="fr-FR" dirty="0"/>
              <a:t>, qui explique la typologie utilisée !</a:t>
            </a:r>
          </a:p>
          <a:p>
            <a:pPr lvl="1"/>
            <a:endParaRPr lang="fr-FR" dirty="0"/>
          </a:p>
          <a:p>
            <a:pPr lvl="1"/>
            <a:endParaRPr lang="fr-FR" dirty="0"/>
          </a:p>
          <a:p>
            <a:pPr lvl="1"/>
            <a:endParaRPr lang="fr-FR" dirty="0"/>
          </a:p>
          <a:p>
            <a:pPr lvl="1"/>
            <a:endParaRPr lang="fr-FR" dirty="0"/>
          </a:p>
          <a:p>
            <a:pPr marL="457200" lvl="1" indent="0">
              <a:buNone/>
            </a:pPr>
            <a:r>
              <a:rPr lang="fr-FR" i="1" dirty="0"/>
              <a:t>NB : L’identité peut également être considérée comme la </a:t>
            </a:r>
            <a:r>
              <a:rPr lang="fr-FR" b="1" i="1" dirty="0"/>
              <a:t>résultante d’un ensemble de relations </a:t>
            </a:r>
            <a:r>
              <a:rPr lang="fr-FR" i="1" dirty="0"/>
              <a:t>en un nœud/individu donné.</a:t>
            </a:r>
          </a:p>
          <a:p>
            <a:pPr lvl="1"/>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fr-FR"/>
          </a:p>
        </p:txBody>
      </p:sp>
      <p:sp>
        <p:nvSpPr>
          <p:cNvPr id="30723" name="Rectangle 3"/>
          <p:cNvSpPr>
            <a:spLocks noGrp="1" noChangeArrowheads="1"/>
          </p:cNvSpPr>
          <p:nvPr>
            <p:ph type="body" idx="1"/>
          </p:nvPr>
        </p:nvSpPr>
        <p:spPr/>
        <p:txBody>
          <a:bodyPr/>
          <a:lstStyle/>
          <a:p>
            <a:endParaRPr lang="fr-F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5"/>
          <p:cNvSpPr txBox="1">
            <a:spLocks noChangeArrowheads="1"/>
          </p:cNvSpPr>
          <p:nvPr/>
        </p:nvSpPr>
        <p:spPr bwMode="auto">
          <a:xfrm>
            <a:off x="3716338" y="6602413"/>
            <a:ext cx="168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600">
                <a:hlinkClick r:id="rId4"/>
              </a:rPr>
              <a:t>source</a:t>
            </a:r>
            <a:endParaRPr lang="fr-FR" sz="16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rivermark.biz/images/Community%20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0" t="1428" r="241" b="3753"/>
          <a:stretch/>
        </p:blipFill>
        <p:spPr bwMode="auto">
          <a:xfrm>
            <a:off x="5868000" y="900000"/>
            <a:ext cx="3184560" cy="23760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p:txBody>
          <a:bodyPr/>
          <a:lstStyle/>
          <a:p>
            <a:r>
              <a:rPr lang="fr-FR" dirty="0"/>
              <a:t>Applications et impacts de l’analyse structurale</a:t>
            </a:r>
          </a:p>
        </p:txBody>
      </p:sp>
      <p:sp>
        <p:nvSpPr>
          <p:cNvPr id="239619" name="Rectangle 3"/>
          <p:cNvSpPr>
            <a:spLocks noGrp="1" noChangeArrowheads="1"/>
          </p:cNvSpPr>
          <p:nvPr>
            <p:ph type="body" idx="1"/>
          </p:nvPr>
        </p:nvSpPr>
        <p:spPr>
          <a:xfrm>
            <a:off x="350520" y="1227551"/>
            <a:ext cx="8299450" cy="4970049"/>
          </a:xfrm>
        </p:spPr>
        <p:txBody>
          <a:bodyPr/>
          <a:lstStyle/>
          <a:p>
            <a:r>
              <a:rPr lang="fr-FR" dirty="0"/>
              <a:t>Avant internet</a:t>
            </a:r>
          </a:p>
          <a:p>
            <a:pPr lvl="1"/>
            <a:r>
              <a:rPr lang="fr-FR" dirty="0">
                <a:hlinkClick r:id="rId4"/>
              </a:rPr>
              <a:t>Guerre asymétrique</a:t>
            </a:r>
            <a:r>
              <a:rPr lang="fr-FR" dirty="0"/>
              <a:t>, terrorisme, résistance …</a:t>
            </a:r>
          </a:p>
          <a:p>
            <a:pPr lvl="1"/>
            <a:r>
              <a:rPr lang="fr-FR" dirty="0"/>
              <a:t>Concept de leaders d'opinion en marketing</a:t>
            </a:r>
          </a:p>
          <a:p>
            <a:r>
              <a:rPr lang="fr-FR" dirty="0"/>
              <a:t>Avec internet</a:t>
            </a:r>
          </a:p>
          <a:p>
            <a:pPr lvl="1"/>
            <a:r>
              <a:rPr lang="fr-FR" dirty="0"/>
              <a:t>Campagne politique de Barack Obama, contournement de la censure en Tunisie /Syrie avec internet (fixe et mobile) </a:t>
            </a:r>
            <a:r>
              <a:rPr lang="fr-FR" i="1" dirty="0"/>
              <a:t>…</a:t>
            </a:r>
            <a:r>
              <a:rPr lang="fr-FR" dirty="0"/>
              <a:t> Rôle de </a:t>
            </a:r>
            <a:r>
              <a:rPr lang="fr-FR" i="1" dirty="0"/>
              <a:t>Twitter</a:t>
            </a:r>
            <a:r>
              <a:rPr lang="fr-FR" dirty="0"/>
              <a:t> lors du trucage des élections en Iran</a:t>
            </a:r>
          </a:p>
          <a:p>
            <a:pPr lvl="1"/>
            <a:r>
              <a:rPr lang="fr-FR">
                <a:hlinkClick r:id="rId5"/>
              </a:rPr>
              <a:t>Crowfunding</a:t>
            </a:r>
            <a:r>
              <a:rPr lang="fr-FR"/>
              <a:t> pour votre projet/association</a:t>
            </a:r>
            <a:endParaRPr lang="fr-FR" dirty="0"/>
          </a:p>
          <a:p>
            <a:pPr lvl="1"/>
            <a:r>
              <a:rPr lang="fr-FR" dirty="0"/>
              <a:t>Algorithme de Google : </a:t>
            </a:r>
            <a:r>
              <a:rPr lang="fr-FR" dirty="0">
                <a:hlinkClick r:id="rId6"/>
              </a:rPr>
              <a:t>le PageRank</a:t>
            </a:r>
            <a:endParaRPr lang="fr-FR" dirty="0"/>
          </a:p>
          <a:p>
            <a:pPr lvl="1"/>
            <a:r>
              <a:rPr lang="fr-FR" dirty="0"/>
              <a:t>NSA/PRISM on peut respecter le secret des correspondances (ne pas lire le contenu du message) tout en étant plus efficace : </a:t>
            </a:r>
            <a:r>
              <a:rPr lang="fr-FR" b="1" dirty="0"/>
              <a:t>métadonnées</a:t>
            </a:r>
            <a:r>
              <a:rPr lang="fr-FR" dirty="0"/>
              <a:t> (affaire des fadettes en France)</a:t>
            </a:r>
          </a:p>
          <a:p>
            <a:pPr lvl="1"/>
            <a:r>
              <a:rPr lang="fr-FR" dirty="0"/>
              <a:t>Les « 50 centimes » </a:t>
            </a:r>
            <a:r>
              <a:rPr lang="ja-JP" altLang="fr-FR" sz="1800" i="1" dirty="0"/>
              <a:t>五毛党  </a:t>
            </a:r>
            <a:r>
              <a:rPr lang="fr-FR" dirty="0"/>
              <a:t>rémunérés 50 centimes de Renminbis pour chaque commentaire favorable au gouvernement chinois</a:t>
            </a:r>
          </a:p>
          <a:p>
            <a:pPr lvl="3"/>
            <a:r>
              <a:rPr lang="en-US" dirty="0">
                <a:latin typeface="Courier New" pitchFamily="49" charset="0"/>
                <a:cs typeface="Courier New" pitchFamily="49" charset="0"/>
              </a:rPr>
              <a:t>&lt;</a:t>
            </a:r>
            <a:r>
              <a:rPr lang="en-US" dirty="0" err="1">
                <a:latin typeface="Courier New" pitchFamily="49" charset="0"/>
                <a:cs typeface="Courier New" pitchFamily="49" charset="0"/>
              </a:rPr>
              <a:t>killiondude</a:t>
            </a:r>
            <a:r>
              <a:rPr lang="en-US" dirty="0">
                <a:latin typeface="Courier New" pitchFamily="49" charset="0"/>
                <a:cs typeface="Courier New" pitchFamily="49" charset="0"/>
              </a:rPr>
              <a:t>&gt; </a:t>
            </a:r>
            <a:r>
              <a:rPr lang="en-US" dirty="0" err="1">
                <a:latin typeface="Courier New" pitchFamily="49" charset="0"/>
                <a:cs typeface="Courier New" pitchFamily="49" charset="0"/>
              </a:rPr>
              <a:t>idk</a:t>
            </a:r>
            <a:r>
              <a:rPr lang="en-US" dirty="0">
                <a:latin typeface="Courier New" pitchFamily="49" charset="0"/>
                <a:cs typeface="Courier New" pitchFamily="49" charset="0"/>
              </a:rPr>
              <a:t>. sometimes </a:t>
            </a:r>
            <a:r>
              <a:rPr lang="en-US" dirty="0" err="1">
                <a:latin typeface="Courier New" pitchFamily="49" charset="0"/>
                <a:cs typeface="Courier New" pitchFamily="49" charset="0"/>
              </a:rPr>
              <a:t>chinese</a:t>
            </a:r>
            <a:r>
              <a:rPr lang="en-US" dirty="0">
                <a:latin typeface="Courier New" pitchFamily="49" charset="0"/>
                <a:cs typeface="Courier New" pitchFamily="49" charset="0"/>
              </a:rPr>
              <a:t> people come in here to complain about their </a:t>
            </a:r>
            <a:r>
              <a:rPr lang="en-US" dirty="0" err="1">
                <a:latin typeface="Courier New" pitchFamily="49" charset="0"/>
                <a:cs typeface="Courier New" pitchFamily="49" charset="0"/>
              </a:rPr>
              <a:t>gov's</a:t>
            </a:r>
            <a:r>
              <a:rPr lang="en-US" dirty="0">
                <a:latin typeface="Courier New" pitchFamily="49" charset="0"/>
                <a:cs typeface="Courier New" pitchFamily="49" charset="0"/>
              </a:rPr>
              <a:t> firewall.</a:t>
            </a:r>
            <a:br>
              <a:rPr lang="en-US" dirty="0">
                <a:latin typeface="Courier New" pitchFamily="49" charset="0"/>
                <a:cs typeface="Courier New" pitchFamily="49" charset="0"/>
              </a:rPr>
            </a:br>
            <a:r>
              <a:rPr lang="en-US" dirty="0">
                <a:latin typeface="Courier New" pitchFamily="49" charset="0"/>
                <a:cs typeface="Courier New" pitchFamily="49" charset="0"/>
              </a:rPr>
              <a:t>&lt;</a:t>
            </a:r>
            <a:r>
              <a:rPr lang="en-US" dirty="0" err="1">
                <a:latin typeface="Courier New" pitchFamily="49" charset="0"/>
                <a:cs typeface="Courier New" pitchFamily="49" charset="0"/>
              </a:rPr>
              <a:t>pengo</a:t>
            </a:r>
            <a:r>
              <a:rPr lang="en-US" dirty="0">
                <a:latin typeface="Courier New" pitchFamily="49" charset="0"/>
                <a:cs typeface="Courier New" pitchFamily="49" charset="0"/>
              </a:rPr>
              <a:t>&gt; and we never hear from them again</a:t>
            </a:r>
            <a:endParaRPr lang="fr-FR" dirty="0">
              <a:latin typeface="Courier New" pitchFamily="49" charset="0"/>
              <a:cs typeface="Courier New" pitchFamily="49" charset="0"/>
            </a:endParaRPr>
          </a:p>
        </p:txBody>
      </p:sp>
      <p:sp>
        <p:nvSpPr>
          <p:cNvPr id="5" name="Text Box 6"/>
          <p:cNvSpPr txBox="1">
            <a:spLocks noChangeArrowheads="1"/>
          </p:cNvSpPr>
          <p:nvPr/>
        </p:nvSpPr>
        <p:spPr bwMode="auto">
          <a:xfrm>
            <a:off x="6449786" y="6530975"/>
            <a:ext cx="237036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600" dirty="0">
                <a:latin typeface="Arial" charset="0"/>
              </a:rPr>
              <a:t>Image : </a:t>
            </a:r>
            <a:r>
              <a:rPr lang="en-US" sz="1600" dirty="0">
                <a:latin typeface="Arial" charset="0"/>
                <a:hlinkClick r:id="rId7"/>
              </a:rPr>
              <a:t>source</a:t>
            </a:r>
            <a:endParaRPr lang="en-US" sz="16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96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96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9619">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6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61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La force des liens </a:t>
            </a:r>
            <a:r>
              <a:rPr lang="fr-FR"/>
              <a:t>faibles</a:t>
            </a:r>
          </a:p>
        </p:txBody>
      </p:sp>
      <p:sp>
        <p:nvSpPr>
          <p:cNvPr id="33795" name="Rectangle 3"/>
          <p:cNvSpPr>
            <a:spLocks noGrp="1" noChangeArrowheads="1"/>
          </p:cNvSpPr>
          <p:nvPr>
            <p:ph type="body" idx="1"/>
          </p:nvPr>
        </p:nvSpPr>
        <p:spPr>
          <a:xfrm>
            <a:off x="381000" y="1084162"/>
            <a:ext cx="8299450" cy="3302643"/>
          </a:xfrm>
        </p:spPr>
        <p:txBody>
          <a:bodyPr/>
          <a:lstStyle/>
          <a:p>
            <a:pPr>
              <a:buFontTx/>
              <a:buNone/>
            </a:pPr>
            <a:r>
              <a:rPr lang="en-US" sz="1600" dirty="0"/>
              <a:t>(</a:t>
            </a:r>
            <a:r>
              <a:rPr lang="en-US" sz="1600" dirty="0">
                <a:hlinkClick r:id="rId3"/>
              </a:rPr>
              <a:t>Mark </a:t>
            </a:r>
            <a:r>
              <a:rPr lang="en-US" sz="1600" dirty="0" err="1">
                <a:hlinkClick r:id="rId3"/>
              </a:rPr>
              <a:t>Granovetter</a:t>
            </a:r>
            <a:r>
              <a:rPr lang="en-US" sz="1600" dirty="0"/>
              <a:t>, « The Strength of Weak Ties », in American Journal of Sociology, 1973, vol. 78, n°6)</a:t>
            </a:r>
            <a:endParaRPr lang="fr-FR" dirty="0"/>
          </a:p>
          <a:p>
            <a:pPr lvl="1"/>
            <a:r>
              <a:rPr lang="fr-FR" dirty="0"/>
              <a:t>Deux grands types de liens dans un réseau :</a:t>
            </a:r>
          </a:p>
          <a:p>
            <a:pPr lvl="2"/>
            <a:r>
              <a:rPr lang="fr-FR" dirty="0"/>
              <a:t>Liens fort : rencontres fréquentes, échanges approfondis</a:t>
            </a:r>
          </a:p>
          <a:p>
            <a:pPr lvl="2"/>
            <a:r>
              <a:rPr lang="fr-FR" dirty="0"/>
              <a:t>Liens faibles : contacts brefs, occasionnels, soutien, mise en contact</a:t>
            </a:r>
          </a:p>
          <a:p>
            <a:pPr lvl="1"/>
            <a:r>
              <a:rPr lang="fr-FR" dirty="0"/>
              <a:t>Pour trouver un emploi, les liens faibles sont plus importants, </a:t>
            </a:r>
          </a:p>
          <a:p>
            <a:pPr lvl="2"/>
            <a:r>
              <a:rPr lang="fr-FR" dirty="0"/>
              <a:t>Ils sont plus nombreux</a:t>
            </a:r>
          </a:p>
          <a:p>
            <a:pPr lvl="2"/>
            <a:r>
              <a:rPr lang="fr-FR" dirty="0"/>
              <a:t>Ils forment des « ponts locaux » et créent des chemins plus courts </a:t>
            </a:r>
          </a:p>
          <a:p>
            <a:pPr lvl="2"/>
            <a:r>
              <a:rPr lang="fr-FR" dirty="0"/>
              <a:t>Alors que les réseaux formés par des liens forts sont très intégrés, l’information ne sort pas du groupe</a:t>
            </a:r>
          </a:p>
        </p:txBody>
      </p:sp>
      <p:pic>
        <p:nvPicPr>
          <p:cNvPr id="1026" name="Picture 2" descr="http://4.bp.blogspot.com/_W8k_-zfUyVg/TNw1HxiKwqI/AAAAAAAACpM/nPwX1BEmXgM/s1600/Slid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9" y="4273952"/>
            <a:ext cx="3646030" cy="273452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303362" y="4706042"/>
            <a:ext cx="6493399" cy="1600438"/>
          </a:xfrm>
          <a:prstGeom prst="rect">
            <a:avLst/>
          </a:prstGeom>
          <a:noFill/>
        </p:spPr>
        <p:txBody>
          <a:bodyPr wrap="square" rtlCol="0">
            <a:spAutoFit/>
          </a:bodyPr>
          <a:lstStyle/>
          <a:p>
            <a:pPr lvl="1"/>
            <a:r>
              <a:rPr lang="fr-FR" dirty="0"/>
              <a:t>Fermeture triadique</a:t>
            </a:r>
          </a:p>
          <a:p>
            <a:pPr marL="1200150" lvl="2" indent="-285750">
              <a:buFont typeface="Arial" pitchFamily="34" charset="0"/>
              <a:buChar char="•"/>
            </a:pPr>
            <a:r>
              <a:rPr lang="fr-FR" sz="1800" dirty="0">
                <a:solidFill>
                  <a:srgbClr val="7030A0"/>
                </a:solidFill>
              </a:rPr>
              <a:t>Si les liens A-B et A-C sont forts, probabilité/prévision d’un lien (faible ou fort) entre B et C</a:t>
            </a:r>
          </a:p>
          <a:p>
            <a:pPr lvl="2"/>
            <a:r>
              <a:rPr lang="fr-FR" sz="1800" dirty="0">
                <a:solidFill>
                  <a:srgbClr val="7030A0"/>
                </a:solidFill>
              </a:rPr>
              <a:t>=&gt; Amis d’amis, systèmes de suggestion, prédiction</a:t>
            </a:r>
          </a:p>
          <a:p>
            <a:endParaRPr lang="fr-FR" dirty="0"/>
          </a:p>
        </p:txBody>
      </p:sp>
      <p:sp>
        <p:nvSpPr>
          <p:cNvPr id="6"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dirty="0">
                <a:latin typeface="Arial" charset="0"/>
              </a:rPr>
              <a:t>Image : </a:t>
            </a:r>
            <a:r>
              <a:rPr lang="en-US" sz="1600" dirty="0">
                <a:latin typeface="Arial" charset="0"/>
                <a:hlinkClick r:id="rId5"/>
              </a:rPr>
              <a:t>source</a:t>
            </a:r>
            <a:endParaRPr lang="en-US" sz="1600" dirty="0">
              <a:latin typeface="Arial" charset="0"/>
            </a:endParaRPr>
          </a:p>
        </p:txBody>
      </p:sp>
      <p:sp>
        <p:nvSpPr>
          <p:cNvPr id="3" name="Rectangle 2"/>
          <p:cNvSpPr/>
          <p:nvPr/>
        </p:nvSpPr>
        <p:spPr bwMode="auto">
          <a:xfrm>
            <a:off x="104172" y="4421529"/>
            <a:ext cx="3287210" cy="28451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200" y="1043088"/>
            <a:ext cx="747395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Rectangle 2"/>
          <p:cNvSpPr>
            <a:spLocks noGrp="1" noChangeArrowheads="1"/>
          </p:cNvSpPr>
          <p:nvPr>
            <p:ph type="title"/>
          </p:nvPr>
        </p:nvSpPr>
        <p:spPr>
          <a:xfrm>
            <a:off x="820738" y="176213"/>
            <a:ext cx="8208962" cy="587716"/>
          </a:xfrm>
        </p:spPr>
        <p:txBody>
          <a:bodyPr/>
          <a:lstStyle/>
          <a:p>
            <a:r>
              <a:rPr lang="fr-FR" dirty="0"/>
              <a:t>Maximum de liens forts </a:t>
            </a:r>
          </a:p>
        </p:txBody>
      </p:sp>
      <p:sp>
        <p:nvSpPr>
          <p:cNvPr id="2" name="ZoneTexte 1"/>
          <p:cNvSpPr txBox="1"/>
          <p:nvPr/>
        </p:nvSpPr>
        <p:spPr>
          <a:xfrm>
            <a:off x="59537" y="2974714"/>
            <a:ext cx="3100352" cy="1908215"/>
          </a:xfrm>
          <a:prstGeom prst="rect">
            <a:avLst/>
          </a:prstGeom>
          <a:noFill/>
        </p:spPr>
        <p:txBody>
          <a:bodyPr wrap="square" rtlCol="0">
            <a:spAutoFit/>
          </a:bodyPr>
          <a:lstStyle/>
          <a:p>
            <a:r>
              <a:rPr lang="fr-FR" sz="2000" dirty="0">
                <a:solidFill>
                  <a:srgbClr val="000000"/>
                </a:solidFill>
              </a:rPr>
              <a:t>Le nombre maximal de liens forts que peut entretenir un utilisateur d’un média social est généralement compris entre 10 et 20</a:t>
            </a:r>
          </a:p>
          <a:p>
            <a:r>
              <a:rPr lang="fr-FR" sz="1800" dirty="0">
                <a:solidFill>
                  <a:srgbClr val="000000"/>
                </a:solidFill>
              </a:rPr>
              <a:t>Voir </a:t>
            </a:r>
            <a:r>
              <a:rPr lang="fr-FR" sz="1800" dirty="0">
                <a:solidFill>
                  <a:srgbClr val="000000"/>
                </a:solidFill>
                <a:hlinkClick r:id="rId4"/>
              </a:rPr>
              <a:t>aussi nombre de Dunbar</a:t>
            </a:r>
            <a:endParaRPr lang="fr-FR" sz="1800" dirty="0">
              <a:solidFill>
                <a:srgbClr val="000000"/>
              </a:solidFill>
            </a:endParaRPr>
          </a:p>
        </p:txBody>
      </p:sp>
    </p:spTree>
    <p:extLst>
      <p:ext uri="{BB962C8B-B14F-4D97-AF65-F5344CB8AC3E}">
        <p14:creationId xmlns:p14="http://schemas.microsoft.com/office/powerpoint/2010/main" val="2156914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20738" y="176212"/>
            <a:ext cx="8208962" cy="1347787"/>
          </a:xfrm>
        </p:spPr>
        <p:txBody>
          <a:bodyPr/>
          <a:lstStyle/>
          <a:p>
            <a:r>
              <a:rPr lang="fr-FR" dirty="0"/>
              <a:t>Limites à l’utilisation de l’analyse structurale</a:t>
            </a:r>
          </a:p>
        </p:txBody>
      </p:sp>
      <p:sp>
        <p:nvSpPr>
          <p:cNvPr id="32771" name="Rectangle 3"/>
          <p:cNvSpPr>
            <a:spLocks noGrp="1" noChangeArrowheads="1"/>
          </p:cNvSpPr>
          <p:nvPr>
            <p:ph type="body" idx="1"/>
          </p:nvPr>
        </p:nvSpPr>
        <p:spPr>
          <a:xfrm>
            <a:off x="381000" y="2390775"/>
            <a:ext cx="8299450" cy="3857625"/>
          </a:xfrm>
        </p:spPr>
        <p:txBody>
          <a:bodyPr/>
          <a:lstStyle/>
          <a:p>
            <a:pPr marL="457200" indent="-457200"/>
            <a:r>
              <a:rPr lang="fr-FR" dirty="0"/>
              <a:t>Confidentialité, </a:t>
            </a:r>
            <a:r>
              <a:rPr lang="fr-FR" i="1" dirty="0" err="1"/>
              <a:t>privacy</a:t>
            </a:r>
            <a:endParaRPr lang="fr-FR" i="1" dirty="0"/>
          </a:p>
          <a:p>
            <a:pPr marL="457200" indent="-457200"/>
            <a:r>
              <a:rPr lang="fr-FR" dirty="0"/>
              <a:t>Nature informelle, spontanée des réseaux</a:t>
            </a:r>
          </a:p>
          <a:p>
            <a:pPr marL="457200" indent="-457200"/>
            <a:r>
              <a:rPr lang="fr-FR" dirty="0"/>
              <a:t>Complexité et temps consommé</a:t>
            </a:r>
          </a:p>
          <a:p>
            <a:pPr marL="857250" lvl="1" indent="-457200"/>
            <a:r>
              <a:rPr lang="fr-FR" dirty="0" err="1">
                <a:hlinkClick r:id="rId3"/>
              </a:rPr>
              <a:t>Big</a:t>
            </a:r>
            <a:r>
              <a:rPr lang="fr-FR" dirty="0">
                <a:hlinkClick r:id="rId3"/>
              </a:rPr>
              <a:t> data</a:t>
            </a:r>
            <a:endParaRPr lang="fr-FR" dirty="0"/>
          </a:p>
          <a:p>
            <a:pPr marL="457200" indent="-457200"/>
            <a:r>
              <a:rPr lang="fr-FR" dirty="0"/>
              <a:t>Les réseaux et les relations qui les composent ne sont pas statiques, ils changent sans cesse.</a:t>
            </a:r>
          </a:p>
          <a:p>
            <a:pPr marL="457200" indent="-457200"/>
            <a:r>
              <a:rPr lang="fr-FR" dirty="0"/>
              <a:t>Les relations ne sont pas toujours « activées » : cela dépend des contextes/situations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r-FR"/>
              <a:t>"Réseau", un terme polysémique</a:t>
            </a:r>
          </a:p>
        </p:txBody>
      </p:sp>
      <p:sp>
        <p:nvSpPr>
          <p:cNvPr id="332803" name="Rectangle 3"/>
          <p:cNvSpPr>
            <a:spLocks noGrp="1" noChangeArrowheads="1"/>
          </p:cNvSpPr>
          <p:nvPr>
            <p:ph type="body" idx="1"/>
          </p:nvPr>
        </p:nvSpPr>
        <p:spPr>
          <a:xfrm>
            <a:off x="381000" y="2590800"/>
            <a:ext cx="8299450" cy="3657600"/>
          </a:xfrm>
        </p:spPr>
        <p:txBody>
          <a:bodyPr/>
          <a:lstStyle/>
          <a:p>
            <a:pPr marL="457200" indent="-457200">
              <a:buFontTx/>
              <a:buNone/>
            </a:pPr>
            <a:r>
              <a:rPr lang="fr-FR"/>
              <a:t>Étymologie du réseau : </a:t>
            </a:r>
            <a:r>
              <a:rPr lang="fr-FR" i="1"/>
              <a:t>retis</a:t>
            </a:r>
          </a:p>
          <a:p>
            <a:pPr marL="457200" indent="-457200"/>
            <a:r>
              <a:rPr lang="fr-FR"/>
              <a:t>Un concept polysémique : </a:t>
            </a:r>
          </a:p>
          <a:p>
            <a:pPr marL="838200" lvl="1" indent="-381000"/>
            <a:r>
              <a:rPr lang="fr-FR"/>
              <a:t>Filet, sang, égouts, routes, téléphone, liens entre personnes, organisations en réseau… </a:t>
            </a:r>
          </a:p>
          <a:p>
            <a:pPr marL="457200" indent="-457200"/>
            <a:r>
              <a:rPr lang="fr-FR"/>
              <a:t>L'Internet : un réseau d’échange d’informations </a:t>
            </a:r>
          </a:p>
          <a:p>
            <a:pPr marL="838200" lvl="1" indent="-381000"/>
            <a:r>
              <a:rPr lang="fr-FR"/>
              <a:t>.. qui devient « massivement relationnel »  avec le web 2.0</a:t>
            </a:r>
          </a:p>
          <a:p>
            <a:pPr marL="457200" indent="-457200"/>
            <a:r>
              <a:rPr lang="fr-FR"/>
              <a:t>Les réseaux d’entreprise </a:t>
            </a:r>
          </a:p>
          <a:p>
            <a:pPr marL="838200" lvl="1" indent="-381000"/>
            <a:r>
              <a:rPr lang="fr-FR"/>
              <a:t>cas des districts industriels</a:t>
            </a:r>
          </a:p>
        </p:txBody>
      </p:sp>
      <p:pic>
        <p:nvPicPr>
          <p:cNvPr id="1026" name="Picture 2" descr="http://www.acta-archeo.com/html/images/acta/RETIAIRE-SECUTOR-INTER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887" y="848401"/>
            <a:ext cx="4364264" cy="2625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600" dirty="0">
                <a:latin typeface="Arial" charset="0"/>
              </a:rPr>
              <a:t>Image : </a:t>
            </a:r>
            <a:r>
              <a:rPr lang="en-US" sz="1600" dirty="0">
                <a:latin typeface="Arial" charset="0"/>
                <a:hlinkClick r:id="rId4"/>
              </a:rPr>
              <a:t>Source</a:t>
            </a:r>
            <a:endParaRPr lang="en-US" sz="1600"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r-FR"/>
              <a:t>Questions ?</a:t>
            </a:r>
          </a:p>
        </p:txBody>
      </p:sp>
      <p:sp>
        <p:nvSpPr>
          <p:cNvPr id="34819" name="Rectangle 3"/>
          <p:cNvSpPr>
            <a:spLocks noGrp="1" noChangeArrowheads="1"/>
          </p:cNvSpPr>
          <p:nvPr>
            <p:ph type="body" idx="1"/>
          </p:nvPr>
        </p:nvSpPr>
        <p:spPr>
          <a:xfrm>
            <a:off x="381000" y="1072055"/>
            <a:ext cx="8299450" cy="5176345"/>
          </a:xfrm>
        </p:spPr>
        <p:txBody>
          <a:bodyPr/>
          <a:lstStyle/>
          <a:p>
            <a:pPr marL="0" indent="0">
              <a:buNone/>
            </a:pPr>
            <a:r>
              <a:rPr lang="fr-FR" dirty="0"/>
              <a:t>Analysez </a:t>
            </a:r>
            <a:r>
              <a:rPr lang="fr-FR" dirty="0">
                <a:hlinkClick r:id="rId3"/>
              </a:rPr>
              <a:t>les métadonnées de votre compte </a:t>
            </a:r>
            <a:r>
              <a:rPr lang="fr-FR" dirty="0" err="1">
                <a:hlinkClick r:id="rId3"/>
              </a:rPr>
              <a:t>gmail</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Exemple de sujet d’examen</a:t>
            </a:r>
          </a:p>
          <a:p>
            <a:pPr lvl="1"/>
            <a:r>
              <a:rPr lang="fr-FR" dirty="0"/>
              <a:t>Définissez les concepts d’analyse structurale suivants et expliquez leur intérêt : centralité, clique.</a:t>
            </a:r>
          </a:p>
          <a:p>
            <a:pPr marL="0" indent="0">
              <a:buNone/>
            </a:pPr>
            <a:endParaRPr lang="fr-FR" dirty="0"/>
          </a:p>
        </p:txBody>
      </p:sp>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621" y="1558628"/>
            <a:ext cx="4679829" cy="4281788"/>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92138" y="1150938"/>
            <a:ext cx="8064500" cy="5373687"/>
          </a:xfrm>
          <a:noFill/>
        </p:spPr>
        <p:txBody>
          <a:bodyPr/>
          <a:lstStyle/>
          <a:p>
            <a:pPr marL="457200" indent="-457200" algn="ctr" defTabSz="449263">
              <a:lnSpc>
                <a:spcPct val="76000"/>
              </a:lnSpc>
              <a:buFontTx/>
              <a:buNone/>
            </a:pPr>
            <a:r>
              <a:rPr lang="fr-FR" sz="3600" dirty="0">
                <a:solidFill>
                  <a:schemeClr val="tx1"/>
                </a:solidFill>
              </a:rPr>
              <a:t>Mes autres cours :</a:t>
            </a:r>
          </a:p>
          <a:p>
            <a:pPr marL="457200" indent="-457200" algn="ctr" defTabSz="449263">
              <a:lnSpc>
                <a:spcPct val="76000"/>
              </a:lnSpc>
              <a:buFontTx/>
              <a:buNone/>
            </a:pPr>
            <a:endParaRPr lang="fr-FR" sz="3600" dirty="0">
              <a:solidFill>
                <a:schemeClr val="tx1"/>
              </a:solidFill>
            </a:endParaRPr>
          </a:p>
          <a:p>
            <a:pPr marL="457200" indent="-457200" defTabSz="449263">
              <a:lnSpc>
                <a:spcPct val="76000"/>
              </a:lnSpc>
            </a:pPr>
            <a:r>
              <a:rPr lang="fr-FR" sz="2000" dirty="0"/>
              <a:t>en vidéo (diapos + son des commentaires) :</a:t>
            </a:r>
          </a:p>
          <a:p>
            <a:pPr marL="838200" lvl="1" indent="-381000" defTabSz="449263">
              <a:lnSpc>
                <a:spcPct val="76000"/>
              </a:lnSpc>
            </a:pPr>
            <a:r>
              <a:rPr lang="fr-FR" sz="1400" dirty="0">
                <a:hlinkClick r:id="rId3"/>
              </a:rPr>
              <a:t>Fondamentaux de la gestion de projet</a:t>
            </a:r>
            <a:r>
              <a:rPr lang="fr-FR" sz="1400" dirty="0"/>
              <a:t> et </a:t>
            </a:r>
            <a:r>
              <a:rPr lang="fr-FR" sz="1400" dirty="0">
                <a:hlinkClick r:id="rId4"/>
              </a:rPr>
              <a:t>Animation d’équipe-projet et motivation</a:t>
            </a:r>
            <a:endParaRPr lang="fr-FR" sz="1400" dirty="0"/>
          </a:p>
          <a:p>
            <a:pPr marL="457200" indent="-457200" defTabSz="449263">
              <a:lnSpc>
                <a:spcPct val="76000"/>
              </a:lnSpc>
            </a:pPr>
            <a:r>
              <a:rPr lang="fr-FR" sz="2000" dirty="0"/>
              <a:t>en diapositives animées :</a:t>
            </a:r>
          </a:p>
          <a:p>
            <a:pPr marL="838200" lvl="1" indent="-381000" defTabSz="449263">
              <a:lnSpc>
                <a:spcPct val="76000"/>
              </a:lnSpc>
            </a:pPr>
            <a:r>
              <a:rPr lang="fr-FR" sz="1400" dirty="0">
                <a:hlinkClick r:id="rId5"/>
              </a:rPr>
              <a:t>Fondamentaux de la gestion de projet</a:t>
            </a:r>
            <a:endParaRPr lang="fr-FR" sz="1400" dirty="0"/>
          </a:p>
          <a:p>
            <a:pPr marL="838200" lvl="1" indent="-381000" defTabSz="449263">
              <a:lnSpc>
                <a:spcPct val="76000"/>
              </a:lnSpc>
            </a:pPr>
            <a:r>
              <a:rPr lang="fr-FR" sz="1400" dirty="0"/>
              <a:t>Les bases des </a:t>
            </a:r>
            <a:r>
              <a:rPr lang="fr-FR" sz="1400" dirty="0">
                <a:hlinkClick r:id="rId6"/>
              </a:rPr>
              <a:t>outils d'organisation projet</a:t>
            </a:r>
            <a:endParaRPr lang="fr-FR" sz="1400" dirty="0">
              <a:hlinkClick r:id="rId7"/>
            </a:endParaRPr>
          </a:p>
          <a:p>
            <a:pPr marL="838200" lvl="1" indent="-381000" defTabSz="449263">
              <a:lnSpc>
                <a:spcPct val="76000"/>
              </a:lnSpc>
            </a:pPr>
            <a:r>
              <a:rPr lang="fr-FR" sz="1400" dirty="0" err="1">
                <a:hlinkClick r:id="rId7"/>
              </a:rPr>
              <a:t>Groupware</a:t>
            </a:r>
            <a:r>
              <a:rPr lang="fr-FR" sz="1400" dirty="0">
                <a:hlinkClick r:id="rId7"/>
              </a:rPr>
              <a:t> et outils informatiques de gestion de projets</a:t>
            </a:r>
            <a:r>
              <a:rPr lang="fr-FR" sz="1400" dirty="0"/>
              <a:t> </a:t>
            </a:r>
          </a:p>
          <a:p>
            <a:pPr marL="838200" lvl="1" indent="-381000" defTabSz="449263">
              <a:lnSpc>
                <a:spcPct val="76000"/>
              </a:lnSpc>
            </a:pPr>
            <a:r>
              <a:rPr lang="fr-FR" sz="1400" dirty="0"/>
              <a:t>Introduction à </a:t>
            </a:r>
            <a:r>
              <a:rPr lang="fr-FR" sz="1400" dirty="0">
                <a:hlinkClick r:id="rId8"/>
              </a:rPr>
              <a:t>l'analyse stratégique en management de projet</a:t>
            </a:r>
            <a:r>
              <a:rPr lang="fr-FR" sz="1400" dirty="0"/>
              <a:t> </a:t>
            </a:r>
          </a:p>
          <a:p>
            <a:pPr marL="838200" lvl="1" indent="-381000" defTabSz="449263">
              <a:lnSpc>
                <a:spcPct val="76000"/>
              </a:lnSpc>
            </a:pPr>
            <a:r>
              <a:rPr lang="fr-FR" sz="1400" dirty="0"/>
              <a:t>Comment </a:t>
            </a:r>
            <a:r>
              <a:rPr lang="fr-FR" sz="1400" dirty="0">
                <a:hlinkClick r:id="rId9"/>
              </a:rPr>
              <a:t>animer un  Brainstorming</a:t>
            </a:r>
            <a:r>
              <a:rPr lang="fr-FR" sz="1400" dirty="0"/>
              <a:t> et 4 topos de </a:t>
            </a:r>
            <a:r>
              <a:rPr lang="fr-FR" sz="1400" dirty="0">
                <a:hlinkClick r:id="rId10"/>
              </a:rPr>
              <a:t>Méthodes de Résolution de Problèmes</a:t>
            </a:r>
            <a:endParaRPr lang="fr-FR" sz="1400" dirty="0">
              <a:hlinkClick r:id="rId11"/>
            </a:endParaRPr>
          </a:p>
          <a:p>
            <a:pPr marL="838200" lvl="1" indent="-381000" defTabSz="449263">
              <a:lnSpc>
                <a:spcPct val="76000"/>
              </a:lnSpc>
            </a:pPr>
            <a:r>
              <a:rPr lang="fr-FR" sz="1400" dirty="0">
                <a:hlinkClick r:id="rId11"/>
              </a:rPr>
              <a:t>Cours d'analyse fonctionnelle</a:t>
            </a:r>
            <a:endParaRPr lang="fr-FR" sz="1400" dirty="0">
              <a:hlinkClick r:id="rId12"/>
            </a:endParaRPr>
          </a:p>
          <a:p>
            <a:pPr marL="838200" lvl="1" indent="-381000" defTabSz="449263">
              <a:lnSpc>
                <a:spcPct val="76000"/>
              </a:lnSpc>
            </a:pPr>
            <a:r>
              <a:rPr lang="fr-FR" sz="1400" dirty="0">
                <a:hlinkClick r:id="rId12"/>
              </a:rPr>
              <a:t>Introduction à la gestion des risques</a:t>
            </a:r>
            <a:r>
              <a:rPr lang="fr-FR" sz="1400" dirty="0"/>
              <a:t> </a:t>
            </a:r>
            <a:endParaRPr lang="fr-FR" sz="1400" dirty="0">
              <a:hlinkClick r:id="rId13"/>
            </a:endParaRPr>
          </a:p>
          <a:p>
            <a:pPr marL="838200" lvl="1" indent="-381000" defTabSz="449263">
              <a:lnSpc>
                <a:spcPct val="76000"/>
              </a:lnSpc>
            </a:pPr>
            <a:r>
              <a:rPr lang="fr-FR" sz="1400" dirty="0">
                <a:hlinkClick r:id="rId13"/>
              </a:rPr>
              <a:t>Démarche de gestion des risques </a:t>
            </a:r>
            <a:r>
              <a:rPr lang="fr-FR" sz="1400" dirty="0"/>
              <a:t>et </a:t>
            </a:r>
            <a:r>
              <a:rPr lang="fr-FR" sz="1400" dirty="0">
                <a:hlinkClick r:id="rId13"/>
              </a:rPr>
              <a:t>plan de prévention</a:t>
            </a:r>
            <a:endParaRPr lang="fr-FR" sz="1400" dirty="0"/>
          </a:p>
          <a:p>
            <a:pPr marL="457200" indent="-457200" defTabSz="449263">
              <a:lnSpc>
                <a:spcPct val="76000"/>
              </a:lnSpc>
            </a:pPr>
            <a:r>
              <a:rPr lang="fr-FR" sz="2000" dirty="0"/>
              <a:t>Enfin, voici des </a:t>
            </a:r>
            <a:r>
              <a:rPr lang="fr-FR" sz="2000" dirty="0">
                <a:hlinkClick r:id="rId14"/>
              </a:rPr>
              <a:t>cartes conceptuelles</a:t>
            </a:r>
            <a:r>
              <a:rPr lang="fr-FR" sz="2000" dirty="0"/>
              <a:t> résumant certains des cours</a:t>
            </a:r>
          </a:p>
          <a:p>
            <a:pPr marL="457200" indent="-457200" defTabSz="449263">
              <a:lnSpc>
                <a:spcPct val="76000"/>
              </a:lnSpc>
            </a:pPr>
            <a:endParaRPr lang="fr-FR" sz="2000" dirty="0"/>
          </a:p>
          <a:p>
            <a:pPr marL="457200" indent="-457200" defTabSz="449263">
              <a:lnSpc>
                <a:spcPct val="76000"/>
              </a:lnSpc>
              <a:buClr>
                <a:schemeClr val="tx1"/>
              </a:buClr>
              <a:buFont typeface="Wingdings" pitchFamily="2" charset="2"/>
              <a:buChar char="Ø"/>
            </a:pPr>
            <a:r>
              <a:rPr lang="fr-FR" sz="1800" dirty="0"/>
              <a:t>Cours de </a:t>
            </a:r>
            <a:r>
              <a:rPr lang="fr-FR" sz="1800" dirty="0">
                <a:hlinkClick r:id="rId15"/>
              </a:rPr>
              <a:t>finance de marché </a:t>
            </a:r>
            <a:endParaRPr lang="fr-FR" sz="1800" dirty="0"/>
          </a:p>
          <a:p>
            <a:pPr marL="457200" indent="-457200" defTabSz="449263">
              <a:lnSpc>
                <a:spcPct val="76000"/>
              </a:lnSpc>
              <a:buClr>
                <a:schemeClr val="tx1"/>
              </a:buClr>
              <a:buFont typeface="Wingdings" pitchFamily="2" charset="2"/>
              <a:buChar char="Ø"/>
            </a:pPr>
            <a:r>
              <a:rPr lang="fr-FR" sz="1800" dirty="0"/>
              <a:t>Autres cours de </a:t>
            </a:r>
            <a:r>
              <a:rPr lang="fr-FR" sz="1800" dirty="0">
                <a:hlinkClick r:id="rId16"/>
              </a:rPr>
              <a:t>sociologie des organisations</a:t>
            </a:r>
            <a:endParaRPr lang="fr-FR" sz="1800" dirty="0"/>
          </a:p>
          <a:p>
            <a:pPr marL="457200" indent="-457200" defTabSz="449263">
              <a:lnSpc>
                <a:spcPct val="76000"/>
              </a:lnSpc>
              <a:buClr>
                <a:schemeClr val="tx1"/>
              </a:buClr>
              <a:buFont typeface="Wingdings" pitchFamily="2" charset="2"/>
              <a:buChar char="Ø"/>
            </a:pPr>
            <a:r>
              <a:rPr lang="fr-FR" sz="1800" dirty="0"/>
              <a:t>cours de </a:t>
            </a:r>
            <a:r>
              <a:rPr lang="fr-FR" sz="1800" dirty="0">
                <a:hlinkClick r:id="rId17"/>
              </a:rPr>
              <a:t>qualité</a:t>
            </a:r>
            <a:r>
              <a:rPr lang="fr-FR" sz="1800" dirty="0"/>
              <a:t> et </a:t>
            </a:r>
            <a:r>
              <a:rPr lang="fr-FR" sz="1800" dirty="0">
                <a:hlinkClick r:id="rId17"/>
              </a:rPr>
              <a:t>méthodes de résolution de problèmes</a:t>
            </a:r>
            <a:r>
              <a:rPr lang="fr-FR" sz="1800" dirty="0"/>
              <a:t> </a:t>
            </a:r>
          </a:p>
          <a:p>
            <a:pPr marL="457200" indent="-457200" defTabSz="449263">
              <a:lnSpc>
                <a:spcPct val="76000"/>
              </a:lnSpc>
              <a:buClr>
                <a:schemeClr val="tx1"/>
              </a:buClr>
              <a:buFont typeface="Wingdings" pitchFamily="2" charset="2"/>
              <a:buChar char="Ø"/>
            </a:pPr>
            <a:r>
              <a:rPr lang="fr-FR" sz="1800" dirty="0">
                <a:hlinkClick r:id="rId18"/>
              </a:rPr>
              <a:t>cours de référencement</a:t>
            </a:r>
            <a:r>
              <a:rPr lang="fr-FR" sz="1800" dirty="0"/>
              <a:t> </a:t>
            </a:r>
          </a:p>
          <a:p>
            <a:pPr marL="457200" indent="-457200" defTabSz="449263">
              <a:lnSpc>
                <a:spcPct val="76000"/>
              </a:lnSpc>
              <a:buClr>
                <a:schemeClr val="tx1"/>
              </a:buClr>
              <a:buFont typeface="Wingdings" pitchFamily="2" charset="2"/>
              <a:buChar char="Ø"/>
            </a:pPr>
            <a:r>
              <a:rPr lang="fr-FR" sz="1800" dirty="0">
                <a:hlinkClick r:id="rId19"/>
              </a:rPr>
              <a:t>Wikipédia</a:t>
            </a:r>
            <a:r>
              <a:rPr lang="fr-FR" sz="1800" dirty="0"/>
              <a:t> en tant que système de gestion des connaissances</a:t>
            </a:r>
            <a:endParaRPr lang="fr-FR" sz="1800" b="1" dirty="0"/>
          </a:p>
          <a:p>
            <a:pPr marL="457200" indent="-457200" defTabSz="449263">
              <a:lnSpc>
                <a:spcPct val="76000"/>
              </a:lnSpc>
              <a:buFontTx/>
              <a:buNone/>
            </a:pPr>
            <a:endParaRPr lang="fr-FR" sz="1800" dirty="0"/>
          </a:p>
        </p:txBody>
      </p:sp>
      <p:sp>
        <p:nvSpPr>
          <p:cNvPr id="35843" name="Rectangle 3"/>
          <p:cNvSpPr>
            <a:spLocks noGrp="1" noChangeArrowheads="1"/>
          </p:cNvSpPr>
          <p:nvPr>
            <p:ph type="title"/>
          </p:nvPr>
        </p:nvSpPr>
        <p:spPr/>
        <p:txBody>
          <a:bodyPr/>
          <a:lstStyle/>
          <a:p>
            <a:r>
              <a:rPr lang="fr-FR"/>
              <a:t>Pour en savoir plus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a:t>Qu'est-ce qu'un réseau ?</a:t>
            </a:r>
          </a:p>
        </p:txBody>
      </p:sp>
      <p:sp>
        <p:nvSpPr>
          <p:cNvPr id="7171" name="Rectangle 3"/>
          <p:cNvSpPr>
            <a:spLocks noGrp="1" noChangeArrowheads="1"/>
          </p:cNvSpPr>
          <p:nvPr>
            <p:ph type="body" idx="1"/>
          </p:nvPr>
        </p:nvSpPr>
        <p:spPr>
          <a:xfrm>
            <a:off x="381000" y="4876800"/>
            <a:ext cx="7489825" cy="1371600"/>
          </a:xfrm>
        </p:spPr>
        <p:txBody>
          <a:bodyPr/>
          <a:lstStyle/>
          <a:p>
            <a:pPr>
              <a:buFontTx/>
              <a:buNone/>
            </a:pPr>
            <a:r>
              <a:rPr lang="fr-FR"/>
              <a:t>Un ensemble de </a:t>
            </a:r>
            <a:r>
              <a:rPr lang="fr-FR" b="1" i="1"/>
              <a:t>nœuds</a:t>
            </a:r>
            <a:r>
              <a:rPr lang="fr-FR"/>
              <a:t> (ou </a:t>
            </a:r>
            <a:r>
              <a:rPr lang="fr-FR" i="1"/>
              <a:t>nodes</a:t>
            </a:r>
            <a:r>
              <a:rPr lang="fr-FR"/>
              <a:t>) reliés entre eux par des </a:t>
            </a:r>
            <a:r>
              <a:rPr lang="fr-FR" b="1" i="1"/>
              <a:t>liens</a:t>
            </a:r>
            <a:r>
              <a:rPr lang="fr-FR"/>
              <a:t>. </a:t>
            </a:r>
          </a:p>
        </p:txBody>
      </p:sp>
      <p:grpSp>
        <p:nvGrpSpPr>
          <p:cNvPr id="7172" name="Groupe 1"/>
          <p:cNvGrpSpPr>
            <a:grpSpLocks/>
          </p:cNvGrpSpPr>
          <p:nvPr/>
        </p:nvGrpSpPr>
        <p:grpSpPr bwMode="auto">
          <a:xfrm>
            <a:off x="1038225" y="1311275"/>
            <a:ext cx="7812088" cy="3214688"/>
            <a:chOff x="1321068" y="1311275"/>
            <a:chExt cx="7092453" cy="3214688"/>
          </a:xfrm>
        </p:grpSpPr>
        <p:sp>
          <p:nvSpPr>
            <p:cNvPr id="7173" name="Line 41"/>
            <p:cNvSpPr>
              <a:spLocks noChangeShapeType="1"/>
            </p:cNvSpPr>
            <p:nvPr/>
          </p:nvSpPr>
          <p:spPr bwMode="auto">
            <a:xfrm flipV="1">
              <a:off x="3454400" y="1644650"/>
              <a:ext cx="1533525" cy="828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4" name="Line 42"/>
            <p:cNvSpPr>
              <a:spLocks noChangeShapeType="1"/>
            </p:cNvSpPr>
            <p:nvPr/>
          </p:nvSpPr>
          <p:spPr bwMode="auto">
            <a:xfrm>
              <a:off x="5092700" y="1587500"/>
              <a:ext cx="18161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2" name="Diagramme 1"/>
            <p:cNvGraphicFramePr/>
            <p:nvPr/>
          </p:nvGraphicFramePr>
          <p:xfrm>
            <a:off x="1321068" y="1882775"/>
            <a:ext cx="2427359" cy="259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nvGraphicFramePr>
          <p:xfrm>
            <a:off x="5404079" y="2473325"/>
            <a:ext cx="3009442" cy="20526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e 3"/>
            <p:cNvGraphicFramePr/>
            <p:nvPr/>
          </p:nvGraphicFramePr>
          <p:xfrm>
            <a:off x="3511550" y="1311275"/>
            <a:ext cx="3241675" cy="2209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dirty="0"/>
              <a:t>Caractérisation d’un réseau social</a:t>
            </a:r>
          </a:p>
        </p:txBody>
      </p:sp>
      <p:sp>
        <p:nvSpPr>
          <p:cNvPr id="336899" name="Rectangle 3"/>
          <p:cNvSpPr>
            <a:spLocks noGrp="1" noChangeArrowheads="1"/>
          </p:cNvSpPr>
          <p:nvPr>
            <p:ph type="body" idx="1"/>
          </p:nvPr>
        </p:nvSpPr>
        <p:spPr>
          <a:xfrm>
            <a:off x="725715" y="2002971"/>
            <a:ext cx="7721599" cy="4064000"/>
          </a:xfrm>
        </p:spPr>
        <p:txBody>
          <a:bodyPr/>
          <a:lstStyle/>
          <a:p>
            <a:pPr>
              <a:lnSpc>
                <a:spcPct val="90000"/>
              </a:lnSpc>
            </a:pPr>
            <a:r>
              <a:rPr lang="fr-FR" dirty="0"/>
              <a:t>Un </a:t>
            </a:r>
            <a:r>
              <a:rPr lang="fr-FR" dirty="0">
                <a:solidFill>
                  <a:schemeClr val="tx1"/>
                </a:solidFill>
              </a:rPr>
              <a:t>réseau social</a:t>
            </a:r>
            <a:r>
              <a:rPr lang="fr-FR" dirty="0"/>
              <a:t> est un ensemble d'</a:t>
            </a:r>
            <a:r>
              <a:rPr lang="fr-FR" b="1" dirty="0"/>
              <a:t>acteurs</a:t>
            </a:r>
            <a:r>
              <a:rPr lang="fr-FR" dirty="0"/>
              <a:t> (individus, groupes ou organisations) </a:t>
            </a:r>
            <a:r>
              <a:rPr lang="fr-FR" b="1" dirty="0"/>
              <a:t>reliés</a:t>
            </a:r>
            <a:r>
              <a:rPr lang="fr-FR" dirty="0"/>
              <a:t> par des interactions sociales.</a:t>
            </a:r>
          </a:p>
          <a:p>
            <a:pPr>
              <a:lnSpc>
                <a:spcPct val="90000"/>
              </a:lnSpc>
            </a:pPr>
            <a:r>
              <a:rPr lang="fr-FR" dirty="0">
                <a:solidFill>
                  <a:schemeClr val="hlink"/>
                </a:solidFill>
              </a:rPr>
              <a:t>Ces interactions sociales peuvent être de différentes </a:t>
            </a:r>
            <a:r>
              <a:rPr lang="fr-FR" b="1" dirty="0">
                <a:solidFill>
                  <a:schemeClr val="hlink"/>
                </a:solidFill>
              </a:rPr>
              <a:t>natures</a:t>
            </a:r>
            <a:r>
              <a:rPr lang="fr-FR" dirty="0">
                <a:solidFill>
                  <a:schemeClr val="hlink"/>
                </a:solidFill>
              </a:rPr>
              <a:t> : familiales, sentimentales </a:t>
            </a:r>
            <a:r>
              <a:rPr lang="fr-FR" sz="2000" dirty="0">
                <a:solidFill>
                  <a:srgbClr val="7030A0"/>
                </a:solidFill>
              </a:rPr>
              <a:t>(liens forts) </a:t>
            </a:r>
            <a:r>
              <a:rPr lang="fr-FR" dirty="0">
                <a:solidFill>
                  <a:schemeClr val="hlink"/>
                </a:solidFill>
              </a:rPr>
              <a:t>ou plus distantes : affinité, relation d'affaire, de travail </a:t>
            </a:r>
            <a:r>
              <a:rPr lang="fr-FR" sz="2000" dirty="0">
                <a:solidFill>
                  <a:srgbClr val="7030A0"/>
                </a:solidFill>
              </a:rPr>
              <a:t>(liens faibles)…</a:t>
            </a:r>
            <a:endParaRPr lang="fr-FR" dirty="0">
              <a:solidFill>
                <a:srgbClr val="7030A0"/>
              </a:solidFill>
            </a:endParaRPr>
          </a:p>
          <a:p>
            <a:pPr>
              <a:lnSpc>
                <a:spcPct val="90000"/>
              </a:lnSpc>
            </a:pPr>
            <a:r>
              <a:rPr lang="fr-FR" dirty="0">
                <a:solidFill>
                  <a:srgbClr val="003300"/>
                </a:solidFill>
              </a:rPr>
              <a:t>Elles peuvent </a:t>
            </a:r>
            <a:r>
              <a:rPr lang="fr-FR" b="1" dirty="0">
                <a:solidFill>
                  <a:srgbClr val="003300"/>
                </a:solidFill>
              </a:rPr>
              <a:t>se nouer </a:t>
            </a:r>
            <a:r>
              <a:rPr lang="fr-FR" dirty="0">
                <a:solidFill>
                  <a:srgbClr val="003300"/>
                </a:solidFill>
              </a:rPr>
              <a:t>à travers des contacts directs ou </a:t>
            </a:r>
            <a:r>
              <a:rPr lang="fr-FR" dirty="0" err="1">
                <a:solidFill>
                  <a:srgbClr val="003300"/>
                </a:solidFill>
              </a:rPr>
              <a:t>médiés</a:t>
            </a:r>
            <a:r>
              <a:rPr lang="fr-FR" dirty="0">
                <a:solidFill>
                  <a:srgbClr val="003300"/>
                </a:solidFill>
              </a:rPr>
              <a:t> technologiquement : </a:t>
            </a:r>
            <a:r>
              <a:rPr lang="fr-FR" sz="2000" dirty="0">
                <a:solidFill>
                  <a:srgbClr val="003300"/>
                </a:solidFill>
              </a:rPr>
              <a:t>échange de lettres, de méls, chat, réseaux sociaux, mondes virtuels…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6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6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english149-w2008.pbworks.com/f/friendwheel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044" y="566057"/>
            <a:ext cx="6226171" cy="62261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plecomplexity.net/wp-content/uploads/2008/01/facebook-friend-whe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44818"/>
            <a:ext cx="4484474" cy="394318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fr-FR" i="1" dirty="0" err="1">
                <a:hlinkClick r:id="rId5"/>
              </a:rPr>
              <a:t>Friends</a:t>
            </a:r>
            <a:r>
              <a:rPr lang="fr-FR" i="1" dirty="0">
                <a:hlinkClick r:id="rId5"/>
              </a:rPr>
              <a:t> </a:t>
            </a:r>
            <a:r>
              <a:rPr lang="fr-FR" i="1" dirty="0" err="1">
                <a:hlinkClick r:id="rId5"/>
              </a:rPr>
              <a:t>wheel</a:t>
            </a:r>
            <a:r>
              <a:rPr lang="fr-FR" i="1" dirty="0"/>
              <a:t> </a:t>
            </a:r>
            <a:r>
              <a:rPr lang="fr-FR" dirty="0"/>
              <a:t>de Facebook</a:t>
            </a:r>
          </a:p>
        </p:txBody>
      </p:sp>
      <p:sp>
        <p:nvSpPr>
          <p:cNvPr id="4"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dirty="0">
                <a:latin typeface="Arial" charset="0"/>
                <a:hlinkClick r:id="rId6"/>
              </a:rPr>
              <a:t>Source1</a:t>
            </a:r>
            <a:r>
              <a:rPr lang="en-US" sz="1600" dirty="0">
                <a:latin typeface="Arial" charset="0"/>
              </a:rPr>
              <a:t>, </a:t>
            </a:r>
            <a:r>
              <a:rPr lang="en-US" sz="1600" dirty="0">
                <a:latin typeface="Arial" charset="0"/>
                <a:hlinkClick r:id="rId7"/>
              </a:rPr>
              <a:t>Source2</a:t>
            </a:r>
            <a:r>
              <a:rPr lang="en-US" sz="1600" dirty="0">
                <a:latin typeface="Arial" charset="0"/>
              </a:rPr>
              <a:t>, </a:t>
            </a:r>
            <a:r>
              <a:rPr lang="en-US" sz="1600" dirty="0">
                <a:latin typeface="Arial" charset="0"/>
                <a:hlinkClick r:id="rId8"/>
              </a:rPr>
              <a:t>Source3</a:t>
            </a:r>
            <a:endParaRPr lang="en-US" sz="1600" dirty="0">
              <a:latin typeface="Arial" charset="0"/>
            </a:endParaRPr>
          </a:p>
        </p:txBody>
      </p:sp>
      <p:pic>
        <p:nvPicPr>
          <p:cNvPr id="2050" name="Picture 2" descr="http://www.dereckjohnson.co.uk/wp-content/uploads/2009/08/friend-whe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8318" y="990826"/>
            <a:ext cx="4974544" cy="49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1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2" descr="http://d3.do/en/wp-content/uploads/2011/10/goo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386" y="516705"/>
            <a:ext cx="6823799" cy="655603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fr-FR" i="1" dirty="0" err="1">
                <a:hlinkClick r:id="rId4"/>
              </a:rPr>
              <a:t>Circle</a:t>
            </a:r>
            <a:r>
              <a:rPr lang="fr-FR" i="1" dirty="0">
                <a:hlinkClick r:id="rId4"/>
              </a:rPr>
              <a:t> of trust </a:t>
            </a:r>
            <a:r>
              <a:rPr lang="fr-FR" i="1" dirty="0"/>
              <a:t>de Google+</a:t>
            </a:r>
            <a:endParaRPr lang="fr-FR" dirty="0"/>
          </a:p>
        </p:txBody>
      </p:sp>
      <p:sp>
        <p:nvSpPr>
          <p:cNvPr id="4" name="Text Box 6"/>
          <p:cNvSpPr txBox="1">
            <a:spLocks noChangeArrowheads="1"/>
          </p:cNvSpPr>
          <p:nvPr/>
        </p:nvSpPr>
        <p:spPr bwMode="auto">
          <a:xfrm>
            <a:off x="5442857" y="6530975"/>
            <a:ext cx="3377293" cy="338554"/>
          </a:xfrm>
          <a:prstGeom prst="rect">
            <a:avLst/>
          </a:prstGeom>
          <a:solidFill>
            <a:schemeClr val="bg2">
              <a:lumMod val="60000"/>
              <a:lumOff val="40000"/>
            </a:schemeClr>
          </a:solidFill>
          <a:ln>
            <a:noFill/>
          </a:ln>
          <a:effec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a:r>
              <a:rPr lang="en-US" sz="1600" dirty="0">
                <a:latin typeface="Arial" charset="0"/>
                <a:hlinkClick r:id="rId4"/>
              </a:rPr>
              <a:t>Source</a:t>
            </a:r>
            <a:endParaRPr lang="en-US" sz="1600" dirty="0">
              <a:latin typeface="Arial" charset="0"/>
            </a:endParaRPr>
          </a:p>
        </p:txBody>
      </p:sp>
    </p:spTree>
    <p:extLst>
      <p:ext uri="{BB962C8B-B14F-4D97-AF65-F5344CB8AC3E}">
        <p14:creationId xmlns:p14="http://schemas.microsoft.com/office/powerpoint/2010/main" val="27713445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Obama discussion 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61" y="825499"/>
            <a:ext cx="5076825" cy="5705476"/>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61257" y="176213"/>
            <a:ext cx="8768443" cy="534987"/>
          </a:xfrm>
        </p:spPr>
        <p:txBody>
          <a:bodyPr/>
          <a:lstStyle/>
          <a:p>
            <a:r>
              <a:rPr lang="fr-FR" dirty="0"/>
              <a:t>Un réseau d’auteurs d’un article de Wikipédia</a:t>
            </a:r>
          </a:p>
        </p:txBody>
      </p:sp>
      <p:sp>
        <p:nvSpPr>
          <p:cNvPr id="6" name="Text Box 6"/>
          <p:cNvSpPr txBox="1">
            <a:spLocks noChangeArrowheads="1"/>
          </p:cNvSpPr>
          <p:nvPr/>
        </p:nvSpPr>
        <p:spPr bwMode="auto">
          <a:xfrm>
            <a:off x="5442857" y="6530975"/>
            <a:ext cx="337729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dirty="0">
                <a:latin typeface="Arial" charset="0"/>
              </a:rPr>
              <a:t>Source :  </a:t>
            </a:r>
            <a:r>
              <a:rPr lang="en-US" sz="1600" dirty="0" err="1">
                <a:latin typeface="Arial" charset="0"/>
                <a:hlinkClick r:id="rId4"/>
              </a:rPr>
              <a:t>Laniado</a:t>
            </a:r>
            <a:r>
              <a:rPr lang="en-US" sz="1600" dirty="0">
                <a:latin typeface="Arial" charset="0"/>
                <a:hlinkClick r:id="rId4"/>
              </a:rPr>
              <a:t> et al.. 2011</a:t>
            </a:r>
            <a:endParaRPr lang="en-US" sz="1600" dirty="0">
              <a:latin typeface="Arial" charset="0"/>
            </a:endParaRPr>
          </a:p>
        </p:txBody>
      </p:sp>
      <p:sp>
        <p:nvSpPr>
          <p:cNvPr id="3" name="ZoneTexte 2"/>
          <p:cNvSpPr txBox="1"/>
          <p:nvPr/>
        </p:nvSpPr>
        <p:spPr>
          <a:xfrm>
            <a:off x="5152571" y="5573489"/>
            <a:ext cx="3991429" cy="769441"/>
          </a:xfrm>
          <a:prstGeom prst="rect">
            <a:avLst/>
          </a:prstGeom>
          <a:noFill/>
        </p:spPr>
        <p:txBody>
          <a:bodyPr wrap="square" rtlCol="0">
            <a:spAutoFit/>
          </a:bodyPr>
          <a:lstStyle/>
          <a:p>
            <a:pPr algn="r"/>
            <a:r>
              <a:rPr lang="fr-FR" dirty="0"/>
              <a:t>Article analysé : </a:t>
            </a:r>
            <a:r>
              <a:rPr lang="fr-FR" u="sng" dirty="0"/>
              <a:t> </a:t>
            </a:r>
            <a:endParaRPr lang="fr-FR" u="sng" dirty="0">
              <a:hlinkClick r:id="rId5" tooltip="Presidency of Barack Obama"/>
            </a:endParaRPr>
          </a:p>
          <a:p>
            <a:pPr algn="r"/>
            <a:r>
              <a:rPr lang="fr-FR" u="sng" dirty="0" err="1">
                <a:hlinkClick r:id="rId5" tooltip="Presidency of Barack Obama"/>
              </a:rPr>
              <a:t>Presidency</a:t>
            </a:r>
            <a:r>
              <a:rPr lang="fr-FR" u="sng" dirty="0">
                <a:hlinkClick r:id="rId5" tooltip="Presidency of Barack Obama"/>
              </a:rPr>
              <a:t> of Barack Obama</a:t>
            </a:r>
            <a:r>
              <a:rPr lang="fr-FR" dirty="0"/>
              <a:t> </a:t>
            </a:r>
          </a:p>
        </p:txBody>
      </p:sp>
      <p:sp>
        <p:nvSpPr>
          <p:cNvPr id="7" name="Text Box 6"/>
          <p:cNvSpPr txBox="1">
            <a:spLocks noChangeArrowheads="1"/>
          </p:cNvSpPr>
          <p:nvPr/>
        </p:nvSpPr>
        <p:spPr bwMode="auto">
          <a:xfrm>
            <a:off x="101600" y="6519446"/>
            <a:ext cx="4806065"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600" b="1" dirty="0" err="1">
                <a:solidFill>
                  <a:srgbClr val="7030A0"/>
                </a:solidFill>
                <a:latin typeface="+mj-lt"/>
              </a:rPr>
              <a:t>Voir</a:t>
            </a:r>
            <a:r>
              <a:rPr lang="en-US" sz="1600" b="1" dirty="0">
                <a:solidFill>
                  <a:srgbClr val="7030A0"/>
                </a:solidFill>
                <a:latin typeface="+mj-lt"/>
              </a:rPr>
              <a:t> </a:t>
            </a:r>
            <a:r>
              <a:rPr lang="en-US" sz="1600" b="1" dirty="0" err="1">
                <a:solidFill>
                  <a:srgbClr val="7030A0"/>
                </a:solidFill>
                <a:latin typeface="+mj-lt"/>
              </a:rPr>
              <a:t>aussi</a:t>
            </a:r>
            <a:r>
              <a:rPr lang="en-US" sz="1600" b="1" dirty="0">
                <a:solidFill>
                  <a:srgbClr val="7030A0"/>
                </a:solidFill>
                <a:latin typeface="+mj-lt"/>
              </a:rPr>
              <a:t> : </a:t>
            </a:r>
            <a:r>
              <a:rPr lang="en-US" sz="1600" b="1" dirty="0" err="1">
                <a:solidFill>
                  <a:srgbClr val="7030A0"/>
                </a:solidFill>
                <a:latin typeface="+mj-lt"/>
                <a:hlinkClick r:id="rId6"/>
              </a:rPr>
              <a:t>cours</a:t>
            </a:r>
            <a:r>
              <a:rPr lang="en-US" sz="1600" b="1" dirty="0">
                <a:solidFill>
                  <a:srgbClr val="7030A0"/>
                </a:solidFill>
                <a:latin typeface="+mj-lt"/>
                <a:hlinkClick r:id="rId6"/>
              </a:rPr>
              <a:t> </a:t>
            </a:r>
            <a:r>
              <a:rPr lang="en-US" sz="1600" b="1" dirty="0" err="1">
                <a:solidFill>
                  <a:srgbClr val="7030A0"/>
                </a:solidFill>
                <a:latin typeface="+mj-lt"/>
                <a:hlinkClick r:id="rId6"/>
              </a:rPr>
              <a:t>sur</a:t>
            </a:r>
            <a:r>
              <a:rPr lang="en-US" sz="1600" b="1" dirty="0">
                <a:solidFill>
                  <a:srgbClr val="7030A0"/>
                </a:solidFill>
                <a:latin typeface="+mj-lt"/>
                <a:hlinkClick r:id="rId6"/>
              </a:rPr>
              <a:t> </a:t>
            </a:r>
            <a:r>
              <a:rPr lang="fr-FR" sz="1600" b="1" u="sng" dirty="0">
                <a:solidFill>
                  <a:srgbClr val="7030A0"/>
                </a:solidFill>
                <a:latin typeface="+mj-lt"/>
                <a:hlinkClick r:id="rId6"/>
              </a:rPr>
              <a:t>Wikipédia</a:t>
            </a:r>
            <a:r>
              <a:rPr lang="fr-FR" sz="1600" b="1" u="sng" dirty="0">
                <a:solidFill>
                  <a:srgbClr val="7030A0"/>
                </a:solidFill>
                <a:latin typeface="+mj-lt"/>
              </a:rPr>
              <a:t> </a:t>
            </a:r>
            <a:r>
              <a:rPr lang="fr-FR" sz="1600" dirty="0">
                <a:solidFill>
                  <a:srgbClr val="7030A0"/>
                </a:solidFill>
              </a:rPr>
              <a:t>(</a:t>
            </a:r>
            <a:r>
              <a:rPr lang="fr-FR" sz="1600" dirty="0" err="1">
                <a:solidFill>
                  <a:srgbClr val="7030A0"/>
                </a:solidFill>
              </a:rPr>
              <a:t>ppt</a:t>
            </a:r>
            <a:r>
              <a:rPr lang="fr-FR" sz="1600" dirty="0">
                <a:solidFill>
                  <a:srgbClr val="7030A0"/>
                </a:solidFill>
              </a:rPr>
              <a:t>, </a:t>
            </a:r>
            <a:r>
              <a:rPr lang="fr-FR" sz="1600" dirty="0" err="1">
                <a:solidFill>
                  <a:srgbClr val="7030A0"/>
                </a:solidFill>
              </a:rPr>
              <a:t>pdf</a:t>
            </a:r>
            <a:r>
              <a:rPr lang="fr-FR" sz="1600" dirty="0">
                <a:solidFill>
                  <a:srgbClr val="7030A0"/>
                </a:solidFill>
              </a:rPr>
              <a:t>, vidéo)</a:t>
            </a:r>
            <a:endParaRPr lang="en-US" sz="1600" dirty="0">
              <a:solidFill>
                <a:srgbClr val="7030A0"/>
              </a:solidFill>
            </a:endParaRPr>
          </a:p>
        </p:txBody>
      </p:sp>
    </p:spTree>
    <p:extLst>
      <p:ext uri="{BB962C8B-B14F-4D97-AF65-F5344CB8AC3E}">
        <p14:creationId xmlns:p14="http://schemas.microsoft.com/office/powerpoint/2010/main" val="4082182254"/>
      </p:ext>
    </p:extLst>
  </p:cSld>
  <p:clrMapOvr>
    <a:masterClrMapping/>
  </p:clrMapOvr>
  <p:transition/>
</p:sld>
</file>

<file path=ppt/theme/theme1.xml><?xml version="1.0" encoding="utf-8"?>
<a:theme xmlns:a="http://schemas.openxmlformats.org/drawingml/2006/main" name="eivd-GP">
  <a:themeElements>
    <a:clrScheme name="eivd-GP 9">
      <a:dk1>
        <a:srgbClr val="000099"/>
      </a:dk1>
      <a:lt1>
        <a:srgbClr val="FFFFFF"/>
      </a:lt1>
      <a:dk2>
        <a:srgbClr val="000099"/>
      </a:dk2>
      <a:lt2>
        <a:srgbClr val="B2B2B2"/>
      </a:lt2>
      <a:accent1>
        <a:srgbClr val="CCCCFF"/>
      </a:accent1>
      <a:accent2>
        <a:srgbClr val="00CCFF"/>
      </a:accent2>
      <a:accent3>
        <a:srgbClr val="FFFFFF"/>
      </a:accent3>
      <a:accent4>
        <a:srgbClr val="000082"/>
      </a:accent4>
      <a:accent5>
        <a:srgbClr val="E2E2FF"/>
      </a:accent5>
      <a:accent6>
        <a:srgbClr val="00B9E7"/>
      </a:accent6>
      <a:hlink>
        <a:srgbClr val="800000"/>
      </a:hlink>
      <a:folHlink>
        <a:srgbClr val="000000"/>
      </a:folHlink>
    </a:clrScheme>
    <a:fontScheme name="eivd-G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ivd-G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vd-G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vd-G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vd-G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vd-G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vd-G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vd-G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ivd-GP 8">
        <a:dk1>
          <a:srgbClr val="000099"/>
        </a:dk1>
        <a:lt1>
          <a:srgbClr val="FFFFFF"/>
        </a:lt1>
        <a:dk2>
          <a:srgbClr val="000099"/>
        </a:dk2>
        <a:lt2>
          <a:srgbClr val="B2B2B2"/>
        </a:lt2>
        <a:accent1>
          <a:srgbClr val="CCCCFF"/>
        </a:accent1>
        <a:accent2>
          <a:srgbClr val="00CCFF"/>
        </a:accent2>
        <a:accent3>
          <a:srgbClr val="FFFFFF"/>
        </a:accent3>
        <a:accent4>
          <a:srgbClr val="000082"/>
        </a:accent4>
        <a:accent5>
          <a:srgbClr val="E2E2FF"/>
        </a:accent5>
        <a:accent6>
          <a:srgbClr val="00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vd-GP 9">
        <a:dk1>
          <a:srgbClr val="000099"/>
        </a:dk1>
        <a:lt1>
          <a:srgbClr val="FFFFFF"/>
        </a:lt1>
        <a:dk2>
          <a:srgbClr val="000099"/>
        </a:dk2>
        <a:lt2>
          <a:srgbClr val="B2B2B2"/>
        </a:lt2>
        <a:accent1>
          <a:srgbClr val="CCCCFF"/>
        </a:accent1>
        <a:accent2>
          <a:srgbClr val="00CCFF"/>
        </a:accent2>
        <a:accent3>
          <a:srgbClr val="FFFFFF"/>
        </a:accent3>
        <a:accent4>
          <a:srgbClr val="000082"/>
        </a:accent4>
        <a:accent5>
          <a:srgbClr val="E2E2FF"/>
        </a:accent5>
        <a:accent6>
          <a:srgbClr val="00B9E7"/>
        </a:accent6>
        <a:hlink>
          <a:srgbClr val="8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Office\Modèles\eicd-GP.pot</Template>
  <TotalTime>4645</TotalTime>
  <Words>2951</Words>
  <Application>Microsoft Office PowerPoint</Application>
  <PresentationFormat>Affichage à l'écran (4:3)</PresentationFormat>
  <Paragraphs>288</Paragraphs>
  <Slides>41</Slides>
  <Notes>41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Courier New</vt:lpstr>
      <vt:lpstr>Garamond</vt:lpstr>
      <vt:lpstr>Tahoma</vt:lpstr>
      <vt:lpstr>Times New Roman</vt:lpstr>
      <vt:lpstr>Wingdings</vt:lpstr>
      <vt:lpstr>eivd-GP</vt:lpstr>
      <vt:lpstr>Présentation PowerPoint</vt:lpstr>
      <vt:lpstr>Objectifs</vt:lpstr>
      <vt:lpstr>Introduction à la notion de réseau</vt:lpstr>
      <vt:lpstr>"Réseau", un terme polysémique</vt:lpstr>
      <vt:lpstr>Qu'est-ce qu'un réseau ?</vt:lpstr>
      <vt:lpstr>Caractérisation d’un réseau social</vt:lpstr>
      <vt:lpstr>Friends wheel de Facebook</vt:lpstr>
      <vt:lpstr>Circle of trust de Google+</vt:lpstr>
      <vt:lpstr>Un réseau d’auteurs d’un article de Wikipédia</vt:lpstr>
      <vt:lpstr>Un réseau dérivé du nouveau testament</vt:lpstr>
      <vt:lpstr>La Covid-19</vt:lpstr>
      <vt:lpstr>Le PageRank</vt:lpstr>
      <vt:lpstr>L'analyse structurale</vt:lpstr>
      <vt:lpstr>Réseau personnel</vt:lpstr>
      <vt:lpstr>Nathan –  Face à face</vt:lpstr>
      <vt:lpstr>Nathan –  Mobile</vt:lpstr>
      <vt:lpstr>Nathan –  SMS</vt:lpstr>
      <vt:lpstr>Nathan –  Téléphone fixe</vt:lpstr>
      <vt:lpstr>Nathan –  e-mail</vt:lpstr>
      <vt:lpstr>Présentation PowerPoint</vt:lpstr>
      <vt:lpstr>Diagnostic – sociabilité spécialisée, clusters </vt:lpstr>
      <vt:lpstr>Exemple de réseau global</vt:lpstr>
      <vt:lpstr>Présentation PowerPoint</vt:lpstr>
      <vt:lpstr>À votre avis …</vt:lpstr>
      <vt:lpstr>Présentation PowerPoint</vt:lpstr>
      <vt:lpstr>Exemple de réseau global : diagnostic</vt:lpstr>
      <vt:lpstr>L'analyse structurale</vt:lpstr>
      <vt:lpstr>Le traitement mathématique d'un réseau : passage des diagrammes de relations…</vt:lpstr>
      <vt:lpstr>… à des matrices</vt:lpstr>
      <vt:lpstr>Calculs en analyse de réseaux sociaux</vt:lpstr>
      <vt:lpstr>Présentation PowerPoint</vt:lpstr>
      <vt:lpstr>Applications</vt:lpstr>
      <vt:lpstr>Networking et socialisation </vt:lpstr>
      <vt:lpstr>Identités et morphologie du réseau</vt:lpstr>
      <vt:lpstr>Présentation PowerPoint</vt:lpstr>
      <vt:lpstr>Applications et impacts de l’analyse structurale</vt:lpstr>
      <vt:lpstr>La force des liens faibles</vt:lpstr>
      <vt:lpstr>Maximum de liens forts </vt:lpstr>
      <vt:lpstr>Limites à l’utilisation de l’analyse structurale</vt:lpstr>
      <vt:lpstr>Questions ?</vt:lpstr>
      <vt:lpstr>Pour en savoir plus</vt:lpstr>
    </vt:vector>
  </TitlesOfParts>
  <Company>Ecole centrale de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cours-socio_reseaux_sociaux</dc:title>
  <dc:creator>Rémi Bachelet</dc:creator>
  <cp:lastModifiedBy>remi Bachelet</cp:lastModifiedBy>
  <cp:revision>474</cp:revision>
  <cp:lastPrinted>1999-08-28T17:04:51Z</cp:lastPrinted>
  <dcterms:created xsi:type="dcterms:W3CDTF">1999-08-01T14:23:12Z</dcterms:created>
  <dcterms:modified xsi:type="dcterms:W3CDTF">2020-09-23T16:40:42Z</dcterms:modified>
</cp:coreProperties>
</file>